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charts/chart7.xml" ContentType="application/vnd.openxmlformats-officedocument.drawingml.chart+xml"/>
  <Default Extension="bin" ContentType="application/vnd.openxmlformats-officedocument.presentationml.printerSettings"/>
  <Override PartName="/ppt/drawings/drawing12.xml" ContentType="application/vnd.openxmlformats-officedocument.drawingml.chartshapes+xml"/>
  <Default Extension="wmf" ContentType="image/x-wmf"/>
  <Override PartName="/ppt/charts/chart25.xml" ContentType="application/vnd.openxmlformats-officedocument.drawingml.chart+xml"/>
  <Override PartName="/ppt/notesSlides/notesSlide13.xml" ContentType="application/vnd.openxmlformats-officedocument.presentationml.notesSlide+xml"/>
  <Override PartName="/ppt/drawings/drawing2.xml" ContentType="application/vnd.openxmlformats-officedocument.drawingml.chartshapes+xml"/>
  <Override PartName="/ppt/slides/slide18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14.xml" ContentType="application/vnd.openxmlformats-officedocument.drawingml.chartshapes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drawings/drawing6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15.xml" ContentType="application/vnd.openxmlformats-officedocument.drawingml.chart+xml"/>
  <Override PartName="/ppt/drawings/drawing18.xml" ContentType="application/vnd.openxmlformats-officedocument.drawingml.chartshapes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charts/chart4.xml" ContentType="application/vnd.openxmlformats-officedocument.drawingml.chart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drawings/drawing23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22.xml" ContentType="application/vnd.openxmlformats-officedocument.drawingml.chart+xml"/>
  <Override PartName="/ppt/charts/chart19.xml" ContentType="application/vnd.openxmlformats-officedocument.drawingml.chart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charts/chart8.xml" ContentType="application/vnd.openxmlformats-officedocument.drawingml.char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drawings/drawing13.xml" ContentType="application/vnd.openxmlformats-officedocument.drawingml.chartshapes+xml"/>
  <Override PartName="/ppt/notesSlides/notesSlide14.xml" ContentType="application/vnd.openxmlformats-officedocument.presentationml.notesSlide+xml"/>
  <Override PartName="/ppt/drawings/drawing3.xml" ContentType="application/vnd.openxmlformats-officedocument.drawingml.chartshapes+xml"/>
  <Override PartName="/ppt/slides/slide19.xml" ContentType="application/vnd.openxmlformats-officedocument.presentationml.slide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ppt/drawings/drawing15.xml" ContentType="application/vnd.openxmlformats-officedocument.drawingml.chartshapes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drawings/drawing20.xml" ContentType="application/vnd.openxmlformats-officedocument.drawingml.chartshapes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drawings/drawing7.xml" ContentType="application/vnd.openxmlformats-officedocument.drawingml.chartshapes+xml"/>
  <Override PartName="/ppt/notesSlides/notesSlide7.xml" ContentType="application/vnd.openxmlformats-officedocument.presentationml.notesSlide+xml"/>
  <Default Extension="jpeg" ContentType="image/jpeg"/>
  <Override PartName="/ppt/charts/chart16.xml" ContentType="application/vnd.openxmlformats-officedocument.drawingml.chart+xml"/>
  <Override PartName="/ppt/drawings/drawing19.xml" ContentType="application/vnd.openxmlformats-officedocument.drawingml.chartshapes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charts/chart5.xml" ContentType="application/vnd.openxmlformats-officedocument.drawingml.char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drawings/drawing24.xml" ContentType="application/vnd.openxmlformats-officedocument.drawingml.chartshapes+xml"/>
  <Override PartName="/ppt/notesSlides/notesSlide9.xml" ContentType="application/vnd.openxmlformats-officedocument.presentationml.notesSlide+xml"/>
  <Override PartName="/ppt/drawings/drawing10.xml" ContentType="application/vnd.openxmlformats-officedocument.drawingml.chartshapes+xml"/>
  <Default Extension="emf" ContentType="image/x-emf"/>
  <Override PartName="/ppt/notesSlides/notesSlide11.xml" ContentType="application/vnd.openxmlformats-officedocument.presentationml.notesSlide+xml"/>
  <Override PartName="/ppt/charts/chart23.xml" ContentType="application/vnd.openxmlformats-officedocument.drawingml.chart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charts/chart9.xml" ContentType="application/vnd.openxmlformats-officedocument.drawingml.chart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notesSlides/notesSlide15.xml" ContentType="application/vnd.openxmlformats-officedocument.presentationml.notesSlide+xml"/>
  <Override PartName="/ppt/drawings/drawing4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13.xml" ContentType="application/vnd.openxmlformats-officedocument.drawingml.chart+xml"/>
  <Override PartName="/ppt/drawings/drawing16.xml" ContentType="application/vnd.openxmlformats-officedocument.drawingml.chartshape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charts/chart2.xml" ContentType="application/vnd.openxmlformats-officedocument.drawingml.chart+xml"/>
  <Override PartName="/ppt/theme/theme3.xml" ContentType="application/vnd.openxmlformats-officedocument.theme+xml"/>
  <Override PartName="/ppt/drawings/drawing21.xml" ContentType="application/vnd.openxmlformats-officedocument.drawingml.chartshapes+xml"/>
  <Override PartName="/ppt/drawings/drawing8.xml" ContentType="application/vnd.openxmlformats-officedocument.drawingml.chartshapes+xml"/>
  <Override PartName="/ppt/charts/chart20.xml" ContentType="application/vnd.openxmlformats-officedocument.drawingml.chart+xml"/>
  <Override PartName="/ppt/charts/chart17.xml" ContentType="application/vnd.openxmlformats-officedocument.drawingml.char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Layouts/slideLayout7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charts/chart6.xml" ContentType="application/vnd.openxmlformats-officedocument.drawingml.chart+xml"/>
  <Override PartName="/ppt/viewProps.xml" ContentType="application/vnd.openxmlformats-officedocument.presentationml.viewProps+xml"/>
  <Override PartName="/ppt/drawings/drawing25.xml" ContentType="application/vnd.openxmlformats-officedocument.drawingml.chartshapes+xml"/>
  <Override PartName="/docProps/app.xml" ContentType="application/vnd.openxmlformats-officedocument.extended-properties+xml"/>
  <Override PartName="/ppt/drawings/drawing11.xml" ContentType="application/vnd.openxmlformats-officedocument.drawingml.chartshapes+xml"/>
  <Override PartName="/ppt/notesMasters/notesMaster1.xml" ContentType="application/vnd.openxmlformats-officedocument.presentationml.notesMaster+xml"/>
  <Override PartName="/ppt/charts/chart2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charts/chart10.xml" ContentType="application/vnd.openxmlformats-officedocument.drawingml.chart+xml"/>
  <Override PartName="/ppt/drawings/drawing1.xml" ContentType="application/vnd.openxmlformats-officedocument.drawingml.chartshapes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rawings/drawing5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14.xml" ContentType="application/vnd.openxmlformats-officedocument.drawingml.chart+xml"/>
  <Override PartName="/ppt/drawings/drawing17.xml" ContentType="application/vnd.openxmlformats-officedocument.drawingml.chartshapes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charts/chart3.xml" ContentType="application/vnd.openxmlformats-officedocument.drawingml.chart+xml"/>
  <Override PartName="/ppt/slides/slide6.xml" ContentType="application/vnd.openxmlformats-officedocument.presentationml.slide+xml"/>
  <Override PartName="/ppt/drawings/drawing22.xml" ContentType="application/vnd.openxmlformats-officedocument.drawingml.chartshapes+xml"/>
  <Override PartName="/ppt/drawings/drawing9.xml" ContentType="application/vnd.openxmlformats-officedocument.drawingml.chartshapes+xml"/>
  <Override PartName="/ppt/charts/chart21.xml" ContentType="application/vnd.openxmlformats-officedocument.drawingml.chart+xml"/>
  <Override PartName="/ppt/charts/chart18.xml" ContentType="application/vnd.openxmlformats-officedocument.drawingml.chart+xml"/>
  <Default Extension="png" ContentType="image/png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88" r:id="rId3"/>
    <p:sldId id="290" r:id="rId4"/>
    <p:sldId id="289" r:id="rId5"/>
    <p:sldId id="300" r:id="rId6"/>
    <p:sldId id="268" r:id="rId7"/>
    <p:sldId id="257" r:id="rId8"/>
    <p:sldId id="277" r:id="rId9"/>
    <p:sldId id="282" r:id="rId10"/>
    <p:sldId id="291" r:id="rId11"/>
    <p:sldId id="260" r:id="rId12"/>
    <p:sldId id="261" r:id="rId13"/>
    <p:sldId id="263" r:id="rId14"/>
    <p:sldId id="298" r:id="rId15"/>
    <p:sldId id="301" r:id="rId16"/>
    <p:sldId id="262" r:id="rId17"/>
    <p:sldId id="292" r:id="rId18"/>
    <p:sldId id="293" r:id="rId19"/>
    <p:sldId id="283" r:id="rId20"/>
    <p:sldId id="297" r:id="rId21"/>
    <p:sldId id="286" r:id="rId22"/>
    <p:sldId id="267" r:id="rId23"/>
    <p:sldId id="294" r:id="rId24"/>
    <p:sldId id="265" r:id="rId25"/>
    <p:sldId id="296" r:id="rId26"/>
    <p:sldId id="304" r:id="rId27"/>
    <p:sldId id="306" r:id="rId28"/>
    <p:sldId id="303" r:id="rId29"/>
    <p:sldId id="305" r:id="rId30"/>
    <p:sldId id="307" r:id="rId31"/>
    <p:sldId id="275" r:id="rId32"/>
    <p:sldId id="287" r:id="rId33"/>
    <p:sldId id="308" r:id="rId34"/>
    <p:sldId id="299" r:id="rId35"/>
    <p:sldId id="271" r:id="rId36"/>
    <p:sldId id="302" r:id="rId37"/>
  </p:sldIdLst>
  <p:sldSz cx="9144000" cy="6858000" type="screen4x3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8429" autoAdjust="0"/>
    <p:restoredTop sz="99237" autoAdjust="0"/>
  </p:normalViewPr>
  <p:slideViewPr>
    <p:cSldViewPr>
      <p:cViewPr varScale="1">
        <p:scale>
          <a:sx n="87" d="100"/>
          <a:sy n="87" d="100"/>
        </p:scale>
        <p:origin x="-1264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17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&#12456;&#12493;&#12523;&#12462;&#12540;&#28040;&#36027;&#26085;&#29420;&#27604;&#36611;%20(&#33258;&#21205;&#20445;&#23384;&#28168;&#12415;).xlsx" TargetMode="External"/><Relationship Id="rId2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&#12456;&#12493;&#12523;&#12462;&#12540;&#28040;&#36027;&#26085;&#29420;&#27604;&#36611;%20(&#33258;&#21205;&#20445;&#23384;&#28168;&#12415;).xlsx" TargetMode="External"/><Relationship Id="rId2" Type="http://schemas.openxmlformats.org/officeDocument/2006/relationships/chartUserShapes" Target="../drawings/drawing10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2011&#26085;&#32076;&#20986;&#29256;\2011&#26085;&#29420;&#29105;&#38651;&#21147;&#37096;&#38272;&#21029;.xlsx" TargetMode="External"/><Relationship Id="rId2" Type="http://schemas.openxmlformats.org/officeDocument/2006/relationships/chartUserShapes" Target="../drawings/drawing11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&#12456;&#12493;&#12523;&#12462;&#12540;&#28040;&#36027;&#26085;&#29420;&#27604;&#36611;%20(&#33258;&#21205;&#20445;&#23384;&#28168;&#12415;).xlsx" TargetMode="External"/><Relationship Id="rId2" Type="http://schemas.openxmlformats.org/officeDocument/2006/relationships/chartUserShapes" Target="../drawings/drawing12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&#12456;&#12493;&#12523;&#12462;&#12540;&#28040;&#36027;&#26085;&#29420;&#27604;&#36611;%20(&#33258;&#21205;&#20445;&#23384;&#28168;&#12415;).xlsx" TargetMode="External"/><Relationship Id="rId2" Type="http://schemas.openxmlformats.org/officeDocument/2006/relationships/chartUserShapes" Target="../drawings/drawing13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14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15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16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17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18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1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&#12456;&#12493;&#12523;&#12462;&#12540;&#28040;&#36027;&#26085;&#29420;&#27604;&#36611;%20(&#33258;&#21205;&#20445;&#23384;&#28168;&#12415;).xlsx" TargetMode="External"/><Relationship Id="rId2" Type="http://schemas.openxmlformats.org/officeDocument/2006/relationships/chartUserShapes" Target="../drawings/drawing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20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21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ownloads\ee_zeitreihe.xls" TargetMode="External"/><Relationship Id="rId2" Type="http://schemas.openxmlformats.org/officeDocument/2006/relationships/chartUserShapes" Target="../drawings/drawing22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2011&#26085;&#32076;&#20986;&#29256;\&#31532;3&#31456;&#20877;&#29983;&#21487;&#33021;&#12456;&#12493;&#12523;&#12462;&#12540;.xlsx" TargetMode="External"/><Relationship Id="rId2" Type="http://schemas.openxmlformats.org/officeDocument/2006/relationships/chartUserShapes" Target="../drawings/drawing23.xm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2011&#26085;&#32076;&#20986;&#29256;\&#31532;3&#31456;&#20877;&#29983;&#21487;&#33021;&#12456;&#12493;&#12523;&#12462;&#12540;.xlsx" TargetMode="External"/><Relationship Id="rId2" Type="http://schemas.openxmlformats.org/officeDocument/2006/relationships/chartUserShapes" Target="../drawings/drawing24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2011&#26085;&#32076;&#20986;&#29256;\&#31532;3&#31456;&#20877;&#29983;&#21487;&#33021;&#12456;&#12493;&#12523;&#12462;&#12540;.xlsx" TargetMode="External"/><Relationship Id="rId2" Type="http://schemas.openxmlformats.org/officeDocument/2006/relationships/chartUserShapes" Target="../drawings/drawing25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&#12456;&#12493;&#12523;&#12462;&#12540;&#28040;&#36027;&#26085;&#29420;&#27604;&#36611;%20(&#33258;&#21205;&#20445;&#23384;&#28168;&#12415;).xlsx" TargetMode="External"/><Relationship Id="rId2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&#12456;&#12493;&#12523;&#12462;&#12540;&#28040;&#36027;&#26085;&#29420;&#27604;&#36611;%20(&#33258;&#21205;&#20445;&#23384;&#28168;&#12415;).xlsx" TargetMode="External"/><Relationship Id="rId2" Type="http://schemas.openxmlformats.org/officeDocument/2006/relationships/chartUserShapes" Target="../drawings/drawing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&#12456;&#12493;&#12523;&#12462;&#12540;&#28040;&#36027;&#26085;&#29420;&#27604;&#36611;%20(&#33258;&#21205;&#20445;&#23384;&#28168;&#12415;).xlsx" TargetMode="External"/><Relationship Id="rId2" Type="http://schemas.openxmlformats.org/officeDocument/2006/relationships/chartUserShapes" Target="../drawings/drawing7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2011&#26085;&#32076;&#20986;&#29256;\2011&#26085;&#29420;&#29105;&#38651;&#21147;&#37096;&#38272;&#21029;.xlsx" TargetMode="External"/><Relationship Id="rId2" Type="http://schemas.openxmlformats.org/officeDocument/2006/relationships/chartUserShapes" Target="../drawings/drawing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sashi\Desktop\Pri\&#31532;2&#31456;.xlsx" TargetMode="External"/><Relationship Id="rId2" Type="http://schemas.openxmlformats.org/officeDocument/2006/relationships/chartUserShapes" Target="../drawings/drawing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02738485509845"/>
          <c:y val="0.156976230147561"/>
          <c:w val="0.845935039370079"/>
          <c:h val="0.682527572654455"/>
        </c:manualLayout>
      </c:layout>
      <c:lineChart>
        <c:grouping val="standard"/>
        <c:ser>
          <c:idx val="0"/>
          <c:order val="0"/>
          <c:tx>
            <c:strRef>
              <c:f>GDPエネ消費!$A$38</c:f>
              <c:strCache>
                <c:ptCount val="1"/>
                <c:pt idx="0">
                  <c:v>一次エネルギー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GDPエネ消費!$B$37:$V$37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GDPエネ消費!$B$38:$V$38</c:f>
              <c:numCache>
                <c:formatCode>General</c:formatCode>
                <c:ptCount val="21"/>
                <c:pt idx="0">
                  <c:v>100.0</c:v>
                </c:pt>
                <c:pt idx="1">
                  <c:v>98.01926199261991</c:v>
                </c:pt>
                <c:pt idx="2">
                  <c:v>96.0714927876551</c:v>
                </c:pt>
                <c:pt idx="3">
                  <c:v>96.0014760147601</c:v>
                </c:pt>
                <c:pt idx="4">
                  <c:v>95.17107681985902</c:v>
                </c:pt>
                <c:pt idx="5">
                  <c:v>95.73268030862124</c:v>
                </c:pt>
                <c:pt idx="6">
                  <c:v>98.93282120093928</c:v>
                </c:pt>
                <c:pt idx="7">
                  <c:v>98.04715196242868</c:v>
                </c:pt>
                <c:pt idx="8">
                  <c:v>97.42079168064408</c:v>
                </c:pt>
                <c:pt idx="9">
                  <c:v>96.09712848037577</c:v>
                </c:pt>
                <c:pt idx="10">
                  <c:v>96.62412450855413</c:v>
                </c:pt>
                <c:pt idx="11">
                  <c:v>98.48422695739687</c:v>
                </c:pt>
                <c:pt idx="12">
                  <c:v>96.79618919825563</c:v>
                </c:pt>
                <c:pt idx="13">
                  <c:v>97.95179181967474</c:v>
                </c:pt>
                <c:pt idx="14">
                  <c:v>97.89561215763042</c:v>
                </c:pt>
                <c:pt idx="15">
                  <c:v>97.53149413104206</c:v>
                </c:pt>
                <c:pt idx="16">
                  <c:v>99.20059271605842</c:v>
                </c:pt>
                <c:pt idx="17">
                  <c:v>94.78589278951338</c:v>
                </c:pt>
                <c:pt idx="18">
                  <c:v>95.37757230952188</c:v>
                </c:pt>
                <c:pt idx="19">
                  <c:v>90.09057363300907</c:v>
                </c:pt>
                <c:pt idx="20">
                  <c:v>93.0</c:v>
                </c:pt>
              </c:numCache>
            </c:numRef>
          </c:val>
        </c:ser>
        <c:ser>
          <c:idx val="1"/>
          <c:order val="1"/>
          <c:tx>
            <c:strRef>
              <c:f>GDPエネ消費!$A$39</c:f>
              <c:strCache>
                <c:ptCount val="1"/>
                <c:pt idx="0">
                  <c:v>実質GDP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GDPエネ消費!$B$37:$V$37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GDPエネ消費!$B$39:$V$39</c:f>
              <c:numCache>
                <c:formatCode>General</c:formatCode>
                <c:ptCount val="21"/>
                <c:pt idx="0">
                  <c:v>100.0</c:v>
                </c:pt>
                <c:pt idx="1">
                  <c:v>102.386964628213</c:v>
                </c:pt>
                <c:pt idx="2">
                  <c:v>104.6659622007716</c:v>
                </c:pt>
                <c:pt idx="3">
                  <c:v>103.8263315161447</c:v>
                </c:pt>
                <c:pt idx="4">
                  <c:v>106.5851180513473</c:v>
                </c:pt>
                <c:pt idx="5">
                  <c:v>108.6002316944517</c:v>
                </c:pt>
                <c:pt idx="6">
                  <c:v>109.6797568604005</c:v>
                </c:pt>
                <c:pt idx="7">
                  <c:v>111.6588863313067</c:v>
                </c:pt>
                <c:pt idx="8">
                  <c:v>113.9258891797993</c:v>
                </c:pt>
                <c:pt idx="9">
                  <c:v>116.216881476424</c:v>
                </c:pt>
                <c:pt idx="10">
                  <c:v>119.9472406609806</c:v>
                </c:pt>
                <c:pt idx="11">
                  <c:v>121.4345864451767</c:v>
                </c:pt>
                <c:pt idx="12">
                  <c:v>121.4345864451767</c:v>
                </c:pt>
                <c:pt idx="13">
                  <c:v>121.1707025157225</c:v>
                </c:pt>
                <c:pt idx="14">
                  <c:v>122.6340588517864</c:v>
                </c:pt>
                <c:pt idx="15">
                  <c:v>123.5576526048761</c:v>
                </c:pt>
                <c:pt idx="16">
                  <c:v>127.467932650424</c:v>
                </c:pt>
                <c:pt idx="17">
                  <c:v>130.6105503557417</c:v>
                </c:pt>
                <c:pt idx="18">
                  <c:v>132.2538275527972</c:v>
                </c:pt>
                <c:pt idx="19">
                  <c:v>125.7286976608398</c:v>
                </c:pt>
                <c:pt idx="20">
                  <c:v>131.0</c:v>
                </c:pt>
              </c:numCache>
            </c:numRef>
          </c:val>
        </c:ser>
        <c:ser>
          <c:idx val="2"/>
          <c:order val="2"/>
          <c:tx>
            <c:strRef>
              <c:f>GDPエネ消費!$A$40</c:f>
              <c:strCache>
                <c:ptCount val="1"/>
                <c:pt idx="0">
                  <c:v>温室効果ガス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GDPエネ消費!$B$37:$V$37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GDPエネ消費!$B$40:$V$40</c:f>
              <c:numCache>
                <c:formatCode>General</c:formatCode>
                <c:ptCount val="21"/>
                <c:pt idx="0">
                  <c:v>100.0</c:v>
                </c:pt>
                <c:pt idx="1">
                  <c:v>96.0</c:v>
                </c:pt>
                <c:pt idx="2">
                  <c:v>92.0</c:v>
                </c:pt>
                <c:pt idx="3">
                  <c:v>92.0</c:v>
                </c:pt>
                <c:pt idx="4">
                  <c:v>90.0</c:v>
                </c:pt>
                <c:pt idx="5">
                  <c:v>90.0</c:v>
                </c:pt>
                <c:pt idx="6">
                  <c:v>92.0</c:v>
                </c:pt>
                <c:pt idx="7">
                  <c:v>89.0</c:v>
                </c:pt>
                <c:pt idx="8">
                  <c:v>87.0</c:v>
                </c:pt>
                <c:pt idx="9">
                  <c:v>84.0</c:v>
                </c:pt>
                <c:pt idx="10">
                  <c:v>84.0</c:v>
                </c:pt>
                <c:pt idx="11">
                  <c:v>85.0</c:v>
                </c:pt>
                <c:pt idx="12">
                  <c:v>84.0</c:v>
                </c:pt>
                <c:pt idx="13">
                  <c:v>83.0</c:v>
                </c:pt>
                <c:pt idx="14">
                  <c:v>82.0</c:v>
                </c:pt>
                <c:pt idx="15">
                  <c:v>80.0</c:v>
                </c:pt>
                <c:pt idx="16">
                  <c:v>81.0</c:v>
                </c:pt>
                <c:pt idx="17">
                  <c:v>79.0</c:v>
                </c:pt>
                <c:pt idx="18">
                  <c:v>79.0</c:v>
                </c:pt>
                <c:pt idx="19">
                  <c:v>72.0</c:v>
                </c:pt>
                <c:pt idx="20">
                  <c:v>77.0</c:v>
                </c:pt>
              </c:numCache>
            </c:numRef>
          </c:val>
        </c:ser>
        <c:marker val="1"/>
        <c:axId val="107028968"/>
        <c:axId val="107025352"/>
      </c:lineChart>
      <c:catAx>
        <c:axId val="107028968"/>
        <c:scaling>
          <c:orientation val="minMax"/>
        </c:scaling>
        <c:axPos val="b"/>
        <c:numFmt formatCode="General" sourceLinked="1"/>
        <c:tickLblPos val="nextTo"/>
        <c:crossAx val="107025352"/>
        <c:crosses val="autoZero"/>
        <c:auto val="1"/>
        <c:lblAlgn val="ctr"/>
        <c:lblOffset val="100"/>
      </c:catAx>
      <c:valAx>
        <c:axId val="107025352"/>
        <c:scaling>
          <c:orientation val="minMax"/>
          <c:max val="140.0"/>
          <c:min val="70.0"/>
        </c:scaling>
        <c:axPos val="l"/>
        <c:majorGridlines/>
        <c:numFmt formatCode="General" sourceLinked="1"/>
        <c:tickLblPos val="nextTo"/>
        <c:crossAx val="107028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02488427716688"/>
          <c:y val="0.157489997621165"/>
          <c:w val="0.391203699490146"/>
          <c:h val="0.196553406367682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</c:chart>
  <c:spPr>
    <a:solidFill>
      <a:schemeClr val="bg1"/>
    </a:solidFill>
    <a:ln>
      <a:solidFill>
        <a:schemeClr val="accent1">
          <a:shade val="50000"/>
        </a:schemeClr>
      </a:solidFill>
    </a:ln>
  </c:sp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1169072615923"/>
          <c:y val="0.210732644433432"/>
          <c:w val="0.720315528126551"/>
          <c:h val="0.668323669504094"/>
        </c:manualLayout>
      </c:layout>
      <c:barChart>
        <c:barDir val="col"/>
        <c:grouping val="stacked"/>
        <c:ser>
          <c:idx val="0"/>
          <c:order val="0"/>
          <c:tx>
            <c:strRef>
              <c:f>'電力化率+発電源'!$B$41</c:f>
              <c:strCache>
                <c:ptCount val="1"/>
                <c:pt idx="0">
                  <c:v>原子力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'電力化率+発電源'!$C$41:$E$41</c:f>
              <c:numCache>
                <c:formatCode>General</c:formatCode>
                <c:ptCount val="3"/>
                <c:pt idx="0">
                  <c:v>1991.52</c:v>
                </c:pt>
                <c:pt idx="1">
                  <c:v>2792.98</c:v>
                </c:pt>
                <c:pt idx="2">
                  <c:v>5366.0</c:v>
                </c:pt>
              </c:numCache>
            </c:numRef>
          </c:val>
        </c:ser>
        <c:ser>
          <c:idx val="1"/>
          <c:order val="1"/>
          <c:tx>
            <c:strRef>
              <c:f>'電力化率+発電源'!$B$42</c:f>
              <c:strCache>
                <c:ptCount val="1"/>
                <c:pt idx="0">
                  <c:v>石炭</c:v>
                </c:pt>
              </c:strCache>
            </c:strRef>
          </c:tx>
          <c:spPr>
            <a:pattFill prst="dkUpDiag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'電力化率+発電源'!$C$42:$E$42</c:f>
              <c:numCache>
                <c:formatCode>General</c:formatCode>
                <c:ptCount val="3"/>
                <c:pt idx="0">
                  <c:v>737.6</c:v>
                </c:pt>
                <c:pt idx="1">
                  <c:v>2391.25</c:v>
                </c:pt>
                <c:pt idx="2">
                  <c:v>1131.0</c:v>
                </c:pt>
              </c:numCache>
            </c:numRef>
          </c:val>
        </c:ser>
        <c:ser>
          <c:idx val="2"/>
          <c:order val="2"/>
          <c:tx>
            <c:strRef>
              <c:f>'電力化率+発電源'!$B$43</c:f>
              <c:strCache>
                <c:ptCount val="1"/>
                <c:pt idx="0">
                  <c:v>ガス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'電力化率+発電源'!$C$43:$E$43</c:f>
              <c:numCache>
                <c:formatCode>General</c:formatCode>
                <c:ptCount val="3"/>
                <c:pt idx="0">
                  <c:v>1622.72</c:v>
                </c:pt>
                <c:pt idx="1">
                  <c:v>2802.545</c:v>
                </c:pt>
                <c:pt idx="2">
                  <c:v>1357.0</c:v>
                </c:pt>
              </c:numCache>
            </c:numRef>
          </c:val>
        </c:ser>
        <c:ser>
          <c:idx val="3"/>
          <c:order val="3"/>
          <c:tx>
            <c:strRef>
              <c:f>'電力化率+発電源'!$B$44</c:f>
              <c:strCache>
                <c:ptCount val="1"/>
                <c:pt idx="0">
                  <c:v>石油</c:v>
                </c:pt>
              </c:strCache>
            </c:strRef>
          </c:tx>
          <c:spPr>
            <a:pattFill prst="wdDn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'電力化率+発電源'!$C$44:$E$44</c:f>
              <c:numCache>
                <c:formatCode>General</c:formatCode>
                <c:ptCount val="3"/>
                <c:pt idx="0">
                  <c:v>2139.04</c:v>
                </c:pt>
                <c:pt idx="1">
                  <c:v>698.245</c:v>
                </c:pt>
                <c:pt idx="2">
                  <c:v>205.0</c:v>
                </c:pt>
              </c:numCache>
            </c:numRef>
          </c:val>
        </c:ser>
        <c:ser>
          <c:idx val="4"/>
          <c:order val="4"/>
          <c:tx>
            <c:strRef>
              <c:f>'電力化率+発電源'!$B$45</c:f>
              <c:strCache>
                <c:ptCount val="1"/>
                <c:pt idx="0">
                  <c:v>水力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'電力化率+発電源'!$C$45:$E$45</c:f>
              <c:numCache>
                <c:formatCode>General</c:formatCode>
                <c:ptCount val="3"/>
                <c:pt idx="0">
                  <c:v>885.12</c:v>
                </c:pt>
                <c:pt idx="1">
                  <c:v>784.3299999999998</c:v>
                </c:pt>
                <c:pt idx="2">
                  <c:v>800.0</c:v>
                </c:pt>
              </c:numCache>
            </c:numRef>
          </c:val>
        </c:ser>
        <c:ser>
          <c:idx val="5"/>
          <c:order val="5"/>
          <c:tx>
            <c:strRef>
              <c:f>'電力化率+発電源'!$B$46</c:f>
              <c:strCache>
                <c:ptCount val="1"/>
                <c:pt idx="0">
                  <c:v>再エネ</c:v>
                </c:pt>
              </c:strCache>
            </c:strRef>
          </c:tx>
          <c:spPr>
            <a:solidFill>
              <a:srgbClr val="00B050"/>
            </a:solidFill>
            <a:ln w="9525"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'電力化率+発電源'!$C$46:$E$46</c:f>
              <c:numCache>
                <c:formatCode>General</c:formatCode>
                <c:ptCount val="3"/>
                <c:pt idx="0">
                  <c:v>0.0</c:v>
                </c:pt>
                <c:pt idx="1">
                  <c:v>95.65</c:v>
                </c:pt>
                <c:pt idx="2">
                  <c:v>1340.0</c:v>
                </c:pt>
              </c:numCache>
            </c:numRef>
          </c:val>
        </c:ser>
        <c:overlap val="100"/>
        <c:axId val="243590872"/>
        <c:axId val="243594056"/>
      </c:barChart>
      <c:catAx>
        <c:axId val="2435908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ja-JP"/>
          </a:p>
        </c:txPr>
        <c:crossAx val="243594056"/>
        <c:crosses val="autoZero"/>
        <c:auto val="1"/>
        <c:lblAlgn val="ctr"/>
        <c:lblOffset val="100"/>
      </c:catAx>
      <c:valAx>
        <c:axId val="243594056"/>
        <c:scaling>
          <c:orientation val="minMax"/>
        </c:scaling>
        <c:axPos val="l"/>
        <c:majorGridlines/>
        <c:numFmt formatCode="General" sourceLinked="1"/>
        <c:tickLblPos val="nextTo"/>
        <c:crossAx val="2435908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000"/>
          </a:pPr>
          <a:endParaRPr lang="ja-JP"/>
        </a:p>
      </c:txPr>
    </c:legend>
    <c:plotVisOnly val="1"/>
    <c:dispBlanksAs val="gap"/>
  </c:chart>
  <c:spPr>
    <a:ln>
      <a:solidFill>
        <a:schemeClr val="accent1">
          <a:shade val="95000"/>
          <a:satMod val="105000"/>
        </a:schemeClr>
      </a:solidFill>
    </a:ln>
  </c:spPr>
  <c:txPr>
    <a:bodyPr/>
    <a:lstStyle/>
    <a:p>
      <a:pPr>
        <a:defRPr sz="1800"/>
      </a:pPr>
      <a:endParaRPr lang="ja-JP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121436693107089"/>
          <c:y val="0.139668656067673"/>
          <c:w val="0.615442923922104"/>
          <c:h val="0.721342762091044"/>
        </c:manualLayout>
      </c:layout>
      <c:barChart>
        <c:barDir val="col"/>
        <c:grouping val="stacked"/>
        <c:ser>
          <c:idx val="0"/>
          <c:order val="0"/>
          <c:tx>
            <c:strRef>
              <c:f>部門別長期!$B$4</c:f>
              <c:strCache>
                <c:ptCount val="1"/>
                <c:pt idx="0">
                  <c:v>運輸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c:spPr>
          <c:cat>
            <c:strRef>
              <c:f>部門別長期!$C$3:$E$3</c:f>
              <c:strCache>
                <c:ptCount val="3"/>
                <c:pt idx="0">
                  <c:v>1990</c:v>
                </c:pt>
                <c:pt idx="1">
                  <c:v>2010</c:v>
                </c:pt>
                <c:pt idx="2">
                  <c:v>2030（目標）</c:v>
                </c:pt>
              </c:strCache>
            </c:strRef>
          </c:cat>
          <c:val>
            <c:numRef>
              <c:f>部門別長期!$C$4:$E$4</c:f>
              <c:numCache>
                <c:formatCode>General</c:formatCode>
                <c:ptCount val="3"/>
                <c:pt idx="0" formatCode="#,##0\ \ \ ">
                  <c:v>2378.814000000001</c:v>
                </c:pt>
                <c:pt idx="1">
                  <c:v>2557.0</c:v>
                </c:pt>
                <c:pt idx="2">
                  <c:v>2148.6</c:v>
                </c:pt>
              </c:numCache>
            </c:numRef>
          </c:val>
        </c:ser>
        <c:ser>
          <c:idx val="1"/>
          <c:order val="1"/>
          <c:tx>
            <c:strRef>
              <c:f>部門別長期!$B$5</c:f>
              <c:strCache>
                <c:ptCount val="1"/>
                <c:pt idx="0">
                  <c:v>業務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c:spPr>
          <c:cat>
            <c:strRef>
              <c:f>部門別長期!$C$3:$E$3</c:f>
              <c:strCache>
                <c:ptCount val="3"/>
                <c:pt idx="0">
                  <c:v>1990</c:v>
                </c:pt>
                <c:pt idx="1">
                  <c:v>2010</c:v>
                </c:pt>
                <c:pt idx="2">
                  <c:v>2030（目標）</c:v>
                </c:pt>
              </c:strCache>
            </c:strRef>
          </c:cat>
          <c:val>
            <c:numRef>
              <c:f>部門別長期!$C$5:$E$5</c:f>
              <c:numCache>
                <c:formatCode>#,##0\ \ \ </c:formatCode>
                <c:ptCount val="3"/>
                <c:pt idx="0">
                  <c:v>1749.0</c:v>
                </c:pt>
                <c:pt idx="1">
                  <c:v>1379.0</c:v>
                </c:pt>
                <c:pt idx="2" formatCode="General">
                  <c:v>934.6</c:v>
                </c:pt>
              </c:numCache>
            </c:numRef>
          </c:val>
        </c:ser>
        <c:ser>
          <c:idx val="2"/>
          <c:order val="2"/>
          <c:tx>
            <c:strRef>
              <c:f>部門別長期!$B$6</c:f>
              <c:strCache>
                <c:ptCount val="1"/>
                <c:pt idx="0">
                  <c:v>家庭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2"/>
              </a:solidFill>
            </a:ln>
          </c:spPr>
          <c:cat>
            <c:strRef>
              <c:f>部門別長期!$C$3:$E$3</c:f>
              <c:strCache>
                <c:ptCount val="3"/>
                <c:pt idx="0">
                  <c:v>1990</c:v>
                </c:pt>
                <c:pt idx="1">
                  <c:v>2010</c:v>
                </c:pt>
                <c:pt idx="2">
                  <c:v>2030（目標）</c:v>
                </c:pt>
              </c:strCache>
            </c:strRef>
          </c:cat>
          <c:val>
            <c:numRef>
              <c:f>部門別長期!$C$6:$E$6</c:f>
              <c:numCache>
                <c:formatCode>General</c:formatCode>
                <c:ptCount val="3"/>
                <c:pt idx="0" formatCode="#,##0\ \ \ ">
                  <c:v>2367.454</c:v>
                </c:pt>
                <c:pt idx="1">
                  <c:v>2583.0</c:v>
                </c:pt>
                <c:pt idx="2">
                  <c:v>1858.5</c:v>
                </c:pt>
              </c:numCache>
            </c:numRef>
          </c:val>
        </c:ser>
        <c:ser>
          <c:idx val="3"/>
          <c:order val="3"/>
          <c:tx>
            <c:strRef>
              <c:f>部門別長期!$B$7</c:f>
              <c:strCache>
                <c:ptCount val="1"/>
                <c:pt idx="0">
                  <c:v>産業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c:spPr>
          <c:cat>
            <c:strRef>
              <c:f>部門別長期!$C$3:$E$3</c:f>
              <c:strCache>
                <c:ptCount val="3"/>
                <c:pt idx="0">
                  <c:v>1990</c:v>
                </c:pt>
                <c:pt idx="1">
                  <c:v>2010</c:v>
                </c:pt>
                <c:pt idx="2">
                  <c:v>2030（目標）</c:v>
                </c:pt>
              </c:strCache>
            </c:strRef>
          </c:cat>
          <c:val>
            <c:numRef>
              <c:f>部門別長期!$C$7:$E$7</c:f>
              <c:numCache>
                <c:formatCode>General</c:formatCode>
                <c:ptCount val="3"/>
                <c:pt idx="0" formatCode="#,##0\ \ \ ">
                  <c:v>2976.991000000001</c:v>
                </c:pt>
                <c:pt idx="1">
                  <c:v>2542.0</c:v>
                </c:pt>
                <c:pt idx="2">
                  <c:v>2048.0</c:v>
                </c:pt>
              </c:numCache>
            </c:numRef>
          </c:val>
        </c:ser>
        <c:ser>
          <c:idx val="4"/>
          <c:order val="4"/>
          <c:tx>
            <c:strRef>
              <c:f>部門別長期!$B$8</c:f>
              <c:strCache>
                <c:ptCount val="1"/>
                <c:pt idx="0">
                  <c:v>1990年比削減量</c:v>
                </c:pt>
              </c:strCache>
            </c:strRef>
          </c:tx>
          <c:spPr>
            <a:noFill/>
            <a:ln w="25400">
              <a:solidFill>
                <a:schemeClr val="tx1"/>
              </a:solidFill>
              <a:prstDash val="sysDot"/>
            </a:ln>
          </c:spPr>
          <c:cat>
            <c:strRef>
              <c:f>部門別長期!$C$3:$E$3</c:f>
              <c:strCache>
                <c:ptCount val="3"/>
                <c:pt idx="0">
                  <c:v>1990</c:v>
                </c:pt>
                <c:pt idx="1">
                  <c:v>2010</c:v>
                </c:pt>
                <c:pt idx="2">
                  <c:v>2030（目標）</c:v>
                </c:pt>
              </c:strCache>
            </c:strRef>
          </c:cat>
          <c:val>
            <c:numRef>
              <c:f>部門別長期!$C$8:$E$8</c:f>
              <c:numCache>
                <c:formatCode>#,##0\ \ \ </c:formatCode>
                <c:ptCount val="3"/>
                <c:pt idx="1">
                  <c:v>411.259</c:v>
                </c:pt>
                <c:pt idx="2">
                  <c:v>2482.559</c:v>
                </c:pt>
              </c:numCache>
            </c:numRef>
          </c:val>
        </c:ser>
        <c:overlap val="100"/>
        <c:axId val="243676776"/>
        <c:axId val="243680024"/>
      </c:barChart>
      <c:catAx>
        <c:axId val="243676776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2000"/>
            </a:pPr>
            <a:endParaRPr lang="ja-JP"/>
          </a:p>
        </c:txPr>
        <c:crossAx val="243680024"/>
        <c:crosses val="autoZero"/>
        <c:auto val="1"/>
        <c:lblAlgn val="ctr"/>
        <c:lblOffset val="100"/>
      </c:catAx>
      <c:valAx>
        <c:axId val="243680024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#,##0\ \ \ " sourceLinked="1"/>
        <c:majorTickMark val="in"/>
        <c:tickLblPos val="low"/>
        <c:crossAx val="243676776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73937980864989"/>
          <c:y val="0.329118041467524"/>
          <c:w val="0.26062019135011"/>
          <c:h val="0.428393708942734"/>
        </c:manualLayout>
      </c:layout>
      <c:txPr>
        <a:bodyPr/>
        <a:lstStyle/>
        <a:p>
          <a:pPr>
            <a:defRPr sz="2000"/>
          </a:pPr>
          <a:endParaRPr lang="ja-JP"/>
        </a:p>
      </c:txPr>
    </c:legend>
    <c:plotVisOnly val="1"/>
    <c:dispBlanksAs val="gap"/>
  </c:chart>
  <c:spPr>
    <a:ln>
      <a:solidFill>
        <a:schemeClr val="accent1">
          <a:shade val="50000"/>
        </a:schemeClr>
      </a:solidFill>
    </a:ln>
  </c:spPr>
  <c:txPr>
    <a:bodyPr/>
    <a:lstStyle/>
    <a:p>
      <a:pPr>
        <a:defRPr sz="1600"/>
      </a:pPr>
      <a:endParaRPr lang="ja-JP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3855728287195"/>
          <c:y val="0.111686734225486"/>
          <c:w val="0.815397084355961"/>
          <c:h val="0.715777691465697"/>
        </c:manualLayout>
      </c:layout>
      <c:barChart>
        <c:barDir val="col"/>
        <c:grouping val="stacked"/>
        <c:ser>
          <c:idx val="0"/>
          <c:order val="0"/>
          <c:tx>
            <c:strRef>
              <c:f>'部門 熱'!$B$23</c:f>
              <c:strCache>
                <c:ptCount val="1"/>
                <c:pt idx="0">
                  <c:v>運輸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</a:ln>
          </c:spPr>
          <c:cat>
            <c:strRef>
              <c:f>'部門 熱'!$C$22:$D$22</c:f>
              <c:strCache>
                <c:ptCount val="2"/>
                <c:pt idx="0">
                  <c:v>部門別</c:v>
                </c:pt>
                <c:pt idx="1">
                  <c:v>形態別</c:v>
                </c:pt>
              </c:strCache>
            </c:strRef>
          </c:cat>
          <c:val>
            <c:numRef>
              <c:f>'部門 熱'!$C$23:$D$23</c:f>
              <c:numCache>
                <c:formatCode>General</c:formatCode>
                <c:ptCount val="2"/>
                <c:pt idx="0" formatCode="#,##0\ \ \ ">
                  <c:v>2538.0</c:v>
                </c:pt>
                <c:pt idx="1">
                  <c:v>2435.0</c:v>
                </c:pt>
              </c:numCache>
            </c:numRef>
          </c:val>
        </c:ser>
        <c:ser>
          <c:idx val="1"/>
          <c:order val="1"/>
          <c:tx>
            <c:strRef>
              <c:f>'部門 熱'!$B$24</c:f>
              <c:strCache>
                <c:ptCount val="1"/>
                <c:pt idx="0">
                  <c:v>業務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</a:ln>
          </c:spPr>
          <c:dPt>
            <c:idx val="1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1"/>
                </a:solidFill>
              </a:ln>
            </c:spPr>
          </c:dPt>
          <c:cat>
            <c:strRef>
              <c:f>'部門 熱'!$C$22:$D$22</c:f>
              <c:strCache>
                <c:ptCount val="2"/>
                <c:pt idx="0">
                  <c:v>部門別</c:v>
                </c:pt>
                <c:pt idx="1">
                  <c:v>形態別</c:v>
                </c:pt>
              </c:strCache>
            </c:strRef>
          </c:cat>
          <c:val>
            <c:numRef>
              <c:f>'部門 熱'!$C$24:$D$24</c:f>
              <c:numCache>
                <c:formatCode>General</c:formatCode>
                <c:ptCount val="2"/>
                <c:pt idx="0" formatCode="#,##0\ \ \ ">
                  <c:v>1373.0</c:v>
                </c:pt>
                <c:pt idx="1">
                  <c:v>1835.0</c:v>
                </c:pt>
              </c:numCache>
            </c:numRef>
          </c:val>
        </c:ser>
        <c:ser>
          <c:idx val="2"/>
          <c:order val="2"/>
          <c:tx>
            <c:strRef>
              <c:f>'部門 熱'!$B$25</c:f>
              <c:strCache>
                <c:ptCount val="1"/>
                <c:pt idx="0">
                  <c:v>家庭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c:spPr>
          <c:dPt>
            <c:idx val="1"/>
            <c:spPr>
              <a:solidFill>
                <a:schemeClr val="accent6"/>
              </a:solidFill>
              <a:ln w="19050">
                <a:solidFill>
                  <a:schemeClr val="accent1"/>
                </a:solidFill>
              </a:ln>
            </c:spPr>
          </c:dPt>
          <c:cat>
            <c:strRef>
              <c:f>'部門 熱'!$C$22:$D$22</c:f>
              <c:strCache>
                <c:ptCount val="2"/>
                <c:pt idx="0">
                  <c:v>部門別</c:v>
                </c:pt>
                <c:pt idx="1">
                  <c:v>形態別</c:v>
                </c:pt>
              </c:strCache>
            </c:strRef>
          </c:cat>
          <c:val>
            <c:numRef>
              <c:f>'部門 熱'!$C$25:$D$25</c:f>
              <c:numCache>
                <c:formatCode>General</c:formatCode>
                <c:ptCount val="2"/>
                <c:pt idx="0" formatCode="#,##0\ \ \ ">
                  <c:v>2476.0</c:v>
                </c:pt>
                <c:pt idx="1">
                  <c:v>4410.0</c:v>
                </c:pt>
              </c:numCache>
            </c:numRef>
          </c:val>
        </c:ser>
        <c:ser>
          <c:idx val="3"/>
          <c:order val="3"/>
          <c:tx>
            <c:strRef>
              <c:f>'部門 熱'!$B$26</c:f>
              <c:strCache>
                <c:ptCount val="1"/>
                <c:pt idx="0">
                  <c:v>産業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</a:ln>
          </c:spPr>
          <c:cat>
            <c:strRef>
              <c:f>'部門 熱'!$C$22:$D$22</c:f>
              <c:strCache>
                <c:ptCount val="2"/>
                <c:pt idx="0">
                  <c:v>部門別</c:v>
                </c:pt>
                <c:pt idx="1">
                  <c:v>形態別</c:v>
                </c:pt>
              </c:strCache>
            </c:strRef>
          </c:cat>
          <c:val>
            <c:numRef>
              <c:f>'部門 熱'!$C$26:$D$26</c:f>
              <c:numCache>
                <c:formatCode>General</c:formatCode>
                <c:ptCount val="2"/>
                <c:pt idx="0" formatCode="#,##0\ \ \ ">
                  <c:v>2306.0</c:v>
                </c:pt>
              </c:numCache>
            </c:numRef>
          </c:val>
        </c:ser>
        <c:overlap val="100"/>
        <c:axId val="243687496"/>
        <c:axId val="243704712"/>
      </c:barChart>
      <c:catAx>
        <c:axId val="243687496"/>
        <c:scaling>
          <c:orientation val="minMax"/>
        </c:scaling>
        <c:axPos val="b"/>
        <c:numFmt formatCode="General" sourceLinked="1"/>
        <c:tickLblPos val="none"/>
        <c:crossAx val="243704712"/>
        <c:crosses val="autoZero"/>
        <c:auto val="1"/>
        <c:lblAlgn val="ctr"/>
        <c:lblOffset val="100"/>
      </c:catAx>
      <c:valAx>
        <c:axId val="243704712"/>
        <c:scaling>
          <c:orientation val="minMax"/>
          <c:min val="0.0"/>
        </c:scaling>
        <c:axPos val="l"/>
        <c:majorGridlines>
          <c:spPr>
            <a:ln>
              <a:noFill/>
            </a:ln>
          </c:spPr>
        </c:majorGridlines>
        <c:numFmt formatCode="#,##0\ \ \ " sourceLinked="1"/>
        <c:majorTickMark val="in"/>
        <c:tickLblPos val="low"/>
        <c:crossAx val="243687496"/>
        <c:crosses val="autoZero"/>
        <c:crossBetween val="between"/>
      </c:valAx>
      <c:spPr>
        <a:ln>
          <a:solidFill>
            <a:schemeClr val="accent1"/>
          </a:solidFill>
        </a:ln>
      </c:spPr>
    </c:plotArea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1600"/>
      </a:pPr>
      <a:endParaRPr lang="ja-JP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0184184184184184"/>
          <c:y val="0.140924351669156"/>
          <c:w val="0.950083626934021"/>
          <c:h val="0.781450924550287"/>
        </c:manualLayout>
      </c:layout>
      <c:barChart>
        <c:barDir val="col"/>
        <c:grouping val="stacked"/>
        <c:ser>
          <c:idx val="0"/>
          <c:order val="0"/>
          <c:tx>
            <c:strRef>
              <c:f>'D長期90-30部門'!$B$74</c:f>
              <c:strCache>
                <c:ptCount val="1"/>
                <c:pt idx="0">
                  <c:v>運輸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tx2"/>
              </a:solidFill>
            </a:ln>
          </c:spPr>
          <c:cat>
            <c:numRef>
              <c:f>'D長期90-30部門'!$C$73:$D$73</c:f>
              <c:numCache>
                <c:formatCode>General</c:formatCode>
                <c:ptCount val="2"/>
                <c:pt idx="0">
                  <c:v>1990.0</c:v>
                </c:pt>
                <c:pt idx="1">
                  <c:v>2030.0</c:v>
                </c:pt>
              </c:numCache>
            </c:numRef>
          </c:cat>
          <c:val>
            <c:numRef>
              <c:f>'D長期90-30部門'!$C$74:$D$74</c:f>
              <c:numCache>
                <c:formatCode>General</c:formatCode>
                <c:ptCount val="2"/>
                <c:pt idx="0" formatCode="#,##0\ \ \ ">
                  <c:v>2378.814000000001</c:v>
                </c:pt>
                <c:pt idx="1">
                  <c:v>2148.6</c:v>
                </c:pt>
              </c:numCache>
            </c:numRef>
          </c:val>
        </c:ser>
        <c:ser>
          <c:idx val="1"/>
          <c:order val="1"/>
          <c:tx>
            <c:strRef>
              <c:f>'D長期90-30部門'!$B$75</c:f>
              <c:strCache>
                <c:ptCount val="1"/>
                <c:pt idx="0">
                  <c:v>業務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2"/>
              </a:solidFill>
            </a:ln>
          </c:spPr>
          <c:cat>
            <c:numRef>
              <c:f>'D長期90-30部門'!$C$73:$D$73</c:f>
              <c:numCache>
                <c:formatCode>General</c:formatCode>
                <c:ptCount val="2"/>
                <c:pt idx="0">
                  <c:v>1990.0</c:v>
                </c:pt>
                <c:pt idx="1">
                  <c:v>2030.0</c:v>
                </c:pt>
              </c:numCache>
            </c:numRef>
          </c:cat>
          <c:val>
            <c:numRef>
              <c:f>'D長期90-30部門'!$C$75:$D$75</c:f>
              <c:numCache>
                <c:formatCode>General</c:formatCode>
                <c:ptCount val="2"/>
                <c:pt idx="0" formatCode="#,##0\ \ \ ">
                  <c:v>1749.0</c:v>
                </c:pt>
                <c:pt idx="1">
                  <c:v>934.6</c:v>
                </c:pt>
              </c:numCache>
            </c:numRef>
          </c:val>
        </c:ser>
        <c:ser>
          <c:idx val="2"/>
          <c:order val="2"/>
          <c:tx>
            <c:strRef>
              <c:f>'D長期90-30部門'!$B$76</c:f>
              <c:strCache>
                <c:ptCount val="1"/>
                <c:pt idx="0">
                  <c:v>家庭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c:spPr>
          <c:cat>
            <c:numRef>
              <c:f>'D長期90-30部門'!$C$73:$D$73</c:f>
              <c:numCache>
                <c:formatCode>General</c:formatCode>
                <c:ptCount val="2"/>
                <c:pt idx="0">
                  <c:v>1990.0</c:v>
                </c:pt>
                <c:pt idx="1">
                  <c:v>2030.0</c:v>
                </c:pt>
              </c:numCache>
            </c:numRef>
          </c:cat>
          <c:val>
            <c:numRef>
              <c:f>'D長期90-30部門'!$C$76:$D$76</c:f>
              <c:numCache>
                <c:formatCode>General</c:formatCode>
                <c:ptCount val="2"/>
                <c:pt idx="0" formatCode="#,##0\ \ \ ">
                  <c:v>2367.454</c:v>
                </c:pt>
                <c:pt idx="1">
                  <c:v>1858.5</c:v>
                </c:pt>
              </c:numCache>
            </c:numRef>
          </c:val>
        </c:ser>
        <c:ser>
          <c:idx val="3"/>
          <c:order val="3"/>
          <c:tx>
            <c:strRef>
              <c:f>'D長期90-30部門'!$B$77</c:f>
              <c:strCache>
                <c:ptCount val="1"/>
                <c:pt idx="0">
                  <c:v>産業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2"/>
              </a:solidFill>
            </a:ln>
          </c:spPr>
          <c:cat>
            <c:numRef>
              <c:f>'D長期90-30部門'!$C$73:$D$73</c:f>
              <c:numCache>
                <c:formatCode>General</c:formatCode>
                <c:ptCount val="2"/>
                <c:pt idx="0">
                  <c:v>1990.0</c:v>
                </c:pt>
                <c:pt idx="1">
                  <c:v>2030.0</c:v>
                </c:pt>
              </c:numCache>
            </c:numRef>
          </c:cat>
          <c:val>
            <c:numRef>
              <c:f>'D長期90-30部門'!$C$77:$D$77</c:f>
              <c:numCache>
                <c:formatCode>General</c:formatCode>
                <c:ptCount val="2"/>
                <c:pt idx="0" formatCode="#,##0\ \ \ ">
                  <c:v>2976.991000000001</c:v>
                </c:pt>
                <c:pt idx="1">
                  <c:v>2048.0</c:v>
                </c:pt>
              </c:numCache>
            </c:numRef>
          </c:val>
        </c:ser>
        <c:ser>
          <c:idx val="4"/>
          <c:order val="4"/>
          <c:tx>
            <c:strRef>
              <c:f>'D長期90-30部門'!$B$78</c:f>
              <c:strCache>
                <c:ptCount val="1"/>
              </c:strCache>
            </c:strRef>
          </c:tx>
          <c:spPr>
            <a:solidFill>
              <a:schemeClr val="bg1"/>
            </a:solidFill>
            <a:ln w="28575">
              <a:solidFill>
                <a:schemeClr val="tx2"/>
              </a:solidFill>
              <a:prstDash val="sysDot"/>
            </a:ln>
          </c:spPr>
          <c:cat>
            <c:numRef>
              <c:f>'D長期90-30部門'!$C$73:$D$73</c:f>
              <c:numCache>
                <c:formatCode>General</c:formatCode>
                <c:ptCount val="2"/>
                <c:pt idx="0">
                  <c:v>1990.0</c:v>
                </c:pt>
                <c:pt idx="1">
                  <c:v>2030.0</c:v>
                </c:pt>
              </c:numCache>
            </c:numRef>
          </c:cat>
          <c:val>
            <c:numRef>
              <c:f>'D長期90-30部門'!$C$78:$D$78</c:f>
              <c:numCache>
                <c:formatCode>#,##0\ \ \ </c:formatCode>
                <c:ptCount val="2"/>
                <c:pt idx="1">
                  <c:v>2482.559</c:v>
                </c:pt>
              </c:numCache>
            </c:numRef>
          </c:val>
        </c:ser>
        <c:overlap val="100"/>
        <c:axId val="243748072"/>
        <c:axId val="243769752"/>
      </c:barChart>
      <c:catAx>
        <c:axId val="243748072"/>
        <c:scaling>
          <c:orientation val="minMax"/>
        </c:scaling>
        <c:axPos val="b"/>
        <c:numFmt formatCode="General" sourceLinked="1"/>
        <c:tickLblPos val="low"/>
        <c:crossAx val="243769752"/>
        <c:crosses val="autoZero"/>
        <c:auto val="1"/>
        <c:lblAlgn val="ctr"/>
        <c:lblOffset val="100"/>
      </c:catAx>
      <c:valAx>
        <c:axId val="24376975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#,##0\ \ \ " sourceLinked="1"/>
        <c:majorTickMark val="in"/>
        <c:tickLblPos val="none"/>
        <c:crossAx val="243748072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3707518543098"/>
          <c:y val="0.38629076869308"/>
          <c:w val="0.238047428430486"/>
          <c:h val="0.317146841563598"/>
        </c:manualLayout>
      </c:layout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</c:chart>
  <c:txPr>
    <a:bodyPr/>
    <a:lstStyle/>
    <a:p>
      <a:pPr>
        <a:defRPr sz="1200"/>
      </a:pPr>
      <a:endParaRPr lang="ja-JP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1436680880006"/>
          <c:y val="0.139393476508277"/>
          <c:w val="0.831292611469659"/>
          <c:h val="0.711240853887062"/>
        </c:manualLayout>
      </c:layout>
      <c:barChart>
        <c:barDir val="col"/>
        <c:grouping val="stacked"/>
        <c:ser>
          <c:idx val="0"/>
          <c:order val="0"/>
          <c:tx>
            <c:strRef>
              <c:f>ドイツ最終熱電気!$K$4</c:f>
              <c:strCache>
                <c:ptCount val="1"/>
                <c:pt idx="0">
                  <c:v>熱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8575">
              <a:solidFill>
                <a:schemeClr val="accent1"/>
              </a:solidFill>
            </a:ln>
          </c:spPr>
          <c:cat>
            <c:strRef>
              <c:f>ドイツ最終熱電気!$J$5:$J$8</c:f>
              <c:strCache>
                <c:ptCount val="4"/>
                <c:pt idx="0">
                  <c:v>家庭</c:v>
                </c:pt>
                <c:pt idx="1">
                  <c:v>業務</c:v>
                </c:pt>
                <c:pt idx="2">
                  <c:v>運輸</c:v>
                </c:pt>
                <c:pt idx="3">
                  <c:v>産業</c:v>
                </c:pt>
              </c:strCache>
            </c:strRef>
          </c:cat>
          <c:val>
            <c:numRef>
              <c:f>ドイツ最終熱電気!$K$5:$K$8</c:f>
              <c:numCache>
                <c:formatCode>General</c:formatCode>
                <c:ptCount val="4"/>
                <c:pt idx="0">
                  <c:v>580.0</c:v>
                </c:pt>
                <c:pt idx="1">
                  <c:v>330.0</c:v>
                </c:pt>
                <c:pt idx="3">
                  <c:v>209.0</c:v>
                </c:pt>
              </c:numCache>
            </c:numRef>
          </c:val>
        </c:ser>
        <c:ser>
          <c:idx val="1"/>
          <c:order val="1"/>
          <c:tx>
            <c:strRef>
              <c:f>ドイツ最終熱電気!$L$4</c:f>
              <c:strCache>
                <c:ptCount val="1"/>
                <c:pt idx="0">
                  <c:v>電気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accent1"/>
              </a:solidFill>
            </a:ln>
          </c:spPr>
          <c:cat>
            <c:strRef>
              <c:f>ドイツ最終熱電気!$J$5:$J$8</c:f>
              <c:strCache>
                <c:ptCount val="4"/>
                <c:pt idx="0">
                  <c:v>家庭</c:v>
                </c:pt>
                <c:pt idx="1">
                  <c:v>業務</c:v>
                </c:pt>
                <c:pt idx="2">
                  <c:v>運輸</c:v>
                </c:pt>
                <c:pt idx="3">
                  <c:v>産業</c:v>
                </c:pt>
              </c:strCache>
            </c:strRef>
          </c:cat>
          <c:val>
            <c:numRef>
              <c:f>ドイツ最終熱電気!$L$5:$L$8</c:f>
              <c:numCache>
                <c:formatCode>General</c:formatCode>
                <c:ptCount val="4"/>
                <c:pt idx="0">
                  <c:v>20.0</c:v>
                </c:pt>
                <c:pt idx="1">
                  <c:v>77.0</c:v>
                </c:pt>
                <c:pt idx="3">
                  <c:v>29.0</c:v>
                </c:pt>
              </c:numCache>
            </c:numRef>
          </c:val>
        </c:ser>
        <c:ser>
          <c:idx val="2"/>
          <c:order val="2"/>
          <c:tx>
            <c:strRef>
              <c:f>ドイツ最終熱電気!$M$4</c:f>
              <c:strCache>
                <c:ptCount val="1"/>
                <c:pt idx="0">
                  <c:v>燃料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accent1"/>
              </a:solidFill>
            </a:ln>
          </c:spPr>
          <c:cat>
            <c:strRef>
              <c:f>ドイツ最終熱電気!$J$5:$J$8</c:f>
              <c:strCache>
                <c:ptCount val="4"/>
                <c:pt idx="0">
                  <c:v>家庭</c:v>
                </c:pt>
                <c:pt idx="1">
                  <c:v>業務</c:v>
                </c:pt>
                <c:pt idx="2">
                  <c:v>運輸</c:v>
                </c:pt>
                <c:pt idx="3">
                  <c:v>産業</c:v>
                </c:pt>
              </c:strCache>
            </c:strRef>
          </c:cat>
          <c:val>
            <c:numRef>
              <c:f>ドイツ最終熱電気!$M$5:$M$8</c:f>
              <c:numCache>
                <c:formatCode>General</c:formatCode>
                <c:ptCount val="4"/>
                <c:pt idx="0">
                  <c:v>17.0</c:v>
                </c:pt>
                <c:pt idx="1">
                  <c:v>31.0</c:v>
                </c:pt>
                <c:pt idx="2">
                  <c:v>389.0</c:v>
                </c:pt>
                <c:pt idx="3">
                  <c:v>20.0</c:v>
                </c:pt>
              </c:numCache>
            </c:numRef>
          </c:val>
        </c:ser>
        <c:overlap val="100"/>
        <c:axId val="243980232"/>
        <c:axId val="243983560"/>
      </c:barChart>
      <c:catAx>
        <c:axId val="243980232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2000"/>
            </a:pPr>
            <a:endParaRPr lang="ja-JP"/>
          </a:p>
        </c:txPr>
        <c:crossAx val="243983560"/>
        <c:crosses val="autoZero"/>
        <c:auto val="1"/>
        <c:lblAlgn val="ctr"/>
        <c:lblOffset val="100"/>
      </c:catAx>
      <c:valAx>
        <c:axId val="243983560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  <a:prstDash val="sysDot"/>
            </a:ln>
          </c:spPr>
        </c:majorGridlines>
        <c:numFmt formatCode="General" sourceLinked="1"/>
        <c:majorTickMark val="in"/>
        <c:tickLblPos val="low"/>
        <c:crossAx val="243980232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741426276715051"/>
          <c:y val="0.226209495771127"/>
          <c:w val="0.17611666227132"/>
          <c:h val="0.280054819900131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2000"/>
          </a:pPr>
          <a:endParaRPr lang="ja-JP"/>
        </a:p>
      </c:txPr>
    </c:legend>
    <c:plotVisOnly val="1"/>
    <c:dispBlanksAs val="gap"/>
  </c:chart>
  <c:spPr>
    <a:ln w="12700">
      <a:solidFill>
        <a:schemeClr val="accent1">
          <a:shade val="50000"/>
        </a:schemeClr>
      </a:solidFill>
    </a:ln>
  </c:spPr>
  <c:txPr>
    <a:bodyPr/>
    <a:lstStyle/>
    <a:p>
      <a:pPr>
        <a:defRPr sz="1200"/>
      </a:pPr>
      <a:endParaRPr lang="ja-JP"/>
    </a:p>
  </c:tx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1436680880006"/>
          <c:y val="0.17144432124982"/>
          <c:w val="0.809916612723774"/>
          <c:h val="0.629159618544862"/>
        </c:manualLayout>
      </c:layout>
      <c:barChart>
        <c:barDir val="col"/>
        <c:grouping val="clustered"/>
        <c:ser>
          <c:idx val="0"/>
          <c:order val="0"/>
          <c:tx>
            <c:strRef>
              <c:f>家庭!$M$23</c:f>
              <c:strCache>
                <c:ptCount val="1"/>
                <c:pt idx="0">
                  <c:v>住宅ストック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</a:ln>
          </c:spPr>
          <c:cat>
            <c:numRef>
              <c:f>家庭!$N$22:$R$22</c:f>
              <c:numCache>
                <c:formatCode>General</c:formatCode>
                <c:ptCount val="5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家庭!$N$23:$R$23</c:f>
              <c:numCache>
                <c:formatCode>General</c:formatCode>
                <c:ptCount val="5"/>
                <c:pt idx="0">
                  <c:v>150.0</c:v>
                </c:pt>
                <c:pt idx="1">
                  <c:v>108.0</c:v>
                </c:pt>
                <c:pt idx="2">
                  <c:v>77.0</c:v>
                </c:pt>
                <c:pt idx="3">
                  <c:v>52.0</c:v>
                </c:pt>
                <c:pt idx="4">
                  <c:v>33.0</c:v>
                </c:pt>
              </c:numCache>
            </c:numRef>
          </c:val>
        </c:ser>
        <c:ser>
          <c:idx val="1"/>
          <c:order val="1"/>
          <c:tx>
            <c:strRef>
              <c:f>家庭!$M$24</c:f>
              <c:strCache>
                <c:ptCount val="1"/>
                <c:pt idx="0">
                  <c:v>改築した既存住宅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</a:ln>
          </c:spPr>
          <c:cat>
            <c:numRef>
              <c:f>家庭!$N$22:$R$22</c:f>
              <c:numCache>
                <c:formatCode>General</c:formatCode>
                <c:ptCount val="5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家庭!$N$24:$R$24</c:f>
              <c:numCache>
                <c:formatCode>General</c:formatCode>
                <c:ptCount val="5"/>
                <c:pt idx="0">
                  <c:v>117.0</c:v>
                </c:pt>
                <c:pt idx="1">
                  <c:v>71.0</c:v>
                </c:pt>
                <c:pt idx="2">
                  <c:v>34.0</c:v>
                </c:pt>
                <c:pt idx="3">
                  <c:v>24.0</c:v>
                </c:pt>
                <c:pt idx="4">
                  <c:v>19.0</c:v>
                </c:pt>
              </c:numCache>
            </c:numRef>
          </c:val>
        </c:ser>
        <c:ser>
          <c:idx val="2"/>
          <c:order val="2"/>
          <c:tx>
            <c:strRef>
              <c:f>家庭!$M$25</c:f>
              <c:strCache>
                <c:ptCount val="1"/>
                <c:pt idx="0">
                  <c:v>新築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c:spPr>
          <c:cat>
            <c:numRef>
              <c:f>家庭!$N$22:$R$22</c:f>
              <c:numCache>
                <c:formatCode>General</c:formatCode>
                <c:ptCount val="5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家庭!$N$25:$R$25</c:f>
              <c:numCache>
                <c:formatCode>General</c:formatCode>
                <c:ptCount val="5"/>
                <c:pt idx="0">
                  <c:v>53.0</c:v>
                </c:pt>
                <c:pt idx="1">
                  <c:v>12.0</c:v>
                </c:pt>
                <c:pt idx="2">
                  <c:v>8.0</c:v>
                </c:pt>
                <c:pt idx="3">
                  <c:v>6.0</c:v>
                </c:pt>
                <c:pt idx="4">
                  <c:v>4.0</c:v>
                </c:pt>
              </c:numCache>
            </c:numRef>
          </c:val>
        </c:ser>
        <c:axId val="244088504"/>
        <c:axId val="244091832"/>
      </c:barChart>
      <c:catAx>
        <c:axId val="244088504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1800"/>
            </a:pPr>
            <a:endParaRPr lang="ja-JP"/>
          </a:p>
        </c:txPr>
        <c:crossAx val="244091832"/>
        <c:crosses val="autoZero"/>
        <c:auto val="1"/>
        <c:lblAlgn val="ctr"/>
        <c:lblOffset val="100"/>
      </c:catAx>
      <c:valAx>
        <c:axId val="244091832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  <a:prstDash val="sysDot"/>
            </a:ln>
          </c:spPr>
        </c:majorGridlines>
        <c:numFmt formatCode="General" sourceLinked="1"/>
        <c:majorTickMark val="in"/>
        <c:tickLblPos val="low"/>
        <c:crossAx val="244088504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46020032041773"/>
          <c:y val="0.200901796833571"/>
          <c:w val="0.443590102652347"/>
          <c:h val="0.250176889183996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</c:chart>
  <c:spPr>
    <a:ln w="12700">
      <a:solidFill>
        <a:schemeClr val="tx2"/>
      </a:solidFill>
    </a:ln>
  </c:spPr>
  <c:txPr>
    <a:bodyPr/>
    <a:lstStyle/>
    <a:p>
      <a:pPr>
        <a:defRPr sz="1400"/>
      </a:pPr>
      <a:endParaRPr lang="ja-JP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title>
      <c:tx>
        <c:rich>
          <a:bodyPr/>
          <a:lstStyle/>
          <a:p>
            <a:pPr>
              <a:defRPr/>
            </a:pPr>
            <a:r>
              <a:rPr lang="ja-JP"/>
              <a:t>暖房用エネルギー消費</a:t>
            </a:r>
            <a:r>
              <a:rPr lang="en-US"/>
              <a:t>/</a:t>
            </a:r>
            <a:r>
              <a:rPr lang="ja-JP"/>
              <a:t>年</a:t>
            </a:r>
            <a:endParaRPr lang="en-US"/>
          </a:p>
          <a:p>
            <a:pPr>
              <a:defRPr/>
            </a:pPr>
            <a:r>
              <a:rPr lang="ja-JP"/>
              <a:t>新築戸建て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0709536667259509"/>
          <c:y val="0.196445065453217"/>
          <c:w val="0.898929974615597"/>
          <c:h val="0.615630914921494"/>
        </c:manualLayout>
      </c:layout>
      <c:lineChart>
        <c:grouping val="standard"/>
        <c:ser>
          <c:idx val="0"/>
          <c:order val="0"/>
          <c:tx>
            <c:strRef>
              <c:f>家庭!$L$20</c:f>
              <c:strCache>
                <c:ptCount val="1"/>
                <c:pt idx="0">
                  <c:v>新築戸建て住宅</c:v>
                </c:pt>
              </c:strCache>
            </c:strRef>
          </c:tx>
          <c:marker>
            <c:symbol val="none"/>
          </c:marker>
          <c:dPt>
            <c:idx val="5"/>
            <c:marker>
              <c:symbol val="diamond"/>
              <c:size val="7"/>
            </c:marker>
          </c:dPt>
          <c:dPt>
            <c:idx val="6"/>
            <c:marker>
              <c:symbol val="diamond"/>
              <c:size val="7"/>
            </c:marker>
          </c:dPt>
          <c:dPt>
            <c:idx val="7"/>
            <c:marker>
              <c:symbol val="diamond"/>
              <c:size val="7"/>
            </c:marker>
          </c:dPt>
          <c:dPt>
            <c:idx val="8"/>
            <c:marker>
              <c:symbol val="diamond"/>
              <c:size val="7"/>
            </c:marker>
          </c:dPt>
          <c:cat>
            <c:numRef>
              <c:f>家庭!$M$19:$U$19</c:f>
              <c:numCache>
                <c:formatCode>General</c:formatCode>
                <c:ptCount val="9"/>
                <c:pt idx="0">
                  <c:v>1990.0</c:v>
                </c:pt>
                <c:pt idx="1">
                  <c:v>1995.0</c:v>
                </c:pt>
                <c:pt idx="2">
                  <c:v>2000.0</c:v>
                </c:pt>
                <c:pt idx="3">
                  <c:v>2005.0</c:v>
                </c:pt>
                <c:pt idx="4">
                  <c:v>2009.0</c:v>
                </c:pt>
                <c:pt idx="5">
                  <c:v>2015.0</c:v>
                </c:pt>
                <c:pt idx="6">
                  <c:v>2020.0</c:v>
                </c:pt>
                <c:pt idx="7">
                  <c:v>2025.0</c:v>
                </c:pt>
                <c:pt idx="8">
                  <c:v>2030.0</c:v>
                </c:pt>
              </c:numCache>
            </c:numRef>
          </c:cat>
          <c:val>
            <c:numRef>
              <c:f>家庭!$M$20:$U$20</c:f>
              <c:numCache>
                <c:formatCode>General</c:formatCode>
                <c:ptCount val="9"/>
                <c:pt idx="0">
                  <c:v>75.0</c:v>
                </c:pt>
                <c:pt idx="1">
                  <c:v>68.6</c:v>
                </c:pt>
                <c:pt idx="2">
                  <c:v>67.0</c:v>
                </c:pt>
                <c:pt idx="3">
                  <c:v>47.0</c:v>
                </c:pt>
                <c:pt idx="4">
                  <c:v>32.0</c:v>
                </c:pt>
                <c:pt idx="5">
                  <c:v>19.5</c:v>
                </c:pt>
                <c:pt idx="6">
                  <c:v>15.0</c:v>
                </c:pt>
                <c:pt idx="7">
                  <c:v>12.5</c:v>
                </c:pt>
                <c:pt idx="8">
                  <c:v>11.5</c:v>
                </c:pt>
              </c:numCache>
            </c:numRef>
          </c:val>
        </c:ser>
        <c:marker val="1"/>
        <c:axId val="244083880"/>
        <c:axId val="244003976"/>
      </c:lineChart>
      <c:catAx>
        <c:axId val="244083880"/>
        <c:scaling>
          <c:orientation val="minMax"/>
        </c:scaling>
        <c:axPos val="b"/>
        <c:numFmt formatCode="General" sourceLinked="1"/>
        <c:tickLblPos val="nextTo"/>
        <c:crossAx val="244003976"/>
        <c:crosses val="autoZero"/>
        <c:auto val="1"/>
        <c:lblAlgn val="ctr"/>
        <c:lblOffset val="100"/>
      </c:catAx>
      <c:valAx>
        <c:axId val="244003976"/>
        <c:scaling>
          <c:orientation val="minMax"/>
        </c:scaling>
        <c:axPos val="l"/>
        <c:majorGridlines/>
        <c:numFmt formatCode="General" sourceLinked="1"/>
        <c:tickLblPos val="nextTo"/>
        <c:crossAx val="244083880"/>
        <c:crosses val="autoZero"/>
        <c:crossBetween val="between"/>
      </c:valAx>
    </c:plotArea>
    <c:plotVisOnly val="1"/>
    <c:dispBlanksAs val="gap"/>
  </c:chart>
  <c:spPr>
    <a:ln w="12700">
      <a:solidFill>
        <a:schemeClr val="tx2"/>
      </a:solidFill>
    </a:ln>
  </c:spPr>
  <c:txPr>
    <a:bodyPr/>
    <a:lstStyle/>
    <a:p>
      <a:pPr>
        <a:defRPr sz="1400"/>
      </a:pPr>
      <a:endParaRPr lang="ja-JP"/>
    </a:p>
  </c:txPr>
  <c:externalData r:id="rId1"/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1436680880006"/>
          <c:y val="0.17144432124982"/>
          <c:w val="0.593399165860853"/>
          <c:h val="0.680410252160932"/>
        </c:manualLayout>
      </c:layout>
      <c:barChart>
        <c:barDir val="col"/>
        <c:grouping val="stacked"/>
        <c:ser>
          <c:idx val="0"/>
          <c:order val="0"/>
          <c:tx>
            <c:strRef>
              <c:f>運輸!$F$36</c:f>
              <c:strCache>
                <c:ptCount val="1"/>
                <c:pt idx="0">
                  <c:v>ガソリン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22225">
              <a:solidFill>
                <a:schemeClr val="accent1"/>
              </a:solidFill>
            </a:ln>
          </c:spPr>
          <c:cat>
            <c:numRef>
              <c:f>運輸!$G$35:$I$35</c:f>
              <c:numCache>
                <c:formatCode>General</c:formatCode>
                <c:ptCount val="3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</c:numCache>
            </c:numRef>
          </c:cat>
          <c:val>
            <c:numRef>
              <c:f>運輸!$G$36:$I$36</c:f>
              <c:numCache>
                <c:formatCode>General</c:formatCode>
                <c:ptCount val="3"/>
                <c:pt idx="0">
                  <c:v>169.5</c:v>
                </c:pt>
                <c:pt idx="1">
                  <c:v>82.5</c:v>
                </c:pt>
                <c:pt idx="2">
                  <c:v>59.4</c:v>
                </c:pt>
              </c:numCache>
            </c:numRef>
          </c:val>
        </c:ser>
        <c:ser>
          <c:idx val="1"/>
          <c:order val="1"/>
          <c:tx>
            <c:strRef>
              <c:f>運輸!$F$37</c:f>
              <c:strCache>
                <c:ptCount val="1"/>
                <c:pt idx="0">
                  <c:v>ディーゼル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22225">
              <a:solidFill>
                <a:schemeClr val="accent1"/>
              </a:solidFill>
            </a:ln>
          </c:spPr>
          <c:cat>
            <c:numRef>
              <c:f>運輸!$G$35:$I$35</c:f>
              <c:numCache>
                <c:formatCode>General</c:formatCode>
                <c:ptCount val="3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</c:numCache>
            </c:numRef>
          </c:cat>
          <c:val>
            <c:numRef>
              <c:f>運輸!$G$37:$I$37</c:f>
              <c:numCache>
                <c:formatCode>General</c:formatCode>
                <c:ptCount val="3"/>
                <c:pt idx="0">
                  <c:v>134.5</c:v>
                </c:pt>
                <c:pt idx="1">
                  <c:v>122.1</c:v>
                </c:pt>
                <c:pt idx="2">
                  <c:v>59.4</c:v>
                </c:pt>
              </c:numCache>
            </c:numRef>
          </c:val>
        </c:ser>
        <c:ser>
          <c:idx val="2"/>
          <c:order val="2"/>
          <c:tx>
            <c:strRef>
              <c:f>運輸!$F$38</c:f>
              <c:strCache>
                <c:ptCount val="1"/>
                <c:pt idx="0">
                  <c:v>ハイブリッド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accent1"/>
              </a:solidFill>
            </a:ln>
          </c:spPr>
          <c:cat>
            <c:numRef>
              <c:f>運輸!$G$35:$I$35</c:f>
              <c:numCache>
                <c:formatCode>General</c:formatCode>
                <c:ptCount val="3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</c:numCache>
            </c:numRef>
          </c:cat>
          <c:val>
            <c:numRef>
              <c:f>運輸!$G$38:$I$38</c:f>
              <c:numCache>
                <c:formatCode>General</c:formatCode>
                <c:ptCount val="3"/>
                <c:pt idx="0">
                  <c:v>1.0</c:v>
                </c:pt>
                <c:pt idx="1">
                  <c:v>59.4</c:v>
                </c:pt>
                <c:pt idx="2">
                  <c:v>99.0</c:v>
                </c:pt>
              </c:numCache>
            </c:numRef>
          </c:val>
        </c:ser>
        <c:ser>
          <c:idx val="3"/>
          <c:order val="3"/>
          <c:tx>
            <c:strRef>
              <c:f>運輸!$F$39</c:f>
              <c:strCache>
                <c:ptCount val="1"/>
                <c:pt idx="0">
                  <c:v>プラグインハイブリッド</c:v>
                </c:pt>
              </c:strCache>
            </c:strRef>
          </c:tx>
          <c:spPr>
            <a:ln w="22225">
              <a:solidFill>
                <a:schemeClr val="accent1"/>
              </a:solidFill>
            </a:ln>
          </c:spPr>
          <c:cat>
            <c:numRef>
              <c:f>運輸!$G$35:$I$35</c:f>
              <c:numCache>
                <c:formatCode>General</c:formatCode>
                <c:ptCount val="3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</c:numCache>
            </c:numRef>
          </c:cat>
          <c:val>
            <c:numRef>
              <c:f>運輸!$G$39:$I$39</c:f>
              <c:numCache>
                <c:formatCode>General</c:formatCode>
                <c:ptCount val="3"/>
                <c:pt idx="0">
                  <c:v>0.0</c:v>
                </c:pt>
                <c:pt idx="1">
                  <c:v>23.1</c:v>
                </c:pt>
                <c:pt idx="2">
                  <c:v>59.4</c:v>
                </c:pt>
              </c:numCache>
            </c:numRef>
          </c:val>
        </c:ser>
        <c:ser>
          <c:idx val="4"/>
          <c:order val="4"/>
          <c:tx>
            <c:strRef>
              <c:f>運輸!$F$40</c:f>
              <c:strCache>
                <c:ptCount val="1"/>
                <c:pt idx="0">
                  <c:v>電気自動車</c:v>
                </c:pt>
              </c:strCache>
            </c:strRef>
          </c:tx>
          <c:spPr>
            <a:ln w="22225">
              <a:solidFill>
                <a:schemeClr val="accent1"/>
              </a:solidFill>
            </a:ln>
          </c:spPr>
          <c:cat>
            <c:numRef>
              <c:f>運輸!$G$35:$I$35</c:f>
              <c:numCache>
                <c:formatCode>General</c:formatCode>
                <c:ptCount val="3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</c:numCache>
            </c:numRef>
          </c:cat>
          <c:val>
            <c:numRef>
              <c:f>運輸!$G$40:$I$40</c:f>
              <c:numCache>
                <c:formatCode>General</c:formatCode>
                <c:ptCount val="3"/>
                <c:pt idx="0">
                  <c:v>0.0</c:v>
                </c:pt>
                <c:pt idx="1">
                  <c:v>9.9</c:v>
                </c:pt>
                <c:pt idx="2">
                  <c:v>26.4</c:v>
                </c:pt>
              </c:numCache>
            </c:numRef>
          </c:val>
        </c:ser>
        <c:overlap val="100"/>
        <c:axId val="242997832"/>
        <c:axId val="242990472"/>
      </c:barChart>
      <c:catAx>
        <c:axId val="242997832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1800"/>
            </a:pPr>
            <a:endParaRPr lang="ja-JP"/>
          </a:p>
        </c:txPr>
        <c:crossAx val="242990472"/>
        <c:crosses val="autoZero"/>
        <c:auto val="1"/>
        <c:lblAlgn val="ctr"/>
        <c:lblOffset val="100"/>
      </c:catAx>
      <c:valAx>
        <c:axId val="242990472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  <a:prstDash val="sysDot"/>
            </a:ln>
          </c:spPr>
        </c:majorGridlines>
        <c:numFmt formatCode="General" sourceLinked="1"/>
        <c:majorTickMark val="in"/>
        <c:tickLblPos val="low"/>
        <c:crossAx val="242997832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718872376000163"/>
          <c:y val="0.371253814868629"/>
          <c:w val="0.269388407472623"/>
          <c:h val="0.428993772980184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100"/>
          </a:pPr>
          <a:endParaRPr lang="ja-JP"/>
        </a:p>
      </c:txPr>
    </c:legend>
    <c:plotVisOnly val="1"/>
    <c:dispBlanksAs val="gap"/>
  </c:chart>
  <c:txPr>
    <a:bodyPr/>
    <a:lstStyle/>
    <a:p>
      <a:pPr>
        <a:defRPr sz="1200"/>
      </a:pPr>
      <a:endParaRPr lang="ja-JP"/>
    </a:p>
  </c:txPr>
  <c:externalData r:id="rId1"/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8590188278613"/>
          <c:y val="0.198814664295995"/>
          <c:w val="0.804561828323652"/>
          <c:h val="0.629159618544862"/>
        </c:manualLayout>
      </c:layout>
      <c:barChart>
        <c:barDir val="col"/>
        <c:grouping val="clustered"/>
        <c:ser>
          <c:idx val="0"/>
          <c:order val="0"/>
          <c:tx>
            <c:strRef>
              <c:f>運輸!$F$28</c:f>
              <c:strCache>
                <c:ptCount val="1"/>
                <c:pt idx="0">
                  <c:v>自家用車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22225">
              <a:solidFill>
                <a:schemeClr val="accent1"/>
              </a:solidFill>
            </a:ln>
          </c:spPr>
          <c:cat>
            <c:numRef>
              <c:f>運輸!$G$27:$I$27</c:f>
              <c:numCache>
                <c:formatCode>General</c:formatCode>
                <c:ptCount val="3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</c:numCache>
            </c:numRef>
          </c:cat>
          <c:val>
            <c:numRef>
              <c:f>運輸!$G$28:$I$28</c:f>
              <c:numCache>
                <c:formatCode>General</c:formatCode>
                <c:ptCount val="3"/>
                <c:pt idx="0">
                  <c:v>8830.0</c:v>
                </c:pt>
                <c:pt idx="1">
                  <c:v>8900.0</c:v>
                </c:pt>
                <c:pt idx="2">
                  <c:v>8740.0</c:v>
                </c:pt>
              </c:numCache>
            </c:numRef>
          </c:val>
        </c:ser>
        <c:ser>
          <c:idx val="1"/>
          <c:order val="1"/>
          <c:tx>
            <c:strRef>
              <c:f>運輸!$F$29</c:f>
              <c:strCache>
                <c:ptCount val="1"/>
                <c:pt idx="0">
                  <c:v>貨物輸送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22225">
              <a:solidFill>
                <a:schemeClr val="accent1"/>
              </a:solidFill>
            </a:ln>
          </c:spPr>
          <c:cat>
            <c:numRef>
              <c:f>運輸!$G$27:$I$27</c:f>
              <c:numCache>
                <c:formatCode>General</c:formatCode>
                <c:ptCount val="3"/>
                <c:pt idx="0">
                  <c:v>2008.0</c:v>
                </c:pt>
                <c:pt idx="1">
                  <c:v>2020.0</c:v>
                </c:pt>
                <c:pt idx="2">
                  <c:v>2030.0</c:v>
                </c:pt>
              </c:numCache>
            </c:numRef>
          </c:cat>
          <c:val>
            <c:numRef>
              <c:f>運輸!$G$29:$I$29</c:f>
              <c:numCache>
                <c:formatCode>General</c:formatCode>
                <c:ptCount val="3"/>
                <c:pt idx="0">
                  <c:v>6540.0</c:v>
                </c:pt>
                <c:pt idx="1">
                  <c:v>7810.0</c:v>
                </c:pt>
                <c:pt idx="2">
                  <c:v>8820.0</c:v>
                </c:pt>
              </c:numCache>
            </c:numRef>
          </c:val>
        </c:ser>
        <c:axId val="244153384"/>
        <c:axId val="244156632"/>
      </c:barChart>
      <c:catAx>
        <c:axId val="244153384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1800"/>
            </a:pPr>
            <a:endParaRPr lang="ja-JP"/>
          </a:p>
        </c:txPr>
        <c:crossAx val="244156632"/>
        <c:crosses val="autoZero"/>
        <c:auto val="1"/>
        <c:lblAlgn val="ctr"/>
        <c:lblOffset val="100"/>
      </c:catAx>
      <c:valAx>
        <c:axId val="244156632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  <a:prstDash val="sysDot"/>
            </a:ln>
          </c:spPr>
        </c:majorGridlines>
        <c:numFmt formatCode="General" sourceLinked="1"/>
        <c:majorTickMark val="in"/>
        <c:tickLblPos val="low"/>
        <c:crossAx val="244153384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568693370583304"/>
          <c:y val="0.495011342382848"/>
          <c:w val="0.251091787236829"/>
          <c:h val="0.19451756132312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</c:chart>
  <c:txPr>
    <a:bodyPr/>
    <a:lstStyle/>
    <a:p>
      <a:pPr>
        <a:defRPr sz="1200"/>
      </a:pPr>
      <a:endParaRPr lang="ja-JP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0971827875759072"/>
          <c:y val="0.170195517004225"/>
          <c:w val="0.844759082236492"/>
          <c:h val="0.662946088958132"/>
        </c:manualLayout>
      </c:layout>
      <c:lineChart>
        <c:grouping val="standard"/>
        <c:ser>
          <c:idx val="3"/>
          <c:order val="0"/>
          <c:tx>
            <c:strRef>
              <c:f>'部門別削減90-09'!$A$23</c:f>
              <c:strCache>
                <c:ptCount val="1"/>
                <c:pt idx="0">
                  <c:v>産業</c:v>
                </c:pt>
              </c:strCache>
            </c:strRef>
          </c:tx>
          <c:marker>
            <c:symbol val="none"/>
          </c:marker>
          <c:cat>
            <c:numRef>
              <c:f>'部門別削減90-09'!$B$22:$V$22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'部門別削減90-09'!$B$23:$V$23</c:f>
              <c:numCache>
                <c:formatCode>General</c:formatCode>
                <c:ptCount val="21"/>
                <c:pt idx="0">
                  <c:v>100.0</c:v>
                </c:pt>
                <c:pt idx="1">
                  <c:v>90.48451943590023</c:v>
                </c:pt>
                <c:pt idx="2">
                  <c:v>85.9873946545354</c:v>
                </c:pt>
                <c:pt idx="3">
                  <c:v>81.68885965728477</c:v>
                </c:pt>
                <c:pt idx="4">
                  <c:v>82.74734455025226</c:v>
                </c:pt>
                <c:pt idx="5">
                  <c:v>83.10421496067677</c:v>
                </c:pt>
                <c:pt idx="6">
                  <c:v>81.43675946618583</c:v>
                </c:pt>
                <c:pt idx="7">
                  <c:v>81.96719439192126</c:v>
                </c:pt>
                <c:pt idx="8">
                  <c:v>80.51045501985058</c:v>
                </c:pt>
                <c:pt idx="9">
                  <c:v>80.07797134757877</c:v>
                </c:pt>
                <c:pt idx="10">
                  <c:v>81.33669178039167</c:v>
                </c:pt>
                <c:pt idx="11">
                  <c:v>79.45596725015291</c:v>
                </c:pt>
                <c:pt idx="12">
                  <c:v>78.0024864032172</c:v>
                </c:pt>
                <c:pt idx="13">
                  <c:v>85.47742059280661</c:v>
                </c:pt>
                <c:pt idx="14">
                  <c:v>86.70496167626976</c:v>
                </c:pt>
                <c:pt idx="15">
                  <c:v>87.68189828151981</c:v>
                </c:pt>
                <c:pt idx="16">
                  <c:v>87.46954136398128</c:v>
                </c:pt>
                <c:pt idx="17">
                  <c:v>89.12023159925572</c:v>
                </c:pt>
                <c:pt idx="18">
                  <c:v>84.93700239726773</c:v>
                </c:pt>
                <c:pt idx="19">
                  <c:v>77.45121154212421</c:v>
                </c:pt>
                <c:pt idx="20">
                  <c:v>85.38823261474417</c:v>
                </c:pt>
              </c:numCache>
            </c:numRef>
          </c:val>
        </c:ser>
        <c:ser>
          <c:idx val="4"/>
          <c:order val="1"/>
          <c:tx>
            <c:strRef>
              <c:f>'部門別削減90-09'!$A$24</c:f>
              <c:strCache>
                <c:ptCount val="1"/>
                <c:pt idx="0">
                  <c:v>家庭</c:v>
                </c:pt>
              </c:strCache>
            </c:strRef>
          </c:tx>
          <c:marker>
            <c:symbol val="none"/>
          </c:marker>
          <c:cat>
            <c:numRef>
              <c:f>'部門別削減90-09'!$B$22:$V$22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'部門別削減90-09'!$B$24:$V$24</c:f>
              <c:numCache>
                <c:formatCode>General</c:formatCode>
                <c:ptCount val="21"/>
                <c:pt idx="0">
                  <c:v>100.0</c:v>
                </c:pt>
                <c:pt idx="1">
                  <c:v>106.2708293381835</c:v>
                </c:pt>
                <c:pt idx="2">
                  <c:v>102.8946285756767</c:v>
                </c:pt>
                <c:pt idx="3">
                  <c:v>110.5836903272461</c:v>
                </c:pt>
                <c:pt idx="4">
                  <c:v>108.0688790574178</c:v>
                </c:pt>
                <c:pt idx="5">
                  <c:v>112.1448611039538</c:v>
                </c:pt>
                <c:pt idx="6">
                  <c:v>122.0891725879362</c:v>
                </c:pt>
                <c:pt idx="7">
                  <c:v>120.5516559139059</c:v>
                </c:pt>
                <c:pt idx="8">
                  <c:v>117.5033601497643</c:v>
                </c:pt>
                <c:pt idx="9">
                  <c:v>110.3488388792348</c:v>
                </c:pt>
                <c:pt idx="10">
                  <c:v>109.1562919490727</c:v>
                </c:pt>
                <c:pt idx="11">
                  <c:v>119.1861805973843</c:v>
                </c:pt>
                <c:pt idx="12">
                  <c:v>113.5686691272566</c:v>
                </c:pt>
                <c:pt idx="13">
                  <c:v>116.1441586615833</c:v>
                </c:pt>
                <c:pt idx="14">
                  <c:v>111.2651172525422</c:v>
                </c:pt>
                <c:pt idx="15">
                  <c:v>109.4424359015446</c:v>
                </c:pt>
                <c:pt idx="16">
                  <c:v>110.770753645055</c:v>
                </c:pt>
                <c:pt idx="17">
                  <c:v>95.41460150862488</c:v>
                </c:pt>
                <c:pt idx="18">
                  <c:v>108.0545717889345</c:v>
                </c:pt>
                <c:pt idx="19">
                  <c:v>104.5699780861634</c:v>
                </c:pt>
                <c:pt idx="20">
                  <c:v>109.1045485994659</c:v>
                </c:pt>
              </c:numCache>
            </c:numRef>
          </c:val>
        </c:ser>
        <c:ser>
          <c:idx val="5"/>
          <c:order val="2"/>
          <c:tx>
            <c:strRef>
              <c:f>'部門別削減90-09'!$A$25</c:f>
              <c:strCache>
                <c:ptCount val="1"/>
                <c:pt idx="0">
                  <c:v>業務</c:v>
                </c:pt>
              </c:strCache>
            </c:strRef>
          </c:tx>
          <c:marker>
            <c:symbol val="none"/>
          </c:marker>
          <c:cat>
            <c:numRef>
              <c:f>'部門別削減90-09'!$B$22:$V$22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'部門別削減90-09'!$B$25:$V$25</c:f>
              <c:numCache>
                <c:formatCode>General</c:formatCode>
                <c:ptCount val="21"/>
                <c:pt idx="0">
                  <c:v>100.0</c:v>
                </c:pt>
                <c:pt idx="1">
                  <c:v>98.79931389365352</c:v>
                </c:pt>
                <c:pt idx="2">
                  <c:v>91.99542595769011</c:v>
                </c:pt>
                <c:pt idx="3">
                  <c:v>90.79473985134362</c:v>
                </c:pt>
                <c:pt idx="4">
                  <c:v>87.76443682104058</c:v>
                </c:pt>
                <c:pt idx="5">
                  <c:v>90.30125786163522</c:v>
                </c:pt>
                <c:pt idx="6">
                  <c:v>99.87570040022867</c:v>
                </c:pt>
                <c:pt idx="7">
                  <c:v>91.36946826758144</c:v>
                </c:pt>
                <c:pt idx="8">
                  <c:v>90.7935391652373</c:v>
                </c:pt>
                <c:pt idx="9">
                  <c:v>87.08862206975415</c:v>
                </c:pt>
                <c:pt idx="10">
                  <c:v>84.48444825614635</c:v>
                </c:pt>
                <c:pt idx="11">
                  <c:v>89.80703259005141</c:v>
                </c:pt>
                <c:pt idx="12">
                  <c:v>88.27741566609491</c:v>
                </c:pt>
                <c:pt idx="13">
                  <c:v>83.55688375255917</c:v>
                </c:pt>
                <c:pt idx="14">
                  <c:v>83.69698597693035</c:v>
                </c:pt>
                <c:pt idx="15">
                  <c:v>83.0318566748302</c:v>
                </c:pt>
                <c:pt idx="16">
                  <c:v>83.15966351402432</c:v>
                </c:pt>
                <c:pt idx="17">
                  <c:v>74.53872708072595</c:v>
                </c:pt>
                <c:pt idx="18">
                  <c:v>82.47173095003116</c:v>
                </c:pt>
                <c:pt idx="19">
                  <c:v>78.47344745568893</c:v>
                </c:pt>
                <c:pt idx="20">
                  <c:v>78.84505431675237</c:v>
                </c:pt>
              </c:numCache>
            </c:numRef>
          </c:val>
        </c:ser>
        <c:ser>
          <c:idx val="1"/>
          <c:order val="3"/>
          <c:tx>
            <c:strRef>
              <c:f>'部門別削減90-09'!$A$26</c:f>
              <c:strCache>
                <c:ptCount val="1"/>
                <c:pt idx="0">
                  <c:v>運輸</c:v>
                </c:pt>
              </c:strCache>
            </c:strRef>
          </c:tx>
          <c:marker>
            <c:symbol val="none"/>
          </c:marker>
          <c:cat>
            <c:numRef>
              <c:f>'部門別削減90-09'!$B$22:$V$22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'部門別削減90-09'!$B$26:$V$26</c:f>
              <c:numCache>
                <c:formatCode>General</c:formatCode>
                <c:ptCount val="21"/>
                <c:pt idx="0">
                  <c:v>100.0</c:v>
                </c:pt>
                <c:pt idx="1">
                  <c:v>102.0726294699796</c:v>
                </c:pt>
                <c:pt idx="2">
                  <c:v>106.0284662861409</c:v>
                </c:pt>
                <c:pt idx="3">
                  <c:v>109.1298857329745</c:v>
                </c:pt>
                <c:pt idx="4">
                  <c:v>107.3302914813853</c:v>
                </c:pt>
                <c:pt idx="5">
                  <c:v>109.8801755832948</c:v>
                </c:pt>
                <c:pt idx="6">
                  <c:v>110.344272397926</c:v>
                </c:pt>
                <c:pt idx="7">
                  <c:v>111.0931750023331</c:v>
                </c:pt>
                <c:pt idx="8">
                  <c:v>113.1245654347082</c:v>
                </c:pt>
                <c:pt idx="9">
                  <c:v>116.8867763515768</c:v>
                </c:pt>
                <c:pt idx="10">
                  <c:v>115.6598203978957</c:v>
                </c:pt>
                <c:pt idx="11">
                  <c:v>113.3999968051306</c:v>
                </c:pt>
                <c:pt idx="12">
                  <c:v>112.3086966866682</c:v>
                </c:pt>
                <c:pt idx="13">
                  <c:v>109.3214097445198</c:v>
                </c:pt>
                <c:pt idx="14">
                  <c:v>109.9826636298593</c:v>
                </c:pt>
                <c:pt idx="15">
                  <c:v>108.8241031034793</c:v>
                </c:pt>
                <c:pt idx="16">
                  <c:v>109.9324705504507</c:v>
                </c:pt>
                <c:pt idx="17">
                  <c:v>109.2592779427059</c:v>
                </c:pt>
                <c:pt idx="18">
                  <c:v>107.983221891245</c:v>
                </c:pt>
                <c:pt idx="19">
                  <c:v>106.6863991888395</c:v>
                </c:pt>
                <c:pt idx="20">
                  <c:v>107.4905394032489</c:v>
                </c:pt>
              </c:numCache>
            </c:numRef>
          </c:val>
        </c:ser>
        <c:ser>
          <c:idx val="6"/>
          <c:order val="4"/>
          <c:tx>
            <c:strRef>
              <c:f>'部門別削減90-09'!$A$27</c:f>
              <c:strCache>
                <c:ptCount val="1"/>
                <c:pt idx="0">
                  <c:v>計</c:v>
                </c:pt>
              </c:strCache>
            </c:strRef>
          </c:tx>
          <c:spPr>
            <a:ln w="50800">
              <a:solidFill>
                <a:schemeClr val="tx2"/>
              </a:solidFill>
            </a:ln>
          </c:spPr>
          <c:marker>
            <c:symbol val="diamond"/>
            <c:size val="8"/>
            <c:spPr>
              <a:solidFill>
                <a:schemeClr val="tx2"/>
              </a:solidFill>
            </c:spPr>
          </c:marker>
          <c:cat>
            <c:numRef>
              <c:f>'部門別削減90-09'!$B$22:$V$22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'部門別削減90-09'!$B$27:$V$27</c:f>
              <c:numCache>
                <c:formatCode>General</c:formatCode>
                <c:ptCount val="21"/>
                <c:pt idx="0">
                  <c:v>100.0</c:v>
                </c:pt>
                <c:pt idx="1">
                  <c:v>98.36742115422105</c:v>
                </c:pt>
                <c:pt idx="2">
                  <c:v>96.13343381663731</c:v>
                </c:pt>
                <c:pt idx="3">
                  <c:v>96.23270063314948</c:v>
                </c:pt>
                <c:pt idx="4">
                  <c:v>94.7932636799819</c:v>
                </c:pt>
                <c:pt idx="5">
                  <c:v>95.16225374462465</c:v>
                </c:pt>
                <c:pt idx="6">
                  <c:v>98.3406345289781</c:v>
                </c:pt>
                <c:pt idx="7">
                  <c:v>96.40447910603798</c:v>
                </c:pt>
                <c:pt idx="8">
                  <c:v>95.62930608802773</c:v>
                </c:pt>
                <c:pt idx="9">
                  <c:v>95.27636935687508</c:v>
                </c:pt>
                <c:pt idx="10">
                  <c:v>95.59594571234392</c:v>
                </c:pt>
                <c:pt idx="11">
                  <c:v>97.85065435437887</c:v>
                </c:pt>
                <c:pt idx="12">
                  <c:v>95.94524630251723</c:v>
                </c:pt>
                <c:pt idx="13">
                  <c:v>97.32864766275956</c:v>
                </c:pt>
                <c:pt idx="14">
                  <c:v>97.21330034180806</c:v>
                </c:pt>
                <c:pt idx="15">
                  <c:v>96.72657226220444</c:v>
                </c:pt>
                <c:pt idx="16">
                  <c:v>98.57165217796924</c:v>
                </c:pt>
                <c:pt idx="17">
                  <c:v>94.07098211153863</c:v>
                </c:pt>
                <c:pt idx="18">
                  <c:v>94.77536709352168</c:v>
                </c:pt>
                <c:pt idx="19">
                  <c:v>89.55873014393703</c:v>
                </c:pt>
                <c:pt idx="20">
                  <c:v>93.65998007207004</c:v>
                </c:pt>
              </c:numCache>
            </c:numRef>
          </c:val>
        </c:ser>
        <c:marker val="1"/>
        <c:axId val="244245224"/>
        <c:axId val="244248472"/>
      </c:lineChart>
      <c:catAx>
        <c:axId val="244245224"/>
        <c:scaling>
          <c:orientation val="minMax"/>
        </c:scaling>
        <c:axPos val="b"/>
        <c:numFmt formatCode="General" sourceLinked="1"/>
        <c:tickLblPos val="low"/>
        <c:txPr>
          <a:bodyPr rot="-5400000"/>
          <a:lstStyle/>
          <a:p>
            <a:pPr>
              <a:defRPr/>
            </a:pPr>
            <a:endParaRPr lang="ja-JP"/>
          </a:p>
        </c:txPr>
        <c:crossAx val="244248472"/>
        <c:crosses val="autoZero"/>
        <c:auto val="1"/>
        <c:lblAlgn val="ctr"/>
        <c:lblOffset val="100"/>
      </c:catAx>
      <c:valAx>
        <c:axId val="244248472"/>
        <c:scaling>
          <c:orientation val="minMax"/>
          <c:max val="160.0"/>
          <c:min val="60.0"/>
        </c:scaling>
        <c:axPos val="l"/>
        <c:majorGridlines/>
        <c:numFmt formatCode="General" sourceLinked="1"/>
        <c:tickLblPos val="nextTo"/>
        <c:crossAx val="244245224"/>
        <c:crosses val="autoZero"/>
        <c:crossBetween val="between"/>
        <c:majorUnit val="20.0"/>
      </c:valAx>
    </c:plotArea>
    <c:legend>
      <c:legendPos val="r"/>
      <c:layout>
        <c:manualLayout>
          <c:xMode val="edge"/>
          <c:yMode val="edge"/>
          <c:x val="0.390924961018351"/>
          <c:y val="0.206744753920685"/>
          <c:w val="0.546004339309595"/>
          <c:h val="0.13323879291208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02738407699038"/>
          <c:y val="0.195211007714945"/>
          <c:w val="0.845935039370079"/>
          <c:h val="0.650727749940348"/>
        </c:manualLayout>
      </c:layout>
      <c:lineChart>
        <c:grouping val="standard"/>
        <c:ser>
          <c:idx val="0"/>
          <c:order val="0"/>
          <c:tx>
            <c:strRef>
              <c:f>GDPエネ消費!$A$33</c:f>
              <c:strCache>
                <c:ptCount val="1"/>
                <c:pt idx="0">
                  <c:v>一次エネルギー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GDPエネ消費!$B$32:$V$32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GDPエネ消費!$B$33:$V$33</c:f>
              <c:numCache>
                <c:formatCode>General</c:formatCode>
                <c:ptCount val="21"/>
                <c:pt idx="0">
                  <c:v>100.0</c:v>
                </c:pt>
                <c:pt idx="1">
                  <c:v>102.869206898306</c:v>
                </c:pt>
                <c:pt idx="2">
                  <c:v>103.4237167421275</c:v>
                </c:pt>
                <c:pt idx="3">
                  <c:v>104.2580251309966</c:v>
                </c:pt>
                <c:pt idx="4">
                  <c:v>108.6483186651066</c:v>
                </c:pt>
                <c:pt idx="5">
                  <c:v>111.9245052653</c:v>
                </c:pt>
                <c:pt idx="6">
                  <c:v>113.3184107442641</c:v>
                </c:pt>
                <c:pt idx="7">
                  <c:v>114.1934171033219</c:v>
                </c:pt>
                <c:pt idx="8">
                  <c:v>112.1941293178003</c:v>
                </c:pt>
                <c:pt idx="9">
                  <c:v>114.005188991199</c:v>
                </c:pt>
                <c:pt idx="10">
                  <c:v>115.7908124332299</c:v>
                </c:pt>
                <c:pt idx="11">
                  <c:v>114.1018466703973</c:v>
                </c:pt>
                <c:pt idx="12">
                  <c:v>114.3256855064353</c:v>
                </c:pt>
                <c:pt idx="13">
                  <c:v>113.7101287073307</c:v>
                </c:pt>
                <c:pt idx="14">
                  <c:v>116.4368927099761</c:v>
                </c:pt>
                <c:pt idx="15">
                  <c:v>115.7704634481356</c:v>
                </c:pt>
                <c:pt idx="16">
                  <c:v>115.5161011344559</c:v>
                </c:pt>
                <c:pt idx="17">
                  <c:v>116.0299130080887</c:v>
                </c:pt>
                <c:pt idx="18">
                  <c:v>109.7064658900137</c:v>
                </c:pt>
                <c:pt idx="19">
                  <c:v>106.0945210357634</c:v>
                </c:pt>
              </c:numCache>
            </c:numRef>
          </c:val>
        </c:ser>
        <c:ser>
          <c:idx val="1"/>
          <c:order val="1"/>
          <c:tx>
            <c:strRef>
              <c:f>GDPエネ消費!$A$34</c:f>
              <c:strCache>
                <c:ptCount val="1"/>
                <c:pt idx="0">
                  <c:v>実質GDP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GDPエネ消費!$B$32:$V$32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GDPエネ消費!$B$34:$V$34</c:f>
              <c:numCache>
                <c:formatCode>General</c:formatCode>
                <c:ptCount val="21"/>
                <c:pt idx="0">
                  <c:v>100.0</c:v>
                </c:pt>
                <c:pt idx="1">
                  <c:v>103.3243407748263</c:v>
                </c:pt>
                <c:pt idx="2">
                  <c:v>104.1705979771996</c:v>
                </c:pt>
                <c:pt idx="3">
                  <c:v>104.3487950351599</c:v>
                </c:pt>
                <c:pt idx="4">
                  <c:v>105.2499285267069</c:v>
                </c:pt>
                <c:pt idx="5">
                  <c:v>107.2303702148937</c:v>
                </c:pt>
                <c:pt idx="6">
                  <c:v>110.0583432188889</c:v>
                </c:pt>
                <c:pt idx="7">
                  <c:v>111.7791787064797</c:v>
                </c:pt>
                <c:pt idx="8">
                  <c:v>109.4889709835195</c:v>
                </c:pt>
                <c:pt idx="9">
                  <c:v>109.3345797292129</c:v>
                </c:pt>
                <c:pt idx="10">
                  <c:v>112.4617011560232</c:v>
                </c:pt>
                <c:pt idx="11">
                  <c:v>112.6690687057846</c:v>
                </c:pt>
                <c:pt idx="12">
                  <c:v>112.9645512583659</c:v>
                </c:pt>
                <c:pt idx="13">
                  <c:v>114.5613506854172</c:v>
                </c:pt>
                <c:pt idx="14">
                  <c:v>117.7052144098206</c:v>
                </c:pt>
                <c:pt idx="15">
                  <c:v>119.9817421780052</c:v>
                </c:pt>
                <c:pt idx="16">
                  <c:v>122.4287329120711</c:v>
                </c:pt>
                <c:pt idx="17">
                  <c:v>125.3215292311798</c:v>
                </c:pt>
                <c:pt idx="18">
                  <c:v>123.8611717060088</c:v>
                </c:pt>
                <c:pt idx="19">
                  <c:v>116.0732986282716</c:v>
                </c:pt>
              </c:numCache>
            </c:numRef>
          </c:val>
        </c:ser>
        <c:ser>
          <c:idx val="2"/>
          <c:order val="2"/>
          <c:tx>
            <c:strRef>
              <c:f>GDPエネ消費!$A$35</c:f>
              <c:strCache>
                <c:ptCount val="1"/>
                <c:pt idx="0">
                  <c:v>温室効果ガス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GDPエネ消費!$B$32:$V$32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GDPエネ消費!$B$35:$V$35</c:f>
              <c:numCache>
                <c:formatCode>General</c:formatCode>
                <c:ptCount val="21"/>
                <c:pt idx="0">
                  <c:v>100.0</c:v>
                </c:pt>
                <c:pt idx="1">
                  <c:v>101.0</c:v>
                </c:pt>
                <c:pt idx="2">
                  <c:v>102.0</c:v>
                </c:pt>
                <c:pt idx="3">
                  <c:v>102.0</c:v>
                </c:pt>
                <c:pt idx="4">
                  <c:v>107.0</c:v>
                </c:pt>
                <c:pt idx="5">
                  <c:v>105.0</c:v>
                </c:pt>
                <c:pt idx="6">
                  <c:v>107.0</c:v>
                </c:pt>
                <c:pt idx="7">
                  <c:v>106.0</c:v>
                </c:pt>
                <c:pt idx="8">
                  <c:v>103.0</c:v>
                </c:pt>
                <c:pt idx="9">
                  <c:v>104.0</c:v>
                </c:pt>
                <c:pt idx="10">
                  <c:v>106.0</c:v>
                </c:pt>
                <c:pt idx="11">
                  <c:v>104.0</c:v>
                </c:pt>
                <c:pt idx="12">
                  <c:v>106.0</c:v>
                </c:pt>
                <c:pt idx="13">
                  <c:v>107.0</c:v>
                </c:pt>
                <c:pt idx="14">
                  <c:v>106.0</c:v>
                </c:pt>
                <c:pt idx="15">
                  <c:v>107.0</c:v>
                </c:pt>
                <c:pt idx="16">
                  <c:v>105.0</c:v>
                </c:pt>
                <c:pt idx="17">
                  <c:v>108.0</c:v>
                </c:pt>
                <c:pt idx="18">
                  <c:v>101.0</c:v>
                </c:pt>
              </c:numCache>
            </c:numRef>
          </c:val>
        </c:ser>
        <c:marker val="1"/>
        <c:axId val="106972360"/>
        <c:axId val="242426760"/>
      </c:lineChart>
      <c:catAx>
        <c:axId val="106972360"/>
        <c:scaling>
          <c:orientation val="minMax"/>
        </c:scaling>
        <c:axPos val="b"/>
        <c:numFmt formatCode="General" sourceLinked="1"/>
        <c:tickLblPos val="nextTo"/>
        <c:crossAx val="242426760"/>
        <c:crosses val="autoZero"/>
        <c:auto val="1"/>
        <c:lblAlgn val="ctr"/>
        <c:lblOffset val="100"/>
      </c:catAx>
      <c:valAx>
        <c:axId val="242426760"/>
        <c:scaling>
          <c:orientation val="minMax"/>
          <c:max val="140.0"/>
          <c:min val="70.0"/>
        </c:scaling>
        <c:axPos val="l"/>
        <c:majorGridlines/>
        <c:numFmt formatCode="General" sourceLinked="1"/>
        <c:tickLblPos val="nextTo"/>
        <c:crossAx val="1069723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39438292453165"/>
          <c:y val="0.610709314688394"/>
          <c:w val="0.405717491753053"/>
          <c:h val="0.194964080894817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</c:chart>
  <c:spPr>
    <a:solidFill>
      <a:schemeClr val="bg1"/>
    </a:solidFill>
    <a:ln>
      <a:solidFill>
        <a:schemeClr val="accent1">
          <a:shade val="50000"/>
        </a:schemeClr>
      </a:solidFill>
    </a:ln>
  </c:spPr>
  <c:externalData r:id="rId1"/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0699059825643622"/>
          <c:y val="0.166585436982979"/>
          <c:w val="0.88186660490968"/>
          <c:h val="0.68071264241765"/>
        </c:manualLayout>
      </c:layout>
      <c:lineChart>
        <c:grouping val="standard"/>
        <c:ser>
          <c:idx val="3"/>
          <c:order val="0"/>
          <c:tx>
            <c:strRef>
              <c:f>'部門別削減90-09'!$A$30</c:f>
              <c:strCache>
                <c:ptCount val="1"/>
                <c:pt idx="0">
                  <c:v>産業</c:v>
                </c:pt>
              </c:strCache>
            </c:strRef>
          </c:tx>
          <c:marker>
            <c:symbol val="none"/>
          </c:marker>
          <c:cat>
            <c:numRef>
              <c:f>'部門別削減90-09'!$B$29:$U$29</c:f>
              <c:numCache>
                <c:formatCode>General</c:formatCode>
                <c:ptCount val="20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</c:numCache>
            </c:numRef>
          </c:cat>
          <c:val>
            <c:numRef>
              <c:f>'部門別削減90-09'!$B$30:$U$30</c:f>
              <c:numCache>
                <c:formatCode>General</c:formatCode>
                <c:ptCount val="20"/>
                <c:pt idx="0">
                  <c:v>100.0</c:v>
                </c:pt>
                <c:pt idx="1">
                  <c:v>99.96532011875708</c:v>
                </c:pt>
                <c:pt idx="2">
                  <c:v>98.86941913553075</c:v>
                </c:pt>
                <c:pt idx="3">
                  <c:v>97.19283130438716</c:v>
                </c:pt>
                <c:pt idx="4">
                  <c:v>100.6003502428096</c:v>
                </c:pt>
                <c:pt idx="5">
                  <c:v>102.4466694490781</c:v>
                </c:pt>
                <c:pt idx="6">
                  <c:v>104.6744322531955</c:v>
                </c:pt>
                <c:pt idx="7">
                  <c:v>105.9801276516078</c:v>
                </c:pt>
                <c:pt idx="8">
                  <c:v>100.0726382830829</c:v>
                </c:pt>
                <c:pt idx="9">
                  <c:v>102.351223221096</c:v>
                </c:pt>
                <c:pt idx="10">
                  <c:v>103.2618028270422</c:v>
                </c:pt>
                <c:pt idx="11">
                  <c:v>99.24070005051824</c:v>
                </c:pt>
                <c:pt idx="12">
                  <c:v>101.0509565009144</c:v>
                </c:pt>
                <c:pt idx="13">
                  <c:v>101.1669182990472</c:v>
                </c:pt>
                <c:pt idx="14">
                  <c:v>102.3456030426538</c:v>
                </c:pt>
                <c:pt idx="15">
                  <c:v>101.0220226248441</c:v>
                </c:pt>
                <c:pt idx="16">
                  <c:v>101.4984086810306</c:v>
                </c:pt>
                <c:pt idx="17">
                  <c:v>100.8868195018509</c:v>
                </c:pt>
                <c:pt idx="18">
                  <c:v>89.70127158695391</c:v>
                </c:pt>
                <c:pt idx="19">
                  <c:v>87.80208780208773</c:v>
                </c:pt>
              </c:numCache>
            </c:numRef>
          </c:val>
        </c:ser>
        <c:ser>
          <c:idx val="4"/>
          <c:order val="1"/>
          <c:tx>
            <c:strRef>
              <c:f>'部門別削減90-09'!$A$31</c:f>
              <c:strCache>
                <c:ptCount val="1"/>
                <c:pt idx="0">
                  <c:v>家庭</c:v>
                </c:pt>
              </c:strCache>
            </c:strRef>
          </c:tx>
          <c:marker>
            <c:symbol val="none"/>
          </c:marker>
          <c:cat>
            <c:numRef>
              <c:f>'部門別削減90-09'!$B$29:$U$29</c:f>
              <c:numCache>
                <c:formatCode>General</c:formatCode>
                <c:ptCount val="20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</c:numCache>
            </c:numRef>
          </c:cat>
          <c:val>
            <c:numRef>
              <c:f>'部門別削減90-09'!$B$31:$U$31</c:f>
              <c:numCache>
                <c:formatCode>General</c:formatCode>
                <c:ptCount val="20"/>
                <c:pt idx="0">
                  <c:v>100.0</c:v>
                </c:pt>
                <c:pt idx="1">
                  <c:v>102.3052331175708</c:v>
                </c:pt>
                <c:pt idx="2">
                  <c:v>106.8356440418861</c:v>
                </c:pt>
                <c:pt idx="3">
                  <c:v>112.3726254138725</c:v>
                </c:pt>
                <c:pt idx="4">
                  <c:v>112.7443277878354</c:v>
                </c:pt>
                <c:pt idx="5">
                  <c:v>119.197563496083</c:v>
                </c:pt>
                <c:pt idx="6">
                  <c:v>119.7013908705067</c:v>
                </c:pt>
                <c:pt idx="7">
                  <c:v>119.4304652147545</c:v>
                </c:pt>
                <c:pt idx="8">
                  <c:v>120.6754594147909</c:v>
                </c:pt>
                <c:pt idx="9">
                  <c:v>123.9901410128599</c:v>
                </c:pt>
                <c:pt idx="10">
                  <c:v>127.7411782500842</c:v>
                </c:pt>
                <c:pt idx="11">
                  <c:v>124.291036350812</c:v>
                </c:pt>
                <c:pt idx="12">
                  <c:v>128.6559277313533</c:v>
                </c:pt>
                <c:pt idx="13">
                  <c:v>124.8981293764413</c:v>
                </c:pt>
                <c:pt idx="14">
                  <c:v>126.4935019345101</c:v>
                </c:pt>
                <c:pt idx="15">
                  <c:v>131.8346709851534</c:v>
                </c:pt>
                <c:pt idx="16">
                  <c:v>127.1853109753584</c:v>
                </c:pt>
                <c:pt idx="17">
                  <c:v>129.0267214485183</c:v>
                </c:pt>
                <c:pt idx="18">
                  <c:v>124.3459068341947</c:v>
                </c:pt>
                <c:pt idx="19">
                  <c:v>122.9607250755287</c:v>
                </c:pt>
              </c:numCache>
            </c:numRef>
          </c:val>
        </c:ser>
        <c:ser>
          <c:idx val="5"/>
          <c:order val="2"/>
          <c:tx>
            <c:strRef>
              <c:f>'部門別削減90-09'!$A$32</c:f>
              <c:strCache>
                <c:ptCount val="1"/>
                <c:pt idx="0">
                  <c:v>業務</c:v>
                </c:pt>
              </c:strCache>
            </c:strRef>
          </c:tx>
          <c:marker>
            <c:symbol val="none"/>
          </c:marker>
          <c:cat>
            <c:numRef>
              <c:f>'部門別削減90-09'!$B$29:$U$29</c:f>
              <c:numCache>
                <c:formatCode>General</c:formatCode>
                <c:ptCount val="20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</c:numCache>
            </c:numRef>
          </c:cat>
          <c:val>
            <c:numRef>
              <c:f>'部門別削減90-09'!$B$32:$U$32</c:f>
              <c:numCache>
                <c:formatCode>General</c:formatCode>
                <c:ptCount val="20"/>
                <c:pt idx="0">
                  <c:v>100.0</c:v>
                </c:pt>
                <c:pt idx="1">
                  <c:v>99.85681752908856</c:v>
                </c:pt>
                <c:pt idx="2">
                  <c:v>102.2114973058401</c:v>
                </c:pt>
                <c:pt idx="3">
                  <c:v>106.8406579228385</c:v>
                </c:pt>
                <c:pt idx="4">
                  <c:v>110.0003528810413</c:v>
                </c:pt>
                <c:pt idx="5">
                  <c:v>117.337824468449</c:v>
                </c:pt>
                <c:pt idx="6">
                  <c:v>117.3752272488348</c:v>
                </c:pt>
                <c:pt idx="7">
                  <c:v>118.1363908916145</c:v>
                </c:pt>
                <c:pt idx="8">
                  <c:v>124.6594786360292</c:v>
                </c:pt>
                <c:pt idx="9">
                  <c:v>131.6128469877079</c:v>
                </c:pt>
                <c:pt idx="10">
                  <c:v>133.9986237913068</c:v>
                </c:pt>
                <c:pt idx="11">
                  <c:v>139.7846532328806</c:v>
                </c:pt>
                <c:pt idx="12">
                  <c:v>144.9645197437343</c:v>
                </c:pt>
                <c:pt idx="13">
                  <c:v>142.8135518325469</c:v>
                </c:pt>
                <c:pt idx="14">
                  <c:v>146.2209155447168</c:v>
                </c:pt>
                <c:pt idx="15">
                  <c:v>147.952528548797</c:v>
                </c:pt>
                <c:pt idx="16">
                  <c:v>151.2209133168516</c:v>
                </c:pt>
                <c:pt idx="17">
                  <c:v>147.276975334224</c:v>
                </c:pt>
                <c:pt idx="18">
                  <c:v>144.2858960418354</c:v>
                </c:pt>
                <c:pt idx="19">
                  <c:v>139.4762845849802</c:v>
                </c:pt>
              </c:numCache>
            </c:numRef>
          </c:val>
        </c:ser>
        <c:ser>
          <c:idx val="1"/>
          <c:order val="3"/>
          <c:tx>
            <c:strRef>
              <c:f>'部門別削減90-09'!$A$33</c:f>
              <c:strCache>
                <c:ptCount val="1"/>
                <c:pt idx="0">
                  <c:v>運輸</c:v>
                </c:pt>
              </c:strCache>
            </c:strRef>
          </c:tx>
          <c:marker>
            <c:symbol val="none"/>
          </c:marker>
          <c:cat>
            <c:numRef>
              <c:f>'部門別削減90-09'!$B$29:$U$29</c:f>
              <c:numCache>
                <c:formatCode>General</c:formatCode>
                <c:ptCount val="20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</c:numCache>
            </c:numRef>
          </c:cat>
          <c:val>
            <c:numRef>
              <c:f>'部門別削減90-09'!$B$33:$U$33</c:f>
              <c:numCache>
                <c:formatCode>General</c:formatCode>
                <c:ptCount val="20"/>
                <c:pt idx="0">
                  <c:v>100.0</c:v>
                </c:pt>
                <c:pt idx="1">
                  <c:v>105.2924362348057</c:v>
                </c:pt>
                <c:pt idx="2">
                  <c:v>107.2014698912255</c:v>
                </c:pt>
                <c:pt idx="3">
                  <c:v>109.3656300280809</c:v>
                </c:pt>
                <c:pt idx="4">
                  <c:v>114.9244281887878</c:v>
                </c:pt>
                <c:pt idx="5">
                  <c:v>118.3232003102312</c:v>
                </c:pt>
                <c:pt idx="6">
                  <c:v>120.9450891492866</c:v>
                </c:pt>
                <c:pt idx="7">
                  <c:v>121.9380415266821</c:v>
                </c:pt>
                <c:pt idx="8">
                  <c:v>121.5296244986022</c:v>
                </c:pt>
                <c:pt idx="9">
                  <c:v>122.496730093623</c:v>
                </c:pt>
                <c:pt idx="10">
                  <c:v>122.093490597916</c:v>
                </c:pt>
                <c:pt idx="11">
                  <c:v>123.0274535557755</c:v>
                </c:pt>
                <c:pt idx="12">
                  <c:v>120.4943640883569</c:v>
                </c:pt>
                <c:pt idx="13">
                  <c:v>119.3504475098768</c:v>
                </c:pt>
                <c:pt idx="14">
                  <c:v>119.1630971323298</c:v>
                </c:pt>
                <c:pt idx="15">
                  <c:v>116.7420680734497</c:v>
                </c:pt>
                <c:pt idx="16">
                  <c:v>115.1667826730751</c:v>
                </c:pt>
                <c:pt idx="17">
                  <c:v>112.4911458440918</c:v>
                </c:pt>
                <c:pt idx="18">
                  <c:v>108.009773476293</c:v>
                </c:pt>
                <c:pt idx="19">
                  <c:v>105.439850792664</c:v>
                </c:pt>
              </c:numCache>
            </c:numRef>
          </c:val>
        </c:ser>
        <c:ser>
          <c:idx val="6"/>
          <c:order val="4"/>
          <c:tx>
            <c:strRef>
              <c:f>'部門別削減90-09'!$A$34</c:f>
              <c:strCache>
                <c:ptCount val="1"/>
                <c:pt idx="0">
                  <c:v>計</c:v>
                </c:pt>
              </c:strCache>
            </c:strRef>
          </c:tx>
          <c:spPr>
            <a:ln w="50800">
              <a:solidFill>
                <a:schemeClr val="tx2"/>
              </a:solidFill>
            </a:ln>
          </c:spPr>
          <c:marker>
            <c:symbol val="diamond"/>
            <c:size val="8"/>
            <c:spPr>
              <a:solidFill>
                <a:schemeClr val="tx2"/>
              </a:solidFill>
            </c:spPr>
          </c:marker>
          <c:cat>
            <c:numRef>
              <c:f>'部門別削減90-09'!$B$29:$U$29</c:f>
              <c:numCache>
                <c:formatCode>General</c:formatCode>
                <c:ptCount val="20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</c:numCache>
            </c:numRef>
          </c:cat>
          <c:val>
            <c:numRef>
              <c:f>'部門別削減90-09'!$B$34:$U$34</c:f>
              <c:numCache>
                <c:formatCode>General</c:formatCode>
                <c:ptCount val="20"/>
                <c:pt idx="0">
                  <c:v>100.0</c:v>
                </c:pt>
                <c:pt idx="1">
                  <c:v>102.869206898306</c:v>
                </c:pt>
                <c:pt idx="2">
                  <c:v>103.4237167421275</c:v>
                </c:pt>
                <c:pt idx="3">
                  <c:v>104.2580251309966</c:v>
                </c:pt>
                <c:pt idx="4">
                  <c:v>108.6483186651066</c:v>
                </c:pt>
                <c:pt idx="5">
                  <c:v>111.9245052653</c:v>
                </c:pt>
                <c:pt idx="6">
                  <c:v>113.3184107442641</c:v>
                </c:pt>
                <c:pt idx="7">
                  <c:v>114.1934171033219</c:v>
                </c:pt>
                <c:pt idx="8">
                  <c:v>112.1941293178003</c:v>
                </c:pt>
                <c:pt idx="9">
                  <c:v>114.005188991199</c:v>
                </c:pt>
                <c:pt idx="10">
                  <c:v>115.7908124332299</c:v>
                </c:pt>
                <c:pt idx="11">
                  <c:v>114.1018466703973</c:v>
                </c:pt>
                <c:pt idx="12">
                  <c:v>114.3256855064353</c:v>
                </c:pt>
                <c:pt idx="13">
                  <c:v>113.7101287073307</c:v>
                </c:pt>
                <c:pt idx="14">
                  <c:v>116.4368927099761</c:v>
                </c:pt>
                <c:pt idx="15">
                  <c:v>115.7704634481356</c:v>
                </c:pt>
                <c:pt idx="16">
                  <c:v>115.5161011344559</c:v>
                </c:pt>
                <c:pt idx="17">
                  <c:v>116.0299130080887</c:v>
                </c:pt>
                <c:pt idx="18">
                  <c:v>109.7064658900137</c:v>
                </c:pt>
                <c:pt idx="19">
                  <c:v>106.0945210357634</c:v>
                </c:pt>
              </c:numCache>
            </c:numRef>
          </c:val>
        </c:ser>
        <c:marker val="1"/>
        <c:axId val="243428840"/>
        <c:axId val="243419944"/>
      </c:lineChart>
      <c:catAx>
        <c:axId val="243428840"/>
        <c:scaling>
          <c:orientation val="minMax"/>
        </c:scaling>
        <c:axPos val="b"/>
        <c:numFmt formatCode="General" sourceLinked="1"/>
        <c:tickLblPos val="nextTo"/>
        <c:crossAx val="243419944"/>
        <c:crosses val="autoZero"/>
        <c:auto val="1"/>
        <c:lblAlgn val="ctr"/>
        <c:lblOffset val="100"/>
      </c:catAx>
      <c:valAx>
        <c:axId val="243419944"/>
        <c:scaling>
          <c:orientation val="minMax"/>
          <c:min val="60.0"/>
        </c:scaling>
        <c:axPos val="l"/>
        <c:majorGridlines/>
        <c:numFmt formatCode="General" sourceLinked="1"/>
        <c:tickLblPos val="nextTo"/>
        <c:crossAx val="243428840"/>
        <c:crosses val="autoZero"/>
        <c:crossBetween val="between"/>
        <c:majorUnit val="20.0"/>
      </c:valAx>
    </c:plotArea>
    <c:legend>
      <c:legendPos val="r"/>
      <c:layout>
        <c:manualLayout>
          <c:xMode val="edge"/>
          <c:yMode val="edge"/>
          <c:x val="0.0817983633165095"/>
          <c:y val="0.638089021052202"/>
          <c:w val="0.620389835043782"/>
          <c:h val="0.209628073691413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</c:chart>
  <c:externalData r:id="rId1"/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1436661358615"/>
          <c:y val="0.202825627660957"/>
          <c:w val="0.783884323339049"/>
          <c:h val="0.687369896812043"/>
        </c:manualLayout>
      </c:layout>
      <c:barChart>
        <c:barDir val="col"/>
        <c:grouping val="percentStacked"/>
        <c:ser>
          <c:idx val="0"/>
          <c:order val="0"/>
          <c:tx>
            <c:strRef>
              <c:f>部門別構成比!$B$38</c:f>
              <c:strCache>
                <c:ptCount val="1"/>
                <c:pt idx="0">
                  <c:v>産業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2400"/>
                </a:pPr>
                <a:endParaRPr lang="ja-JP"/>
              </a:p>
            </c:txPr>
            <c:showVal val="1"/>
          </c:dLbls>
          <c:cat>
            <c:strRef>
              <c:f>部門別構成比!$C$37:$D$37</c:f>
              <c:strCache>
                <c:ptCount val="2"/>
                <c:pt idx="0">
                  <c:v>日本</c:v>
                </c:pt>
                <c:pt idx="1">
                  <c:v>ドイツ</c:v>
                </c:pt>
              </c:strCache>
            </c:strRef>
          </c:cat>
          <c:val>
            <c:numRef>
              <c:f>部門別構成比!$C$38:$D$38</c:f>
              <c:numCache>
                <c:formatCode>0%</c:formatCode>
                <c:ptCount val="2"/>
                <c:pt idx="0">
                  <c:v>0.351154697880418</c:v>
                </c:pt>
                <c:pt idx="1">
                  <c:v>0.265268706511735</c:v>
                </c:pt>
              </c:numCache>
            </c:numRef>
          </c:val>
        </c:ser>
        <c:ser>
          <c:idx val="1"/>
          <c:order val="1"/>
          <c:tx>
            <c:strRef>
              <c:f>部門別構成比!$B$39</c:f>
              <c:strCache>
                <c:ptCount val="1"/>
                <c:pt idx="0">
                  <c:v>家庭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25400"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2400"/>
                </a:pPr>
                <a:endParaRPr lang="ja-JP"/>
              </a:p>
            </c:txPr>
            <c:showVal val="1"/>
          </c:dLbls>
          <c:cat>
            <c:strRef>
              <c:f>部門別構成比!$C$37:$D$37</c:f>
              <c:strCache>
                <c:ptCount val="2"/>
                <c:pt idx="0">
                  <c:v>日本</c:v>
                </c:pt>
                <c:pt idx="1">
                  <c:v>ドイツ</c:v>
                </c:pt>
              </c:strCache>
            </c:strRef>
          </c:cat>
          <c:val>
            <c:numRef>
              <c:f>部門別構成比!$C$39:$D$39</c:f>
              <c:numCache>
                <c:formatCode>0%</c:formatCode>
                <c:ptCount val="2"/>
                <c:pt idx="0">
                  <c:v>0.160945903195192</c:v>
                </c:pt>
                <c:pt idx="1">
                  <c:v>0.28481892878509</c:v>
                </c:pt>
              </c:numCache>
            </c:numRef>
          </c:val>
        </c:ser>
        <c:ser>
          <c:idx val="2"/>
          <c:order val="2"/>
          <c:tx>
            <c:strRef>
              <c:f>部門別構成比!$B$40</c:f>
              <c:strCache>
                <c:ptCount val="1"/>
                <c:pt idx="0">
                  <c:v>業務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19050">
              <a:noFill/>
            </a:ln>
          </c:spPr>
          <c:cat>
            <c:strRef>
              <c:f>部門別構成比!$C$37:$D$37</c:f>
              <c:strCache>
                <c:ptCount val="2"/>
                <c:pt idx="0">
                  <c:v>日本</c:v>
                </c:pt>
                <c:pt idx="1">
                  <c:v>ドイツ</c:v>
                </c:pt>
              </c:strCache>
            </c:strRef>
          </c:cat>
          <c:val>
            <c:numRef>
              <c:f>部門別構成比!$C$40:$D$40</c:f>
              <c:numCache>
                <c:formatCode>0%</c:formatCode>
                <c:ptCount val="2"/>
                <c:pt idx="0">
                  <c:v>0.221448908573236</c:v>
                </c:pt>
                <c:pt idx="1">
                  <c:v>0.157903888173033</c:v>
                </c:pt>
              </c:numCache>
            </c:numRef>
          </c:val>
        </c:ser>
        <c:ser>
          <c:idx val="3"/>
          <c:order val="3"/>
          <c:tx>
            <c:strRef>
              <c:f>部門別構成比!$B$41</c:f>
              <c:strCache>
                <c:ptCount val="1"/>
                <c:pt idx="0">
                  <c:v>運輸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部門別構成比!$C$37:$D$37</c:f>
              <c:strCache>
                <c:ptCount val="2"/>
                <c:pt idx="0">
                  <c:v>日本</c:v>
                </c:pt>
                <c:pt idx="1">
                  <c:v>ドイツ</c:v>
                </c:pt>
              </c:strCache>
            </c:strRef>
          </c:cat>
          <c:val>
            <c:numRef>
              <c:f>部門別構成比!$C$41:$D$41</c:f>
              <c:numCache>
                <c:formatCode>0%</c:formatCode>
                <c:ptCount val="2"/>
                <c:pt idx="0">
                  <c:v>0.266450490351155</c:v>
                </c:pt>
                <c:pt idx="1">
                  <c:v>0.291977795674183</c:v>
                </c:pt>
              </c:numCache>
            </c:numRef>
          </c:val>
        </c:ser>
        <c:overlap val="100"/>
        <c:axId val="241883496"/>
        <c:axId val="241886904"/>
      </c:barChart>
      <c:catAx>
        <c:axId val="241883496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2000"/>
            </a:pPr>
            <a:endParaRPr lang="ja-JP"/>
          </a:p>
        </c:txPr>
        <c:crossAx val="241886904"/>
        <c:crosses val="autoZero"/>
        <c:auto val="1"/>
        <c:lblAlgn val="ctr"/>
        <c:lblOffset val="100"/>
      </c:catAx>
      <c:valAx>
        <c:axId val="241886904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0%" sourceLinked="1"/>
        <c:majorTickMark val="in"/>
        <c:tickLblPos val="low"/>
        <c:txPr>
          <a:bodyPr/>
          <a:lstStyle/>
          <a:p>
            <a:pPr>
              <a:defRPr sz="1050"/>
            </a:pPr>
            <a:endParaRPr lang="ja-JP"/>
          </a:p>
        </c:txPr>
        <c:crossAx val="241883496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423602587566229"/>
          <c:y val="0.321529481658347"/>
          <c:w val="0.177181299834502"/>
          <c:h val="0.349485179612812"/>
        </c:manualLayout>
      </c:layout>
      <c:spPr>
        <a:ln w="15875">
          <a:solidFill>
            <a:schemeClr val="accent1"/>
          </a:solidFill>
        </a:ln>
      </c:spPr>
      <c:txPr>
        <a:bodyPr/>
        <a:lstStyle/>
        <a:p>
          <a:pPr>
            <a:defRPr sz="2000"/>
          </a:pPr>
          <a:endParaRPr lang="ja-JP"/>
        </a:p>
      </c:txPr>
    </c:legend>
    <c:plotVisOnly val="1"/>
    <c:dispBlanksAs val="gap"/>
  </c:chart>
  <c:spPr>
    <a:ln>
      <a:solidFill>
        <a:schemeClr val="accent1">
          <a:shade val="95000"/>
          <a:satMod val="105000"/>
        </a:schemeClr>
      </a:solidFill>
    </a:ln>
  </c:spPr>
  <c:txPr>
    <a:bodyPr/>
    <a:lstStyle/>
    <a:p>
      <a:pPr>
        <a:defRPr sz="1000"/>
      </a:pPr>
      <a:endParaRPr lang="ja-JP"/>
    </a:p>
  </c:txPr>
  <c:externalData r:id="rId1"/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127154212295399"/>
          <c:y val="0.154447302127435"/>
          <c:w val="0.822596239306743"/>
          <c:h val="0.694667838850241"/>
        </c:manualLayout>
      </c:layout>
      <c:areaChart>
        <c:grouping val="stacked"/>
        <c:ser>
          <c:idx val="0"/>
          <c:order val="0"/>
          <c:tx>
            <c:strRef>
              <c:f>'[ee_zeitreihe.xls]1'!$A$23</c:f>
              <c:strCache>
                <c:ptCount val="1"/>
                <c:pt idx="0">
                  <c:v>電力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'[ee_zeitreihe.xls]1'!$B$22:$O$22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'[ee_zeitreihe.xls]1'!$B$23:$O$23</c:f>
              <c:numCache>
                <c:formatCode>#,##0</c:formatCode>
                <c:ptCount val="14"/>
                <c:pt idx="0">
                  <c:v>23722.0</c:v>
                </c:pt>
                <c:pt idx="1">
                  <c:v>26233.0</c:v>
                </c:pt>
                <c:pt idx="2">
                  <c:v>29845.0</c:v>
                </c:pt>
                <c:pt idx="3">
                  <c:v>37218.0</c:v>
                </c:pt>
                <c:pt idx="4">
                  <c:v>39033.0</c:v>
                </c:pt>
                <c:pt idx="5">
                  <c:v>45648.0</c:v>
                </c:pt>
                <c:pt idx="6">
                  <c:v>44995.0</c:v>
                </c:pt>
                <c:pt idx="7">
                  <c:v>56052.0</c:v>
                </c:pt>
                <c:pt idx="8">
                  <c:v>62112.0</c:v>
                </c:pt>
                <c:pt idx="9">
                  <c:v>71657.0</c:v>
                </c:pt>
                <c:pt idx="10">
                  <c:v>88238.0</c:v>
                </c:pt>
                <c:pt idx="11">
                  <c:v>92989.0</c:v>
                </c:pt>
                <c:pt idx="12">
                  <c:v>94641.0</c:v>
                </c:pt>
                <c:pt idx="13">
                  <c:v>103466.0</c:v>
                </c:pt>
              </c:numCache>
            </c:numRef>
          </c:val>
        </c:ser>
        <c:ser>
          <c:idx val="1"/>
          <c:order val="1"/>
          <c:tx>
            <c:strRef>
              <c:f>'[ee_zeitreihe.xls]1'!$A$24</c:f>
              <c:strCache>
                <c:ptCount val="1"/>
                <c:pt idx="0">
                  <c:v>熱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'[ee_zeitreihe.xls]1'!$B$22:$O$22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'[ee_zeitreihe.xls]1'!$B$24:$O$24</c:f>
              <c:numCache>
                <c:formatCode>#,##0</c:formatCode>
                <c:ptCount val="14"/>
                <c:pt idx="0">
                  <c:v>50140.0</c:v>
                </c:pt>
                <c:pt idx="1">
                  <c:v>55597.0</c:v>
                </c:pt>
                <c:pt idx="2">
                  <c:v>57203.0</c:v>
                </c:pt>
                <c:pt idx="3">
                  <c:v>57922.0</c:v>
                </c:pt>
                <c:pt idx="4">
                  <c:v>64993.0</c:v>
                </c:pt>
                <c:pt idx="5">
                  <c:v>64276.0</c:v>
                </c:pt>
                <c:pt idx="6">
                  <c:v>76451.0</c:v>
                </c:pt>
                <c:pt idx="7">
                  <c:v>83595.0</c:v>
                </c:pt>
                <c:pt idx="8">
                  <c:v>89510.0</c:v>
                </c:pt>
                <c:pt idx="9">
                  <c:v>93914.0</c:v>
                </c:pt>
                <c:pt idx="10">
                  <c:v>98506.0</c:v>
                </c:pt>
                <c:pt idx="11">
                  <c:v>106455.0</c:v>
                </c:pt>
                <c:pt idx="12">
                  <c:v>121168.0</c:v>
                </c:pt>
                <c:pt idx="13">
                  <c:v>136081.0</c:v>
                </c:pt>
              </c:numCache>
            </c:numRef>
          </c:val>
        </c:ser>
        <c:ser>
          <c:idx val="2"/>
          <c:order val="2"/>
          <c:tx>
            <c:strRef>
              <c:f>'[ee_zeitreihe.xls]1'!$A$25</c:f>
              <c:strCache>
                <c:ptCount val="1"/>
                <c:pt idx="0">
                  <c:v>輸送用燃料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'[ee_zeitreihe.xls]1'!$B$22:$O$22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'[ee_zeitreihe.xls]1'!$B$25:$O$25</c:f>
              <c:numCache>
                <c:formatCode>#,##0</c:formatCode>
                <c:ptCount val="14"/>
                <c:pt idx="0">
                  <c:v>919.0</c:v>
                </c:pt>
                <c:pt idx="1">
                  <c:v>1147.0</c:v>
                </c:pt>
                <c:pt idx="2">
                  <c:v>1487.0</c:v>
                </c:pt>
                <c:pt idx="3">
                  <c:v>2746.0</c:v>
                </c:pt>
                <c:pt idx="4">
                  <c:v>3820.0</c:v>
                </c:pt>
                <c:pt idx="5">
                  <c:v>5925.0</c:v>
                </c:pt>
                <c:pt idx="6">
                  <c:v>8545.0</c:v>
                </c:pt>
                <c:pt idx="7">
                  <c:v>11659.0</c:v>
                </c:pt>
                <c:pt idx="8">
                  <c:v>22291.0</c:v>
                </c:pt>
                <c:pt idx="9">
                  <c:v>40276.0</c:v>
                </c:pt>
                <c:pt idx="10">
                  <c:v>45155.0</c:v>
                </c:pt>
                <c:pt idx="11">
                  <c:v>36673.0</c:v>
                </c:pt>
                <c:pt idx="12">
                  <c:v>33763.0</c:v>
                </c:pt>
                <c:pt idx="13">
                  <c:v>35697.0</c:v>
                </c:pt>
              </c:numCache>
            </c:numRef>
          </c:val>
        </c:ser>
        <c:axId val="244185896"/>
        <c:axId val="244207176"/>
      </c:areaChart>
      <c:catAx>
        <c:axId val="244185896"/>
        <c:scaling>
          <c:orientation val="minMax"/>
        </c:scaling>
        <c:axPos val="b"/>
        <c:numFmt formatCode="General" sourceLinked="1"/>
        <c:tickLblPos val="nextTo"/>
        <c:crossAx val="244207176"/>
        <c:crosses val="autoZero"/>
        <c:auto val="1"/>
        <c:lblAlgn val="ctr"/>
        <c:lblOffset val="100"/>
      </c:catAx>
      <c:valAx>
        <c:axId val="244207176"/>
        <c:scaling>
          <c:orientation val="minMax"/>
          <c:max val="300000.0"/>
        </c:scaling>
        <c:axPos val="l"/>
        <c:majorGridlines/>
        <c:numFmt formatCode="#,##0" sourceLinked="1"/>
        <c:tickLblPos val="nextTo"/>
        <c:crossAx val="244185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9302573856776"/>
          <c:y val="0.179074994266493"/>
          <c:w val="0.318692089767804"/>
          <c:h val="0.288362924952783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2400"/>
          </a:pPr>
          <a:endParaRPr lang="ja-JP"/>
        </a:p>
      </c:tx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400"/>
      </a:pPr>
      <a:endParaRPr lang="ja-JP"/>
    </a:p>
  </c:txPr>
  <c:externalData r:id="rId1"/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126923065870997"/>
          <c:y val="0.152231554389035"/>
          <c:w val="0.792921854083297"/>
          <c:h val="0.725077282006416"/>
        </c:manualLayout>
      </c:layout>
      <c:areaChart>
        <c:grouping val="stacked"/>
        <c:ser>
          <c:idx val="0"/>
          <c:order val="0"/>
          <c:tx>
            <c:strRef>
              <c:f>熱構成!$A$13</c:f>
              <c:strCache>
                <c:ptCount val="1"/>
                <c:pt idx="0">
                  <c:v>木質バイオマス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熱構成!$B$12:$O$12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熱構成!$B$13:$O$13</c:f>
              <c:numCache>
                <c:formatCode>#,##0</c:formatCode>
                <c:ptCount val="14"/>
                <c:pt idx="0">
                  <c:v>45591.0</c:v>
                </c:pt>
                <c:pt idx="1">
                  <c:v>48402.0</c:v>
                </c:pt>
                <c:pt idx="2">
                  <c:v>49593.0</c:v>
                </c:pt>
                <c:pt idx="3">
                  <c:v>50056.0</c:v>
                </c:pt>
                <c:pt idx="4">
                  <c:v>56857.0</c:v>
                </c:pt>
                <c:pt idx="5">
                  <c:v>55756.0</c:v>
                </c:pt>
                <c:pt idx="6">
                  <c:v>66706.0</c:v>
                </c:pt>
                <c:pt idx="7">
                  <c:v>72382.0</c:v>
                </c:pt>
                <c:pt idx="8">
                  <c:v>74318.0</c:v>
                </c:pt>
                <c:pt idx="9">
                  <c:v>75505.0</c:v>
                </c:pt>
                <c:pt idx="10">
                  <c:v>76651.0</c:v>
                </c:pt>
                <c:pt idx="11">
                  <c:v>75741.0</c:v>
                </c:pt>
                <c:pt idx="12">
                  <c:v>88056.0</c:v>
                </c:pt>
                <c:pt idx="13">
                  <c:v>100300.0</c:v>
                </c:pt>
              </c:numCache>
            </c:numRef>
          </c:val>
        </c:ser>
        <c:ser>
          <c:idx val="1"/>
          <c:order val="1"/>
          <c:tx>
            <c:strRef>
              <c:f>熱構成!$A$14</c:f>
              <c:strCache>
                <c:ptCount val="1"/>
                <c:pt idx="0">
                  <c:v>バイオガス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熱構成!$B$12:$O$12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熱構成!$B$14:$O$14</c:f>
              <c:numCache>
                <c:formatCode>#,##0</c:formatCode>
                <c:ptCount val="14"/>
                <c:pt idx="1">
                  <c:v>1338.0</c:v>
                </c:pt>
                <c:pt idx="2">
                  <c:v>1265.0</c:v>
                </c:pt>
                <c:pt idx="3">
                  <c:v>1363.0</c:v>
                </c:pt>
                <c:pt idx="4">
                  <c:v>1363.0</c:v>
                </c:pt>
                <c:pt idx="5">
                  <c:v>1486.0</c:v>
                </c:pt>
                <c:pt idx="6">
                  <c:v>2476.0</c:v>
                </c:pt>
                <c:pt idx="7">
                  <c:v>2994.0</c:v>
                </c:pt>
                <c:pt idx="8">
                  <c:v>5428.0</c:v>
                </c:pt>
                <c:pt idx="9">
                  <c:v>7518.0</c:v>
                </c:pt>
                <c:pt idx="10">
                  <c:v>10019.0</c:v>
                </c:pt>
                <c:pt idx="11">
                  <c:v>17392.0</c:v>
                </c:pt>
                <c:pt idx="12">
                  <c:v>12585.0</c:v>
                </c:pt>
                <c:pt idx="13">
                  <c:v>13146.0</c:v>
                </c:pt>
              </c:numCache>
            </c:numRef>
          </c:val>
        </c:ser>
        <c:ser>
          <c:idx val="2"/>
          <c:order val="2"/>
          <c:tx>
            <c:strRef>
              <c:f>熱構成!$A$15</c:f>
              <c:strCache>
                <c:ptCount val="1"/>
                <c:pt idx="0">
                  <c:v>木質廃棄物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熱構成!$B$12:$O$12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熱構成!$B$15:$O$15</c:f>
              <c:numCache>
                <c:formatCode>#,##0</c:formatCode>
                <c:ptCount val="14"/>
                <c:pt idx="0">
                  <c:v>2290.0</c:v>
                </c:pt>
                <c:pt idx="1">
                  <c:v>3405.0</c:v>
                </c:pt>
                <c:pt idx="2">
                  <c:v>3674.0</c:v>
                </c:pt>
                <c:pt idx="3">
                  <c:v>3548.0</c:v>
                </c:pt>
                <c:pt idx="4">
                  <c:v>3421.0</c:v>
                </c:pt>
                <c:pt idx="5">
                  <c:v>3295.0</c:v>
                </c:pt>
                <c:pt idx="6">
                  <c:v>3169.0</c:v>
                </c:pt>
                <c:pt idx="7">
                  <c:v>3690.0</c:v>
                </c:pt>
                <c:pt idx="8">
                  <c:v>4692.0</c:v>
                </c:pt>
                <c:pt idx="9">
                  <c:v>4911.0</c:v>
                </c:pt>
                <c:pt idx="10">
                  <c:v>4783.0</c:v>
                </c:pt>
                <c:pt idx="11">
                  <c:v>5020.0</c:v>
                </c:pt>
                <c:pt idx="12">
                  <c:v>10863.0</c:v>
                </c:pt>
                <c:pt idx="13">
                  <c:v>11850.0</c:v>
                </c:pt>
              </c:numCache>
            </c:numRef>
          </c:val>
        </c:ser>
        <c:ser>
          <c:idx val="3"/>
          <c:order val="3"/>
          <c:tx>
            <c:strRef>
              <c:f>熱構成!$A$16</c:f>
              <c:strCache>
                <c:ptCount val="1"/>
                <c:pt idx="0">
                  <c:v>太陽熱</c:v>
                </c:pt>
              </c:strCache>
            </c:strRef>
          </c:tx>
          <c:cat>
            <c:numRef>
              <c:f>熱構成!$B$12:$O$12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熱構成!$B$16:$O$16</c:f>
              <c:numCache>
                <c:formatCode>#,##0</c:formatCode>
                <c:ptCount val="14"/>
                <c:pt idx="0">
                  <c:v>690.0</c:v>
                </c:pt>
                <c:pt idx="1">
                  <c:v>848.0</c:v>
                </c:pt>
                <c:pt idx="2">
                  <c:v>1026.0</c:v>
                </c:pt>
                <c:pt idx="3">
                  <c:v>1261.0</c:v>
                </c:pt>
                <c:pt idx="4">
                  <c:v>1587.0</c:v>
                </c:pt>
                <c:pt idx="5">
                  <c:v>1884.0</c:v>
                </c:pt>
                <c:pt idx="6">
                  <c:v>2144.0</c:v>
                </c:pt>
                <c:pt idx="7">
                  <c:v>2443.0</c:v>
                </c:pt>
                <c:pt idx="8">
                  <c:v>2778.0</c:v>
                </c:pt>
                <c:pt idx="9">
                  <c:v>3218.0</c:v>
                </c:pt>
                <c:pt idx="10">
                  <c:v>3638.0</c:v>
                </c:pt>
                <c:pt idx="11">
                  <c:v>4134.0</c:v>
                </c:pt>
                <c:pt idx="12">
                  <c:v>4733.0</c:v>
                </c:pt>
                <c:pt idx="13">
                  <c:v>5200.0</c:v>
                </c:pt>
              </c:numCache>
            </c:numRef>
          </c:val>
        </c:ser>
        <c:ser>
          <c:idx val="4"/>
          <c:order val="4"/>
          <c:tx>
            <c:strRef>
              <c:f>熱構成!$A$17</c:f>
              <c:strCache>
                <c:ptCount val="1"/>
                <c:pt idx="0">
                  <c:v>ジオサーマル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熱構成!$B$12:$O$12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熱構成!$B$17:$O$17</c:f>
              <c:numCache>
                <c:formatCode>#,##0</c:formatCode>
                <c:ptCount val="14"/>
                <c:pt idx="0">
                  <c:v>1569.0</c:v>
                </c:pt>
                <c:pt idx="1">
                  <c:v>1604.0</c:v>
                </c:pt>
                <c:pt idx="2">
                  <c:v>1645.0</c:v>
                </c:pt>
                <c:pt idx="3">
                  <c:v>1694.0</c:v>
                </c:pt>
                <c:pt idx="4">
                  <c:v>1765.0</c:v>
                </c:pt>
                <c:pt idx="5">
                  <c:v>1855.0</c:v>
                </c:pt>
                <c:pt idx="6">
                  <c:v>1956.0</c:v>
                </c:pt>
                <c:pt idx="7">
                  <c:v>2086.0</c:v>
                </c:pt>
                <c:pt idx="8">
                  <c:v>2294.0</c:v>
                </c:pt>
                <c:pt idx="9">
                  <c:v>2762.0</c:v>
                </c:pt>
                <c:pt idx="10">
                  <c:v>3415.0</c:v>
                </c:pt>
                <c:pt idx="11">
                  <c:v>4168.0</c:v>
                </c:pt>
                <c:pt idx="12">
                  <c:v>4931.0</c:v>
                </c:pt>
                <c:pt idx="13">
                  <c:v>5585.0</c:v>
                </c:pt>
              </c:numCache>
            </c:numRef>
          </c:val>
        </c:ser>
        <c:axId val="243467800"/>
        <c:axId val="243443320"/>
      </c:areaChart>
      <c:catAx>
        <c:axId val="243467800"/>
        <c:scaling>
          <c:orientation val="minMax"/>
        </c:scaling>
        <c:axPos val="b"/>
        <c:numFmt formatCode="General" sourceLinked="1"/>
        <c:tickLblPos val="nextTo"/>
        <c:crossAx val="243443320"/>
        <c:crosses val="autoZero"/>
        <c:auto val="1"/>
        <c:lblAlgn val="ctr"/>
        <c:lblOffset val="100"/>
      </c:catAx>
      <c:valAx>
        <c:axId val="243443320"/>
        <c:scaling>
          <c:orientation val="minMax"/>
        </c:scaling>
        <c:axPos val="l"/>
        <c:majorGridlines/>
        <c:numFmt formatCode="#,##0" sourceLinked="1"/>
        <c:tickLblPos val="nextTo"/>
        <c:crossAx val="2434678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48986042641854"/>
          <c:y val="0.164657209804971"/>
          <c:w val="0.354105296187193"/>
          <c:h val="0.368662743733217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zero"/>
  </c:chart>
  <c:txPr>
    <a:bodyPr/>
    <a:lstStyle/>
    <a:p>
      <a:pPr>
        <a:defRPr sz="1200"/>
      </a:pPr>
      <a:endParaRPr lang="ja-JP"/>
    </a:p>
  </c:txPr>
  <c:externalData r:id="rId1"/>
  <c:userShapes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6923065870997"/>
          <c:y val="0.152231554389035"/>
          <c:w val="0.828506443022611"/>
          <c:h val="0.725077282006416"/>
        </c:manualLayout>
      </c:layout>
      <c:areaChart>
        <c:grouping val="stacked"/>
        <c:ser>
          <c:idx val="0"/>
          <c:order val="0"/>
          <c:tx>
            <c:strRef>
              <c:f>発電構成!$A$64</c:f>
              <c:strCache>
                <c:ptCount val="1"/>
                <c:pt idx="0">
                  <c:v>水力  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発電構成!$B$63:$O$63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発電構成!$B$64:$O$64</c:f>
              <c:numCache>
                <c:formatCode>General</c:formatCode>
                <c:ptCount val="14"/>
                <c:pt idx="0">
                  <c:v>18453.0</c:v>
                </c:pt>
                <c:pt idx="1">
                  <c:v>18452.0</c:v>
                </c:pt>
                <c:pt idx="2">
                  <c:v>20686.0</c:v>
                </c:pt>
                <c:pt idx="3">
                  <c:v>24867.0</c:v>
                </c:pt>
                <c:pt idx="4">
                  <c:v>23241.0</c:v>
                </c:pt>
                <c:pt idx="5">
                  <c:v>23662.0</c:v>
                </c:pt>
                <c:pt idx="6">
                  <c:v>17722.0</c:v>
                </c:pt>
                <c:pt idx="7">
                  <c:v>19910.0</c:v>
                </c:pt>
                <c:pt idx="8">
                  <c:v>19576.0</c:v>
                </c:pt>
                <c:pt idx="9">
                  <c:v>20042.0</c:v>
                </c:pt>
                <c:pt idx="10">
                  <c:v>21169.0</c:v>
                </c:pt>
                <c:pt idx="11">
                  <c:v>20446.0</c:v>
                </c:pt>
                <c:pt idx="12">
                  <c:v>19059.0</c:v>
                </c:pt>
                <c:pt idx="13">
                  <c:v>20630.0</c:v>
                </c:pt>
              </c:numCache>
            </c:numRef>
          </c:val>
        </c:ser>
        <c:ser>
          <c:idx val="1"/>
          <c:order val="1"/>
          <c:tx>
            <c:strRef>
              <c:f>発電構成!$A$65</c:f>
              <c:strCache>
                <c:ptCount val="1"/>
                <c:pt idx="0">
                  <c:v>風力 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発電構成!$B$63:$O$63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発電構成!$B$65:$O$65</c:f>
              <c:numCache>
                <c:formatCode>General</c:formatCode>
                <c:ptCount val="14"/>
                <c:pt idx="0">
                  <c:v>2966.0</c:v>
                </c:pt>
                <c:pt idx="1">
                  <c:v>4489.0</c:v>
                </c:pt>
                <c:pt idx="2">
                  <c:v>5528.0</c:v>
                </c:pt>
                <c:pt idx="3">
                  <c:v>7550.0</c:v>
                </c:pt>
                <c:pt idx="4">
                  <c:v>10509.0</c:v>
                </c:pt>
                <c:pt idx="5">
                  <c:v>15786.0</c:v>
                </c:pt>
                <c:pt idx="6">
                  <c:v>18713.0</c:v>
                </c:pt>
                <c:pt idx="7">
                  <c:v>25509.0</c:v>
                </c:pt>
                <c:pt idx="8">
                  <c:v>27229.0</c:v>
                </c:pt>
                <c:pt idx="9">
                  <c:v>30710.0</c:v>
                </c:pt>
                <c:pt idx="10">
                  <c:v>39713.0</c:v>
                </c:pt>
                <c:pt idx="11">
                  <c:v>40574.0</c:v>
                </c:pt>
                <c:pt idx="12">
                  <c:v>38639.0</c:v>
                </c:pt>
                <c:pt idx="13">
                  <c:v>37793.0</c:v>
                </c:pt>
              </c:numCache>
            </c:numRef>
          </c:val>
        </c:ser>
        <c:ser>
          <c:idx val="2"/>
          <c:order val="2"/>
          <c:tx>
            <c:strRef>
              <c:f>発電構成!$A$66</c:f>
              <c:strCache>
                <c:ptCount val="1"/>
                <c:pt idx="0">
                  <c:v>太陽光               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発電構成!$B$63:$O$63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発電構成!$B$66:$O$66</c:f>
              <c:numCache>
                <c:formatCode>General</c:formatCode>
                <c:ptCount val="14"/>
                <c:pt idx="0">
                  <c:v>26.0</c:v>
                </c:pt>
                <c:pt idx="1">
                  <c:v>32.0</c:v>
                </c:pt>
                <c:pt idx="2">
                  <c:v>42.0</c:v>
                </c:pt>
                <c:pt idx="3">
                  <c:v>64.0</c:v>
                </c:pt>
                <c:pt idx="4">
                  <c:v>76.0</c:v>
                </c:pt>
                <c:pt idx="5">
                  <c:v>162.0</c:v>
                </c:pt>
                <c:pt idx="6">
                  <c:v>313.0</c:v>
                </c:pt>
                <c:pt idx="7">
                  <c:v>556.0</c:v>
                </c:pt>
                <c:pt idx="8">
                  <c:v>1282.0</c:v>
                </c:pt>
                <c:pt idx="9">
                  <c:v>2220.0</c:v>
                </c:pt>
                <c:pt idx="10">
                  <c:v>3075.0</c:v>
                </c:pt>
                <c:pt idx="11">
                  <c:v>4420.0</c:v>
                </c:pt>
                <c:pt idx="12">
                  <c:v>6583.0</c:v>
                </c:pt>
                <c:pt idx="13">
                  <c:v>11683.0</c:v>
                </c:pt>
              </c:numCache>
            </c:numRef>
          </c:val>
        </c:ser>
        <c:ser>
          <c:idx val="3"/>
          <c:order val="3"/>
          <c:tx>
            <c:strRef>
              <c:f>発電構成!$A$67</c:f>
              <c:strCache>
                <c:ptCount val="1"/>
                <c:pt idx="0">
                  <c:v>木質バイオマス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発電構成!$B$63:$O$63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発電構成!$B$67:$O$67</c:f>
              <c:numCache>
                <c:formatCode>General</c:formatCode>
                <c:ptCount val="14"/>
                <c:pt idx="0">
                  <c:v>179.0</c:v>
                </c:pt>
                <c:pt idx="1">
                  <c:v>210.0</c:v>
                </c:pt>
                <c:pt idx="2">
                  <c:v>246.0</c:v>
                </c:pt>
                <c:pt idx="3">
                  <c:v>925.0</c:v>
                </c:pt>
                <c:pt idx="4">
                  <c:v>1112.0</c:v>
                </c:pt>
                <c:pt idx="5">
                  <c:v>1485.0</c:v>
                </c:pt>
                <c:pt idx="6">
                  <c:v>2927.0</c:v>
                </c:pt>
                <c:pt idx="7">
                  <c:v>4740.0</c:v>
                </c:pt>
                <c:pt idx="8">
                  <c:v>6997.0</c:v>
                </c:pt>
                <c:pt idx="9">
                  <c:v>8529.0</c:v>
                </c:pt>
                <c:pt idx="10">
                  <c:v>9866.0</c:v>
                </c:pt>
                <c:pt idx="11">
                  <c:v>11293.0</c:v>
                </c:pt>
                <c:pt idx="12">
                  <c:v>11356.0</c:v>
                </c:pt>
                <c:pt idx="13">
                  <c:v>11800.0</c:v>
                </c:pt>
              </c:numCache>
            </c:numRef>
          </c:val>
        </c:ser>
        <c:ser>
          <c:idx val="4"/>
          <c:order val="4"/>
          <c:tx>
            <c:strRef>
              <c:f>発電構成!$A$68</c:f>
              <c:strCache>
                <c:ptCount val="1"/>
                <c:pt idx="0">
                  <c:v>バイオガス  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cat>
            <c:numRef>
              <c:f>発電構成!$B$63:$O$63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発電構成!$B$68:$O$68</c:f>
              <c:numCache>
                <c:formatCode>General</c:formatCode>
                <c:ptCount val="14"/>
                <c:pt idx="0">
                  <c:v>701.0</c:v>
                </c:pt>
                <c:pt idx="1">
                  <c:v>1432.0</c:v>
                </c:pt>
                <c:pt idx="2">
                  <c:v>1603.0</c:v>
                </c:pt>
                <c:pt idx="3">
                  <c:v>1968.0</c:v>
                </c:pt>
                <c:pt idx="4">
                  <c:v>2236.0</c:v>
                </c:pt>
                <c:pt idx="5">
                  <c:v>2604.0</c:v>
                </c:pt>
                <c:pt idx="6">
                  <c:v>3159.0</c:v>
                </c:pt>
                <c:pt idx="7">
                  <c:v>3220.0</c:v>
                </c:pt>
                <c:pt idx="8">
                  <c:v>3981.0</c:v>
                </c:pt>
                <c:pt idx="9">
                  <c:v>6312.0</c:v>
                </c:pt>
                <c:pt idx="10">
                  <c:v>9894.0</c:v>
                </c:pt>
                <c:pt idx="11">
                  <c:v>11579.0</c:v>
                </c:pt>
                <c:pt idx="12">
                  <c:v>14633.0</c:v>
                </c:pt>
                <c:pt idx="13">
                  <c:v>16881.0</c:v>
                </c:pt>
              </c:numCache>
            </c:numRef>
          </c:val>
        </c:ser>
        <c:ser>
          <c:idx val="5"/>
          <c:order val="5"/>
          <c:tx>
            <c:strRef>
              <c:f>発電構成!$A$69</c:f>
              <c:strCache>
                <c:ptCount val="1"/>
                <c:pt idx="0">
                  <c:v>バイオマス系廃棄物 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cat>
            <c:numRef>
              <c:f>発電構成!$B$63:$O$63</c:f>
              <c:numCache>
                <c:formatCode>General</c:formatCode>
                <c:ptCount val="14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</c:numCache>
            </c:numRef>
          </c:cat>
          <c:val>
            <c:numRef>
              <c:f>発電構成!$B$69:$O$69</c:f>
              <c:numCache>
                <c:formatCode>General</c:formatCode>
                <c:ptCount val="14"/>
                <c:pt idx="0">
                  <c:v>1397.0</c:v>
                </c:pt>
                <c:pt idx="1">
                  <c:v>1618.0</c:v>
                </c:pt>
                <c:pt idx="2">
                  <c:v>1740.0</c:v>
                </c:pt>
                <c:pt idx="3">
                  <c:v>1844.0</c:v>
                </c:pt>
                <c:pt idx="4">
                  <c:v>1859.0</c:v>
                </c:pt>
                <c:pt idx="5">
                  <c:v>1949.0</c:v>
                </c:pt>
                <c:pt idx="6">
                  <c:v>2161.0</c:v>
                </c:pt>
                <c:pt idx="7">
                  <c:v>2117.0</c:v>
                </c:pt>
                <c:pt idx="8">
                  <c:v>3047.0</c:v>
                </c:pt>
                <c:pt idx="9">
                  <c:v>3844.0</c:v>
                </c:pt>
                <c:pt idx="10">
                  <c:v>4521.0</c:v>
                </c:pt>
                <c:pt idx="11">
                  <c:v>4659.0</c:v>
                </c:pt>
                <c:pt idx="12">
                  <c:v>4352.0</c:v>
                </c:pt>
                <c:pt idx="13">
                  <c:v>4651.0</c:v>
                </c:pt>
              </c:numCache>
            </c:numRef>
          </c:val>
        </c:ser>
        <c:axId val="241892568"/>
        <c:axId val="241910088"/>
      </c:areaChart>
      <c:catAx>
        <c:axId val="241892568"/>
        <c:scaling>
          <c:orientation val="minMax"/>
        </c:scaling>
        <c:axPos val="b"/>
        <c:numFmt formatCode="General" sourceLinked="1"/>
        <c:tickLblPos val="nextTo"/>
        <c:crossAx val="241910088"/>
        <c:crosses val="autoZero"/>
        <c:auto val="1"/>
        <c:lblAlgn val="ctr"/>
        <c:lblOffset val="100"/>
      </c:catAx>
      <c:valAx>
        <c:axId val="241910088"/>
        <c:scaling>
          <c:orientation val="minMax"/>
        </c:scaling>
        <c:axPos val="l"/>
        <c:majorGridlines/>
        <c:numFmt formatCode="General" sourceLinked="1"/>
        <c:tickLblPos val="nextTo"/>
        <c:crossAx val="2418925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0837691670796"/>
          <c:y val="0.164658523035747"/>
          <c:w val="0.449149234464856"/>
          <c:h val="0.382932318937686"/>
        </c:manualLayout>
      </c:layout>
      <c:spPr>
        <a:solidFill>
          <a:schemeClr val="bg1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zero"/>
  </c:chart>
  <c:txPr>
    <a:bodyPr/>
    <a:lstStyle/>
    <a:p>
      <a:pPr>
        <a:defRPr sz="1200"/>
      </a:pPr>
      <a:endParaRPr lang="ja-JP"/>
    </a:p>
  </c:txPr>
  <c:externalData r:id="rId1"/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135252405949256"/>
          <c:y val="0.182733153273944"/>
          <c:w val="0.588054461942257"/>
          <c:h val="0.632791919673745"/>
        </c:manualLayout>
      </c:layout>
      <c:barChart>
        <c:barDir val="col"/>
        <c:grouping val="stacked"/>
        <c:ser>
          <c:idx val="0"/>
          <c:order val="0"/>
          <c:tx>
            <c:strRef>
              <c:f>発電構成!$B$33</c:f>
              <c:strCache>
                <c:ptCount val="1"/>
                <c:pt idx="0">
                  <c:v>木質バイオマス</c:v>
                </c:pt>
              </c:strCache>
            </c:strRef>
          </c:tx>
          <c:cat>
            <c:strRef>
              <c:f>発電構成!$C$32:$D$32</c:f>
              <c:strCache>
                <c:ptCount val="2"/>
                <c:pt idx="0">
                  <c:v>電力</c:v>
                </c:pt>
                <c:pt idx="1">
                  <c:v>熱</c:v>
                </c:pt>
              </c:strCache>
            </c:strRef>
          </c:cat>
          <c:val>
            <c:numRef>
              <c:f>発電構成!$C$33:$D$33</c:f>
              <c:numCache>
                <c:formatCode>#,##0</c:formatCode>
                <c:ptCount val="2"/>
                <c:pt idx="0" formatCode="General">
                  <c:v>11800.0</c:v>
                </c:pt>
                <c:pt idx="1">
                  <c:v>100300.0</c:v>
                </c:pt>
              </c:numCache>
            </c:numRef>
          </c:val>
        </c:ser>
        <c:ser>
          <c:idx val="1"/>
          <c:order val="1"/>
          <c:tx>
            <c:strRef>
              <c:f>発電構成!$B$34</c:f>
              <c:strCache>
                <c:ptCount val="1"/>
                <c:pt idx="0">
                  <c:v>バイオガス</c:v>
                </c:pt>
              </c:strCache>
            </c:strRef>
          </c:tx>
          <c:cat>
            <c:strRef>
              <c:f>発電構成!$C$32:$D$32</c:f>
              <c:strCache>
                <c:ptCount val="2"/>
                <c:pt idx="0">
                  <c:v>電力</c:v>
                </c:pt>
                <c:pt idx="1">
                  <c:v>熱</c:v>
                </c:pt>
              </c:strCache>
            </c:strRef>
          </c:cat>
          <c:val>
            <c:numRef>
              <c:f>発電構成!$C$34:$D$34</c:f>
              <c:numCache>
                <c:formatCode>#,##0</c:formatCode>
                <c:ptCount val="2"/>
                <c:pt idx="0" formatCode="General">
                  <c:v>16881.0</c:v>
                </c:pt>
                <c:pt idx="1">
                  <c:v>13146.0</c:v>
                </c:pt>
              </c:numCache>
            </c:numRef>
          </c:val>
        </c:ser>
        <c:ser>
          <c:idx val="2"/>
          <c:order val="2"/>
          <c:tx>
            <c:strRef>
              <c:f>発電構成!$B$35</c:f>
              <c:strCache>
                <c:ptCount val="1"/>
                <c:pt idx="0">
                  <c:v>木質廃棄物</c:v>
                </c:pt>
              </c:strCache>
            </c:strRef>
          </c:tx>
          <c:cat>
            <c:strRef>
              <c:f>発電構成!$C$32:$D$32</c:f>
              <c:strCache>
                <c:ptCount val="2"/>
                <c:pt idx="0">
                  <c:v>電力</c:v>
                </c:pt>
                <c:pt idx="1">
                  <c:v>熱</c:v>
                </c:pt>
              </c:strCache>
            </c:strRef>
          </c:cat>
          <c:val>
            <c:numRef>
              <c:f>発電構成!$C$35:$D$35</c:f>
              <c:numCache>
                <c:formatCode>#,##0</c:formatCode>
                <c:ptCount val="2"/>
                <c:pt idx="0" formatCode="General">
                  <c:v>4651.0</c:v>
                </c:pt>
                <c:pt idx="1">
                  <c:v>11850.0</c:v>
                </c:pt>
              </c:numCache>
            </c:numRef>
          </c:val>
        </c:ser>
        <c:ser>
          <c:idx val="3"/>
          <c:order val="3"/>
          <c:tx>
            <c:strRef>
              <c:f>発電構成!$B$36</c:f>
              <c:strCache>
                <c:ptCount val="1"/>
                <c:pt idx="0">
                  <c:v>水力</c:v>
                </c:pt>
              </c:strCache>
            </c:strRef>
          </c:tx>
          <c:cat>
            <c:strRef>
              <c:f>発電構成!$C$32:$D$32</c:f>
              <c:strCache>
                <c:ptCount val="2"/>
                <c:pt idx="0">
                  <c:v>電力</c:v>
                </c:pt>
                <c:pt idx="1">
                  <c:v>熱</c:v>
                </c:pt>
              </c:strCache>
            </c:strRef>
          </c:cat>
          <c:val>
            <c:numRef>
              <c:f>発電構成!$C$36:$D$36</c:f>
              <c:numCache>
                <c:formatCode>General</c:formatCode>
                <c:ptCount val="2"/>
                <c:pt idx="0">
                  <c:v>20630.0</c:v>
                </c:pt>
              </c:numCache>
            </c:numRef>
          </c:val>
        </c:ser>
        <c:ser>
          <c:idx val="4"/>
          <c:order val="4"/>
          <c:tx>
            <c:strRef>
              <c:f>発電構成!$B$37</c:f>
              <c:strCache>
                <c:ptCount val="1"/>
                <c:pt idx="0">
                  <c:v>風力</c:v>
                </c:pt>
              </c:strCache>
            </c:strRef>
          </c:tx>
          <c:cat>
            <c:strRef>
              <c:f>発電構成!$C$32:$D$32</c:f>
              <c:strCache>
                <c:ptCount val="2"/>
                <c:pt idx="0">
                  <c:v>電力</c:v>
                </c:pt>
                <c:pt idx="1">
                  <c:v>熱</c:v>
                </c:pt>
              </c:strCache>
            </c:strRef>
          </c:cat>
          <c:val>
            <c:numRef>
              <c:f>発電構成!$C$37:$D$37</c:f>
              <c:numCache>
                <c:formatCode>General</c:formatCode>
                <c:ptCount val="2"/>
                <c:pt idx="0">
                  <c:v>37793.0</c:v>
                </c:pt>
              </c:numCache>
            </c:numRef>
          </c:val>
        </c:ser>
        <c:ser>
          <c:idx val="5"/>
          <c:order val="5"/>
          <c:tx>
            <c:strRef>
              <c:f>発電構成!$B$38</c:f>
              <c:strCache>
                <c:ptCount val="1"/>
                <c:pt idx="0">
                  <c:v>太陽光 </c:v>
                </c:pt>
              </c:strCache>
            </c:strRef>
          </c:tx>
          <c:cat>
            <c:strRef>
              <c:f>発電構成!$C$32:$D$32</c:f>
              <c:strCache>
                <c:ptCount val="2"/>
                <c:pt idx="0">
                  <c:v>電力</c:v>
                </c:pt>
                <c:pt idx="1">
                  <c:v>熱</c:v>
                </c:pt>
              </c:strCache>
            </c:strRef>
          </c:cat>
          <c:val>
            <c:numRef>
              <c:f>発電構成!$C$38:$D$38</c:f>
              <c:numCache>
                <c:formatCode>General</c:formatCode>
                <c:ptCount val="2"/>
                <c:pt idx="0">
                  <c:v>11683.0</c:v>
                </c:pt>
              </c:numCache>
            </c:numRef>
          </c:val>
        </c:ser>
        <c:ser>
          <c:idx val="6"/>
          <c:order val="6"/>
          <c:tx>
            <c:strRef>
              <c:f>発電構成!$B$39</c:f>
              <c:strCache>
                <c:ptCount val="1"/>
                <c:pt idx="0">
                  <c:v>太陽熱</c:v>
                </c:pt>
              </c:strCache>
            </c:strRef>
          </c:tx>
          <c:cat>
            <c:strRef>
              <c:f>発電構成!$C$32:$D$32</c:f>
              <c:strCache>
                <c:ptCount val="2"/>
                <c:pt idx="0">
                  <c:v>電力</c:v>
                </c:pt>
                <c:pt idx="1">
                  <c:v>熱</c:v>
                </c:pt>
              </c:strCache>
            </c:strRef>
          </c:cat>
          <c:val>
            <c:numRef>
              <c:f>発電構成!$C$39:$D$39</c:f>
              <c:numCache>
                <c:formatCode>#,##0</c:formatCode>
                <c:ptCount val="2"/>
                <c:pt idx="1">
                  <c:v>5200.0</c:v>
                </c:pt>
              </c:numCache>
            </c:numRef>
          </c:val>
        </c:ser>
        <c:ser>
          <c:idx val="7"/>
          <c:order val="7"/>
          <c:tx>
            <c:strRef>
              <c:f>発電構成!$B$40</c:f>
              <c:strCache>
                <c:ptCount val="1"/>
                <c:pt idx="0">
                  <c:v>ジオサーマル</c:v>
                </c:pt>
              </c:strCache>
            </c:strRef>
          </c:tx>
          <c:cat>
            <c:strRef>
              <c:f>発電構成!$C$32:$D$32</c:f>
              <c:strCache>
                <c:ptCount val="2"/>
                <c:pt idx="0">
                  <c:v>電力</c:v>
                </c:pt>
                <c:pt idx="1">
                  <c:v>熱</c:v>
                </c:pt>
              </c:strCache>
            </c:strRef>
          </c:cat>
          <c:val>
            <c:numRef>
              <c:f>発電構成!$C$40:$D$40</c:f>
              <c:numCache>
                <c:formatCode>#,##0</c:formatCode>
                <c:ptCount val="2"/>
                <c:pt idx="1">
                  <c:v>5585.0</c:v>
                </c:pt>
              </c:numCache>
            </c:numRef>
          </c:val>
        </c:ser>
        <c:overlap val="100"/>
        <c:axId val="241979848"/>
        <c:axId val="241983320"/>
      </c:barChart>
      <c:catAx>
        <c:axId val="241979848"/>
        <c:scaling>
          <c:orientation val="minMax"/>
        </c:scaling>
        <c:axPos val="b"/>
        <c:numFmt formatCode="General" sourceLinked="1"/>
        <c:tickLblPos val="nextTo"/>
        <c:crossAx val="241983320"/>
        <c:crosses val="autoZero"/>
        <c:auto val="1"/>
        <c:lblAlgn val="ctr"/>
        <c:lblOffset val="100"/>
      </c:catAx>
      <c:valAx>
        <c:axId val="241983320"/>
        <c:scaling>
          <c:orientation val="minMax"/>
          <c:max val="140000.0"/>
        </c:scaling>
        <c:axPos val="l"/>
        <c:majorGridlines/>
        <c:numFmt formatCode="General" sourceLinked="1"/>
        <c:tickLblPos val="nextTo"/>
        <c:crossAx val="2419798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400"/>
          </a:pPr>
          <a:endParaRPr lang="ja-JP"/>
        </a:p>
      </c:txPr>
    </c:legend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2000"/>
      </a:pPr>
      <a:endParaRPr lang="ja-JP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148029567732605"/>
          <c:y val="0.0893198476522551"/>
          <c:w val="0.77609491670684"/>
          <c:h val="0.768961568372745"/>
        </c:manualLayout>
      </c:layout>
      <c:barChart>
        <c:barDir val="col"/>
        <c:grouping val="clustered"/>
        <c:ser>
          <c:idx val="0"/>
          <c:order val="0"/>
          <c:tx>
            <c:strRef>
              <c:f>'90-30'!$B$3</c:f>
              <c:strCache>
                <c:ptCount val="1"/>
                <c:pt idx="0">
                  <c:v>ドイツ</c:v>
                </c:pt>
              </c:strCache>
            </c:strRef>
          </c:tx>
          <c:spPr>
            <a:pattFill prst="dk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1"/>
              </a:solidFill>
            </a:ln>
          </c:spPr>
          <c:cat>
            <c:strRef>
              <c:f>'90-30'!$C$2:$E$2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'90-30'!$C$3:$E$3</c:f>
              <c:numCache>
                <c:formatCode>General</c:formatCode>
                <c:ptCount val="3"/>
                <c:pt idx="0" formatCode="#,##0\ \ \ ">
                  <c:v>14905.558</c:v>
                </c:pt>
                <c:pt idx="1">
                  <c:v>14044.0</c:v>
                </c:pt>
                <c:pt idx="2">
                  <c:v>9492.0</c:v>
                </c:pt>
              </c:numCache>
            </c:numRef>
          </c:val>
        </c:ser>
        <c:ser>
          <c:idx val="1"/>
          <c:order val="1"/>
          <c:tx>
            <c:strRef>
              <c:f>'90-30'!$B$4</c:f>
              <c:strCache>
                <c:ptCount val="1"/>
                <c:pt idx="0">
                  <c:v>日本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c:spPr>
          <c:cat>
            <c:strRef>
              <c:f>'90-30'!$C$2:$E$2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'90-30'!$C$4:$E$4</c:f>
              <c:numCache>
                <c:formatCode>General</c:formatCode>
                <c:ptCount val="3"/>
                <c:pt idx="0" formatCode="#,##0\ \ \ ">
                  <c:v>19779.0</c:v>
                </c:pt>
                <c:pt idx="1">
                  <c:v>20893.0</c:v>
                </c:pt>
                <c:pt idx="2">
                  <c:v>19749.0</c:v>
                </c:pt>
              </c:numCache>
            </c:numRef>
          </c:val>
        </c:ser>
        <c:axId val="241681960"/>
        <c:axId val="241685208"/>
      </c:barChart>
      <c:catAx>
        <c:axId val="241681960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2000"/>
            </a:pPr>
            <a:endParaRPr lang="ja-JP"/>
          </a:p>
        </c:txPr>
        <c:crossAx val="241685208"/>
        <c:crosses val="autoZero"/>
        <c:auto val="1"/>
        <c:lblAlgn val="ctr"/>
        <c:lblOffset val="100"/>
      </c:catAx>
      <c:valAx>
        <c:axId val="241685208"/>
        <c:scaling>
          <c:orientation val="minMax"/>
          <c:max val="22000.0"/>
        </c:scaling>
        <c:axPos val="l"/>
        <c:majorGridlines>
          <c:spPr>
            <a:ln>
              <a:noFill/>
            </a:ln>
          </c:spPr>
        </c:majorGridlines>
        <c:numFmt formatCode="#,##0\ \ \ " sourceLinked="1"/>
        <c:majorTickMark val="in"/>
        <c:tickLblPos val="low"/>
        <c:crossAx val="241681960"/>
        <c:crosses val="autoZero"/>
        <c:crossBetween val="between"/>
        <c:majorUnit val="2000.0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607944390194462"/>
          <c:y val="0.171349906990391"/>
          <c:w val="0.16868197926872"/>
          <c:h val="0.22192049886195"/>
        </c:manualLayout>
      </c:layout>
      <c:txPr>
        <a:bodyPr/>
        <a:lstStyle/>
        <a:p>
          <a:pPr>
            <a:defRPr sz="2800"/>
          </a:pPr>
          <a:endParaRPr lang="ja-JP"/>
        </a:p>
      </c:txPr>
    </c:legend>
    <c:plotVisOnly val="1"/>
    <c:dispBlanksAs val="gap"/>
  </c:chart>
  <c:spPr>
    <a:ln w="12700">
      <a:solidFill>
        <a:schemeClr val="accent1"/>
      </a:solidFill>
    </a:ln>
  </c:spPr>
  <c:txPr>
    <a:bodyPr/>
    <a:lstStyle/>
    <a:p>
      <a:pPr>
        <a:defRPr sz="1600"/>
      </a:pPr>
      <a:endParaRPr lang="ja-JP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115049450505733"/>
          <c:y val="0.169050871451994"/>
          <c:w val="0.77609491670684"/>
          <c:h val="0.723519472538581"/>
        </c:manualLayout>
      </c:layout>
      <c:barChart>
        <c:barDir val="col"/>
        <c:grouping val="stacked"/>
        <c:ser>
          <c:idx val="0"/>
          <c:order val="0"/>
          <c:tx>
            <c:strRef>
              <c:f>発電効率!$R$20</c:f>
              <c:strCache>
                <c:ptCount val="1"/>
                <c:pt idx="0">
                  <c:v>最終エネルギー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accent1"/>
              </a:solidFill>
            </a:ln>
          </c:spPr>
          <c:cat>
            <c:strRef>
              <c:f>発電効率!$S$19:$U$19</c:f>
              <c:strCache>
                <c:ptCount val="3"/>
                <c:pt idx="0">
                  <c:v>1990</c:v>
                </c:pt>
                <c:pt idx="1">
                  <c:v>2010</c:v>
                </c:pt>
                <c:pt idx="2">
                  <c:v>2030（目標）</c:v>
                </c:pt>
              </c:strCache>
            </c:strRef>
          </c:cat>
          <c:val>
            <c:numRef>
              <c:f>発電効率!$S$20:$U$20</c:f>
              <c:numCache>
                <c:formatCode>#,##0\ \ \ </c:formatCode>
                <c:ptCount val="3"/>
                <c:pt idx="0">
                  <c:v>9472.262</c:v>
                </c:pt>
                <c:pt idx="1">
                  <c:v>9060.0</c:v>
                </c:pt>
                <c:pt idx="2" formatCode="General">
                  <c:v>6989.700000000001</c:v>
                </c:pt>
              </c:numCache>
            </c:numRef>
          </c:val>
        </c:ser>
        <c:ser>
          <c:idx val="1"/>
          <c:order val="1"/>
          <c:tx>
            <c:strRef>
              <c:f>発電効率!$R$21</c:f>
              <c:strCache>
                <c:ptCount val="1"/>
                <c:pt idx="0">
                  <c:v>損失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25400">
              <a:solidFill>
                <a:schemeClr val="accent1"/>
              </a:solidFill>
              <a:prstDash val="solid"/>
            </a:ln>
          </c:spPr>
          <c:cat>
            <c:strRef>
              <c:f>発電効率!$S$19:$U$19</c:f>
              <c:strCache>
                <c:ptCount val="3"/>
                <c:pt idx="0">
                  <c:v>1990</c:v>
                </c:pt>
                <c:pt idx="1">
                  <c:v>2010</c:v>
                </c:pt>
                <c:pt idx="2">
                  <c:v>2030（目標）</c:v>
                </c:pt>
              </c:strCache>
            </c:strRef>
          </c:cat>
          <c:val>
            <c:numRef>
              <c:f>発電効率!$S$21:$U$21</c:f>
              <c:numCache>
                <c:formatCode>#,##0\ \ \ </c:formatCode>
                <c:ptCount val="3"/>
                <c:pt idx="0">
                  <c:v>4475.126000000002</c:v>
                </c:pt>
                <c:pt idx="1">
                  <c:v>4004.0</c:v>
                </c:pt>
                <c:pt idx="2" formatCode="General">
                  <c:v>1752.0</c:v>
                </c:pt>
              </c:numCache>
            </c:numRef>
          </c:val>
        </c:ser>
        <c:overlap val="100"/>
        <c:axId val="226313896"/>
        <c:axId val="226317144"/>
      </c:barChart>
      <c:catAx>
        <c:axId val="226313896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2400"/>
            </a:pPr>
            <a:endParaRPr lang="ja-JP"/>
          </a:p>
        </c:txPr>
        <c:crossAx val="226317144"/>
        <c:crosses val="autoZero"/>
        <c:auto val="1"/>
        <c:lblAlgn val="ctr"/>
        <c:lblOffset val="100"/>
      </c:catAx>
      <c:valAx>
        <c:axId val="226317144"/>
        <c:scaling>
          <c:orientation val="minMax"/>
          <c:max val="16000.0"/>
        </c:scaling>
        <c:axPos val="l"/>
        <c:majorGridlines>
          <c:spPr>
            <a:ln>
              <a:noFill/>
            </a:ln>
          </c:spPr>
        </c:majorGridlines>
        <c:numFmt formatCode="#,##0\ \ \ " sourceLinked="1"/>
        <c:majorTickMark val="in"/>
        <c:tickLblPos val="low"/>
        <c:txPr>
          <a:bodyPr/>
          <a:lstStyle/>
          <a:p>
            <a:pPr>
              <a:defRPr sz="1600"/>
            </a:pPr>
            <a:endParaRPr lang="ja-JP"/>
          </a:p>
        </c:txPr>
        <c:crossAx val="226313896"/>
        <c:crosses val="autoZero"/>
        <c:crossBetween val="between"/>
        <c:majorUnit val="2000.0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625854628180619"/>
          <c:y val="0.214039980406218"/>
          <c:w val="0.289515835836976"/>
          <c:h val="0.151228567196238"/>
        </c:manualLayout>
      </c:layout>
      <c:txPr>
        <a:bodyPr/>
        <a:lstStyle/>
        <a:p>
          <a:pPr>
            <a:defRPr sz="2200"/>
          </a:pPr>
          <a:endParaRPr lang="ja-JP"/>
        </a:p>
      </c:txPr>
    </c:legend>
    <c:plotVisOnly val="1"/>
    <c:dispBlanksAs val="gap"/>
  </c:chart>
  <c:spPr>
    <a:ln>
      <a:solidFill>
        <a:schemeClr val="tx2"/>
      </a:solidFill>
    </a:ln>
  </c:spPr>
  <c:txPr>
    <a:bodyPr/>
    <a:lstStyle/>
    <a:p>
      <a:pPr>
        <a:defRPr sz="2000"/>
      </a:pPr>
      <a:endParaRPr lang="ja-JP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autoTitleDeleted val="1"/>
    <c:plotArea>
      <c:layout>
        <c:manualLayout>
          <c:layoutTarget val="inner"/>
          <c:xMode val="edge"/>
          <c:yMode val="edge"/>
          <c:x val="0.10708573928259"/>
          <c:y val="0.153252405949256"/>
          <c:w val="0.731998906386702"/>
          <c:h val="0.730767716535433"/>
        </c:manualLayout>
      </c:layout>
      <c:barChart>
        <c:barDir val="col"/>
        <c:grouping val="clustered"/>
        <c:ser>
          <c:idx val="1"/>
          <c:order val="0"/>
          <c:tx>
            <c:strRef>
              <c:f>エネ損失!$B$10</c:f>
              <c:strCache>
                <c:ptCount val="1"/>
                <c:pt idx="0">
                  <c:v>ドイツ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1">
                  <a:shade val="95000"/>
                  <a:satMod val="105000"/>
                </a:schemeClr>
              </a:solidFill>
            </a:ln>
          </c:spPr>
          <c:cat>
            <c:strRef>
              <c:f>エネ損失!$C$8:$E$8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エネ損失!$C$10:$E$10</c:f>
              <c:numCache>
                <c:formatCode>General</c:formatCode>
                <c:ptCount val="3"/>
                <c:pt idx="0" formatCode="#,##0\ \ \ ">
                  <c:v>4475.126000000002</c:v>
                </c:pt>
                <c:pt idx="1">
                  <c:v>3799.0</c:v>
                </c:pt>
                <c:pt idx="2">
                  <c:v>1754.0</c:v>
                </c:pt>
              </c:numCache>
            </c:numRef>
          </c:val>
        </c:ser>
        <c:axId val="242804904"/>
        <c:axId val="242808088"/>
      </c:barChart>
      <c:catAx>
        <c:axId val="2428049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ja-JP"/>
          </a:p>
        </c:txPr>
        <c:crossAx val="242808088"/>
        <c:crosses val="autoZero"/>
        <c:auto val="1"/>
        <c:lblAlgn val="ctr"/>
        <c:lblOffset val="100"/>
      </c:catAx>
      <c:valAx>
        <c:axId val="242808088"/>
        <c:scaling>
          <c:orientation val="minMax"/>
        </c:scaling>
        <c:axPos val="l"/>
        <c:majorGridlines/>
        <c:numFmt formatCode="#,##0\ \ \ " sourceLinked="1"/>
        <c:tickLblPos val="nextTo"/>
        <c:crossAx val="242804904"/>
        <c:crosses val="autoZero"/>
        <c:crossBetween val="between"/>
        <c:majorUnit val="1000.0"/>
      </c:valAx>
    </c:plotArea>
    <c:plotVisOnly val="1"/>
    <c:dispBlanksAs val="gap"/>
  </c:chart>
  <c:spPr>
    <a:ln>
      <a:solidFill>
        <a:schemeClr val="accent1">
          <a:shade val="95000"/>
          <a:satMod val="105000"/>
        </a:schemeClr>
      </a:solidFill>
    </a:ln>
  </c:spPr>
  <c:txPr>
    <a:bodyPr/>
    <a:lstStyle/>
    <a:p>
      <a:pPr>
        <a:defRPr sz="1800"/>
      </a:pPr>
      <a:endParaRPr lang="ja-JP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121169072615923"/>
          <c:y val="0.210732644433432"/>
          <c:w val="0.766767647996094"/>
          <c:h val="0.665340385908157"/>
        </c:manualLayout>
      </c:layout>
      <c:barChart>
        <c:barDir val="col"/>
        <c:grouping val="stacked"/>
        <c:ser>
          <c:idx val="0"/>
          <c:order val="0"/>
          <c:tx>
            <c:strRef>
              <c:f>'電力化率+発電源'!$B$41</c:f>
              <c:strCache>
                <c:ptCount val="1"/>
                <c:pt idx="0">
                  <c:v>原子力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'電力化率+発電源'!$C$41:$E$41</c:f>
              <c:numCache>
                <c:formatCode>General</c:formatCode>
                <c:ptCount val="3"/>
                <c:pt idx="0">
                  <c:v>1991.52</c:v>
                </c:pt>
                <c:pt idx="1">
                  <c:v>2792.98</c:v>
                </c:pt>
                <c:pt idx="2">
                  <c:v>5366.0</c:v>
                </c:pt>
              </c:numCache>
            </c:numRef>
          </c:val>
        </c:ser>
        <c:ser>
          <c:idx val="1"/>
          <c:order val="1"/>
          <c:tx>
            <c:strRef>
              <c:f>'電力化率+発電源'!$B$42</c:f>
              <c:strCache>
                <c:ptCount val="1"/>
                <c:pt idx="0">
                  <c:v>石炭</c:v>
                </c:pt>
              </c:strCache>
            </c:strRef>
          </c:tx>
          <c:spPr>
            <a:pattFill prst="dkUpDiag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'電力化率+発電源'!$C$42:$E$42</c:f>
              <c:numCache>
                <c:formatCode>General</c:formatCode>
                <c:ptCount val="3"/>
                <c:pt idx="0">
                  <c:v>737.6</c:v>
                </c:pt>
                <c:pt idx="1">
                  <c:v>2391.25</c:v>
                </c:pt>
                <c:pt idx="2">
                  <c:v>1131.0</c:v>
                </c:pt>
              </c:numCache>
            </c:numRef>
          </c:val>
        </c:ser>
        <c:ser>
          <c:idx val="2"/>
          <c:order val="2"/>
          <c:tx>
            <c:strRef>
              <c:f>'電力化率+発電源'!$B$43</c:f>
              <c:strCache>
                <c:ptCount val="1"/>
                <c:pt idx="0">
                  <c:v>ガス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'電力化率+発電源'!$C$43:$E$43</c:f>
              <c:numCache>
                <c:formatCode>General</c:formatCode>
                <c:ptCount val="3"/>
                <c:pt idx="0">
                  <c:v>1622.72</c:v>
                </c:pt>
                <c:pt idx="1">
                  <c:v>2802.545</c:v>
                </c:pt>
                <c:pt idx="2">
                  <c:v>1357.0</c:v>
                </c:pt>
              </c:numCache>
            </c:numRef>
          </c:val>
        </c:ser>
        <c:ser>
          <c:idx val="3"/>
          <c:order val="3"/>
          <c:tx>
            <c:strRef>
              <c:f>'電力化率+発電源'!$B$44</c:f>
              <c:strCache>
                <c:ptCount val="1"/>
                <c:pt idx="0">
                  <c:v>石油</c:v>
                </c:pt>
              </c:strCache>
            </c:strRef>
          </c:tx>
          <c:spPr>
            <a:pattFill prst="wdDn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'電力化率+発電源'!$C$44:$E$44</c:f>
              <c:numCache>
                <c:formatCode>General</c:formatCode>
                <c:ptCount val="3"/>
                <c:pt idx="0">
                  <c:v>2139.04</c:v>
                </c:pt>
                <c:pt idx="1">
                  <c:v>698.245</c:v>
                </c:pt>
                <c:pt idx="2">
                  <c:v>205.0</c:v>
                </c:pt>
              </c:numCache>
            </c:numRef>
          </c:val>
        </c:ser>
        <c:ser>
          <c:idx val="4"/>
          <c:order val="4"/>
          <c:tx>
            <c:strRef>
              <c:f>'電力化率+発電源'!$B$45</c:f>
              <c:strCache>
                <c:ptCount val="1"/>
                <c:pt idx="0">
                  <c:v>水力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'電力化率+発電源'!$C$45:$E$45</c:f>
              <c:numCache>
                <c:formatCode>General</c:formatCode>
                <c:ptCount val="3"/>
                <c:pt idx="0">
                  <c:v>885.12</c:v>
                </c:pt>
                <c:pt idx="1">
                  <c:v>784.3299999999998</c:v>
                </c:pt>
                <c:pt idx="2">
                  <c:v>800.0</c:v>
                </c:pt>
              </c:numCache>
            </c:numRef>
          </c:val>
        </c:ser>
        <c:ser>
          <c:idx val="5"/>
          <c:order val="5"/>
          <c:tx>
            <c:strRef>
              <c:f>'電力化率+発電源'!$B$46</c:f>
              <c:strCache>
                <c:ptCount val="1"/>
                <c:pt idx="0">
                  <c:v>再エネ</c:v>
                </c:pt>
              </c:strCache>
            </c:strRef>
          </c:tx>
          <c:spPr>
            <a:solidFill>
              <a:srgbClr val="00B050"/>
            </a:solidFill>
            <a:ln w="9525">
              <a:solidFill>
                <a:schemeClr val="accent1"/>
              </a:solidFill>
            </a:ln>
          </c:spPr>
          <c:cat>
            <c:strRef>
              <c:f>'電力化率+発電源'!$C$40:$E$40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2030（推定）</c:v>
                </c:pt>
              </c:strCache>
            </c:strRef>
          </c:cat>
          <c:val>
            <c:numRef>
              <c:f>'電力化率+発電源'!$C$46:$E$46</c:f>
              <c:numCache>
                <c:formatCode>General</c:formatCode>
                <c:ptCount val="3"/>
                <c:pt idx="0">
                  <c:v>0.0</c:v>
                </c:pt>
                <c:pt idx="1">
                  <c:v>95.65</c:v>
                </c:pt>
                <c:pt idx="2">
                  <c:v>1340.0</c:v>
                </c:pt>
              </c:numCache>
            </c:numRef>
          </c:val>
        </c:ser>
        <c:overlap val="100"/>
        <c:axId val="69287512"/>
        <c:axId val="69284312"/>
      </c:barChart>
      <c:catAx>
        <c:axId val="692875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69284312"/>
        <c:crosses val="autoZero"/>
        <c:auto val="1"/>
        <c:lblAlgn val="ctr"/>
        <c:lblOffset val="100"/>
      </c:catAx>
      <c:valAx>
        <c:axId val="69284312"/>
        <c:scaling>
          <c:orientation val="minMax"/>
        </c:scaling>
        <c:axPos val="l"/>
        <c:majorGridlines/>
        <c:numFmt formatCode="General" sourceLinked="1"/>
        <c:tickLblPos val="nextTo"/>
        <c:crossAx val="69287512"/>
        <c:crosses val="autoZero"/>
        <c:crossBetween val="between"/>
      </c:valAx>
    </c:plotArea>
    <c:plotVisOnly val="1"/>
    <c:dispBlanksAs val="gap"/>
  </c:chart>
  <c:spPr>
    <a:ln>
      <a:noFill/>
    </a:ln>
  </c:spPr>
  <c:txPr>
    <a:bodyPr/>
    <a:lstStyle/>
    <a:p>
      <a:pPr>
        <a:defRPr sz="1100"/>
      </a:pPr>
      <a:endParaRPr lang="ja-JP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21169072615923"/>
          <c:y val="0.223412018560298"/>
          <c:w val="0.670693848878463"/>
          <c:h val="0.644644675181811"/>
        </c:manualLayout>
      </c:layout>
      <c:barChart>
        <c:barDir val="col"/>
        <c:grouping val="stacked"/>
        <c:ser>
          <c:idx val="0"/>
          <c:order val="0"/>
          <c:tx>
            <c:strRef>
              <c:f>'電力化率+発電源'!$B$30</c:f>
              <c:strCache>
                <c:ptCount val="1"/>
                <c:pt idx="0">
                  <c:v>原子力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1"/>
              </a:solidFill>
            </a:ln>
          </c:spPr>
          <c:cat>
            <c:strRef>
              <c:f>'電力化率+発電源'!$C$29:$E$29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'電力化率+発電源'!$C$30:$E$30</c:f>
              <c:numCache>
                <c:formatCode>General</c:formatCode>
                <c:ptCount val="3"/>
                <c:pt idx="0">
                  <c:v>1525.0</c:v>
                </c:pt>
                <c:pt idx="1">
                  <c:v>1349.0</c:v>
                </c:pt>
                <c:pt idx="2">
                  <c:v>0.0</c:v>
                </c:pt>
              </c:numCache>
            </c:numRef>
          </c:val>
        </c:ser>
        <c:ser>
          <c:idx val="1"/>
          <c:order val="1"/>
          <c:tx>
            <c:strRef>
              <c:f>'電力化率+発電源'!$B$31</c:f>
              <c:strCache>
                <c:ptCount val="1"/>
                <c:pt idx="0">
                  <c:v>石炭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</a:ln>
          </c:spPr>
          <c:cat>
            <c:strRef>
              <c:f>'電力化率+発電源'!$C$29:$E$29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'電力化率+発電源'!$C$31:$E$31</c:f>
              <c:numCache>
                <c:formatCode>General</c:formatCode>
                <c:ptCount val="3"/>
                <c:pt idx="0">
                  <c:v>3117.0</c:v>
                </c:pt>
                <c:pt idx="1">
                  <c:v>2534.46</c:v>
                </c:pt>
                <c:pt idx="2">
                  <c:v>1060.0</c:v>
                </c:pt>
              </c:numCache>
            </c:numRef>
          </c:val>
        </c:ser>
        <c:ser>
          <c:idx val="2"/>
          <c:order val="2"/>
          <c:tx>
            <c:strRef>
              <c:f>'電力化率+発電源'!$B$32</c:f>
              <c:strCache>
                <c:ptCount val="1"/>
                <c:pt idx="0">
                  <c:v>ガス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c:spPr>
          <c:cat>
            <c:strRef>
              <c:f>'電力化率+発電源'!$C$29:$E$29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'電力化率+発電源'!$C$32:$E$32</c:f>
              <c:numCache>
                <c:formatCode>General</c:formatCode>
                <c:ptCount val="3"/>
                <c:pt idx="0">
                  <c:v>359.0</c:v>
                </c:pt>
                <c:pt idx="1">
                  <c:v>788.0</c:v>
                </c:pt>
                <c:pt idx="2">
                  <c:v>800.0</c:v>
                </c:pt>
              </c:numCache>
            </c:numRef>
          </c:val>
        </c:ser>
        <c:ser>
          <c:idx val="3"/>
          <c:order val="3"/>
          <c:tx>
            <c:strRef>
              <c:f>'電力化率+発電源'!$B$33</c:f>
              <c:strCache>
                <c:ptCount val="1"/>
                <c:pt idx="0">
                  <c:v>石油</c:v>
                </c:pt>
              </c:strCache>
            </c:strRef>
          </c:tx>
          <c:spPr>
            <a:pattFill prst="wdDn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</a:ln>
          </c:spPr>
          <c:cat>
            <c:strRef>
              <c:f>'電力化率+発電源'!$C$29:$E$29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'電力化率+発電源'!$C$33:$E$33</c:f>
              <c:numCache>
                <c:formatCode>General</c:formatCode>
                <c:ptCount val="3"/>
                <c:pt idx="0">
                  <c:v>108.0</c:v>
                </c:pt>
                <c:pt idx="1">
                  <c:v>96.0</c:v>
                </c:pt>
                <c:pt idx="2">
                  <c:v>30.0</c:v>
                </c:pt>
              </c:numCache>
            </c:numRef>
          </c:val>
        </c:ser>
        <c:ser>
          <c:idx val="4"/>
          <c:order val="4"/>
          <c:tx>
            <c:strRef>
              <c:f>'電力化率+発電源'!$B$34</c:f>
              <c:strCache>
                <c:ptCount val="1"/>
                <c:pt idx="0">
                  <c:v>水力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c:spPr>
          <c:cat>
            <c:strRef>
              <c:f>'電力化率+発電源'!$C$29:$E$29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'電力化率+発電源'!$C$34:$E$34</c:f>
              <c:numCache>
                <c:formatCode>General</c:formatCode>
                <c:ptCount val="3"/>
                <c:pt idx="0">
                  <c:v>37.0</c:v>
                </c:pt>
                <c:pt idx="1">
                  <c:v>56.51</c:v>
                </c:pt>
                <c:pt idx="2">
                  <c:v>55.0</c:v>
                </c:pt>
              </c:numCache>
            </c:numRef>
          </c:val>
        </c:ser>
        <c:ser>
          <c:idx val="5"/>
          <c:order val="5"/>
          <c:tx>
            <c:strRef>
              <c:f>'電力化率+発電源'!$B$35</c:f>
              <c:strCache>
                <c:ptCount val="1"/>
                <c:pt idx="0">
                  <c:v>再エネ</c:v>
                </c:pt>
              </c:strCache>
            </c:strRef>
          </c:tx>
          <c:spPr>
            <a:solidFill>
              <a:srgbClr val="00B050"/>
            </a:solidFill>
            <a:ln w="9525">
              <a:solidFill>
                <a:schemeClr val="accent1"/>
              </a:solidFill>
            </a:ln>
          </c:spPr>
          <c:cat>
            <c:strRef>
              <c:f>'電力化率+発電源'!$C$29:$E$29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'電力化率+発電源'!$C$35:$E$35</c:f>
              <c:numCache>
                <c:formatCode>General</c:formatCode>
                <c:ptCount val="3"/>
                <c:pt idx="0">
                  <c:v>260.0</c:v>
                </c:pt>
                <c:pt idx="1">
                  <c:v>997.55</c:v>
                </c:pt>
                <c:pt idx="2">
                  <c:v>3606.0</c:v>
                </c:pt>
              </c:numCache>
            </c:numRef>
          </c:val>
        </c:ser>
        <c:overlap val="100"/>
        <c:axId val="69221144"/>
        <c:axId val="69217944"/>
      </c:barChart>
      <c:catAx>
        <c:axId val="69221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69217944"/>
        <c:crosses val="autoZero"/>
        <c:auto val="1"/>
        <c:lblAlgn val="ctr"/>
        <c:lblOffset val="100"/>
      </c:catAx>
      <c:valAx>
        <c:axId val="69217944"/>
        <c:scaling>
          <c:orientation val="minMax"/>
        </c:scaling>
        <c:axPos val="l"/>
        <c:majorGridlines/>
        <c:numFmt formatCode="General" sourceLinked="1"/>
        <c:tickLblPos val="nextTo"/>
        <c:crossAx val="69221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625312063779"/>
          <c:y val="0.322154323472255"/>
          <c:w val="0.178076856321929"/>
          <c:h val="0.38171305191955"/>
        </c:manualLayout>
      </c:layout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</c:chart>
  <c:spPr>
    <a:ln>
      <a:noFill/>
    </a:ln>
  </c:spPr>
  <c:txPr>
    <a:bodyPr/>
    <a:lstStyle/>
    <a:p>
      <a:pPr>
        <a:defRPr sz="1100"/>
      </a:pPr>
      <a:endParaRPr lang="ja-JP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plotArea>
      <c:layout>
        <c:manualLayout>
          <c:layoutTarget val="inner"/>
          <c:xMode val="edge"/>
          <c:yMode val="edge"/>
          <c:x val="0.121436680880006"/>
          <c:y val="0.183256277256785"/>
          <c:w val="0.63941146863671"/>
          <c:h val="0.578669278295671"/>
        </c:manualLayout>
      </c:layout>
      <c:barChart>
        <c:barDir val="col"/>
        <c:grouping val="stacked"/>
        <c:ser>
          <c:idx val="0"/>
          <c:order val="0"/>
          <c:tx>
            <c:strRef>
              <c:f>発電構成!$B$42</c:f>
              <c:strCache>
                <c:ptCount val="1"/>
                <c:pt idx="0">
                  <c:v>原子力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c:spPr>
          <c:cat>
            <c:strRef>
              <c:f>発電構成!$C$41:$E$41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発電構成!$C$42:$E$42</c:f>
              <c:numCache>
                <c:formatCode>General</c:formatCode>
                <c:ptCount val="3"/>
                <c:pt idx="0">
                  <c:v>1525.0</c:v>
                </c:pt>
                <c:pt idx="1">
                  <c:v>1350.0</c:v>
                </c:pt>
                <c:pt idx="2">
                  <c:v>0.0</c:v>
                </c:pt>
              </c:numCache>
            </c:numRef>
          </c:val>
        </c:ser>
        <c:ser>
          <c:idx val="1"/>
          <c:order val="1"/>
          <c:tx>
            <c:strRef>
              <c:f>発電構成!$B$43</c:f>
              <c:strCache>
                <c:ptCount val="1"/>
                <c:pt idx="0">
                  <c:v>化石火力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</a:ln>
          </c:spPr>
          <c:cat>
            <c:strRef>
              <c:f>発電構成!$C$41:$E$41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発電構成!$C$43:$E$43</c:f>
              <c:numCache>
                <c:formatCode>General</c:formatCode>
                <c:ptCount val="3"/>
                <c:pt idx="0">
                  <c:v>3677.0</c:v>
                </c:pt>
                <c:pt idx="1">
                  <c:v>3070.0</c:v>
                </c:pt>
                <c:pt idx="2">
                  <c:v>1080.0</c:v>
                </c:pt>
              </c:numCache>
            </c:numRef>
          </c:val>
        </c:ser>
        <c:ser>
          <c:idx val="2"/>
          <c:order val="2"/>
          <c:tx>
            <c:strRef>
              <c:f>発電構成!$B$44</c:f>
              <c:strCache>
                <c:ptCount val="1"/>
                <c:pt idx="0">
                  <c:v>化石CHP</c:v>
                </c:pt>
              </c:strCache>
            </c:strRef>
          </c:tx>
          <c:spPr>
            <a:pattFill prst="lt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9050">
              <a:solidFill>
                <a:schemeClr val="accent1"/>
              </a:solidFill>
            </a:ln>
          </c:spPr>
          <c:cat>
            <c:strRef>
              <c:f>発電構成!$C$41:$E$41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発電構成!$C$44:$E$44</c:f>
              <c:numCache>
                <c:formatCode>General</c:formatCode>
                <c:ptCount val="3"/>
                <c:pt idx="1">
                  <c:v>540.0</c:v>
                </c:pt>
                <c:pt idx="2">
                  <c:v>810.0</c:v>
                </c:pt>
              </c:numCache>
            </c:numRef>
          </c:val>
        </c:ser>
        <c:ser>
          <c:idx val="3"/>
          <c:order val="3"/>
          <c:tx>
            <c:strRef>
              <c:f>発電構成!$B$45</c:f>
              <c:strCache>
                <c:ptCount val="1"/>
                <c:pt idx="0">
                  <c:v>再エネCHP</c:v>
                </c:pt>
              </c:strCache>
            </c:strRef>
          </c:tx>
          <c:spPr>
            <a:pattFill prst="pct60">
              <a:fgClr>
                <a:srgbClr val="00B050"/>
              </a:fgClr>
              <a:bgClr>
                <a:schemeClr val="bg1"/>
              </a:bgClr>
            </a:pattFill>
            <a:ln w="19050">
              <a:solidFill>
                <a:schemeClr val="accent1"/>
              </a:solidFill>
            </a:ln>
          </c:spPr>
          <c:cat>
            <c:strRef>
              <c:f>発電構成!$C$41:$E$41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発電構成!$C$45:$E$45</c:f>
              <c:numCache>
                <c:formatCode>General</c:formatCode>
                <c:ptCount val="3"/>
                <c:pt idx="1">
                  <c:v>300.0</c:v>
                </c:pt>
                <c:pt idx="2">
                  <c:v>590.0</c:v>
                </c:pt>
              </c:numCache>
            </c:numRef>
          </c:val>
        </c:ser>
        <c:ser>
          <c:idx val="4"/>
          <c:order val="4"/>
          <c:tx>
            <c:strRef>
              <c:f>発電構成!$B$46</c:f>
              <c:strCache>
                <c:ptCount val="1"/>
                <c:pt idx="0">
                  <c:v>再エネ</c:v>
                </c:pt>
              </c:strCache>
            </c:strRef>
          </c:tx>
          <c:spPr>
            <a:solidFill>
              <a:srgbClr val="00B050"/>
            </a:solidFill>
            <a:ln w="19050">
              <a:solidFill>
                <a:schemeClr val="accent1"/>
              </a:solidFill>
            </a:ln>
          </c:spPr>
          <c:cat>
            <c:strRef>
              <c:f>発電構成!$C$41:$E$41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発電構成!$C$46:$E$46</c:f>
              <c:numCache>
                <c:formatCode>General</c:formatCode>
                <c:ptCount val="3"/>
                <c:pt idx="0">
                  <c:v>297.0</c:v>
                </c:pt>
                <c:pt idx="1">
                  <c:v>650.0</c:v>
                </c:pt>
                <c:pt idx="2">
                  <c:v>3020.0</c:v>
                </c:pt>
              </c:numCache>
            </c:numRef>
          </c:val>
        </c:ser>
        <c:overlap val="100"/>
        <c:axId val="242974920"/>
        <c:axId val="242978168"/>
      </c:barChart>
      <c:catAx>
        <c:axId val="242974920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sz="1800"/>
            </a:pPr>
            <a:endParaRPr lang="ja-JP"/>
          </a:p>
        </c:txPr>
        <c:crossAx val="242978168"/>
        <c:crosses val="autoZero"/>
        <c:auto val="1"/>
        <c:lblAlgn val="ctr"/>
        <c:lblOffset val="100"/>
      </c:catAx>
      <c:valAx>
        <c:axId val="242978168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  <a:prstDash val="sysDot"/>
            </a:ln>
          </c:spPr>
        </c:majorGridlines>
        <c:numFmt formatCode="General" sourceLinked="1"/>
        <c:majorTickMark val="in"/>
        <c:tickLblPos val="low"/>
        <c:crossAx val="242974920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/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1400"/>
      </a:pPr>
      <a:endParaRPr lang="ja-JP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48029567732605"/>
          <c:y val="0.150826170825032"/>
          <c:w val="0.77609491670684"/>
          <c:h val="0.707455206653386"/>
        </c:manualLayout>
      </c:layout>
      <c:barChart>
        <c:barDir val="col"/>
        <c:grouping val="clustered"/>
        <c:ser>
          <c:idx val="0"/>
          <c:order val="0"/>
          <c:tx>
            <c:strRef>
              <c:f>'2030エネ削減'!$L$15</c:f>
              <c:strCache>
                <c:ptCount val="1"/>
                <c:pt idx="0">
                  <c:v>日本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c:spPr>
          <c:dPt>
            <c:idx val="0"/>
            <c:spPr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2"/>
                </a:solidFill>
              </a:ln>
            </c:spPr>
          </c:dPt>
          <c:dPt>
            <c:idx val="1"/>
            <c:spPr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2"/>
                </a:solidFill>
              </a:ln>
            </c:spPr>
          </c:dPt>
          <c:dPt>
            <c:idx val="2"/>
            <c:spPr>
              <a:noFill/>
              <a:ln w="31750">
                <a:solidFill>
                  <a:schemeClr val="tx2"/>
                </a:solidFill>
                <a:prstDash val="sysDot"/>
              </a:ln>
            </c:spPr>
          </c:dPt>
          <c:cat>
            <c:strRef>
              <c:f>'2030エネ削減'!$M$14:$O$14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'2030エネ削減'!$M$15:$O$15</c:f>
              <c:numCache>
                <c:formatCode>General</c:formatCode>
                <c:ptCount val="3"/>
                <c:pt idx="0" formatCode="#,##0">
                  <c:v>5865.717000000001</c:v>
                </c:pt>
                <c:pt idx="1">
                  <c:v>6495.653</c:v>
                </c:pt>
                <c:pt idx="2">
                  <c:v>6500.0</c:v>
                </c:pt>
              </c:numCache>
            </c:numRef>
          </c:val>
        </c:ser>
        <c:ser>
          <c:idx val="1"/>
          <c:order val="1"/>
          <c:tx>
            <c:strRef>
              <c:f>'2030エネ削減'!$L$16</c:f>
              <c:strCache>
                <c:ptCount val="1"/>
                <c:pt idx="0">
                  <c:v>ドイツ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2"/>
              </a:solidFill>
            </a:ln>
          </c:spPr>
          <c:cat>
            <c:strRef>
              <c:f>'2030エネ削減'!$M$14:$O$14</c:f>
              <c:strCache>
                <c:ptCount val="3"/>
                <c:pt idx="0">
                  <c:v>1990</c:v>
                </c:pt>
                <c:pt idx="1">
                  <c:v>2009</c:v>
                </c:pt>
                <c:pt idx="2">
                  <c:v>2030（目標）</c:v>
                </c:pt>
              </c:strCache>
            </c:strRef>
          </c:cat>
          <c:val>
            <c:numRef>
              <c:f>'2030エネ削減'!$M$16:$O$16</c:f>
              <c:numCache>
                <c:formatCode>#,##0\ \ \ </c:formatCode>
                <c:ptCount val="3"/>
                <c:pt idx="0">
                  <c:v>4475.126000000002</c:v>
                </c:pt>
                <c:pt idx="1">
                  <c:v>3729.0</c:v>
                </c:pt>
                <c:pt idx="2" formatCode="General">
                  <c:v>1752.0</c:v>
                </c:pt>
              </c:numCache>
            </c:numRef>
          </c:val>
        </c:ser>
        <c:axId val="70204184"/>
        <c:axId val="70229448"/>
      </c:barChart>
      <c:catAx>
        <c:axId val="70204184"/>
        <c:scaling>
          <c:orientation val="minMax"/>
        </c:scaling>
        <c:axPos val="b"/>
        <c:numFmt formatCode="General" sourceLinked="1"/>
        <c:tickLblPos val="low"/>
        <c:crossAx val="70229448"/>
        <c:crosses val="autoZero"/>
        <c:auto val="1"/>
        <c:lblAlgn val="ctr"/>
        <c:lblOffset val="100"/>
      </c:catAx>
      <c:valAx>
        <c:axId val="70229448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#,##0" sourceLinked="1"/>
        <c:majorTickMark val="in"/>
        <c:tickLblPos val="low"/>
        <c:crossAx val="70204184"/>
        <c:crosses val="autoZero"/>
        <c:crossBetween val="between"/>
        <c:majorUnit val="2000.0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312452146013394"/>
          <c:y val="0.21254099864023"/>
          <c:w val="0.132383325502034"/>
          <c:h val="0.147270530942668"/>
        </c:manualLayout>
      </c:layout>
    </c:legend>
    <c:plotVisOnly val="1"/>
    <c:dispBlanksAs val="gap"/>
  </c:chart>
  <c:spPr>
    <a:ln>
      <a:solidFill>
        <a:schemeClr val="accent1">
          <a:shade val="95000"/>
          <a:satMod val="105000"/>
        </a:schemeClr>
      </a:solidFill>
    </a:ln>
  </c:spPr>
  <c:txPr>
    <a:bodyPr/>
    <a:lstStyle/>
    <a:p>
      <a:pPr>
        <a:defRPr sz="2400"/>
      </a:pPr>
      <a:endParaRPr lang="ja-JP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0.00464</cdr:x>
      <cdr:y>0.01229</cdr:y>
    </cdr:from>
    <cdr:to>
      <cdr:x>0.99536</cdr:x>
      <cdr:y>0.11548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19050" y="38631"/>
          <a:ext cx="4067175" cy="32435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ja-JP" altLang="en-US" sz="2400" dirty="0" smtClean="0">
              <a:latin typeface="+mn-ea"/>
              <a:ea typeface="+mn-ea"/>
            </a:rPr>
            <a:t>ドイツ</a:t>
          </a:r>
          <a:endParaRPr lang="ja-JP" altLang="en-US" sz="1200" dirty="0">
            <a:latin typeface="+mn-ea"/>
            <a:ea typeface="+mn-ea"/>
          </a:endParaRPr>
        </a:p>
      </cdr:txBody>
    </cdr:sp>
  </cdr:relSizeAnchor>
  <cdr:relSizeAnchor xmlns:cdr="http://schemas.openxmlformats.org/drawingml/2006/chartDrawing">
    <cdr:from>
      <cdr:x>0.0625</cdr:x>
      <cdr:y>0.08285</cdr:y>
    </cdr:from>
    <cdr:to>
      <cdr:x>0.23333</cdr:x>
      <cdr:y>0.17612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56580" y="260432"/>
          <a:ext cx="701317" cy="2931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1100"/>
            <a:t>1990=100</a:t>
          </a:r>
          <a:endParaRPr lang="ja-JP" altLang="en-US" sz="110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0.10631</cdr:x>
      <cdr:y>0.00855</cdr:y>
    </cdr:from>
    <cdr:to>
      <cdr:x>0.93694</cdr:x>
      <cdr:y>0.20635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666261" y="38787"/>
          <a:ext cx="5205685" cy="8973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ja-JP" altLang="en-US" sz="2400" dirty="0"/>
            <a:t>日本の電力供給源別見通し</a:t>
          </a:r>
          <a:endParaRPr lang="en-US" altLang="ja-JP" sz="2400" dirty="0"/>
        </a:p>
        <a:p xmlns:a="http://schemas.openxmlformats.org/drawingml/2006/main">
          <a:pPr algn="ctr"/>
          <a:r>
            <a:rPr lang="ja-JP" altLang="en-US" sz="2000" dirty="0"/>
            <a:t>エネルギー基本計画</a:t>
          </a:r>
          <a:r>
            <a:rPr lang="en-US" altLang="ja-JP" sz="2000" dirty="0"/>
            <a:t>2010</a:t>
          </a:r>
          <a:endParaRPr lang="ja-JP" altLang="en-US" sz="2000" dirty="0"/>
        </a:p>
      </cdr:txBody>
    </cdr:sp>
  </cdr:relSizeAnchor>
  <cdr:relSizeAnchor xmlns:cdr="http://schemas.openxmlformats.org/drawingml/2006/chartDrawing">
    <cdr:from>
      <cdr:x>0.07155</cdr:x>
      <cdr:y>0.13028</cdr:y>
    </cdr:from>
    <cdr:to>
      <cdr:x>0.24594</cdr:x>
      <cdr:y>0.2186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3748" y="532342"/>
          <a:ext cx="715902" cy="3608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100"/>
            <a:t>億</a:t>
          </a:r>
          <a:r>
            <a:rPr lang="en-US" altLang="ja-JP" sz="1100"/>
            <a:t>KWh</a:t>
          </a:r>
          <a:endParaRPr lang="ja-JP" altLang="en-US" sz="110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0.01487</cdr:x>
      <cdr:y>0.02145</cdr:y>
    </cdr:from>
    <cdr:to>
      <cdr:x>0.99632</cdr:x>
      <cdr:y>0.14081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76201" y="72735"/>
          <a:ext cx="5029392" cy="4047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2200"/>
            </a:lnSpc>
          </a:pPr>
          <a:r>
            <a:rPr lang="ja-JP" altLang="en-US" sz="2400"/>
            <a:t>ドイツの部門別エネルギー消費削減目標</a:t>
          </a:r>
          <a:endParaRPr lang="en-US" altLang="ja-JP" sz="2400"/>
        </a:p>
      </cdr:txBody>
    </cdr:sp>
  </cdr:relSizeAnchor>
  <cdr:relSizeAnchor xmlns:cdr="http://schemas.openxmlformats.org/drawingml/2006/chartDrawing">
    <cdr:from>
      <cdr:x>0.07807</cdr:x>
      <cdr:y>0.08476</cdr:y>
    </cdr:from>
    <cdr:to>
      <cdr:x>0.20446</cdr:x>
      <cdr:y>0.1915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530199" y="380253"/>
          <a:ext cx="858356" cy="4788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800" dirty="0"/>
            <a:t>PJ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0.5889</cdr:x>
      <cdr:y>0.19723</cdr:y>
    </cdr:from>
    <cdr:to>
      <cdr:x>0.72946</cdr:x>
      <cdr:y>0.31932</cdr:y>
    </cdr:to>
    <cdr:sp macro="" textlink="">
      <cdr:nvSpPr>
        <cdr:cNvPr id="5" name="テキスト ボックス 1"/>
        <cdr:cNvSpPr txBox="1"/>
      </cdr:nvSpPr>
      <cdr:spPr>
        <a:xfrm xmlns:a="http://schemas.openxmlformats.org/drawingml/2006/main">
          <a:off x="4027488" y="860425"/>
          <a:ext cx="961230" cy="5326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000" dirty="0"/>
            <a:t>▲</a:t>
          </a:r>
          <a:r>
            <a:rPr lang="en-US" altLang="ja-JP" sz="2000" dirty="0"/>
            <a:t>26</a:t>
          </a:r>
          <a:r>
            <a:rPr lang="ja-JP" altLang="en-US" sz="2000" dirty="0"/>
            <a:t>％</a:t>
          </a: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0.02988</cdr:x>
      <cdr:y>0.91979</cdr:y>
    </cdr:from>
    <cdr:to>
      <cdr:x>0.8175</cdr:x>
      <cdr:y>1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156869" y="3514725"/>
          <a:ext cx="4134969" cy="3064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100"/>
            <a:t>（出所）</a:t>
          </a:r>
          <a:r>
            <a:rPr lang="en-US" altLang="ja-JP" sz="1100"/>
            <a:t>Energie Daten 2010</a:t>
          </a:r>
          <a:endParaRPr lang="ja-JP" altLang="en-US" sz="1100"/>
        </a:p>
      </cdr:txBody>
    </cdr:sp>
  </cdr:relSizeAnchor>
  <cdr:relSizeAnchor xmlns:cdr="http://schemas.openxmlformats.org/drawingml/2006/chartDrawing">
    <cdr:from>
      <cdr:x>0.0757</cdr:x>
      <cdr:y>0.00974</cdr:y>
    </cdr:from>
    <cdr:to>
      <cdr:x>0.18456</cdr:x>
      <cdr:y>0.07719</cdr:y>
    </cdr:to>
    <cdr:sp macro="" textlink="">
      <cdr:nvSpPr>
        <cdr:cNvPr id="5" name="テキスト ボックス 4"/>
        <cdr:cNvSpPr txBox="1"/>
      </cdr:nvSpPr>
      <cdr:spPr>
        <a:xfrm xmlns:a="http://schemas.openxmlformats.org/drawingml/2006/main">
          <a:off x="465772" y="41380"/>
          <a:ext cx="669832" cy="2865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600" dirty="0"/>
            <a:t>PJ</a:t>
          </a:r>
          <a:endParaRPr lang="ja-JP" altLang="en-US" sz="1400" dirty="0"/>
        </a:p>
      </cdr:txBody>
    </cdr:sp>
  </cdr:relSizeAnchor>
  <cdr:relSizeAnchor xmlns:cdr="http://schemas.openxmlformats.org/drawingml/2006/chartDrawing">
    <cdr:from>
      <cdr:x>0.44736</cdr:x>
      <cdr:y>0.26558</cdr:y>
    </cdr:from>
    <cdr:to>
      <cdr:x>0.55763</cdr:x>
      <cdr:y>0.33787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752680" y="1128221"/>
          <a:ext cx="678512" cy="3070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800" dirty="0"/>
            <a:t>産業</a:t>
          </a:r>
          <a:endParaRPr lang="ja-JP" altLang="en-US" sz="1600" dirty="0"/>
        </a:p>
      </cdr:txBody>
    </cdr:sp>
  </cdr:relSizeAnchor>
  <cdr:relSizeAnchor xmlns:cdr="http://schemas.openxmlformats.org/drawingml/2006/chartDrawing">
    <cdr:from>
      <cdr:x>0.45906</cdr:x>
      <cdr:y>0.41445</cdr:y>
    </cdr:from>
    <cdr:to>
      <cdr:x>0.55884</cdr:x>
      <cdr:y>0.48674</cdr:y>
    </cdr:to>
    <cdr:sp macro="" textlink="">
      <cdr:nvSpPr>
        <cdr:cNvPr id="6" name="テキスト ボックス 1"/>
        <cdr:cNvSpPr txBox="1"/>
      </cdr:nvSpPr>
      <cdr:spPr>
        <a:xfrm xmlns:a="http://schemas.openxmlformats.org/drawingml/2006/main">
          <a:off x="2824688" y="1760630"/>
          <a:ext cx="613961" cy="3070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600" dirty="0"/>
            <a:t>家庭</a:t>
          </a:r>
        </a:p>
      </cdr:txBody>
    </cdr:sp>
  </cdr:relSizeAnchor>
  <cdr:relSizeAnchor xmlns:cdr="http://schemas.openxmlformats.org/drawingml/2006/chartDrawing">
    <cdr:from>
      <cdr:x>0.44778</cdr:x>
      <cdr:y>0.55796</cdr:y>
    </cdr:from>
    <cdr:to>
      <cdr:x>0.55268</cdr:x>
      <cdr:y>0.62154</cdr:y>
    </cdr:to>
    <cdr:sp macro="" textlink="">
      <cdr:nvSpPr>
        <cdr:cNvPr id="7" name="テキスト ボックス 1"/>
        <cdr:cNvSpPr txBox="1"/>
      </cdr:nvSpPr>
      <cdr:spPr>
        <a:xfrm xmlns:a="http://schemas.openxmlformats.org/drawingml/2006/main">
          <a:off x="2755278" y="2370287"/>
          <a:ext cx="645474" cy="27010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1600" dirty="0"/>
            <a:t>業務</a:t>
          </a:r>
        </a:p>
      </cdr:txBody>
    </cdr:sp>
  </cdr:relSizeAnchor>
  <cdr:relSizeAnchor xmlns:cdr="http://schemas.openxmlformats.org/drawingml/2006/chartDrawing">
    <cdr:from>
      <cdr:x>0.45906</cdr:x>
      <cdr:y>0.6871</cdr:y>
    </cdr:from>
    <cdr:to>
      <cdr:x>0.55885</cdr:x>
      <cdr:y>0.75939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2824688" y="2918887"/>
          <a:ext cx="614023" cy="3070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600"/>
            <a:t>運輸</a:t>
          </a:r>
        </a:p>
      </cdr:txBody>
    </cdr:sp>
  </cdr:relSizeAnchor>
  <cdr:relSizeAnchor xmlns:cdr="http://schemas.openxmlformats.org/drawingml/2006/chartDrawing">
    <cdr:from>
      <cdr:x>0.71652</cdr:x>
      <cdr:y>0.36504</cdr:y>
    </cdr:from>
    <cdr:to>
      <cdr:x>0.81631</cdr:x>
      <cdr:y>0.43733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4408864" y="1550736"/>
          <a:ext cx="614023" cy="30709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dirty="0"/>
            <a:t>熱</a:t>
          </a:r>
        </a:p>
      </cdr:txBody>
    </cdr:sp>
  </cdr:relSizeAnchor>
  <cdr:relSizeAnchor xmlns:cdr="http://schemas.openxmlformats.org/drawingml/2006/chartDrawing">
    <cdr:from>
      <cdr:x>0.68141</cdr:x>
      <cdr:y>0.69391</cdr:y>
    </cdr:from>
    <cdr:to>
      <cdr:x>0.83355</cdr:x>
      <cdr:y>0.82206</cdr:y>
    </cdr:to>
    <cdr:sp macro="" textlink="">
      <cdr:nvSpPr>
        <cdr:cNvPr id="10" name="テキスト ボックス 1"/>
        <cdr:cNvSpPr txBox="1"/>
      </cdr:nvSpPr>
      <cdr:spPr>
        <a:xfrm xmlns:a="http://schemas.openxmlformats.org/drawingml/2006/main">
          <a:off x="4192840" y="2947833"/>
          <a:ext cx="936104" cy="54439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1600" dirty="0" smtClean="0"/>
            <a:t>輸送用</a:t>
          </a:r>
          <a:endParaRPr lang="en-US" altLang="ja-JP" sz="1600" dirty="0" smtClean="0"/>
        </a:p>
        <a:p xmlns:a="http://schemas.openxmlformats.org/drawingml/2006/main">
          <a:pPr algn="ctr"/>
          <a:r>
            <a:rPr lang="ja-JP" altLang="en-US" sz="1600" dirty="0" smtClean="0"/>
            <a:t>燃料</a:t>
          </a:r>
          <a:endParaRPr lang="ja-JP" altLang="en-US" sz="1600" dirty="0"/>
        </a:p>
      </cdr:txBody>
    </cdr:sp>
  </cdr:relSizeAnchor>
  <cdr:relSizeAnchor xmlns:cdr="http://schemas.openxmlformats.org/drawingml/2006/chartDrawing">
    <cdr:from>
      <cdr:x>0.69312</cdr:x>
      <cdr:y>0.55589</cdr:y>
    </cdr:from>
    <cdr:to>
      <cdr:x>0.83073</cdr:x>
      <cdr:y>0.62818</cdr:y>
    </cdr:to>
    <cdr:sp macro="" textlink="">
      <cdr:nvSpPr>
        <cdr:cNvPr id="11" name="テキスト ボックス 1"/>
        <cdr:cNvSpPr txBox="1"/>
      </cdr:nvSpPr>
      <cdr:spPr>
        <a:xfrm xmlns:a="http://schemas.openxmlformats.org/drawingml/2006/main">
          <a:off x="4264848" y="2361513"/>
          <a:ext cx="846766" cy="3070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dirty="0"/>
            <a:t>電気</a:t>
          </a:r>
        </a:p>
      </cdr:txBody>
    </cdr:sp>
  </cdr:relSizeAnchor>
  <cdr:relSizeAnchor xmlns:cdr="http://schemas.openxmlformats.org/drawingml/2006/chartDrawing">
    <cdr:from>
      <cdr:x>0.28182</cdr:x>
      <cdr:y>0.85083</cdr:y>
    </cdr:from>
    <cdr:to>
      <cdr:x>0.48247</cdr:x>
      <cdr:y>0.92665</cdr:y>
    </cdr:to>
    <cdr:sp macro="" textlink="">
      <cdr:nvSpPr>
        <cdr:cNvPr id="12" name="テキスト ボックス 1"/>
        <cdr:cNvSpPr txBox="1"/>
      </cdr:nvSpPr>
      <cdr:spPr>
        <a:xfrm xmlns:a="http://schemas.openxmlformats.org/drawingml/2006/main">
          <a:off x="1734080" y="3614453"/>
          <a:ext cx="1234624" cy="322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000" dirty="0"/>
            <a:t>部門別</a:t>
          </a:r>
        </a:p>
      </cdr:txBody>
    </cdr:sp>
  </cdr:relSizeAnchor>
  <cdr:relSizeAnchor xmlns:cdr="http://schemas.openxmlformats.org/drawingml/2006/chartDrawing">
    <cdr:from>
      <cdr:x>0.63863</cdr:x>
      <cdr:y>0.85083</cdr:y>
    </cdr:from>
    <cdr:to>
      <cdr:x>0.88272</cdr:x>
      <cdr:y>0.91828</cdr:y>
    </cdr:to>
    <cdr:sp macro="" textlink="">
      <cdr:nvSpPr>
        <cdr:cNvPr id="13" name="テキスト ボックス 1"/>
        <cdr:cNvSpPr txBox="1"/>
      </cdr:nvSpPr>
      <cdr:spPr>
        <a:xfrm xmlns:a="http://schemas.openxmlformats.org/drawingml/2006/main">
          <a:off x="3929586" y="3614453"/>
          <a:ext cx="1501920" cy="2865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000"/>
            <a:t>利用形態別</a:t>
          </a: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0.01487</cdr:x>
      <cdr:y>0.02145</cdr:y>
    </cdr:from>
    <cdr:to>
      <cdr:x>0.99589</cdr:x>
      <cdr:y>0.12557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44616" y="88058"/>
          <a:ext cx="2943423" cy="4274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2200"/>
            </a:lnSpc>
          </a:pPr>
          <a:r>
            <a:rPr lang="ja-JP" altLang="en-US" sz="1800" dirty="0" smtClean="0"/>
            <a:t>部門</a:t>
          </a:r>
          <a:r>
            <a:rPr lang="ja-JP" altLang="en-US" sz="1800" dirty="0"/>
            <a:t>別最終エネルギー消費</a:t>
          </a:r>
          <a:endParaRPr lang="en-US" altLang="ja-JP" sz="1800" dirty="0"/>
        </a:p>
      </cdr:txBody>
    </cdr:sp>
  </cdr:relSizeAnchor>
  <cdr:relSizeAnchor xmlns:cdr="http://schemas.openxmlformats.org/drawingml/2006/chartDrawing">
    <cdr:from>
      <cdr:x>0.6127</cdr:x>
      <cdr:y>0.1895</cdr:y>
    </cdr:from>
    <cdr:to>
      <cdr:x>0.87951</cdr:x>
      <cdr:y>0.35068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1830771" y="736858"/>
          <a:ext cx="797228" cy="62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r>
            <a:rPr lang="ja-JP" altLang="en-US" sz="1400" dirty="0" smtClean="0"/>
            <a:t>▲</a:t>
          </a:r>
          <a:r>
            <a:rPr lang="en-US" altLang="ja-JP" sz="1400" dirty="0" smtClean="0"/>
            <a:t>26</a:t>
          </a:r>
          <a:r>
            <a:rPr lang="ja-JP" altLang="en-US" sz="1400" dirty="0" smtClean="0"/>
            <a:t>％</a:t>
          </a:r>
          <a:endParaRPr lang="ja-JP" altLang="en-US" sz="1400" dirty="0"/>
        </a:p>
      </cdr:txBody>
    </cdr:sp>
  </cdr:relSizeAnchor>
  <cdr:relSizeAnchor xmlns:cdr="http://schemas.openxmlformats.org/drawingml/2006/chartDrawing">
    <cdr:from>
      <cdr:x>0.40635</cdr:x>
      <cdr:y>0.36659</cdr:y>
    </cdr:from>
    <cdr:to>
      <cdr:x>0.47302</cdr:x>
      <cdr:y>0.43155</cdr:y>
    </cdr:to>
    <cdr:sp macro="" textlink="">
      <cdr:nvSpPr>
        <cdr:cNvPr id="5" name="正方形/長方形 4"/>
        <cdr:cNvSpPr/>
      </cdr:nvSpPr>
      <cdr:spPr>
        <a:xfrm xmlns:a="http://schemas.openxmlformats.org/drawingml/2006/main">
          <a:off x="1219200" y="1504950"/>
          <a:ext cx="200025" cy="2667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0.0931</cdr:x>
      <cdr:y>0.08519</cdr:y>
    </cdr:from>
    <cdr:to>
      <cdr:x>0.21764</cdr:x>
      <cdr:y>0.16908</cdr:y>
    </cdr:to>
    <cdr:sp macro="" textlink="">
      <cdr:nvSpPr>
        <cdr:cNvPr id="6" name="テキスト ボックス 2"/>
        <cdr:cNvSpPr txBox="1"/>
      </cdr:nvSpPr>
      <cdr:spPr>
        <a:xfrm xmlns:a="http://schemas.openxmlformats.org/drawingml/2006/main">
          <a:off x="442492" y="351361"/>
          <a:ext cx="591936" cy="3459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/>
            <a:t>PJ</a:t>
          </a:r>
          <a:endParaRPr lang="ja-JP" altLang="en-US" sz="1100"/>
        </a:p>
      </cdr:txBody>
    </cdr:sp>
  </cdr:relSizeAnchor>
  <cdr:relSizeAnchor xmlns:cdr="http://schemas.openxmlformats.org/drawingml/2006/chartDrawing">
    <cdr:from>
      <cdr:x>0.00757</cdr:x>
      <cdr:y>0.01463</cdr:y>
    </cdr:from>
    <cdr:to>
      <cdr:x>0.99134</cdr:x>
      <cdr:y>0.11995</cdr:y>
    </cdr:to>
    <cdr:sp macro="" textlink="">
      <cdr:nvSpPr>
        <cdr:cNvPr id="7" name="テキスト ボックス 1"/>
        <cdr:cNvSpPr txBox="1"/>
      </cdr:nvSpPr>
      <cdr:spPr>
        <a:xfrm xmlns:a="http://schemas.openxmlformats.org/drawingml/2006/main">
          <a:off x="39898" y="57941"/>
          <a:ext cx="5184576" cy="4171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2200"/>
            </a:lnSpc>
          </a:pPr>
          <a:r>
            <a:rPr lang="ja-JP" altLang="en-US" sz="2000" dirty="0" smtClean="0"/>
            <a:t>部門</a:t>
          </a:r>
          <a:r>
            <a:rPr lang="ja-JP" altLang="en-US" sz="2000" dirty="0"/>
            <a:t>別最終エネルギー消費</a:t>
          </a:r>
          <a:r>
            <a:rPr lang="ja-JP" altLang="en-US" sz="2000" dirty="0" smtClean="0"/>
            <a:t>削減目標　内訳</a:t>
          </a:r>
          <a:endParaRPr lang="en-US" altLang="ja-JP" sz="2000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0.04125</cdr:x>
      <cdr:y>0.91213</cdr:y>
    </cdr:from>
    <cdr:to>
      <cdr:x>1</cdr:x>
      <cdr:y>1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232277" y="3593940"/>
          <a:ext cx="5398678" cy="3462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100" dirty="0"/>
            <a:t>（出所）</a:t>
          </a:r>
          <a:r>
            <a:rPr lang="en-US" altLang="ja-JP" sz="1100" dirty="0"/>
            <a:t>Leadstudy2010</a:t>
          </a:r>
          <a:endParaRPr lang="ja-JP" altLang="en-US" sz="1100" dirty="0"/>
        </a:p>
      </cdr:txBody>
    </cdr:sp>
  </cdr:relSizeAnchor>
  <cdr:relSizeAnchor xmlns:cdr="http://schemas.openxmlformats.org/drawingml/2006/chartDrawing">
    <cdr:from>
      <cdr:x>0.08927</cdr:x>
      <cdr:y>0.1077</cdr:y>
    </cdr:from>
    <cdr:to>
      <cdr:x>0.2623</cdr:x>
      <cdr:y>0.19159</cdr:y>
    </cdr:to>
    <cdr:sp macro="" textlink="">
      <cdr:nvSpPr>
        <cdr:cNvPr id="6" name="テキスト ボックス 2"/>
        <cdr:cNvSpPr txBox="1"/>
      </cdr:nvSpPr>
      <cdr:spPr>
        <a:xfrm xmlns:a="http://schemas.openxmlformats.org/drawingml/2006/main">
          <a:off x="414945" y="449319"/>
          <a:ext cx="804255" cy="3499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/>
            <a:t>KWh/m2</a:t>
          </a:r>
          <a:endParaRPr lang="ja-JP" altLang="en-US" sz="1100"/>
        </a:p>
      </cdr:txBody>
    </cdr:sp>
  </cdr:relSizeAnchor>
  <cdr:relSizeAnchor xmlns:cdr="http://schemas.openxmlformats.org/drawingml/2006/chartDrawing">
    <cdr:from>
      <cdr:x>0.01051</cdr:x>
      <cdr:y>0.01218</cdr:y>
    </cdr:from>
    <cdr:to>
      <cdr:x>1</cdr:x>
      <cdr:y>0.11709</cdr:y>
    </cdr:to>
    <cdr:sp macro="" textlink="">
      <cdr:nvSpPr>
        <cdr:cNvPr id="5" name="テキスト ボックス 1"/>
        <cdr:cNvSpPr txBox="1"/>
      </cdr:nvSpPr>
      <cdr:spPr>
        <a:xfrm xmlns:a="http://schemas.openxmlformats.org/drawingml/2006/main">
          <a:off x="50800" y="50800"/>
          <a:ext cx="4599369" cy="4377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2200"/>
            </a:lnSpc>
          </a:pPr>
          <a:r>
            <a:rPr lang="ja-JP" altLang="en-US" sz="1800" dirty="0"/>
            <a:t>ドイツの</a:t>
          </a:r>
          <a:r>
            <a:rPr lang="ja-JP" altLang="en-US" sz="1800" dirty="0" smtClean="0"/>
            <a:t>住宅エネルギー</a:t>
          </a:r>
          <a:r>
            <a:rPr lang="ja-JP" altLang="en-US" sz="1800" dirty="0"/>
            <a:t>消費削減目標</a:t>
          </a:r>
          <a:endParaRPr lang="en-US" altLang="ja-JP" sz="1800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0.05454</cdr:x>
      <cdr:y>0.08848</cdr:y>
    </cdr:from>
    <cdr:to>
      <cdr:x>0.25127</cdr:x>
      <cdr:y>0.17528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43494" y="348181"/>
          <a:ext cx="878300" cy="3415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400" dirty="0"/>
            <a:t>KWh/</a:t>
          </a:r>
          <a:r>
            <a:rPr lang="ja-JP" altLang="en-US" sz="1400" dirty="0"/>
            <a:t>㎡</a:t>
          </a:r>
        </a:p>
      </cdr:txBody>
    </cdr:sp>
  </cdr:relSizeAnchor>
  <cdr:relSizeAnchor xmlns:cdr="http://schemas.openxmlformats.org/drawingml/2006/chartDrawing">
    <cdr:from>
      <cdr:x>0</cdr:x>
      <cdr:y>0.9083</cdr:y>
    </cdr:from>
    <cdr:to>
      <cdr:x>0.96859</cdr:x>
      <cdr:y>0.99651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0" y="3317875"/>
          <a:ext cx="4492990" cy="3222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100"/>
            <a:t>（出所）</a:t>
          </a:r>
          <a:r>
            <a:rPr lang="en-US" altLang="ja-JP" sz="1100"/>
            <a:t>Leadstudy2010</a:t>
          </a:r>
          <a:endParaRPr lang="ja-JP" altLang="en-US" sz="110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0.04125</cdr:x>
      <cdr:y>0.91213</cdr:y>
    </cdr:from>
    <cdr:to>
      <cdr:x>1</cdr:x>
      <cdr:y>1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232277" y="3593940"/>
          <a:ext cx="5398678" cy="3462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 altLang="en-US" sz="1100" dirty="0"/>
        </a:p>
      </cdr:txBody>
    </cdr:sp>
  </cdr:relSizeAnchor>
  <cdr:relSizeAnchor xmlns:cdr="http://schemas.openxmlformats.org/drawingml/2006/chartDrawing">
    <cdr:from>
      <cdr:x>0.00502</cdr:x>
      <cdr:y>0.01178</cdr:y>
    </cdr:from>
    <cdr:to>
      <cdr:x>0.98647</cdr:x>
      <cdr:y>0.13114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28254" y="46417"/>
          <a:ext cx="5526501" cy="4702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2200"/>
            </a:lnSpc>
          </a:pPr>
          <a:r>
            <a:rPr lang="ja-JP" altLang="en-US" sz="1600" dirty="0"/>
            <a:t>ドイツの動力源別新車登録台数見込み</a:t>
          </a:r>
          <a:endParaRPr lang="en-US" altLang="ja-JP" sz="1600" dirty="0"/>
        </a:p>
      </cdr:txBody>
    </cdr:sp>
  </cdr:relSizeAnchor>
  <cdr:relSizeAnchor xmlns:cdr="http://schemas.openxmlformats.org/drawingml/2006/chartDrawing">
    <cdr:from>
      <cdr:x>0.04125</cdr:x>
      <cdr:y>0.91213</cdr:y>
    </cdr:from>
    <cdr:to>
      <cdr:x>1</cdr:x>
      <cdr:y>1</cdr:y>
    </cdr:to>
    <cdr:sp macro="" textlink="">
      <cdr:nvSpPr>
        <cdr:cNvPr id="5" name="テキスト ボックス 1"/>
        <cdr:cNvSpPr txBox="1"/>
      </cdr:nvSpPr>
      <cdr:spPr>
        <a:xfrm xmlns:a="http://schemas.openxmlformats.org/drawingml/2006/main">
          <a:off x="232277" y="3593940"/>
          <a:ext cx="5398678" cy="3462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 altLang="en-US" sz="1100" dirty="0"/>
        </a:p>
      </cdr:txBody>
    </cdr:sp>
  </cdr:relSizeAnchor>
  <cdr:relSizeAnchor xmlns:cdr="http://schemas.openxmlformats.org/drawingml/2006/chartDrawing">
    <cdr:from>
      <cdr:x>0.09428</cdr:x>
      <cdr:y>0.11835</cdr:y>
    </cdr:from>
    <cdr:to>
      <cdr:x>0.21882</cdr:x>
      <cdr:y>0.20224</cdr:y>
    </cdr:to>
    <cdr:sp macro="" textlink="">
      <cdr:nvSpPr>
        <cdr:cNvPr id="7" name="テキスト ボックス 2"/>
        <cdr:cNvSpPr txBox="1"/>
      </cdr:nvSpPr>
      <cdr:spPr>
        <a:xfrm xmlns:a="http://schemas.openxmlformats.org/drawingml/2006/main">
          <a:off x="530904" y="466305"/>
          <a:ext cx="701279" cy="3305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100"/>
            <a:t>万台</a:t>
          </a: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</cdr:x>
      <cdr:y>0.02145</cdr:y>
    </cdr:from>
    <cdr:to>
      <cdr:x>1</cdr:x>
      <cdr:y>0.14081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0" y="79730"/>
          <a:ext cx="4383409" cy="4436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2200"/>
            </a:lnSpc>
          </a:pPr>
          <a:r>
            <a:rPr lang="ja-JP" altLang="en-US" sz="1600" dirty="0"/>
            <a:t>自家用自動車と貨物トラックの年間走行距離</a:t>
          </a:r>
          <a:endParaRPr lang="en-US" altLang="ja-JP" sz="1600" dirty="0"/>
        </a:p>
      </cdr:txBody>
    </cdr:sp>
  </cdr:relSizeAnchor>
  <cdr:relSizeAnchor xmlns:cdr="http://schemas.openxmlformats.org/drawingml/2006/chartDrawing">
    <cdr:from>
      <cdr:x>0.10289</cdr:x>
      <cdr:y>0.11625</cdr:y>
    </cdr:from>
    <cdr:to>
      <cdr:x>0.266</cdr:x>
      <cdr:y>0.20014</cdr:y>
    </cdr:to>
    <cdr:sp macro="" textlink="">
      <cdr:nvSpPr>
        <cdr:cNvPr id="6" name="テキスト ボックス 2"/>
        <cdr:cNvSpPr txBox="1"/>
      </cdr:nvSpPr>
      <cdr:spPr>
        <a:xfrm xmlns:a="http://schemas.openxmlformats.org/drawingml/2006/main">
          <a:off x="490014" y="377568"/>
          <a:ext cx="776810" cy="2724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/>
            <a:t>10</a:t>
          </a:r>
          <a:r>
            <a:rPr lang="ja-JP" altLang="en-US" sz="1100"/>
            <a:t>億</a:t>
          </a:r>
          <a:r>
            <a:rPr lang="en-US" altLang="ja-JP" sz="1100"/>
            <a:t>Km</a:t>
          </a:r>
          <a:endParaRPr lang="ja-JP" altLang="en-US" sz="1100"/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0.06595</cdr:x>
      <cdr:y>0.04091</cdr:y>
    </cdr:from>
    <cdr:to>
      <cdr:x>0.96078</cdr:x>
      <cdr:y>0.14252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97111" y="156642"/>
          <a:ext cx="4031500" cy="389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ja-JP" altLang="en-US" sz="2000" dirty="0" smtClean="0"/>
            <a:t>ドイツ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0.08318</cdr:x>
      <cdr:y>0.1123</cdr:y>
    </cdr:from>
    <cdr:to>
      <cdr:x>0.26768</cdr:x>
      <cdr:y>0.16845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374738" y="430002"/>
          <a:ext cx="831233" cy="215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/>
            <a:t>1990</a:t>
          </a:r>
          <a:r>
            <a:rPr lang="ja-JP" altLang="en-US" sz="1100"/>
            <a:t>＝</a:t>
          </a:r>
          <a:r>
            <a:rPr lang="en-US" altLang="ja-JP" sz="1100"/>
            <a:t>100</a:t>
          </a:r>
          <a:endParaRPr lang="ja-JP" altLang="en-US" sz="1100"/>
        </a:p>
      </cdr:txBody>
    </cdr:sp>
  </cdr:relSizeAnchor>
  <cdr:relSizeAnchor xmlns:cdr="http://schemas.openxmlformats.org/drawingml/2006/chartDrawing">
    <cdr:from>
      <cdr:x>0</cdr:x>
      <cdr:y>0.92288</cdr:y>
    </cdr:from>
    <cdr:to>
      <cdr:x>0.80127</cdr:x>
      <cdr:y>1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-36512" y="3533754"/>
          <a:ext cx="3609982" cy="29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 alt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0.025</cdr:x>
      <cdr:y>0.01265</cdr:y>
    </cdr:from>
    <cdr:to>
      <cdr:x>1</cdr:x>
      <cdr:y>0.10087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10639" y="50340"/>
          <a:ext cx="4314938" cy="351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400" dirty="0" smtClean="0">
              <a:latin typeface="+mn-ea"/>
              <a:ea typeface="+mn-ea"/>
            </a:rPr>
            <a:t>日本</a:t>
          </a:r>
          <a:endParaRPr lang="ja-JP" altLang="en-US" sz="2400" dirty="0">
            <a:latin typeface="+mn-ea"/>
            <a:ea typeface="+mn-ea"/>
          </a:endParaRPr>
        </a:p>
      </cdr:txBody>
    </cdr:sp>
  </cdr:relSizeAnchor>
  <cdr:relSizeAnchor xmlns:cdr="http://schemas.openxmlformats.org/drawingml/2006/chartDrawing">
    <cdr:from>
      <cdr:x>0.08179</cdr:x>
      <cdr:y>0.09798</cdr:y>
    </cdr:from>
    <cdr:to>
      <cdr:x>0.25223</cdr:x>
      <cdr:y>0.19124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336550" y="307975"/>
          <a:ext cx="701317" cy="2931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100"/>
            <a:t>1990=100</a:t>
          </a:r>
          <a:endParaRPr lang="ja-JP" altLang="en-US" sz="110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0.01742</cdr:x>
      <cdr:y>0.05942</cdr:y>
    </cdr:from>
    <cdr:to>
      <cdr:x>0.95466</cdr:x>
      <cdr:y>0.16157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78339" y="228650"/>
          <a:ext cx="4213598" cy="393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dirty="0" smtClean="0"/>
            <a:t>日本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0.0576</cdr:x>
      <cdr:y>0.10842</cdr:y>
    </cdr:from>
    <cdr:to>
      <cdr:x>0.24142</cdr:x>
      <cdr:y>0.16487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298450" y="384175"/>
          <a:ext cx="952490" cy="2000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100"/>
            <a:t>1990</a:t>
          </a:r>
          <a:r>
            <a:rPr lang="ja-JP" altLang="en-US" sz="1100"/>
            <a:t>＝</a:t>
          </a:r>
          <a:r>
            <a:rPr lang="en-US" altLang="ja-JP" sz="1100"/>
            <a:t>100</a:t>
          </a:r>
          <a:endParaRPr lang="ja-JP" altLang="en-US" sz="1100"/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</cdr:x>
      <cdr:y>0.01025</cdr:y>
    </cdr:from>
    <cdr:to>
      <cdr:x>0.99632</cdr:x>
      <cdr:y>0.32203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0" y="43546"/>
          <a:ext cx="6456871" cy="13246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2880"/>
            </a:lnSpc>
          </a:pPr>
          <a:r>
            <a:rPr lang="ja-JP" altLang="en-US" sz="2400" dirty="0"/>
            <a:t>日本とドイツの最終エネルギー消費　部門別構成</a:t>
          </a:r>
          <a:endParaRPr lang="en-US" altLang="ja-JP" sz="2400" dirty="0"/>
        </a:p>
        <a:p xmlns:a="http://schemas.openxmlformats.org/drawingml/2006/main">
          <a:pPr algn="ctr">
            <a:lnSpc>
              <a:spcPts val="2880"/>
            </a:lnSpc>
          </a:pPr>
          <a:r>
            <a:rPr lang="en-US" altLang="ja-JP" sz="2000" dirty="0"/>
            <a:t>2009</a:t>
          </a:r>
          <a:r>
            <a:rPr lang="ja-JP" altLang="en-US" sz="2400" dirty="0"/>
            <a:t>年</a:t>
          </a:r>
          <a:endParaRPr lang="en-US" altLang="ja-JP" sz="2800" dirty="0"/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0.01</cdr:x>
      <cdr:y>0.01456</cdr:y>
    </cdr:from>
    <cdr:to>
      <cdr:x>1</cdr:x>
      <cdr:y>0.125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72009" y="67100"/>
          <a:ext cx="7128791" cy="5089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2400" dirty="0" smtClean="0"/>
            <a:t>ドイツ</a:t>
          </a:r>
          <a:r>
            <a:rPr lang="ja-JP" altLang="en-US" sz="2400" dirty="0"/>
            <a:t>の再生可能エネルギーの推移（最終エネルギー消費）</a:t>
          </a:r>
        </a:p>
      </cdr:txBody>
    </cdr:sp>
  </cdr:relSizeAnchor>
  <cdr:relSizeAnchor xmlns:cdr="http://schemas.openxmlformats.org/drawingml/2006/chartDrawing">
    <cdr:from>
      <cdr:x>0.0302</cdr:x>
      <cdr:y>0.92718</cdr:y>
    </cdr:from>
    <cdr:to>
      <cdr:x>0.91474</cdr:x>
      <cdr:y>0.99272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161925" y="3638549"/>
          <a:ext cx="4743450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000"/>
            <a:t>（出所）ドイツ再生可能エネルギー統計</a:t>
          </a:r>
          <a:r>
            <a:rPr lang="en-US" altLang="ja-JP" sz="1000"/>
            <a:t>2010</a:t>
          </a:r>
          <a:endParaRPr lang="ja-JP" altLang="en-US" sz="1000"/>
        </a:p>
      </cdr:txBody>
    </cdr:sp>
  </cdr:relSizeAnchor>
  <cdr:relSizeAnchor xmlns:cdr="http://schemas.openxmlformats.org/drawingml/2006/chartDrawing">
    <cdr:from>
      <cdr:x>0.08703</cdr:x>
      <cdr:y>0.09709</cdr:y>
    </cdr:from>
    <cdr:to>
      <cdr:x>0.22913</cdr:x>
      <cdr:y>0.15777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466725" y="381000"/>
          <a:ext cx="76200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/>
            <a:t>GWh</a:t>
          </a:r>
          <a:endParaRPr lang="ja-JP" altLang="en-US" sz="1100"/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0.011</cdr:x>
      <cdr:y>0.01631</cdr:y>
    </cdr:from>
    <cdr:to>
      <cdr:x>0.95783</cdr:x>
      <cdr:y>0.10922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50800" y="50800"/>
          <a:ext cx="4374039" cy="2893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400" b="1" dirty="0" smtClean="0"/>
            <a:t>熱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0.08542</cdr:x>
      <cdr:y>0.08737</cdr:y>
    </cdr:from>
    <cdr:to>
      <cdr:x>0.21502</cdr:x>
      <cdr:y>0.17038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394608" y="272143"/>
          <a:ext cx="598714" cy="2585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/>
            <a:t>GWh</a:t>
          </a:r>
          <a:endParaRPr lang="ja-JP" altLang="en-US" sz="1100"/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0.011</cdr:x>
      <cdr:y>0.01631</cdr:y>
    </cdr:from>
    <cdr:to>
      <cdr:x>0.95783</cdr:x>
      <cdr:y>0.10922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50800" y="50800"/>
          <a:ext cx="4374039" cy="2893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 smtClean="0"/>
            <a:t>電力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0.08542</cdr:x>
      <cdr:y>0.08737</cdr:y>
    </cdr:from>
    <cdr:to>
      <cdr:x>0.21502</cdr:x>
      <cdr:y>0.17038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394608" y="272143"/>
          <a:ext cx="598714" cy="2585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 dirty="0" err="1"/>
            <a:t>GWh</a:t>
          </a:r>
          <a:endParaRPr lang="ja-JP" altLang="en-US" sz="1100" dirty="0"/>
        </a:p>
      </cdr:txBody>
    </cdr:sp>
  </cdr:relSizeAnchor>
</c:userShapes>
</file>

<file path=ppt/drawings/drawing25.xml><?xml version="1.0" encoding="utf-8"?>
<c:userShapes xmlns:c="http://schemas.openxmlformats.org/drawingml/2006/chart">
  <cdr:relSizeAnchor xmlns:cdr="http://schemas.openxmlformats.org/drawingml/2006/chartDrawing">
    <cdr:from>
      <cdr:x>0.09528</cdr:x>
      <cdr:y>0.09377</cdr:y>
    </cdr:from>
    <cdr:to>
      <cdr:x>0.20778</cdr:x>
      <cdr:y>0.18058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494837" y="349117"/>
          <a:ext cx="584240" cy="3232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050"/>
            <a:t>GWh</a:t>
          </a:r>
          <a:endParaRPr lang="ja-JP" altLang="en-US" sz="1050"/>
        </a:p>
      </cdr:txBody>
    </cdr:sp>
  </cdr:relSizeAnchor>
  <cdr:relSizeAnchor xmlns:cdr="http://schemas.openxmlformats.org/drawingml/2006/chartDrawing">
    <cdr:from>
      <cdr:x>0.09028</cdr:x>
      <cdr:y>0.01505</cdr:y>
    </cdr:from>
    <cdr:to>
      <cdr:x>0.96875</cdr:x>
      <cdr:y>0.10185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412749" y="41275"/>
          <a:ext cx="4016375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800" dirty="0"/>
            <a:t>ドイツの再生可能エネルギー　構成</a:t>
          </a:r>
          <a:r>
            <a:rPr lang="en-US" altLang="ja-JP" sz="2800" dirty="0"/>
            <a:t>(2010</a:t>
          </a:r>
          <a:r>
            <a:rPr lang="ja-JP" altLang="en-US" sz="2800" dirty="0"/>
            <a:t>年</a:t>
          </a:r>
          <a:r>
            <a:rPr lang="en-US" altLang="ja-JP" sz="2800" dirty="0"/>
            <a:t>)</a:t>
          </a:r>
          <a:endParaRPr lang="ja-JP" altLang="en-US" sz="2800" dirty="0"/>
        </a:p>
      </cdr:txBody>
    </cdr:sp>
  </cdr:relSizeAnchor>
  <cdr:relSizeAnchor xmlns:cdr="http://schemas.openxmlformats.org/drawingml/2006/chartDrawing">
    <cdr:from>
      <cdr:x>0.01319</cdr:x>
      <cdr:y>0.91088</cdr:y>
    </cdr:from>
    <cdr:to>
      <cdr:x>0.94583</cdr:x>
      <cdr:y>0.99769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60324" y="2498725"/>
          <a:ext cx="4264025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050"/>
            <a:t>(</a:t>
          </a:r>
          <a:r>
            <a:rPr lang="ja-JP" altLang="en-US" sz="1050"/>
            <a:t>出所</a:t>
          </a:r>
          <a:r>
            <a:rPr lang="en-US" altLang="ja-JP" sz="1050"/>
            <a:t>)</a:t>
          </a:r>
          <a:r>
            <a:rPr lang="ja-JP" altLang="en-US" sz="1050"/>
            <a:t>　ドイツ再生可能エネルギー統計</a:t>
          </a:r>
          <a:r>
            <a:rPr lang="en-US" altLang="ja-JP" sz="1050"/>
            <a:t>2010</a:t>
          </a:r>
          <a:endParaRPr lang="ja-JP" altLang="en-US" sz="1050"/>
        </a:p>
      </cdr:txBody>
    </cdr:sp>
  </cdr:relSizeAnchor>
  <cdr:relSizeAnchor xmlns:cdr="http://schemas.openxmlformats.org/drawingml/2006/chartDrawing">
    <cdr:from>
      <cdr:x>0.34583</cdr:x>
      <cdr:y>0.67361</cdr:y>
    </cdr:from>
    <cdr:to>
      <cdr:x>0.3625</cdr:x>
      <cdr:y>0.80208</cdr:y>
    </cdr:to>
    <cdr:sp macro="" textlink="">
      <cdr:nvSpPr>
        <cdr:cNvPr id="5" name="右大かっこ 4"/>
        <cdr:cNvSpPr/>
      </cdr:nvSpPr>
      <cdr:spPr>
        <a:xfrm xmlns:a="http://schemas.openxmlformats.org/drawingml/2006/main">
          <a:off x="1581150" y="1847850"/>
          <a:ext cx="76200" cy="352425"/>
        </a:xfrm>
        <a:prstGeom xmlns:a="http://schemas.openxmlformats.org/drawingml/2006/main" prst="rightBracket">
          <a:avLst/>
        </a:prstGeom>
        <a:noFill xmlns:a="http://schemas.openxmlformats.org/drawingml/2006/main"/>
        <a:ln xmlns:a="http://schemas.openxmlformats.org/drawingml/2006/main" w="3175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0.49138</cdr:x>
      <cdr:y>0.25316</cdr:y>
    </cdr:from>
    <cdr:to>
      <cdr:x>0.50138</cdr:x>
      <cdr:y>0.80301</cdr:y>
    </cdr:to>
    <cdr:sp macro="" textlink="">
      <cdr:nvSpPr>
        <cdr:cNvPr id="6" name="左大かっこ 5"/>
        <cdr:cNvSpPr/>
      </cdr:nvSpPr>
      <cdr:spPr>
        <a:xfrm xmlns:a="http://schemas.openxmlformats.org/drawingml/2006/main">
          <a:off x="4176465" y="1440160"/>
          <a:ext cx="84994" cy="3127847"/>
        </a:xfrm>
        <a:prstGeom xmlns:a="http://schemas.openxmlformats.org/drawingml/2006/main" prst="leftBracket">
          <a:avLst/>
        </a:prstGeom>
        <a:ln xmlns:a="http://schemas.openxmlformats.org/drawingml/2006/main" w="3175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0.04052</cdr:x>
      <cdr:y>0.02145</cdr:y>
    </cdr:from>
    <cdr:to>
      <cdr:x>0.99632</cdr:x>
      <cdr:y>0.14081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32344" y="85606"/>
          <a:ext cx="5480605" cy="4763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2200"/>
            </a:lnSpc>
          </a:pPr>
          <a:endParaRPr lang="en-US" altLang="ja-JP" sz="1600" dirty="0"/>
        </a:p>
      </cdr:txBody>
    </cdr:sp>
  </cdr:relSizeAnchor>
  <cdr:relSizeAnchor xmlns:cdr="http://schemas.openxmlformats.org/drawingml/2006/chartDrawing">
    <cdr:from>
      <cdr:x>0.07895</cdr:x>
      <cdr:y>0.01282</cdr:y>
    </cdr:from>
    <cdr:to>
      <cdr:x>0.17604</cdr:x>
      <cdr:y>0.09598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648072" y="72008"/>
          <a:ext cx="797003" cy="4670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800" dirty="0"/>
            <a:t>PJ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</cdr:x>
      <cdr:y>0.93654</cdr:y>
    </cdr:from>
    <cdr:to>
      <cdr:x>1</cdr:x>
      <cdr:y>1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0" y="4076700"/>
          <a:ext cx="4133850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400" dirty="0"/>
            <a:t>（出所）エネルギー基本計画</a:t>
          </a:r>
          <a:r>
            <a:rPr lang="en-US" altLang="ja-JP" sz="1400" dirty="0"/>
            <a:t>2010</a:t>
          </a:r>
          <a:r>
            <a:rPr lang="ja-JP" altLang="en-US" sz="1400" dirty="0" err="1"/>
            <a:t>、</a:t>
          </a:r>
          <a:r>
            <a:rPr lang="en-US" altLang="ja-JP" sz="1400" dirty="0"/>
            <a:t>Leadstudy2010</a:t>
          </a:r>
        </a:p>
      </cdr:txBody>
    </cdr:sp>
  </cdr:relSizeAnchor>
  <cdr:relSizeAnchor xmlns:cdr="http://schemas.openxmlformats.org/drawingml/2006/chartDrawing">
    <cdr:from>
      <cdr:x>0.52632</cdr:x>
      <cdr:y>0.03846</cdr:y>
    </cdr:from>
    <cdr:to>
      <cdr:x>0.66532</cdr:x>
      <cdr:y>0.10468</cdr:y>
    </cdr:to>
    <cdr:sp macro="" textlink="">
      <cdr:nvSpPr>
        <cdr:cNvPr id="5" name="テキスト ボックス 1"/>
        <cdr:cNvSpPr txBox="1"/>
      </cdr:nvSpPr>
      <cdr:spPr>
        <a:xfrm xmlns:a="http://schemas.openxmlformats.org/drawingml/2006/main">
          <a:off x="4320480" y="216024"/>
          <a:ext cx="1141070" cy="3719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2800" dirty="0" smtClean="0"/>
            <a:t>+5%</a:t>
          </a:r>
          <a:endParaRPr lang="ja-JP" altLang="en-US" sz="28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0.00922</cdr:x>
      <cdr:y>0.02145</cdr:y>
    </cdr:from>
    <cdr:to>
      <cdr:x>0.99632</cdr:x>
      <cdr:y>0.14081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38100" y="93370"/>
          <a:ext cx="4080538" cy="5195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2200"/>
            </a:lnSpc>
          </a:pPr>
          <a:endParaRPr lang="en-US" altLang="ja-JP" sz="1400" dirty="0"/>
        </a:p>
      </cdr:txBody>
    </cdr:sp>
  </cdr:relSizeAnchor>
  <cdr:relSizeAnchor xmlns:cdr="http://schemas.openxmlformats.org/drawingml/2006/chartDrawing">
    <cdr:from>
      <cdr:x>0.10185</cdr:x>
      <cdr:y>0.0666</cdr:y>
    </cdr:from>
    <cdr:to>
      <cdr:x>0.19894</cdr:x>
      <cdr:y>0.13694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792088" y="302116"/>
          <a:ext cx="755055" cy="3190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dirty="0"/>
            <a:t>PJ</a:t>
          </a:r>
          <a:endParaRPr lang="ja-JP" altLang="en-US" sz="1600" dirty="0"/>
        </a:p>
      </cdr:txBody>
    </cdr:sp>
  </cdr:relSizeAnchor>
  <cdr:relSizeAnchor xmlns:cdr="http://schemas.openxmlformats.org/drawingml/2006/chartDrawing">
    <cdr:from>
      <cdr:x>0.43615</cdr:x>
      <cdr:y>0.61046</cdr:y>
    </cdr:from>
    <cdr:to>
      <cdr:x>0.58397</cdr:x>
      <cdr:y>0.6872</cdr:y>
    </cdr:to>
    <cdr:sp macro="" textlink="">
      <cdr:nvSpPr>
        <cdr:cNvPr id="7" name="テキスト ボックス 1"/>
        <cdr:cNvSpPr txBox="1"/>
      </cdr:nvSpPr>
      <cdr:spPr>
        <a:xfrm xmlns:a="http://schemas.openxmlformats.org/drawingml/2006/main">
          <a:off x="3453422" y="2901228"/>
          <a:ext cx="1170404" cy="364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400" dirty="0" smtClean="0"/>
            <a:t>▲８％</a:t>
          </a:r>
          <a:endParaRPr lang="ja-JP" altLang="en-US" sz="2400" dirty="0"/>
        </a:p>
      </cdr:txBody>
    </cdr:sp>
  </cdr:relSizeAnchor>
  <cdr:relSizeAnchor xmlns:cdr="http://schemas.openxmlformats.org/drawingml/2006/chartDrawing">
    <cdr:from>
      <cdr:x>0.6817</cdr:x>
      <cdr:y>0.63132</cdr:y>
    </cdr:from>
    <cdr:to>
      <cdr:x>0.82721</cdr:x>
      <cdr:y>0.70805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5397638" y="3000366"/>
          <a:ext cx="1152142" cy="3646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400" dirty="0" smtClean="0"/>
            <a:t>▲</a:t>
          </a:r>
          <a:r>
            <a:rPr lang="en-US" altLang="ja-JP" sz="2400" dirty="0" smtClean="0"/>
            <a:t>26</a:t>
          </a:r>
          <a:r>
            <a:rPr lang="ja-JP" altLang="en-US" sz="2400" dirty="0" smtClean="0"/>
            <a:t>％</a:t>
          </a:r>
          <a:endParaRPr lang="ja-JP" altLang="en-US" sz="2400" dirty="0"/>
        </a:p>
      </cdr:txBody>
    </cdr:sp>
  </cdr:relSizeAnchor>
  <cdr:relSizeAnchor xmlns:cdr="http://schemas.openxmlformats.org/drawingml/2006/chartDrawing">
    <cdr:from>
      <cdr:x>0.55893</cdr:x>
      <cdr:y>0.42153</cdr:y>
    </cdr:from>
    <cdr:to>
      <cdr:x>0.71353</cdr:x>
      <cdr:y>0.49827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4425531" y="2003333"/>
          <a:ext cx="1224150" cy="364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400" dirty="0" smtClean="0">
              <a:solidFill>
                <a:srgbClr val="C00000"/>
              </a:solidFill>
            </a:rPr>
            <a:t>▲</a:t>
          </a:r>
          <a:r>
            <a:rPr lang="en-US" altLang="ja-JP" sz="2400" dirty="0" smtClean="0">
              <a:solidFill>
                <a:srgbClr val="C00000"/>
              </a:solidFill>
            </a:rPr>
            <a:t>10</a:t>
          </a:r>
          <a:r>
            <a:rPr lang="ja-JP" altLang="en-US" sz="2400" dirty="0" smtClean="0">
              <a:solidFill>
                <a:srgbClr val="C00000"/>
              </a:solidFill>
            </a:rPr>
            <a:t>％</a:t>
          </a:r>
          <a:endParaRPr lang="ja-JP" altLang="en-US" sz="2400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0.85218</cdr:x>
      <cdr:y>0.58773</cdr:y>
    </cdr:from>
    <cdr:to>
      <cdr:x>1</cdr:x>
      <cdr:y>0.70417</cdr:y>
    </cdr:to>
    <cdr:sp macro="" textlink="">
      <cdr:nvSpPr>
        <cdr:cNvPr id="10" name="テキスト ボックス 1"/>
        <cdr:cNvSpPr txBox="1"/>
      </cdr:nvSpPr>
      <cdr:spPr>
        <a:xfrm xmlns:a="http://schemas.openxmlformats.org/drawingml/2006/main">
          <a:off x="6747491" y="2793203"/>
          <a:ext cx="1170426" cy="5533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400" dirty="0" smtClean="0">
              <a:solidFill>
                <a:srgbClr val="C00000"/>
              </a:solidFill>
            </a:rPr>
            <a:t>▲</a:t>
          </a:r>
          <a:r>
            <a:rPr lang="en-US" altLang="ja-JP" sz="2400" dirty="0" smtClean="0">
              <a:solidFill>
                <a:srgbClr val="C00000"/>
              </a:solidFill>
            </a:rPr>
            <a:t>36</a:t>
          </a:r>
          <a:r>
            <a:rPr lang="ja-JP" altLang="en-US" sz="2400" dirty="0" smtClean="0">
              <a:solidFill>
                <a:srgbClr val="C00000"/>
              </a:solidFill>
            </a:rPr>
            <a:t>％</a:t>
          </a:r>
          <a:endParaRPr lang="ja-JP" altLang="en-US" sz="2400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0.44294</cdr:x>
      <cdr:y>0.92326</cdr:y>
    </cdr:from>
    <cdr:to>
      <cdr:x>0.57257</cdr:x>
      <cdr:y>1</cdr:y>
    </cdr:to>
    <cdr:sp macro="" textlink="">
      <cdr:nvSpPr>
        <cdr:cNvPr id="11" name="テキスト ボックス 1"/>
        <cdr:cNvSpPr txBox="1"/>
      </cdr:nvSpPr>
      <cdr:spPr>
        <a:xfrm xmlns:a="http://schemas.openxmlformats.org/drawingml/2006/main">
          <a:off x="3507142" y="4387819"/>
          <a:ext cx="1026400" cy="36470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2400" dirty="0" smtClean="0"/>
            <a:t>2009</a:t>
          </a:r>
          <a:endParaRPr lang="ja-JP" altLang="en-US" sz="2400" dirty="0"/>
        </a:p>
      </cdr:txBody>
    </cdr:sp>
  </cdr:relSizeAnchor>
  <cdr:relSizeAnchor xmlns:cdr="http://schemas.openxmlformats.org/drawingml/2006/chartDrawing">
    <cdr:from>
      <cdr:x>0.70342</cdr:x>
      <cdr:y>0.47409</cdr:y>
    </cdr:from>
    <cdr:to>
      <cdr:x>0.84767</cdr:x>
      <cdr:y>0.58324</cdr:y>
    </cdr:to>
    <cdr:sp macro="" textlink="">
      <cdr:nvSpPr>
        <cdr:cNvPr id="12" name="テキスト ボックス 1"/>
        <cdr:cNvSpPr txBox="1"/>
      </cdr:nvSpPr>
      <cdr:spPr>
        <a:xfrm xmlns:a="http://schemas.openxmlformats.org/drawingml/2006/main">
          <a:off x="5569621" y="2253141"/>
          <a:ext cx="1142164" cy="5187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400" dirty="0" smtClean="0"/>
            <a:t>▲</a:t>
          </a:r>
          <a:r>
            <a:rPr lang="en-US" altLang="ja-JP" sz="2400" dirty="0" smtClean="0"/>
            <a:t>60</a:t>
          </a:r>
          <a:r>
            <a:rPr lang="ja-JP" altLang="en-US" sz="2400" dirty="0" smtClean="0"/>
            <a:t>％</a:t>
          </a:r>
          <a:endParaRPr lang="ja-JP" altLang="en-US" sz="24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0.08124</cdr:x>
      <cdr:y>0.08357</cdr:y>
    </cdr:from>
    <cdr:to>
      <cdr:x>0.17215</cdr:x>
      <cdr:y>0.14409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400050" y="276225"/>
          <a:ext cx="447675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800" dirty="0"/>
            <a:t>PJ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0.42241</cdr:x>
      <cdr:y>0.22059</cdr:y>
    </cdr:from>
    <cdr:to>
      <cdr:x>0.57456</cdr:x>
      <cdr:y>0.29168</cdr:y>
    </cdr:to>
    <cdr:sp macro="" textlink="">
      <cdr:nvSpPr>
        <cdr:cNvPr id="6" name="テキスト ボックス 1"/>
        <cdr:cNvSpPr txBox="1"/>
      </cdr:nvSpPr>
      <cdr:spPr>
        <a:xfrm xmlns:a="http://schemas.openxmlformats.org/drawingml/2006/main">
          <a:off x="3467527" y="1032476"/>
          <a:ext cx="1248997" cy="3327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400" dirty="0" smtClean="0"/>
            <a:t>▲</a:t>
          </a:r>
          <a:r>
            <a:rPr lang="en-US" altLang="ja-JP" sz="2400" dirty="0" smtClean="0"/>
            <a:t>15</a:t>
          </a:r>
          <a:r>
            <a:rPr lang="ja-JP" altLang="en-US" sz="2400" dirty="0" smtClean="0"/>
            <a:t>％</a:t>
          </a:r>
          <a:endParaRPr lang="ja-JP" altLang="en-US" sz="2400" dirty="0"/>
        </a:p>
      </cdr:txBody>
    </cdr:sp>
  </cdr:relSizeAnchor>
  <cdr:relSizeAnchor xmlns:cdr="http://schemas.openxmlformats.org/drawingml/2006/chartDrawing">
    <cdr:from>
      <cdr:x>0.66379</cdr:x>
      <cdr:y>0.51471</cdr:y>
    </cdr:from>
    <cdr:to>
      <cdr:x>0.80263</cdr:x>
      <cdr:y>0.5858</cdr:y>
    </cdr:to>
    <cdr:sp macro="" textlink="">
      <cdr:nvSpPr>
        <cdr:cNvPr id="7" name="テキスト ボックス 1"/>
        <cdr:cNvSpPr txBox="1"/>
      </cdr:nvSpPr>
      <cdr:spPr>
        <a:xfrm xmlns:a="http://schemas.openxmlformats.org/drawingml/2006/main">
          <a:off x="5448994" y="2409110"/>
          <a:ext cx="1139738" cy="3327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2400" dirty="0" smtClean="0"/>
            <a:t>▲</a:t>
          </a:r>
          <a:r>
            <a:rPr lang="en-US" altLang="ja-JP" sz="2400" dirty="0" smtClean="0"/>
            <a:t>60</a:t>
          </a:r>
          <a:r>
            <a:rPr lang="ja-JP" altLang="en-US" sz="2400" dirty="0" smtClean="0"/>
            <a:t>％</a:t>
          </a:r>
          <a:endParaRPr lang="ja-JP" altLang="en-US" sz="2400" dirty="0"/>
        </a:p>
      </cdr:txBody>
    </cdr:sp>
  </cdr:relSizeAnchor>
  <cdr:relSizeAnchor xmlns:cdr="http://schemas.openxmlformats.org/drawingml/2006/chartDrawing">
    <cdr:from>
      <cdr:x>0.17241</cdr:x>
      <cdr:y>0</cdr:y>
    </cdr:from>
    <cdr:to>
      <cdr:x>0.91323</cdr:x>
      <cdr:y>0.11815</cdr:y>
    </cdr:to>
    <cdr:sp macro="" textlink="">
      <cdr:nvSpPr>
        <cdr:cNvPr id="9" name="テキスト ボックス 8"/>
        <cdr:cNvSpPr txBox="1"/>
      </cdr:nvSpPr>
      <cdr:spPr>
        <a:xfrm xmlns:a="http://schemas.openxmlformats.org/drawingml/2006/main">
          <a:off x="1440160" y="-1484784"/>
          <a:ext cx="6188016" cy="5785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t"/>
        <a:lstStyle xmlns:a="http://schemas.openxmlformats.org/drawingml/2006/main"/>
        <a:p xmlns:a="http://schemas.openxmlformats.org/drawingml/2006/main">
          <a:pPr algn="ctr"/>
          <a:r>
            <a:rPr lang="ja-JP" altLang="en-US" sz="2800" dirty="0" smtClean="0"/>
            <a:t>エネルギー転換　損失　削減目標</a:t>
          </a:r>
          <a:endParaRPr lang="ja-JP" altLang="en-US" sz="28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0.06375</cdr:x>
      <cdr:y>0</cdr:y>
    </cdr:from>
    <cdr:to>
      <cdr:x>0.89438</cdr:x>
      <cdr:y>0.18086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88032" y="0"/>
          <a:ext cx="3753137" cy="7683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ja-JP" altLang="en-US" sz="2000" dirty="0" smtClean="0"/>
            <a:t>日本発電量　</a:t>
          </a:r>
          <a:endParaRPr lang="en-US" altLang="ja-JP" sz="2000" dirty="0" smtClean="0"/>
        </a:p>
        <a:p xmlns:a="http://schemas.openxmlformats.org/drawingml/2006/main">
          <a:pPr algn="ctr"/>
          <a:r>
            <a:rPr lang="ja-JP" altLang="en-US" sz="1800" dirty="0" smtClean="0"/>
            <a:t>エネルギー</a:t>
          </a:r>
          <a:r>
            <a:rPr lang="ja-JP" altLang="en-US" sz="1800" dirty="0"/>
            <a:t>基本計画</a:t>
          </a:r>
          <a:r>
            <a:rPr lang="en-US" altLang="ja-JP" sz="1600" dirty="0" smtClean="0"/>
            <a:t>2010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0.07155</cdr:x>
      <cdr:y>0.13028</cdr:y>
    </cdr:from>
    <cdr:to>
      <cdr:x>0.24594</cdr:x>
      <cdr:y>0.2186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3748" y="532342"/>
          <a:ext cx="715902" cy="3608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100" dirty="0"/>
            <a:t>億</a:t>
          </a:r>
          <a:r>
            <a:rPr lang="en-US" altLang="ja-JP" sz="1100" dirty="0"/>
            <a:t>KWh</a:t>
          </a:r>
          <a:endParaRPr lang="ja-JP" altLang="en-US" sz="1100" dirty="0"/>
        </a:p>
      </cdr:txBody>
    </cdr:sp>
  </cdr:relSizeAnchor>
  <cdr:relSizeAnchor xmlns:cdr="http://schemas.openxmlformats.org/drawingml/2006/chartDrawing">
    <cdr:from>
      <cdr:x>0.69627</cdr:x>
      <cdr:y>0.68852</cdr:y>
    </cdr:from>
    <cdr:to>
      <cdr:x>0.85598</cdr:x>
      <cdr:y>0.78409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3045773" y="3024336"/>
          <a:ext cx="698643" cy="4197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dirty="0"/>
            <a:t>53</a:t>
          </a:r>
          <a:r>
            <a:rPr lang="ja-JP" altLang="en-US" sz="2000" dirty="0"/>
            <a:t>％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0.08127</cdr:x>
      <cdr:y>0.02028</cdr:y>
    </cdr:from>
    <cdr:to>
      <cdr:x>0.91491</cdr:x>
      <cdr:y>0.17567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395181" y="89092"/>
          <a:ext cx="4053815" cy="6825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ja-JP" altLang="en-US" sz="2000" dirty="0" smtClean="0"/>
            <a:t>ドイツ発電量　</a:t>
          </a:r>
          <a:endParaRPr lang="en-US" altLang="ja-JP" sz="2000" dirty="0" smtClean="0"/>
        </a:p>
        <a:p xmlns:a="http://schemas.openxmlformats.org/drawingml/2006/main">
          <a:pPr algn="ctr"/>
          <a:r>
            <a:rPr lang="en-US" altLang="ja-JP" sz="1800" dirty="0" smtClean="0"/>
            <a:t>Leadstudy2010</a:t>
          </a:r>
          <a:endParaRPr lang="ja-JP" altLang="en-US" sz="1800" dirty="0"/>
        </a:p>
      </cdr:txBody>
    </cdr:sp>
  </cdr:relSizeAnchor>
  <cdr:relSizeAnchor xmlns:cdr="http://schemas.openxmlformats.org/drawingml/2006/chartDrawing">
    <cdr:from>
      <cdr:x>0.0808</cdr:x>
      <cdr:y>0.15858</cdr:y>
    </cdr:from>
    <cdr:to>
      <cdr:x>0.24711</cdr:x>
      <cdr:y>0.2469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333239" y="644963"/>
          <a:ext cx="685935" cy="3592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100"/>
            <a:t>億</a:t>
          </a:r>
          <a:r>
            <a:rPr lang="en-US" altLang="ja-JP" sz="1100"/>
            <a:t>KWh</a:t>
          </a:r>
          <a:endParaRPr lang="ja-JP" altLang="en-US" sz="1100"/>
        </a:p>
      </cdr:txBody>
    </cdr:sp>
  </cdr:relSizeAnchor>
  <cdr:relSizeAnchor xmlns:cdr="http://schemas.openxmlformats.org/drawingml/2006/chartDrawing">
    <cdr:from>
      <cdr:x>0.58538</cdr:x>
      <cdr:y>0.45902</cdr:y>
    </cdr:from>
    <cdr:to>
      <cdr:x>0.78222</cdr:x>
      <cdr:y>0.56558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2846564" y="2016224"/>
          <a:ext cx="957206" cy="468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400" dirty="0"/>
            <a:t>66</a:t>
          </a:r>
          <a:r>
            <a:rPr lang="ja-JP" altLang="en-US" sz="2400" dirty="0"/>
            <a:t>％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0.01487</cdr:x>
      <cdr:y>0.02145</cdr:y>
    </cdr:from>
    <cdr:to>
      <cdr:x>0.99632</cdr:x>
      <cdr:y>0.14081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76201" y="72735"/>
          <a:ext cx="5029392" cy="4047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2200"/>
            </a:lnSpc>
          </a:pPr>
          <a:r>
            <a:rPr lang="ja-JP" altLang="en-US" sz="2400" dirty="0"/>
            <a:t>ドイツの発電構成　目標</a:t>
          </a:r>
          <a:endParaRPr lang="en-US" altLang="ja-JP" sz="2400" dirty="0"/>
        </a:p>
      </cdr:txBody>
    </cdr:sp>
  </cdr:relSizeAnchor>
  <cdr:relSizeAnchor xmlns:cdr="http://schemas.openxmlformats.org/drawingml/2006/chartDrawing">
    <cdr:from>
      <cdr:x>0.08752</cdr:x>
      <cdr:y>0.09175</cdr:y>
    </cdr:from>
    <cdr:to>
      <cdr:x>0.21206</cdr:x>
      <cdr:y>0.17564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495299" y="333375"/>
          <a:ext cx="70485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100"/>
            <a:t>億</a:t>
          </a:r>
          <a:r>
            <a:rPr lang="en-US" altLang="ja-JP" sz="1100"/>
            <a:t>KWh</a:t>
          </a:r>
          <a:endParaRPr lang="ja-JP" altLang="en-US" sz="1100"/>
        </a:p>
      </cdr:txBody>
    </cdr:sp>
  </cdr:relSizeAnchor>
  <cdr:relSizeAnchor xmlns:cdr="http://schemas.openxmlformats.org/drawingml/2006/chartDrawing">
    <cdr:from>
      <cdr:x>0.01066</cdr:x>
      <cdr:y>0.86207</cdr:y>
    </cdr:from>
    <cdr:to>
      <cdr:x>0.96941</cdr:x>
      <cdr:y>0.9944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60325" y="3333750"/>
          <a:ext cx="5426074" cy="5117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400"/>
            <a:t>（出所）</a:t>
          </a:r>
          <a:r>
            <a:rPr lang="en-US" altLang="ja-JP" sz="1400"/>
            <a:t>Leadstudy2010</a:t>
          </a:r>
        </a:p>
        <a:p xmlns:a="http://schemas.openxmlformats.org/drawingml/2006/main">
          <a:r>
            <a:rPr lang="ja-JP" altLang="en-US" sz="1400"/>
            <a:t>（注）</a:t>
          </a:r>
          <a:r>
            <a:rPr lang="en-US" altLang="ja-JP" sz="1400"/>
            <a:t>CHP</a:t>
          </a:r>
          <a:r>
            <a:rPr lang="ja-JP" altLang="en-US" sz="1400"/>
            <a:t>＝</a:t>
          </a:r>
          <a:r>
            <a:rPr lang="en-US" altLang="ja-JP" sz="1400"/>
            <a:t>Cmbined Heat and Power </a:t>
          </a:r>
          <a:r>
            <a:rPr lang="ja-JP" altLang="en-US" sz="1400"/>
            <a:t>（コージェネ）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0.00344</cdr:x>
      <cdr:y>0</cdr:y>
    </cdr:from>
    <cdr:to>
      <cdr:x>0.99054</cdr:x>
      <cdr:y>0.11936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9277" y="0"/>
          <a:ext cx="8389759" cy="6532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ja-JP" altLang="en-US" sz="2800" dirty="0"/>
            <a:t>エネルギー転換ロス（発電の損失）削減動向</a:t>
          </a:r>
          <a:endParaRPr lang="en-US" altLang="ja-JP" sz="2800" dirty="0"/>
        </a:p>
      </cdr:txBody>
    </cdr:sp>
  </cdr:relSizeAnchor>
  <cdr:relSizeAnchor xmlns:cdr="http://schemas.openxmlformats.org/drawingml/2006/chartDrawing">
    <cdr:from>
      <cdr:x>0.10936</cdr:x>
      <cdr:y>0.0862</cdr:y>
    </cdr:from>
    <cdr:to>
      <cdr:x>0.20645</cdr:x>
      <cdr:y>0.15654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576016" y="340738"/>
          <a:ext cx="511405" cy="2780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dirty="0"/>
            <a:t>PJ</a:t>
          </a:r>
          <a:endParaRPr lang="ja-JP" altLang="en-US" sz="1600" dirty="0"/>
        </a:p>
      </cdr:txBody>
    </cdr:sp>
  </cdr:relSizeAnchor>
  <cdr:relSizeAnchor xmlns:cdr="http://schemas.openxmlformats.org/drawingml/2006/chartDrawing">
    <cdr:from>
      <cdr:x>0</cdr:x>
      <cdr:y>0.93654</cdr:y>
    </cdr:from>
    <cdr:to>
      <cdr:x>1</cdr:x>
      <cdr:y>1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0" y="4076700"/>
          <a:ext cx="4133850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050"/>
            <a:t>（出所）エネルギー基本計画</a:t>
          </a:r>
          <a:r>
            <a:rPr lang="en-US" altLang="ja-JP" sz="1050"/>
            <a:t>2010</a:t>
          </a:r>
          <a:r>
            <a:rPr lang="ja-JP" altLang="en-US" sz="1050"/>
            <a:t>、</a:t>
          </a:r>
          <a:r>
            <a:rPr lang="en-US" altLang="ja-JP" sz="1050"/>
            <a:t>Leadstudy2010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0343" tIns="45171" rIns="90343" bIns="4517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8627" y="0"/>
            <a:ext cx="4275402" cy="336788"/>
          </a:xfrm>
          <a:prstGeom prst="rect">
            <a:avLst/>
          </a:prstGeom>
        </p:spPr>
        <p:txBody>
          <a:bodyPr vert="horz" lIns="90343" tIns="45171" rIns="90343" bIns="45171" rtlCol="0"/>
          <a:lstStyle>
            <a:lvl1pPr algn="r">
              <a:defRPr sz="1200"/>
            </a:lvl1pPr>
          </a:lstStyle>
          <a:p>
            <a:fld id="{2E377AE8-6860-48DD-9694-936884C05AF9}" type="datetimeFigureOut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0343" tIns="45171" rIns="90343" bIns="4517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8627" y="6397806"/>
            <a:ext cx="4275402" cy="336788"/>
          </a:xfrm>
          <a:prstGeom prst="rect">
            <a:avLst/>
          </a:prstGeom>
        </p:spPr>
        <p:txBody>
          <a:bodyPr vert="horz" lIns="90343" tIns="45171" rIns="90343" bIns="45171" rtlCol="0" anchor="b"/>
          <a:lstStyle>
            <a:lvl1pPr algn="r">
              <a:defRPr sz="1200"/>
            </a:lvl1pPr>
          </a:lstStyle>
          <a:p>
            <a:fld id="{35A0D7DD-C325-4DCE-96F9-4E88E03851B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328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0343" tIns="45171" rIns="90343" bIns="4517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27" y="0"/>
            <a:ext cx="4275402" cy="336788"/>
          </a:xfrm>
          <a:prstGeom prst="rect">
            <a:avLst/>
          </a:prstGeom>
        </p:spPr>
        <p:txBody>
          <a:bodyPr vert="horz" lIns="90343" tIns="45171" rIns="90343" bIns="45171" rtlCol="0"/>
          <a:lstStyle>
            <a:lvl1pPr algn="r">
              <a:defRPr sz="1200"/>
            </a:lvl1pPr>
          </a:lstStyle>
          <a:p>
            <a:fld id="{9B16513D-AF10-4C2E-B8BC-81BBE3024A40}" type="datetimeFigureOut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6708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43" tIns="45171" rIns="90343" bIns="4517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0343" tIns="45171" rIns="90343" bIns="4517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0343" tIns="45171" rIns="90343" bIns="4517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27" y="6397806"/>
            <a:ext cx="4275402" cy="336788"/>
          </a:xfrm>
          <a:prstGeom prst="rect">
            <a:avLst/>
          </a:prstGeom>
        </p:spPr>
        <p:txBody>
          <a:bodyPr vert="horz" lIns="90343" tIns="45171" rIns="90343" bIns="45171" rtlCol="0" anchor="b"/>
          <a:lstStyle>
            <a:lvl1pPr algn="r">
              <a:defRPr sz="1200"/>
            </a:lvl1pPr>
          </a:lstStyle>
          <a:p>
            <a:fld id="{D3F2A37B-BD2D-4978-B89F-9C22A556D84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11053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A37B-BD2D-4978-B89F-9C22A556D842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205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24D8-F9DA-4B34-8799-29F4605F39B0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65294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AABD-562E-43CD-84C1-B74179B66853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2262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E0E3-B096-4434-A6A1-69BAB288F8EE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57430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49-52E4-472F-BCB1-BACCB3B8AAF1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7909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0ECA2-FC01-4FF3-95C2-5C17CFDC22B9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4554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1DE7-FEB9-4F9D-99A1-A2B611105341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8337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B287-7A25-44F9-A6D4-0A8A7A96B47C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90330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94B-3966-4283-B9A4-BF39ADB8EFA7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9604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1295-2100-4DE2-B113-59916D753196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58592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85CE4-1E8C-4049-AF76-72FCFD7BAA29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49853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82CE-3785-4C07-ADE4-FF400AD1DC82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0873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5F6B-0E6A-4919-91B1-CE3F6BA1A54A}" type="datetime1">
              <a:rPr kumimoji="1" lang="ja-JP" altLang="en-US" smtClean="0"/>
              <a:pPr/>
              <a:t>11.11.30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E9382-740A-4C5B-AD89-F7CE6D4EC87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5895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Relationship Id="rId3" Type="http://schemas.openxmlformats.org/officeDocument/2006/relationships/chart" Target="../charts/char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0.xml"/><Relationship Id="rId3" Type="http://schemas.openxmlformats.org/officeDocument/2006/relationships/image" Target="../media/image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3.xml"/><Relationship Id="rId3" Type="http://schemas.openxmlformats.org/officeDocument/2006/relationships/chart" Target="../charts/char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5.xml"/><Relationship Id="rId3" Type="http://schemas.openxmlformats.org/officeDocument/2006/relationships/chart" Target="../charts/char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7.xml"/><Relationship Id="rId3" Type="http://schemas.openxmlformats.org/officeDocument/2006/relationships/chart" Target="../charts/char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9.xml"/><Relationship Id="rId3" Type="http://schemas.openxmlformats.org/officeDocument/2006/relationships/chart" Target="../charts/char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4" Type="http://schemas.openxmlformats.org/officeDocument/2006/relationships/chart" Target="../charts/chart24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4" Type="http://schemas.openxmlformats.org/officeDocument/2006/relationships/image" Target="../media/image8.wmf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19065" y="2995210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/>
              <a:t>エネルギー基本計画見直しの論点</a:t>
            </a:r>
            <a:endParaRPr kumimoji="1" lang="en-US" altLang="ja-JP" sz="4400" dirty="0" smtClean="0"/>
          </a:p>
          <a:p>
            <a:pPr algn="ctr"/>
            <a:r>
              <a:rPr lang="ja-JP" altLang="en-US" sz="4400" dirty="0" smtClean="0"/>
              <a:t>日独エネルギー戦略比較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316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74997822"/>
              </p:ext>
            </p:extLst>
          </p:nvPr>
        </p:nvGraphicFramePr>
        <p:xfrm>
          <a:off x="431540" y="1844824"/>
          <a:ext cx="820891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179512" y="36511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solidFill>
                  <a:schemeClr val="accent2"/>
                </a:solidFill>
              </a:rPr>
              <a:t>発電効率化</a:t>
            </a:r>
            <a:r>
              <a:rPr lang="ja-JP" altLang="en-US" sz="3600" dirty="0">
                <a:solidFill>
                  <a:schemeClr val="accent2"/>
                </a:solidFill>
              </a:rPr>
              <a:t>を</a:t>
            </a:r>
            <a:r>
              <a:rPr lang="ja-JP" altLang="en-US" sz="3600" dirty="0" smtClean="0">
                <a:solidFill>
                  <a:schemeClr val="accent2"/>
                </a:solidFill>
              </a:rPr>
              <a:t>急ぐドイツ</a:t>
            </a:r>
            <a:endParaRPr kumimoji="1" lang="ja-JP" altLang="en-US" sz="3600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87624" y="648851"/>
            <a:ext cx="6840760" cy="103105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kumimoji="1" lang="ja-JP" altLang="en-US" sz="2800" dirty="0" smtClean="0"/>
              <a:t>エネルギー・シフト</a:t>
            </a:r>
            <a:endParaRPr kumimoji="1" lang="en-US" altLang="ja-JP" sz="2800" dirty="0" smtClean="0"/>
          </a:p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kumimoji="1" lang="ja-JP" altLang="en-US" sz="2800" dirty="0" smtClean="0"/>
              <a:t>コージェネ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4545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3079" y="4462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発電効率化１　エネルギー・シフト　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548680"/>
            <a:ext cx="8712968" cy="1892826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u"/>
            </a:pPr>
            <a:r>
              <a:rPr kumimoji="1" lang="ja-JP" altLang="en-US" sz="2800" dirty="0" smtClean="0"/>
              <a:t>ドイツは原子力から再生可能エネルギーへ。</a:t>
            </a:r>
            <a:endParaRPr kumimoji="1" lang="en-US" altLang="ja-JP" sz="2800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ja-JP" altLang="en-US" sz="2800" dirty="0"/>
              <a:t>原発</a:t>
            </a:r>
            <a:r>
              <a:rPr lang="ja-JP" altLang="en-US" sz="2800" dirty="0" smtClean="0"/>
              <a:t>の発電効率は</a:t>
            </a:r>
            <a:r>
              <a:rPr lang="en-US" altLang="ja-JP" sz="2800" dirty="0" smtClean="0"/>
              <a:t>33</a:t>
            </a:r>
            <a:r>
              <a:rPr lang="ja-JP" altLang="en-US" sz="2800" dirty="0" smtClean="0"/>
              <a:t>％。</a:t>
            </a:r>
            <a:endParaRPr kumimoji="1"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800" dirty="0" smtClean="0"/>
              <a:t>日本の主役は原子力、化石燃料も準主役。</a:t>
            </a:r>
            <a:r>
              <a:rPr kumimoji="1" lang="en-US" altLang="ja-JP" sz="2800" dirty="0" smtClean="0"/>
              <a:t>20</a:t>
            </a:r>
            <a:r>
              <a:rPr kumimoji="1" lang="ja-JP" altLang="en-US" sz="2800" dirty="0" smtClean="0"/>
              <a:t>世紀型の大規模システム。</a:t>
            </a:r>
            <a:endParaRPr kumimoji="1" lang="ja-JP" altLang="en-US" sz="2800" dirty="0"/>
          </a:p>
        </p:txBody>
      </p:sp>
      <p:graphicFrame>
        <p:nvGraphicFramePr>
          <p:cNvPr id="26" name="グラフ 2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540408864"/>
              </p:ext>
            </p:extLst>
          </p:nvPr>
        </p:nvGraphicFramePr>
        <p:xfrm>
          <a:off x="4932040" y="2517237"/>
          <a:ext cx="4518422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グラフ 2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82251395"/>
              </p:ext>
            </p:extLst>
          </p:nvPr>
        </p:nvGraphicFramePr>
        <p:xfrm>
          <a:off x="141260" y="2420888"/>
          <a:ext cx="486278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2008" y="2492896"/>
            <a:ext cx="9036496" cy="4248472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1059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12975"/>
            <a:ext cx="2520280" cy="236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発電効率化２</a:t>
            </a:r>
            <a:r>
              <a:rPr kumimoji="1" lang="en-US" altLang="ja-JP" sz="3200" dirty="0" smtClean="0">
                <a:solidFill>
                  <a:schemeClr val="accent2"/>
                </a:solidFill>
              </a:rPr>
              <a:t> </a:t>
            </a:r>
            <a:r>
              <a:rPr kumimoji="1" lang="ja-JP" altLang="en-US" sz="3200" dirty="0" smtClean="0">
                <a:solidFill>
                  <a:schemeClr val="accent2"/>
                </a:solidFill>
              </a:rPr>
              <a:t>　コージェネ　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572296"/>
            <a:ext cx="8928992" cy="1277273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lang="ja-JP" altLang="en-US" sz="2400" dirty="0" smtClean="0"/>
              <a:t>火力単独での発電効率は３～５割台。コージェネにすれば、８割以上。</a:t>
            </a:r>
            <a:endParaRPr lang="en-US" altLang="ja-JP" sz="2400" dirty="0" smtClean="0"/>
          </a:p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kumimoji="1" lang="ja-JP" altLang="en-US" sz="2400" dirty="0" smtClean="0"/>
              <a:t>コージェネの電力買い取り制度（</a:t>
            </a:r>
            <a:r>
              <a:rPr kumimoji="1" lang="en-US" altLang="ja-JP" sz="2400" dirty="0" smtClean="0"/>
              <a:t>2003</a:t>
            </a:r>
            <a:r>
              <a:rPr kumimoji="1" lang="ja-JP" altLang="en-US" sz="2400" dirty="0" smtClean="0"/>
              <a:t>年から）。</a:t>
            </a:r>
            <a:endParaRPr kumimoji="1" lang="en-US" altLang="ja-JP" sz="2400" dirty="0" smtClean="0"/>
          </a:p>
        </p:txBody>
      </p:sp>
      <p:sp>
        <p:nvSpPr>
          <p:cNvPr id="2" name="円/楕円 1"/>
          <p:cNvSpPr/>
          <p:nvPr/>
        </p:nvSpPr>
        <p:spPr>
          <a:xfrm>
            <a:off x="6372200" y="4077072"/>
            <a:ext cx="2952328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647637"/>
              </p:ext>
            </p:extLst>
          </p:nvPr>
        </p:nvGraphicFramePr>
        <p:xfrm>
          <a:off x="375986" y="2060848"/>
          <a:ext cx="5996214" cy="4300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433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7"/>
            <a:ext cx="8136904" cy="4265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95536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発電効率化２</a:t>
            </a:r>
            <a:r>
              <a:rPr kumimoji="1" lang="en-US" altLang="ja-JP" sz="3200" dirty="0" smtClean="0">
                <a:solidFill>
                  <a:schemeClr val="accent2"/>
                </a:solidFill>
              </a:rPr>
              <a:t> </a:t>
            </a:r>
            <a:r>
              <a:rPr kumimoji="1" lang="ja-JP" altLang="en-US" sz="3200" dirty="0" smtClean="0">
                <a:solidFill>
                  <a:schemeClr val="accent2"/>
                </a:solidFill>
              </a:rPr>
              <a:t>　コージェネ　つづき　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504" y="836712"/>
            <a:ext cx="8928992" cy="146193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kumimoji="1" lang="ja-JP" altLang="en-US" sz="2800" dirty="0" smtClean="0"/>
              <a:t>再エネの電力買い取り制度では、再エネ火力発電の買い取りで、コージェネ優遇措置。</a:t>
            </a:r>
            <a:endParaRPr kumimoji="1" lang="en-US" altLang="ja-JP" sz="2800" dirty="0" smtClean="0"/>
          </a:p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lang="ja-JP" altLang="en-US" sz="2800" dirty="0"/>
              <a:t>５割</a:t>
            </a:r>
            <a:r>
              <a:rPr lang="ja-JP" altLang="en-US" sz="2800" dirty="0" smtClean="0"/>
              <a:t>以上の</a:t>
            </a:r>
            <a:r>
              <a:rPr kumimoji="1" lang="ja-JP" altLang="en-US" sz="2800" dirty="0" smtClean="0"/>
              <a:t>買い取り価格上乗せ（ボーナス）</a:t>
            </a:r>
            <a:r>
              <a:rPr lang="ja-JP" altLang="en-US" sz="2800" dirty="0" smtClean="0"/>
              <a:t>。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433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136904" cy="58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0890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日本では発電の効率化はテーマではない？　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526418002"/>
              </p:ext>
            </p:extLst>
          </p:nvPr>
        </p:nvGraphicFramePr>
        <p:xfrm>
          <a:off x="393079" y="1196752"/>
          <a:ext cx="8499401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6516216" y="411804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？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99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53977" y="36511"/>
            <a:ext cx="8638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日本はもっぱら大規模火力</a:t>
            </a:r>
            <a:r>
              <a:rPr lang="ja-JP" altLang="en-US" sz="3200" dirty="0">
                <a:solidFill>
                  <a:schemeClr val="accent2"/>
                </a:solidFill>
              </a:rPr>
              <a:t>　コージェネとは</a:t>
            </a:r>
            <a:r>
              <a:rPr lang="ja-JP" altLang="en-US" sz="3200" dirty="0" smtClean="0">
                <a:solidFill>
                  <a:schemeClr val="accent2"/>
                </a:solidFill>
              </a:rPr>
              <a:t>無縁</a:t>
            </a:r>
            <a:r>
              <a:rPr kumimoji="1" lang="ja-JP" altLang="en-US" sz="3200" dirty="0" smtClean="0">
                <a:solidFill>
                  <a:schemeClr val="accent2"/>
                </a:solidFill>
              </a:rPr>
              <a:t>　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2691825"/>
              </p:ext>
            </p:extLst>
          </p:nvPr>
        </p:nvGraphicFramePr>
        <p:xfrm>
          <a:off x="107504" y="2319873"/>
          <a:ext cx="6267153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07504" y="663222"/>
            <a:ext cx="8928992" cy="1538883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kumimoji="1" lang="ja-JP" altLang="en-US" sz="2800" dirty="0" smtClean="0"/>
              <a:t>発電効率の悪い原発の拡大。大型火力中心の考え。</a:t>
            </a:r>
            <a:endParaRPr kumimoji="1" lang="en-US" altLang="ja-JP" sz="2800" dirty="0" smtClean="0"/>
          </a:p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kumimoji="1" lang="ja-JP" altLang="en-US" sz="2800" dirty="0" smtClean="0"/>
              <a:t>コージェネは、</a:t>
            </a:r>
            <a:r>
              <a:rPr lang="ja-JP" altLang="en-US" sz="2800" dirty="0"/>
              <a:t>工場</a:t>
            </a:r>
            <a:r>
              <a:rPr kumimoji="1" lang="ja-JP" altLang="en-US" sz="2800" dirty="0" smtClean="0"/>
              <a:t>の省エネ設備の扱い。</a:t>
            </a:r>
            <a:endParaRPr kumimoji="1" lang="en-US" altLang="ja-JP" sz="2800" dirty="0" smtClean="0"/>
          </a:p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lang="ja-JP" altLang="en-US" sz="2800" dirty="0" smtClean="0"/>
              <a:t>エネルギー・システムとしての位置づけなし。</a:t>
            </a:r>
            <a:endParaRPr kumimoji="1" lang="en-US" altLang="ja-JP" sz="2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56992"/>
            <a:ext cx="2520280" cy="189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433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19065" y="299521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ドイツの最終エネルギー消費の削減と</a:t>
            </a:r>
            <a:endParaRPr kumimoji="1" lang="en-US" altLang="ja-JP" sz="3600" dirty="0" smtClean="0"/>
          </a:p>
          <a:p>
            <a:pPr algn="ctr"/>
            <a:r>
              <a:rPr kumimoji="1" lang="ja-JP" altLang="en-US" sz="3600" dirty="0" smtClean="0"/>
              <a:t>日本の課題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250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ドイツの最終エネルギー消費削減目標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720859"/>
            <a:ext cx="8790903" cy="90794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kumimoji="1" lang="en-US" altLang="ja-JP" sz="2400" dirty="0" smtClean="0"/>
              <a:t>2030</a:t>
            </a:r>
            <a:r>
              <a:rPr kumimoji="1" lang="ja-JP" altLang="en-US" sz="2400" dirty="0" smtClean="0"/>
              <a:t>年　</a:t>
            </a:r>
            <a:r>
              <a:rPr kumimoji="1" lang="en-US" altLang="ja-JP" sz="2400" dirty="0" smtClean="0"/>
              <a:t>26</a:t>
            </a:r>
            <a:r>
              <a:rPr kumimoji="1" lang="ja-JP" altLang="en-US" sz="2400" dirty="0" smtClean="0"/>
              <a:t>％削減　（</a:t>
            </a:r>
            <a:r>
              <a:rPr kumimoji="1" lang="en-US" altLang="ja-JP" sz="2400" dirty="0" smtClean="0"/>
              <a:t>1990</a:t>
            </a:r>
            <a:r>
              <a:rPr kumimoji="1" lang="ja-JP" altLang="en-US" sz="2400" dirty="0" smtClean="0"/>
              <a:t>年比）。</a:t>
            </a:r>
            <a:endParaRPr kumimoji="1" lang="en-US" altLang="ja-JP" sz="2400" dirty="0" smtClean="0"/>
          </a:p>
          <a:p>
            <a:pPr marL="455613" lvl="1" indent="-3429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lang="ja-JP" altLang="en-US" sz="2400" dirty="0" smtClean="0"/>
              <a:t>その内訳は？　産業、家庭、業務、運輸＋熱・電力・輸送用燃料</a:t>
            </a:r>
            <a:endParaRPr lang="en-US" altLang="ja-JP" sz="2400" dirty="0"/>
          </a:p>
        </p:txBody>
      </p:sp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43335254"/>
              </p:ext>
            </p:extLst>
          </p:nvPr>
        </p:nvGraphicFramePr>
        <p:xfrm>
          <a:off x="539552" y="2060848"/>
          <a:ext cx="799288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5434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127789486"/>
              </p:ext>
            </p:extLst>
          </p:nvPr>
        </p:nvGraphicFramePr>
        <p:xfrm>
          <a:off x="1315264" y="2444795"/>
          <a:ext cx="6153150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173585" y="44624"/>
            <a:ext cx="8790903" cy="95923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ja-JP" altLang="en-US" sz="2800" dirty="0" smtClean="0">
                <a:solidFill>
                  <a:schemeClr val="accent2"/>
                </a:solidFill>
              </a:rPr>
              <a:t>ドイツ</a:t>
            </a:r>
            <a:r>
              <a:rPr lang="ja-JP" altLang="en-US" sz="2800" dirty="0">
                <a:solidFill>
                  <a:schemeClr val="accent2"/>
                </a:solidFill>
              </a:rPr>
              <a:t>の最終エネルギー消費、部門別および利用形態別</a:t>
            </a:r>
            <a:endParaRPr lang="en-US" altLang="ja-JP" sz="2800" dirty="0">
              <a:solidFill>
                <a:schemeClr val="accent2"/>
              </a:solidFill>
            </a:endParaRPr>
          </a:p>
          <a:p>
            <a:pPr algn="ctr">
              <a:lnSpc>
                <a:spcPts val="2200"/>
              </a:lnSpc>
              <a:spcBef>
                <a:spcPts val="1200"/>
              </a:spcBef>
            </a:pPr>
            <a:r>
              <a:rPr lang="en-US" altLang="ja-JP" sz="2800" dirty="0" smtClean="0">
                <a:solidFill>
                  <a:schemeClr val="accent2"/>
                </a:solidFill>
              </a:rPr>
              <a:t>2009</a:t>
            </a:r>
            <a:r>
              <a:rPr lang="ja-JP" altLang="en-US" sz="2800" dirty="0">
                <a:solidFill>
                  <a:schemeClr val="accent2"/>
                </a:solidFill>
              </a:rPr>
              <a:t>年</a:t>
            </a:r>
            <a:endParaRPr lang="en-US" altLang="ja-JP" sz="2800" dirty="0">
              <a:solidFill>
                <a:schemeClr val="accent2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7447" y="908720"/>
            <a:ext cx="8640960" cy="138499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400" dirty="0" smtClean="0"/>
              <a:t>最終エネルギー消費の</a:t>
            </a:r>
            <a:r>
              <a:rPr kumimoji="1" lang="en-US" altLang="ja-JP" sz="2400" dirty="0" smtClean="0"/>
              <a:t>5</a:t>
            </a:r>
            <a:r>
              <a:rPr kumimoji="1" lang="ja-JP" altLang="en-US" sz="2400" dirty="0" smtClean="0"/>
              <a:t>割は熱利用。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削減余地も圧倒的に熱</a:t>
            </a:r>
            <a:r>
              <a:rPr kumimoji="1" lang="ja-JP" altLang="en-US" sz="2400" dirty="0" smtClean="0"/>
              <a:t>。</a:t>
            </a:r>
            <a:endParaRPr kumimoji="1"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kumimoji="1" lang="ja-JP" altLang="en-US" sz="2400" dirty="0" smtClean="0"/>
              <a:t>最終エネルギー段階での電力の削減余地は限定的（電力で重要なのは、発電の効率化）。</a:t>
            </a:r>
            <a:endParaRPr kumimoji="1" lang="en-US" altLang="ja-JP" sz="2400" dirty="0" smtClean="0"/>
          </a:p>
        </p:txBody>
      </p:sp>
      <p:sp>
        <p:nvSpPr>
          <p:cNvPr id="8" name="テキスト ボックス 1"/>
          <p:cNvSpPr txBox="1"/>
          <p:nvPr/>
        </p:nvSpPr>
        <p:spPr>
          <a:xfrm>
            <a:off x="6686324" y="3939185"/>
            <a:ext cx="721644" cy="4197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51</a:t>
            </a:r>
            <a:r>
              <a:rPr lang="ja-JP" altLang="en-US" sz="2000" dirty="0" smtClean="0"/>
              <a:t>％</a:t>
            </a:r>
            <a:endParaRPr lang="ja-JP" altLang="en-US" sz="2000" dirty="0"/>
          </a:p>
        </p:txBody>
      </p:sp>
      <p:sp>
        <p:nvSpPr>
          <p:cNvPr id="9" name="テキスト ボックス 1"/>
          <p:cNvSpPr txBox="1"/>
          <p:nvPr/>
        </p:nvSpPr>
        <p:spPr>
          <a:xfrm>
            <a:off x="6746770" y="5517232"/>
            <a:ext cx="721644" cy="4197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28</a:t>
            </a:r>
            <a:r>
              <a:rPr lang="ja-JP" altLang="en-US" sz="2000" dirty="0" smtClean="0"/>
              <a:t>％</a:t>
            </a:r>
            <a:endParaRPr lang="ja-JP" altLang="en-US" sz="2000" dirty="0"/>
          </a:p>
        </p:txBody>
      </p:sp>
      <p:sp>
        <p:nvSpPr>
          <p:cNvPr id="10" name="テキスト ボックス 1"/>
          <p:cNvSpPr txBox="1"/>
          <p:nvPr/>
        </p:nvSpPr>
        <p:spPr>
          <a:xfrm>
            <a:off x="6732240" y="4806308"/>
            <a:ext cx="721644" cy="4197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21</a:t>
            </a:r>
            <a:r>
              <a:rPr lang="ja-JP" altLang="en-US" sz="2000" dirty="0" smtClean="0"/>
              <a:t>％</a:t>
            </a:r>
            <a:endParaRPr lang="ja-JP" altLang="en-US" sz="2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393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5536" y="116632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solidFill>
                  <a:schemeClr val="accent2"/>
                </a:solidFill>
              </a:rPr>
              <a:t>問題意識　１</a:t>
            </a:r>
            <a:endParaRPr kumimoji="1" lang="ja-JP" altLang="en-US" sz="3600" dirty="0">
              <a:solidFill>
                <a:schemeClr val="accent2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709" y="886941"/>
            <a:ext cx="8971787" cy="103105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800" dirty="0" smtClean="0"/>
              <a:t>エネルギー消費を削減しながら、経済成長をする</a:t>
            </a:r>
            <a:r>
              <a:rPr lang="ja-JP" altLang="en-US" sz="2800" dirty="0" smtClean="0"/>
              <a:t>ドイツ </a:t>
            </a:r>
            <a:r>
              <a:rPr kumimoji="1" lang="ja-JP" altLang="en-US" sz="2800" dirty="0" smtClean="0"/>
              <a:t>。</a:t>
            </a:r>
            <a:endParaRPr kumimoji="1"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800" dirty="0"/>
              <a:t>経済成長に</a:t>
            </a:r>
            <a:r>
              <a:rPr lang="ja-JP" altLang="en-US" sz="2800" dirty="0" smtClean="0"/>
              <a:t>伴ってエネルギー消費も拡大する日本。</a:t>
            </a:r>
            <a:endParaRPr lang="en-US" altLang="ja-JP" sz="2800" dirty="0" smtClean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243350572"/>
              </p:ext>
            </p:extLst>
          </p:nvPr>
        </p:nvGraphicFramePr>
        <p:xfrm>
          <a:off x="84992" y="2882553"/>
          <a:ext cx="4394984" cy="3947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07688493"/>
              </p:ext>
            </p:extLst>
          </p:nvPr>
        </p:nvGraphicFramePr>
        <p:xfrm>
          <a:off x="4572000" y="2882553"/>
          <a:ext cx="4425577" cy="3979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64709" y="2276872"/>
            <a:ext cx="9079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一次エネルギー投入、実質</a:t>
            </a:r>
            <a:r>
              <a:rPr kumimoji="1" lang="en-US" altLang="ja-JP" sz="2800" dirty="0" smtClean="0"/>
              <a:t>GDP</a:t>
            </a:r>
            <a:r>
              <a:rPr kumimoji="1" lang="ja-JP" altLang="en-US" sz="2800" dirty="0" err="1" smtClean="0"/>
              <a:t>、</a:t>
            </a:r>
            <a:r>
              <a:rPr kumimoji="1" lang="ja-JP" altLang="en-US" sz="2800" dirty="0" smtClean="0"/>
              <a:t>温室効果ガスの推移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2472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6047910"/>
              </p:ext>
            </p:extLst>
          </p:nvPr>
        </p:nvGraphicFramePr>
        <p:xfrm>
          <a:off x="143801" y="2852937"/>
          <a:ext cx="2988039" cy="3888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827584" y="-27384"/>
            <a:ext cx="75608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>
                <a:solidFill>
                  <a:schemeClr val="accent2"/>
                </a:solidFill>
              </a:rPr>
              <a:t>ドイツ</a:t>
            </a:r>
            <a:r>
              <a:rPr lang="ja-JP" altLang="en-US" sz="2800" dirty="0">
                <a:solidFill>
                  <a:schemeClr val="accent2"/>
                </a:solidFill>
              </a:rPr>
              <a:t>の最終エネルギー消費削減目標</a:t>
            </a:r>
            <a:endParaRPr lang="en-US" altLang="ja-JP" sz="2800" dirty="0">
              <a:solidFill>
                <a:schemeClr val="accent2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accent2"/>
                </a:solidFill>
              </a:rPr>
              <a:t>部門別、利用形態別 内訳（</a:t>
            </a:r>
            <a:r>
              <a:rPr lang="en-US" altLang="ja-JP" sz="2400" dirty="0">
                <a:solidFill>
                  <a:schemeClr val="accent2"/>
                </a:solidFill>
              </a:rPr>
              <a:t>2030/2010</a:t>
            </a:r>
            <a:r>
              <a:rPr lang="ja-JP" altLang="en-US" sz="2400" dirty="0" smtClean="0">
                <a:solidFill>
                  <a:schemeClr val="accent2"/>
                </a:solidFill>
              </a:rPr>
              <a:t>）</a:t>
            </a:r>
            <a:endParaRPr kumimoji="1" lang="ja-JP" altLang="en-US" sz="2400" dirty="0">
              <a:solidFill>
                <a:schemeClr val="accent2"/>
              </a:solidFill>
            </a:endParaRPr>
          </a:p>
        </p:txBody>
      </p:sp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5870581"/>
              </p:ext>
            </p:extLst>
          </p:nvPr>
        </p:nvGraphicFramePr>
        <p:xfrm>
          <a:off x="3707904" y="2708920"/>
          <a:ext cx="527009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右矢印 2"/>
          <p:cNvSpPr/>
          <p:nvPr/>
        </p:nvSpPr>
        <p:spPr>
          <a:xfrm>
            <a:off x="2915816" y="3717032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8398" y="891297"/>
            <a:ext cx="8938098" cy="1754326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en-US" altLang="ja-JP" sz="2400" dirty="0" smtClean="0"/>
              <a:t>2030</a:t>
            </a:r>
            <a:r>
              <a:rPr kumimoji="1" lang="ja-JP" altLang="en-US" sz="2400" dirty="0" smtClean="0"/>
              <a:t>年の最終エネルギー消費削減量の内訳</a:t>
            </a:r>
            <a:endParaRPr kumimoji="1" lang="en-US" altLang="ja-JP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kumimoji="1" lang="ja-JP" altLang="en-US" sz="2400" dirty="0" smtClean="0"/>
              <a:t>熱　　　　　　　　　</a:t>
            </a:r>
            <a:r>
              <a:rPr lang="en-US" altLang="ja-JP" sz="2400" dirty="0" smtClean="0"/>
              <a:t>66</a:t>
            </a:r>
            <a:r>
              <a:rPr lang="ja-JP" altLang="en-US" sz="2400" dirty="0" smtClean="0"/>
              <a:t>％</a:t>
            </a:r>
            <a:endParaRPr lang="en-US" altLang="ja-JP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kumimoji="1" lang="ja-JP" altLang="en-US" sz="2400" dirty="0" smtClean="0"/>
              <a:t>輸送用燃料　　　</a:t>
            </a:r>
            <a:r>
              <a:rPr kumimoji="1" lang="en-US" altLang="ja-JP" sz="2400" dirty="0" smtClean="0"/>
              <a:t>27</a:t>
            </a:r>
            <a:r>
              <a:rPr kumimoji="1" lang="ja-JP" altLang="en-US" sz="2400" dirty="0" smtClean="0"/>
              <a:t>％</a:t>
            </a:r>
            <a:endParaRPr kumimoji="1" lang="en-US" altLang="ja-JP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kumimoji="1" lang="ja-JP" altLang="en-US" sz="2400" dirty="0" smtClean="0"/>
              <a:t>電力　　　　　　　　７％。</a:t>
            </a:r>
            <a:endParaRPr kumimoji="1" lang="en-US" altLang="ja-JP" sz="2400" dirty="0" smtClean="0"/>
          </a:p>
        </p:txBody>
      </p:sp>
      <p:sp>
        <p:nvSpPr>
          <p:cNvPr id="2" name="右大かっこ 1"/>
          <p:cNvSpPr/>
          <p:nvPr/>
        </p:nvSpPr>
        <p:spPr>
          <a:xfrm>
            <a:off x="2627784" y="3573016"/>
            <a:ext cx="144016" cy="648072"/>
          </a:xfrm>
          <a:prstGeom prst="rightBracket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347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2384046"/>
              </p:ext>
            </p:extLst>
          </p:nvPr>
        </p:nvGraphicFramePr>
        <p:xfrm>
          <a:off x="4788024" y="2878236"/>
          <a:ext cx="4213250" cy="3994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53974320"/>
              </p:ext>
            </p:extLst>
          </p:nvPr>
        </p:nvGraphicFramePr>
        <p:xfrm>
          <a:off x="137838" y="2950244"/>
          <a:ext cx="4464496" cy="3935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0" y="548680"/>
            <a:ext cx="9144000" cy="2308324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kumimoji="1" lang="ja-JP" altLang="en-US" sz="2400" dirty="0" smtClean="0"/>
              <a:t>最終エネルギー消費における家庭の</a:t>
            </a:r>
            <a:r>
              <a:rPr kumimoji="1" lang="en-US" altLang="ja-JP" sz="2400" dirty="0" smtClean="0"/>
              <a:t>85</a:t>
            </a:r>
            <a:r>
              <a:rPr kumimoji="1" lang="ja-JP" altLang="en-US" sz="2400" dirty="0" smtClean="0"/>
              <a:t>％は暖房・給湯の熱需要。</a:t>
            </a:r>
            <a:endParaRPr kumimoji="1"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 smtClean="0"/>
              <a:t>業務とも共通。業務は、建物の耐用期間が短く、新技術を取り入れやすい。</a:t>
            </a:r>
            <a:endParaRPr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 smtClean="0"/>
              <a:t>建物の断熱化が最重点課題。ストックの２％の高断熱化改修を目指す。</a:t>
            </a:r>
            <a:endParaRPr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kumimoji="1" lang="ja-JP" altLang="en-US" sz="2400" dirty="0"/>
              <a:t>地域熱</a:t>
            </a:r>
            <a:r>
              <a:rPr kumimoji="1" lang="ja-JP" altLang="en-US" sz="2400" dirty="0" smtClean="0"/>
              <a:t>供給＋再生可能エネルギーの導入とセット⇒街づくり。</a:t>
            </a:r>
            <a:endParaRPr kumimoji="1" lang="en-US" altLang="ja-JP" sz="24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1580" y="35913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>
                <a:solidFill>
                  <a:schemeClr val="accent2"/>
                </a:solidFill>
              </a:rPr>
              <a:t>家庭・業務における熱需要の削減</a:t>
            </a:r>
            <a:endParaRPr kumimoji="1" lang="ja-JP" altLang="en-US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778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548680"/>
            <a:ext cx="8712968" cy="2308324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 smtClean="0"/>
              <a:t>輸送用燃料消費＝走行距離</a:t>
            </a:r>
            <a:r>
              <a:rPr lang="en-US" altLang="ja-JP" sz="2400" dirty="0" smtClean="0"/>
              <a:t>×</a:t>
            </a:r>
            <a:r>
              <a:rPr lang="ja-JP" altLang="en-US" sz="2400" dirty="0" smtClean="0"/>
              <a:t>燃費。</a:t>
            </a:r>
            <a:endParaRPr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/>
              <a:t>貨物輸送</a:t>
            </a:r>
            <a:r>
              <a:rPr lang="ja-JP" altLang="en-US" sz="2400" dirty="0" smtClean="0"/>
              <a:t>の増加が燃費改善を相殺。</a:t>
            </a:r>
            <a:endParaRPr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/>
              <a:t>自家用車</a:t>
            </a:r>
            <a:r>
              <a:rPr lang="ja-JP" altLang="en-US" sz="2400" dirty="0" smtClean="0"/>
              <a:t>の走行距離は横ばい。</a:t>
            </a:r>
            <a:endParaRPr lang="en-US" altLang="ja-JP" sz="2400" dirty="0" smtClean="0"/>
          </a:p>
          <a:p>
            <a:r>
              <a:rPr lang="ja-JP" altLang="en-US" sz="2400" dirty="0" smtClean="0"/>
              <a:t>⇒自家用車の燃費改善がカギ。</a:t>
            </a:r>
            <a:endParaRPr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 smtClean="0"/>
              <a:t>将来的には、再生</a:t>
            </a:r>
            <a:r>
              <a:rPr lang="ja-JP" altLang="en-US" sz="2400" dirty="0"/>
              <a:t>可能</a:t>
            </a:r>
            <a:r>
              <a:rPr lang="ja-JP" altLang="en-US" sz="2400" dirty="0" smtClean="0"/>
              <a:t>エネルギー電力を利用した水素、メタンガス製造など。</a:t>
            </a:r>
            <a:endParaRPr lang="en-US" altLang="ja-JP" sz="24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輸送用燃料需要の</a:t>
            </a:r>
            <a:r>
              <a:rPr lang="ja-JP" altLang="en-US" sz="3200" dirty="0">
                <a:solidFill>
                  <a:schemeClr val="accent2"/>
                </a:solidFill>
              </a:rPr>
              <a:t>削減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16822724"/>
              </p:ext>
            </p:extLst>
          </p:nvPr>
        </p:nvGraphicFramePr>
        <p:xfrm>
          <a:off x="4621375" y="2996952"/>
          <a:ext cx="4383410" cy="3717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201409321"/>
              </p:ext>
            </p:extLst>
          </p:nvPr>
        </p:nvGraphicFramePr>
        <p:xfrm>
          <a:off x="107504" y="2996952"/>
          <a:ext cx="4383409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2008" y="2996952"/>
            <a:ext cx="9036496" cy="3816424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450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ドイツと日本の最終エネルギー消費部門別比較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100" y="692696"/>
            <a:ext cx="8926388" cy="193899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 smtClean="0"/>
              <a:t>ドイツでは、産業・業務の削減傾向が定着。</a:t>
            </a:r>
            <a:endParaRPr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 smtClean="0"/>
              <a:t>家庭・運輸は、</a:t>
            </a:r>
            <a:r>
              <a:rPr lang="en-US" altLang="ja-JP" sz="2400" dirty="0" smtClean="0"/>
              <a:t>90</a:t>
            </a:r>
            <a:r>
              <a:rPr lang="ja-JP" altLang="en-US" sz="2400" dirty="0" smtClean="0"/>
              <a:t>年代後半に増加（統一の影響）。以降、低下傾向も、</a:t>
            </a:r>
            <a:r>
              <a:rPr lang="en-US" altLang="ja-JP" sz="2400" dirty="0" smtClean="0"/>
              <a:t>90</a:t>
            </a:r>
            <a:r>
              <a:rPr lang="ja-JP" altLang="en-US" sz="2400" dirty="0" smtClean="0"/>
              <a:t>年水準を上回る。</a:t>
            </a:r>
            <a:endParaRPr lang="en-US" altLang="ja-JP" sz="2400" dirty="0" smtClean="0"/>
          </a:p>
          <a:p>
            <a:pPr marL="342900" indent="-342900">
              <a:buFont typeface="Wingdings" pitchFamily="2" charset="2"/>
              <a:buChar char="u"/>
            </a:pPr>
            <a:r>
              <a:rPr lang="ja-JP" altLang="en-US" sz="2400" dirty="0"/>
              <a:t>日本</a:t>
            </a:r>
            <a:r>
              <a:rPr lang="ja-JP" altLang="en-US" sz="2400" dirty="0" smtClean="0"/>
              <a:t>は、産業以外は、大幅に増加。ただし、産業の改善は、活動量の低下に伴うもの。原単位では改善せず。</a:t>
            </a:r>
            <a:endParaRPr lang="en-US" altLang="ja-JP" sz="2400" dirty="0" smtClean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07320016"/>
              </p:ext>
            </p:extLst>
          </p:nvPr>
        </p:nvGraphicFramePr>
        <p:xfrm>
          <a:off x="179512" y="3128342"/>
          <a:ext cx="4505325" cy="382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310001162"/>
              </p:ext>
            </p:extLst>
          </p:nvPr>
        </p:nvGraphicFramePr>
        <p:xfrm>
          <a:off x="4491204" y="3056334"/>
          <a:ext cx="4495799" cy="3848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9624" y="2780928"/>
            <a:ext cx="8963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部門</a:t>
            </a:r>
            <a:r>
              <a:rPr lang="ja-JP" altLang="en-US" sz="2800" dirty="0"/>
              <a:t>別エネルギー消費の推移</a:t>
            </a:r>
            <a:endParaRPr kumimoji="1" lang="ja-JP" altLang="en-US" sz="2800" dirty="0"/>
          </a:p>
        </p:txBody>
      </p:sp>
      <p:sp>
        <p:nvSpPr>
          <p:cNvPr id="8" name="正方形/長方形 7"/>
          <p:cNvSpPr/>
          <p:nvPr/>
        </p:nvSpPr>
        <p:spPr>
          <a:xfrm>
            <a:off x="72008" y="2780928"/>
            <a:ext cx="9036496" cy="3960440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3886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529" y="620688"/>
            <a:ext cx="8496943" cy="172354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kumimoji="1" lang="ja-JP" altLang="en-US" sz="2400" dirty="0" smtClean="0"/>
              <a:t>日本の産業の実質エネルギー消費は、ドイツより</a:t>
            </a:r>
            <a:r>
              <a:rPr kumimoji="1" lang="en-US" altLang="ja-JP" sz="2400" dirty="0" smtClean="0"/>
              <a:t>25</a:t>
            </a:r>
            <a:r>
              <a:rPr kumimoji="1" lang="ja-JP" altLang="en-US" sz="2400" dirty="0" smtClean="0"/>
              <a:t>％多い。</a:t>
            </a:r>
            <a:endParaRPr kumimoji="1" lang="en-US" altLang="ja-JP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ja-JP" altLang="en-US" sz="2400" dirty="0" smtClean="0"/>
              <a:t>「乾いた雑巾」？</a:t>
            </a:r>
            <a:endParaRPr lang="en-US" altLang="ja-JP" sz="24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400" dirty="0" smtClean="0"/>
              <a:t>ドイツの家庭の構成比の高さ。</a:t>
            </a:r>
            <a:endParaRPr kumimoji="1" lang="en-US" altLang="ja-JP" sz="24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400" dirty="0"/>
              <a:t>家庭</a:t>
            </a:r>
            <a:r>
              <a:rPr lang="ja-JP" altLang="en-US" sz="2400" dirty="0" smtClean="0"/>
              <a:t>、業務では、</a:t>
            </a:r>
            <a:r>
              <a:rPr kumimoji="1" lang="ja-JP" altLang="en-US" sz="2400" dirty="0" smtClean="0"/>
              <a:t>再生可能エネルギー（熱）を利用しやすい。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最終エネルギー消費　部門別</a:t>
            </a:r>
            <a:r>
              <a:rPr lang="ja-JP" altLang="en-US" sz="3200" dirty="0">
                <a:solidFill>
                  <a:schemeClr val="accent2"/>
                </a:solidFill>
              </a:rPr>
              <a:t>特徴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80038410"/>
              </p:ext>
            </p:extLst>
          </p:nvPr>
        </p:nvGraphicFramePr>
        <p:xfrm>
          <a:off x="1329183" y="2492896"/>
          <a:ext cx="64807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450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19065" y="299521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ドイツの</a:t>
            </a:r>
            <a:r>
              <a:rPr kumimoji="1" lang="ja-JP" altLang="en-US" sz="3600" dirty="0" smtClean="0"/>
              <a:t>再生可能エネルギー利用と</a:t>
            </a:r>
            <a:endParaRPr kumimoji="1" lang="en-US" altLang="ja-JP" sz="3600" dirty="0" smtClean="0"/>
          </a:p>
          <a:p>
            <a:pPr algn="ctr"/>
            <a:r>
              <a:rPr kumimoji="1" lang="ja-JP" altLang="en-US" sz="3600" dirty="0" smtClean="0"/>
              <a:t>日本のポテンシャル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5971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335928857"/>
              </p:ext>
            </p:extLst>
          </p:nvPr>
        </p:nvGraphicFramePr>
        <p:xfrm>
          <a:off x="573098" y="2060848"/>
          <a:ext cx="799289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ドイツの再生可能エネルギーの実態把握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19" y="839034"/>
            <a:ext cx="8784977" cy="98488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kumimoji="1" lang="ja-JP" altLang="en-US" sz="2400" dirty="0" smtClean="0"/>
              <a:t>再生可能エネルギーは、種類別・規模別特性に合わせて利用。</a:t>
            </a:r>
            <a:endParaRPr kumimoji="1" lang="en-US" altLang="ja-JP" sz="2400" dirty="0" smtClean="0"/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u"/>
            </a:pPr>
            <a:r>
              <a:rPr kumimoji="1" lang="ja-JP" altLang="en-US" sz="2400" dirty="0" smtClean="0"/>
              <a:t>ドイツは、熱</a:t>
            </a:r>
            <a:r>
              <a:rPr kumimoji="1" lang="en-US" altLang="ja-JP" sz="2400" dirty="0" smtClean="0"/>
              <a:t>50</a:t>
            </a:r>
            <a:r>
              <a:rPr kumimoji="1" lang="ja-JP" altLang="en-US" sz="2400" dirty="0" smtClean="0"/>
              <a:t>％、電力</a:t>
            </a:r>
            <a:r>
              <a:rPr kumimoji="1" lang="en-US" altLang="ja-JP" sz="2400" dirty="0" smtClean="0"/>
              <a:t>38</a:t>
            </a:r>
            <a:r>
              <a:rPr kumimoji="1" lang="ja-JP" altLang="en-US" sz="2400" dirty="0" smtClean="0"/>
              <a:t>％、輸送用燃料</a:t>
            </a:r>
            <a:r>
              <a:rPr kumimoji="1" lang="en-US" altLang="ja-JP" sz="2400" dirty="0" smtClean="0"/>
              <a:t>12</a:t>
            </a:r>
            <a:r>
              <a:rPr kumimoji="1" lang="ja-JP" altLang="en-US" sz="2400" dirty="0" smtClean="0"/>
              <a:t>％（</a:t>
            </a:r>
            <a:r>
              <a:rPr kumimoji="1" lang="en-US" altLang="ja-JP" sz="2400" dirty="0" smtClean="0"/>
              <a:t>2010</a:t>
            </a:r>
            <a:r>
              <a:rPr kumimoji="1" lang="ja-JP" altLang="en-US" sz="2400" dirty="0" smtClean="0"/>
              <a:t>年）。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3505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93584721"/>
              </p:ext>
            </p:extLst>
          </p:nvPr>
        </p:nvGraphicFramePr>
        <p:xfrm>
          <a:off x="0" y="2420888"/>
          <a:ext cx="449999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309709788"/>
              </p:ext>
            </p:extLst>
          </p:nvPr>
        </p:nvGraphicFramePr>
        <p:xfrm>
          <a:off x="4569543" y="2492896"/>
          <a:ext cx="4355254" cy="39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ドイツの再生可能エネルギーの実態把握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008" y="819289"/>
            <a:ext cx="9036496" cy="1538883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kumimoji="1" lang="ja-JP" altLang="en-US" sz="2800" dirty="0" smtClean="0"/>
              <a:t>再生可能エネルギーは、種類別・規模別特性・技術発展段階に合わせて利用を拡大。</a:t>
            </a:r>
            <a:endParaRPr kumimoji="1" lang="en-US" altLang="ja-JP" sz="2800" dirty="0" smtClean="0"/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u"/>
            </a:pPr>
            <a:r>
              <a:rPr kumimoji="1" lang="ja-JP" altLang="en-US" sz="2800" dirty="0" smtClean="0"/>
              <a:t>熱</a:t>
            </a:r>
            <a:r>
              <a:rPr kumimoji="1" lang="en-US" altLang="ja-JP" sz="2800" dirty="0" smtClean="0"/>
              <a:t>50</a:t>
            </a:r>
            <a:r>
              <a:rPr kumimoji="1" lang="ja-JP" altLang="en-US" sz="2800" dirty="0" smtClean="0"/>
              <a:t>％、電力</a:t>
            </a:r>
            <a:r>
              <a:rPr kumimoji="1" lang="en-US" altLang="ja-JP" sz="2800" dirty="0" smtClean="0"/>
              <a:t>38</a:t>
            </a:r>
            <a:r>
              <a:rPr kumimoji="1" lang="ja-JP" altLang="en-US" sz="2800" dirty="0" smtClean="0"/>
              <a:t>％、輸送用燃料</a:t>
            </a:r>
            <a:r>
              <a:rPr kumimoji="1" lang="en-US" altLang="ja-JP" sz="2800" dirty="0" smtClean="0"/>
              <a:t>12</a:t>
            </a:r>
            <a:r>
              <a:rPr kumimoji="1" lang="ja-JP" altLang="en-US" sz="2800" dirty="0" smtClean="0"/>
              <a:t>％（</a:t>
            </a:r>
            <a:r>
              <a:rPr kumimoji="1" lang="en-US" altLang="ja-JP" sz="2800" dirty="0" smtClean="0"/>
              <a:t>2010</a:t>
            </a:r>
            <a:r>
              <a:rPr kumimoji="1" lang="ja-JP" altLang="en-US" sz="2800" dirty="0" smtClean="0"/>
              <a:t>年）。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89980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55254563"/>
              </p:ext>
            </p:extLst>
          </p:nvPr>
        </p:nvGraphicFramePr>
        <p:xfrm>
          <a:off x="393078" y="764704"/>
          <a:ext cx="849940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ドイツの再生可能エネルギーの実態把握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79912" y="3609020"/>
            <a:ext cx="492443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alpha val="99000"/>
              </a:schemeClr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/>
              <a:t>バイオマス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30498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3079" y="764704"/>
            <a:ext cx="8211369" cy="580158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800" dirty="0" smtClean="0"/>
              <a:t>ドイツの風力適地は、北部沿岸。中部、南部は恵まれているわけではない。</a:t>
            </a:r>
            <a:endParaRPr kumimoji="1"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800" dirty="0"/>
              <a:t>日本も</a:t>
            </a:r>
            <a:r>
              <a:rPr lang="ja-JP" altLang="en-US" sz="2800" dirty="0" smtClean="0"/>
              <a:t>、北海道、東北は風況に優れる。</a:t>
            </a:r>
            <a:endParaRPr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800" dirty="0" smtClean="0"/>
              <a:t>太陽はドイツの３割増。太陽光発電、太陽熱利用。</a:t>
            </a:r>
            <a:endParaRPr kumimoji="1"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800" dirty="0"/>
              <a:t>ドイツ</a:t>
            </a:r>
            <a:r>
              <a:rPr lang="ja-JP" altLang="en-US" sz="2800" dirty="0" smtClean="0"/>
              <a:t>の森林面積</a:t>
            </a:r>
            <a:r>
              <a:rPr lang="en-US" altLang="ja-JP" sz="2800" dirty="0" smtClean="0"/>
              <a:t>1,000</a:t>
            </a:r>
            <a:r>
              <a:rPr lang="ja-JP" altLang="en-US" sz="2800" dirty="0" smtClean="0"/>
              <a:t>万ヘクタール、木材生産量</a:t>
            </a:r>
            <a:r>
              <a:rPr lang="en-US" altLang="ja-JP" sz="2800" dirty="0" smtClean="0"/>
              <a:t>6000</a:t>
            </a:r>
            <a:r>
              <a:rPr lang="ja-JP" altLang="en-US" sz="2800" dirty="0" smtClean="0"/>
              <a:t>万立方メートル。</a:t>
            </a:r>
            <a:endParaRPr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800" dirty="0"/>
              <a:t>日本</a:t>
            </a:r>
            <a:r>
              <a:rPr kumimoji="1" lang="ja-JP" altLang="en-US" sz="2800" dirty="0" smtClean="0"/>
              <a:t>の人工林</a:t>
            </a:r>
            <a:r>
              <a:rPr kumimoji="1" lang="en-US" altLang="ja-JP" sz="2800" dirty="0" smtClean="0"/>
              <a:t>1,000</a:t>
            </a:r>
            <a:r>
              <a:rPr kumimoji="1" lang="ja-JP" altLang="en-US" sz="2800" dirty="0" smtClean="0"/>
              <a:t>万ヘクタール＋天然林。潜在的にはドイツを上回る。</a:t>
            </a:r>
            <a:endParaRPr kumimoji="1"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800" dirty="0" smtClean="0"/>
              <a:t>「森林</a:t>
            </a:r>
            <a:r>
              <a:rPr lang="ja-JP" altLang="en-US" sz="2800" dirty="0"/>
              <a:t>・林業再生</a:t>
            </a:r>
            <a:r>
              <a:rPr lang="ja-JP" altLang="en-US" sz="2800" dirty="0" smtClean="0"/>
              <a:t>プラン」による林業の抜本改革＋自給率</a:t>
            </a:r>
            <a:r>
              <a:rPr lang="en-US" altLang="ja-JP" sz="2800" dirty="0" smtClean="0"/>
              <a:t>50</a:t>
            </a:r>
            <a:r>
              <a:rPr lang="ja-JP" altLang="en-US" sz="2800" dirty="0" smtClean="0"/>
              <a:t>％以上。</a:t>
            </a:r>
            <a:endParaRPr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800" dirty="0" smtClean="0"/>
              <a:t>地熱、地中熱。</a:t>
            </a:r>
            <a:endParaRPr kumimoji="1" lang="en-US" altLang="ja-JP" sz="28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800" dirty="0" smtClean="0"/>
              <a:t>小水力。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36511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日本における再生可能エネルギーのポテンシャル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99866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5536" y="190381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solidFill>
                  <a:schemeClr val="accent2"/>
                </a:solidFill>
              </a:rPr>
              <a:t>問題意識　２</a:t>
            </a:r>
            <a:endParaRPr kumimoji="1" lang="ja-JP" altLang="en-US" sz="3600" dirty="0">
              <a:solidFill>
                <a:schemeClr val="accent2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6717" y="908720"/>
            <a:ext cx="8827771" cy="291163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600"/>
              </a:lnSpc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2800" dirty="0" smtClean="0"/>
              <a:t>再生可能エネルギー拡大＋エネルギー効率性の追求（消費削減）が、これからのエネルギー戦略の</a:t>
            </a:r>
            <a:r>
              <a:rPr kumimoji="1" lang="en-US" altLang="ja-JP" sz="2800" dirty="0" smtClean="0"/>
              <a:t>2</a:t>
            </a:r>
            <a:r>
              <a:rPr kumimoji="1" lang="ja-JP" altLang="en-US" sz="2800" dirty="0" smtClean="0"/>
              <a:t>大柱になるべきではないか。</a:t>
            </a:r>
            <a:endParaRPr kumimoji="1" lang="en-US" altLang="ja-JP" sz="2800" dirty="0" smtClean="0"/>
          </a:p>
          <a:p>
            <a:pPr marL="342900" indent="-342900">
              <a:lnSpc>
                <a:spcPts val="3600"/>
              </a:lnSpc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800" dirty="0" smtClean="0"/>
              <a:t>高騰するエネルギー価格、エネルギー需給逼迫にそなえ、エネルギーを安定的に調達し、国際競争力を維持するためにも不可欠の前提ではないか。</a:t>
            </a:r>
            <a:endParaRPr lang="en-US" altLang="ja-JP" sz="28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9586" y="4509120"/>
            <a:ext cx="8774901" cy="2400657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600"/>
              </a:lnSpc>
              <a:buFont typeface="Wingdings" pitchFamily="2" charset="2"/>
              <a:buChar char="u"/>
            </a:pPr>
            <a:r>
              <a:rPr kumimoji="1" lang="ja-JP" altLang="en-US" sz="2800" dirty="0" smtClean="0"/>
              <a:t>今回は主にエネルギー消費削減を取り扱う。</a:t>
            </a:r>
            <a:endParaRPr kumimoji="1" lang="en-US" altLang="ja-JP" sz="2800" dirty="0" smtClean="0"/>
          </a:p>
          <a:p>
            <a:pPr marL="457200" indent="-457200">
              <a:lnSpc>
                <a:spcPts val="3600"/>
              </a:lnSpc>
              <a:buFont typeface="Wingdings" pitchFamily="2" charset="2"/>
              <a:buChar char="u"/>
            </a:pPr>
            <a:r>
              <a:rPr kumimoji="1" lang="ja-JP" altLang="en-US" sz="2800" dirty="0" smtClean="0"/>
              <a:t>再エネについては、電力・熱利用の整理と、小規模分散型エネルギーシステムの観点から分析。</a:t>
            </a:r>
            <a:endParaRPr kumimoji="1" lang="en-US" altLang="ja-JP" sz="2800" dirty="0" smtClean="0"/>
          </a:p>
          <a:p>
            <a:pPr marL="457200" indent="-457200">
              <a:lnSpc>
                <a:spcPts val="3600"/>
              </a:lnSpc>
              <a:buFont typeface="Wingdings" pitchFamily="2" charset="2"/>
              <a:buChar char="u"/>
            </a:pPr>
            <a:r>
              <a:rPr lang="ja-JP" altLang="en-US" sz="2800" dirty="0" smtClean="0"/>
              <a:t>いま</a:t>
            </a:r>
            <a:r>
              <a:rPr lang="ja-JP" altLang="en-US" sz="2800" dirty="0"/>
              <a:t>まで</a:t>
            </a:r>
            <a:r>
              <a:rPr lang="ja-JP" altLang="en-US" sz="2800" dirty="0" smtClean="0"/>
              <a:t>の日本のエネルギーに対する基本的考え方を整理</a:t>
            </a:r>
            <a:r>
              <a:rPr lang="ja-JP" altLang="en-US" sz="2800" dirty="0"/>
              <a:t>する</a:t>
            </a:r>
            <a:r>
              <a:rPr lang="ja-JP" altLang="en-US" sz="2800" dirty="0" smtClean="0"/>
              <a:t>ため、エネルギー基本計画</a:t>
            </a:r>
            <a:r>
              <a:rPr lang="en-US" altLang="ja-JP" sz="2800" dirty="0" smtClean="0"/>
              <a:t>2010</a:t>
            </a:r>
            <a:r>
              <a:rPr lang="ja-JP" altLang="en-US" sz="2800" dirty="0" smtClean="0"/>
              <a:t>を用いる。</a:t>
            </a:r>
            <a:endParaRPr kumimoji="1" lang="ja-JP" altLang="en-US" sz="2800" dirty="0"/>
          </a:p>
        </p:txBody>
      </p:sp>
      <p:sp>
        <p:nvSpPr>
          <p:cNvPr id="5" name="下矢印 4"/>
          <p:cNvSpPr/>
          <p:nvPr/>
        </p:nvSpPr>
        <p:spPr>
          <a:xfrm>
            <a:off x="4067944" y="3933056"/>
            <a:ext cx="1088301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06062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3079" y="1660153"/>
            <a:ext cx="8211369" cy="4416594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3200" dirty="0" smtClean="0"/>
              <a:t>風、水、地熱、地中熱すべて豊富。</a:t>
            </a:r>
            <a:endParaRPr lang="en-US" altLang="ja-JP" sz="32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3200" dirty="0" smtClean="0"/>
              <a:t>森林蓄積は世界トップクラス。</a:t>
            </a:r>
            <a:endParaRPr kumimoji="1" lang="en-US" altLang="ja-JP" sz="32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endParaRPr lang="en-US" altLang="ja-JP" sz="3200" dirty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3200" dirty="0" smtClean="0"/>
              <a:t>家庭の年間光熱費</a:t>
            </a:r>
            <a:r>
              <a:rPr kumimoji="1" lang="en-US" altLang="ja-JP" sz="3200" dirty="0" smtClean="0"/>
              <a:t>60</a:t>
            </a:r>
            <a:r>
              <a:rPr kumimoji="1" lang="ja-JP" altLang="en-US" sz="3200" dirty="0" smtClean="0"/>
              <a:t>万円</a:t>
            </a:r>
            <a:endParaRPr kumimoji="1" lang="en-US" altLang="ja-JP" sz="32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3200" dirty="0" smtClean="0"/>
              <a:t>世帯数</a:t>
            </a:r>
            <a:r>
              <a:rPr kumimoji="1" lang="en-US" altLang="ja-JP" sz="3200" dirty="0" smtClean="0"/>
              <a:t>1,000</a:t>
            </a:r>
            <a:r>
              <a:rPr kumimoji="1" lang="ja-JP" altLang="en-US" sz="3200" dirty="0" smtClean="0"/>
              <a:t>として、６億円。そのほとんどが、域外に流出。</a:t>
            </a:r>
            <a:endParaRPr lang="en-US" altLang="ja-JP" sz="3200" dirty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kumimoji="1" lang="ja-JP" altLang="en-US" sz="3200" dirty="0" smtClean="0"/>
              <a:t>自給率</a:t>
            </a:r>
            <a:r>
              <a:rPr kumimoji="1" lang="en-US" altLang="ja-JP" sz="3200" dirty="0" smtClean="0"/>
              <a:t>100</a:t>
            </a:r>
            <a:r>
              <a:rPr kumimoji="1" lang="ja-JP" altLang="en-US" sz="3200" dirty="0" smtClean="0"/>
              <a:t>％とした場合、６億円が地域で循環。</a:t>
            </a:r>
            <a:endParaRPr kumimoji="1" lang="en-US" altLang="ja-JP" sz="32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36512" y="36511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>
                <a:solidFill>
                  <a:schemeClr val="accent2"/>
                </a:solidFill>
              </a:rPr>
              <a:t>東北</a:t>
            </a:r>
            <a:r>
              <a:rPr kumimoji="1" lang="ja-JP" altLang="en-US" sz="3600" dirty="0" smtClean="0">
                <a:solidFill>
                  <a:schemeClr val="accent2"/>
                </a:solidFill>
              </a:rPr>
              <a:t>のポテンシャル</a:t>
            </a:r>
            <a:endParaRPr kumimoji="1" lang="ja-JP" altLang="en-US" sz="3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9043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下矢印 18"/>
          <p:cNvSpPr/>
          <p:nvPr/>
        </p:nvSpPr>
        <p:spPr>
          <a:xfrm>
            <a:off x="2702344" y="3573016"/>
            <a:ext cx="3323314" cy="504056"/>
          </a:xfrm>
          <a:prstGeom prst="downArrow">
            <a:avLst>
              <a:gd name="adj1" fmla="val 50000"/>
              <a:gd name="adj2" fmla="val 5235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>
            <a:fillRect/>
          </a:stretch>
        </p:blipFill>
        <p:spPr bwMode="auto">
          <a:xfrm>
            <a:off x="4007448" y="4742904"/>
            <a:ext cx="995573" cy="99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角丸四角形 20"/>
          <p:cNvSpPr/>
          <p:nvPr/>
        </p:nvSpPr>
        <p:spPr>
          <a:xfrm>
            <a:off x="57810" y="4149080"/>
            <a:ext cx="6746438" cy="270892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37"/>
          <p:cNvGrpSpPr/>
          <p:nvPr/>
        </p:nvGrpSpPr>
        <p:grpSpPr>
          <a:xfrm>
            <a:off x="5095092" y="4846711"/>
            <a:ext cx="1848735" cy="1988738"/>
            <a:chOff x="-653344" y="4846711"/>
            <a:chExt cx="2280740" cy="1988738"/>
          </a:xfrm>
        </p:grpSpPr>
        <p:sp>
          <p:nvSpPr>
            <p:cNvPr id="23" name="円/楕円 22"/>
            <p:cNvSpPr/>
            <p:nvPr/>
          </p:nvSpPr>
          <p:spPr>
            <a:xfrm>
              <a:off x="-514451" y="4846711"/>
              <a:ext cx="1224136" cy="792088"/>
            </a:xfrm>
            <a:prstGeom prst="ellipse">
              <a:avLst/>
            </a:prstGeom>
            <a:blipFill rotWithShape="0">
              <a:blip r:embed="rId3" cstate="email">
                <a:extLst>
                  <a:ext uri="{28A0092B-C50C-407E-A947-70E740481C1C}">
    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テキスト ボックス 23"/>
            <p:cNvSpPr txBox="1"/>
            <p:nvPr/>
          </p:nvSpPr>
          <p:spPr>
            <a:xfrm>
              <a:off x="-653344" y="5696676"/>
              <a:ext cx="228074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ja-JP" altLang="en-US" sz="1600" dirty="0" smtClean="0">
                  <a:latin typeface="ＭＳ ゴシック" pitchFamily="49" charset="-128"/>
                  <a:ea typeface="ＭＳ ゴシック" pitchFamily="49" charset="-128"/>
                </a:rPr>
                <a:t>工業</a:t>
              </a:r>
              <a:r>
                <a:rPr lang="ja-JP" altLang="en-US" sz="1600" dirty="0">
                  <a:latin typeface="ＭＳ ゴシック" pitchFamily="49" charset="-128"/>
                  <a:ea typeface="ＭＳ ゴシック" pitchFamily="49" charset="-128"/>
                </a:rPr>
                <a:t>団地</a:t>
              </a:r>
              <a:r>
                <a:rPr lang="ja-JP" altLang="en-US" sz="1600" dirty="0" smtClean="0">
                  <a:latin typeface="ＭＳ ゴシック" pitchFamily="49" charset="-128"/>
                  <a:ea typeface="ＭＳ ゴシック" pitchFamily="49" charset="-128"/>
                </a:rPr>
                <a:t>モデル</a:t>
              </a:r>
              <a:endParaRPr lang="en-US" altLang="ja-JP" sz="16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pPr lvl="0" algn="ctr"/>
              <a:r>
                <a:rPr lang="ja-JP" altLang="en-US" sz="1600" b="1" dirty="0" smtClean="0">
                  <a:latin typeface="ＭＳ ゴシック" pitchFamily="49" charset="-128"/>
                  <a:ea typeface="ＭＳ ゴシック" pitchFamily="49" charset="-128"/>
                </a:rPr>
                <a:t>熱電併給</a:t>
              </a:r>
              <a:r>
                <a:rPr lang="ja-JP" altLang="en-US" sz="1600" dirty="0" smtClean="0">
                  <a:latin typeface="ＭＳ ゴシック" pitchFamily="49" charset="-128"/>
                  <a:ea typeface="ＭＳ ゴシック" pitchFamily="49" charset="-128"/>
                </a:rPr>
                <a:t>設備</a:t>
              </a:r>
              <a:endParaRPr lang="en-US" altLang="ja-JP" sz="16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pPr lvl="0" algn="ctr"/>
              <a:r>
                <a:rPr kumimoji="1" lang="ja-JP" altLang="en-US" sz="1800" b="1" dirty="0" smtClean="0">
                  <a:latin typeface="ＭＳ ゴシック" pitchFamily="49" charset="-128"/>
                  <a:ea typeface="ＭＳ ゴシック" pitchFamily="49" charset="-128"/>
                </a:rPr>
                <a:t>地域熱供給</a:t>
              </a:r>
              <a:endParaRPr kumimoji="1" lang="en-US" altLang="ja-JP" sz="1800" b="1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pPr lvl="0" algn="ctr"/>
              <a:r>
                <a:rPr kumimoji="1" lang="ja-JP" altLang="en-US" sz="1800" b="1" u="sng" dirty="0" smtClean="0">
                  <a:solidFill>
                    <a:srgbClr val="FF0000"/>
                  </a:solidFill>
                  <a:latin typeface="ＭＳ ゴシック" pitchFamily="49" charset="-128"/>
                  <a:ea typeface="ＭＳ ゴシック" pitchFamily="49" charset="-128"/>
                </a:rPr>
                <a:t>大規模</a:t>
              </a:r>
              <a:endParaRPr kumimoji="1" lang="ja-JP" altLang="en-US" sz="1600" b="1" u="sng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2768680" y="5733256"/>
            <a:ext cx="23928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 smtClean="0">
                <a:latin typeface="ＭＳ ゴシック" pitchFamily="49" charset="-128"/>
                <a:ea typeface="ＭＳ ゴシック" pitchFamily="49" charset="-128"/>
              </a:rPr>
              <a:t>農水産･商業･公共施設</a:t>
            </a:r>
            <a:endParaRPr lang="en-US" altLang="ja-JP" sz="1600" dirty="0" smtClean="0">
              <a:latin typeface="ＭＳ ゴシック" pitchFamily="49" charset="-128"/>
              <a:ea typeface="ＭＳ ゴシック" pitchFamily="49" charset="-128"/>
            </a:endParaRPr>
          </a:p>
          <a:p>
            <a:pPr algn="ctr"/>
            <a:r>
              <a:rPr lang="ja-JP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itchFamily="49" charset="-128"/>
                <a:ea typeface="ＭＳ ゴシック" pitchFamily="49" charset="-128"/>
              </a:rPr>
              <a:t>冷暖房熱・温水・温風</a:t>
            </a:r>
            <a:endParaRPr lang="en-US" altLang="ja-JP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ゴシック" pitchFamily="49" charset="-128"/>
              <a:ea typeface="ＭＳ ゴシック" pitchFamily="49" charset="-128"/>
            </a:endParaRPr>
          </a:p>
          <a:p>
            <a:pPr lvl="0" algn="ctr"/>
            <a:r>
              <a:rPr lang="ja-JP" altLang="en-US" sz="1600" b="1" dirty="0">
                <a:latin typeface="ＭＳ ゴシック" pitchFamily="49" charset="-128"/>
                <a:ea typeface="ＭＳ ゴシック" pitchFamily="49" charset="-128"/>
              </a:rPr>
              <a:t>地域熱</a:t>
            </a:r>
            <a:r>
              <a:rPr lang="ja-JP" altLang="en-US" sz="1600" b="1" dirty="0" smtClean="0">
                <a:latin typeface="ＭＳ ゴシック" pitchFamily="49" charset="-128"/>
                <a:ea typeface="ＭＳ ゴシック" pitchFamily="49" charset="-128"/>
              </a:rPr>
              <a:t>供給</a:t>
            </a:r>
            <a:endParaRPr lang="en-US" altLang="ja-JP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ゴシック" pitchFamily="49" charset="-128"/>
              <a:ea typeface="ＭＳ ゴシック" pitchFamily="49" charset="-128"/>
            </a:endParaRPr>
          </a:p>
          <a:p>
            <a:pPr algn="ctr"/>
            <a:r>
              <a:rPr lang="ja-JP" altLang="en-US" sz="1800" b="1" u="sng" dirty="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中規模</a:t>
            </a:r>
            <a:r>
              <a:rPr lang="ja-JP" alt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itchFamily="49" charset="-128"/>
                <a:ea typeface="ＭＳ ゴシック" pitchFamily="49" charset="-128"/>
              </a:rPr>
              <a:t>　</a:t>
            </a:r>
            <a:endParaRPr kumimoji="1" lang="ja-JP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ゴシック" pitchFamily="49" charset="-128"/>
              <a:ea typeface="ＭＳ ゴシック" pitchFamily="49" charset="-128"/>
            </a:endParaRPr>
          </a:p>
        </p:txBody>
      </p:sp>
      <p:pic>
        <p:nvPicPr>
          <p:cNvPr id="26" name="Picture 2" descr="C:\Users\hia019\AppData\Local\Microsoft\Windows\Temporary Internet Files\Content.IE5\SMHWVB2W\MC900216842[1].wm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>
            <a:fillRect/>
          </a:stretch>
        </p:blipFill>
        <p:spPr bwMode="auto">
          <a:xfrm>
            <a:off x="2994073" y="5157007"/>
            <a:ext cx="986322" cy="50218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グループ化 36"/>
          <p:cNvGrpSpPr/>
          <p:nvPr/>
        </p:nvGrpSpPr>
        <p:grpSpPr>
          <a:xfrm>
            <a:off x="35496" y="4509120"/>
            <a:ext cx="2877199" cy="2088232"/>
            <a:chOff x="5097015" y="4653136"/>
            <a:chExt cx="3116965" cy="2088232"/>
          </a:xfrm>
        </p:grpSpPr>
        <p:sp>
          <p:nvSpPr>
            <p:cNvPr id="28" name="テキスト ボックス 27"/>
            <p:cNvSpPr txBox="1"/>
            <p:nvPr/>
          </p:nvSpPr>
          <p:spPr>
            <a:xfrm>
              <a:off x="5097015" y="6156593"/>
              <a:ext cx="31169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ja-JP" altLang="en-US" sz="1400" dirty="0" smtClean="0">
                  <a:latin typeface="HG丸ｺﾞｼｯｸM-PRO" pitchFamily="50" charset="-128"/>
                  <a:ea typeface="HG丸ｺﾞｼｯｸM-PRO" pitchFamily="50" charset="-128"/>
                </a:rPr>
                <a:t>畜産、ビニールハウス、家庭など</a:t>
              </a:r>
              <a:endParaRPr lang="en-US" altLang="ja-JP" sz="1400" dirty="0" smtClean="0"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algn="ctr"/>
              <a:r>
                <a:rPr lang="ja-JP" altLang="en-US" sz="1800" b="1" u="sng" dirty="0" smtClean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小規模・単独利用</a:t>
              </a:r>
              <a:endParaRPr lang="ja-JP" altLang="en-US" sz="1600" b="1" u="sng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pic>
          <p:nvPicPr>
            <p:cNvPr id="29" name="Picture 23" descr="Heitzmann Holzkessel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4200" y="4653136"/>
              <a:ext cx="876952" cy="89898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図 2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  </a:ext>
              </a:extLst>
            </a:blip>
            <a:srcRect/>
            <a:stretch/>
          </p:blipFill>
          <p:spPr>
            <a:xfrm>
              <a:off x="5865820" y="5444901"/>
              <a:ext cx="1751476" cy="7204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1" name="Picture 9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6321153" y="4868837"/>
              <a:ext cx="1288556" cy="576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2" name="角丸四角形 31"/>
          <p:cNvSpPr/>
          <p:nvPr/>
        </p:nvSpPr>
        <p:spPr>
          <a:xfrm>
            <a:off x="210754" y="1196752"/>
            <a:ext cx="6230334" cy="237626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33" name="角丸四角形 32"/>
          <p:cNvSpPr/>
          <p:nvPr/>
        </p:nvSpPr>
        <p:spPr>
          <a:xfrm>
            <a:off x="57811" y="116632"/>
            <a:ext cx="8892479" cy="504056"/>
          </a:xfrm>
          <a:prstGeom prst="round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800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バイオマスを軸にしたエネルギー総合利用</a:t>
            </a:r>
            <a:endParaRPr lang="ja-JP" altLang="en-US" sz="2800" dirty="0">
              <a:solidFill>
                <a:schemeClr val="tx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4" name="フリーフォーム 33"/>
          <p:cNvSpPr/>
          <p:nvPr/>
        </p:nvSpPr>
        <p:spPr>
          <a:xfrm>
            <a:off x="176392" y="2781844"/>
            <a:ext cx="1728192" cy="503141"/>
          </a:xfrm>
          <a:custGeom>
            <a:avLst/>
            <a:gdLst>
              <a:gd name="connsiteX0" fmla="*/ 0 w 935189"/>
              <a:gd name="connsiteY0" fmla="*/ 467595 h 935189"/>
              <a:gd name="connsiteX1" fmla="*/ 136956 w 935189"/>
              <a:gd name="connsiteY1" fmla="*/ 136955 h 935189"/>
              <a:gd name="connsiteX2" fmla="*/ 467596 w 935189"/>
              <a:gd name="connsiteY2" fmla="*/ 0 h 935189"/>
              <a:gd name="connsiteX3" fmla="*/ 798236 w 935189"/>
              <a:gd name="connsiteY3" fmla="*/ 136956 h 935189"/>
              <a:gd name="connsiteX4" fmla="*/ 935191 w 935189"/>
              <a:gd name="connsiteY4" fmla="*/ 467596 h 935189"/>
              <a:gd name="connsiteX5" fmla="*/ 798235 w 935189"/>
              <a:gd name="connsiteY5" fmla="*/ 798236 h 935189"/>
              <a:gd name="connsiteX6" fmla="*/ 467595 w 935189"/>
              <a:gd name="connsiteY6" fmla="*/ 935191 h 935189"/>
              <a:gd name="connsiteX7" fmla="*/ 136955 w 935189"/>
              <a:gd name="connsiteY7" fmla="*/ 798235 h 935189"/>
              <a:gd name="connsiteX8" fmla="*/ 0 w 935189"/>
              <a:gd name="connsiteY8" fmla="*/ 467595 h 93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5189" h="935189">
                <a:moveTo>
                  <a:pt x="0" y="467595"/>
                </a:moveTo>
                <a:cubicBezTo>
                  <a:pt x="0" y="343581"/>
                  <a:pt x="49265" y="224646"/>
                  <a:pt x="136956" y="136955"/>
                </a:cubicBezTo>
                <a:cubicBezTo>
                  <a:pt x="224647" y="49264"/>
                  <a:pt x="343582" y="0"/>
                  <a:pt x="467596" y="0"/>
                </a:cubicBezTo>
                <a:cubicBezTo>
                  <a:pt x="591610" y="0"/>
                  <a:pt x="710545" y="49265"/>
                  <a:pt x="798236" y="136956"/>
                </a:cubicBezTo>
                <a:cubicBezTo>
                  <a:pt x="885927" y="224647"/>
                  <a:pt x="935191" y="343582"/>
                  <a:pt x="935191" y="467596"/>
                </a:cubicBezTo>
                <a:cubicBezTo>
                  <a:pt x="935191" y="591610"/>
                  <a:pt x="885927" y="710545"/>
                  <a:pt x="798235" y="798236"/>
                </a:cubicBezTo>
                <a:cubicBezTo>
                  <a:pt x="710544" y="885927"/>
                  <a:pt x="591609" y="935191"/>
                  <a:pt x="467595" y="935191"/>
                </a:cubicBezTo>
                <a:cubicBezTo>
                  <a:pt x="343581" y="935191"/>
                  <a:pt x="224646" y="885926"/>
                  <a:pt x="136955" y="798235"/>
                </a:cubicBezTo>
                <a:cubicBezTo>
                  <a:pt x="49264" y="710544"/>
                  <a:pt x="0" y="591609"/>
                  <a:pt x="0" y="467595"/>
                </a:cubicBezTo>
                <a:close/>
              </a:path>
            </a:pathLst>
          </a:custGeom>
          <a:solidFill>
            <a:srgbClr val="FF66FF">
              <a:alpha val="69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8422" tIns="154735" rIns="188422" bIns="15473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</a:pPr>
            <a:r>
              <a:rPr kumimoji="1" lang="ja-JP" altLang="en-US" sz="2000" kern="1200" dirty="0" smtClean="0">
                <a:latin typeface="HG丸ｺﾞｼｯｸM-PRO" pitchFamily="50" charset="-128"/>
                <a:ea typeface="HG丸ｺﾞｼｯｸM-PRO" pitchFamily="50" charset="-128"/>
              </a:rPr>
              <a:t>ジオ</a:t>
            </a:r>
            <a:endParaRPr kumimoji="1" lang="en-US" altLang="ja-JP" sz="2000" kern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</a:pPr>
            <a:r>
              <a:rPr kumimoji="1" lang="ja-JP" altLang="en-US" sz="2000" kern="1200" dirty="0" smtClean="0">
                <a:latin typeface="HG丸ｺﾞｼｯｸM-PRO" pitchFamily="50" charset="-128"/>
                <a:ea typeface="HG丸ｺﾞｼｯｸM-PRO" pitchFamily="50" charset="-128"/>
              </a:rPr>
              <a:t>サーマル</a:t>
            </a:r>
            <a:endParaRPr kumimoji="1" lang="ja-JP" altLang="en-US" sz="2000" kern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4755756" y="1196752"/>
            <a:ext cx="4261004" cy="2376264"/>
          </a:xfrm>
          <a:prstGeom prst="roundRect">
            <a:avLst/>
          </a:prstGeom>
          <a:solidFill>
            <a:srgbClr val="00B0F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6665240" y="1796063"/>
            <a:ext cx="1582016" cy="588821"/>
          </a:xfrm>
          <a:custGeom>
            <a:avLst/>
            <a:gdLst>
              <a:gd name="connsiteX0" fmla="*/ 0 w 935189"/>
              <a:gd name="connsiteY0" fmla="*/ 467595 h 935189"/>
              <a:gd name="connsiteX1" fmla="*/ 136956 w 935189"/>
              <a:gd name="connsiteY1" fmla="*/ 136955 h 935189"/>
              <a:gd name="connsiteX2" fmla="*/ 467596 w 935189"/>
              <a:gd name="connsiteY2" fmla="*/ 0 h 935189"/>
              <a:gd name="connsiteX3" fmla="*/ 798236 w 935189"/>
              <a:gd name="connsiteY3" fmla="*/ 136956 h 935189"/>
              <a:gd name="connsiteX4" fmla="*/ 935191 w 935189"/>
              <a:gd name="connsiteY4" fmla="*/ 467596 h 935189"/>
              <a:gd name="connsiteX5" fmla="*/ 798235 w 935189"/>
              <a:gd name="connsiteY5" fmla="*/ 798236 h 935189"/>
              <a:gd name="connsiteX6" fmla="*/ 467595 w 935189"/>
              <a:gd name="connsiteY6" fmla="*/ 935191 h 935189"/>
              <a:gd name="connsiteX7" fmla="*/ 136955 w 935189"/>
              <a:gd name="connsiteY7" fmla="*/ 798235 h 935189"/>
              <a:gd name="connsiteX8" fmla="*/ 0 w 935189"/>
              <a:gd name="connsiteY8" fmla="*/ 467595 h 93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5189" h="935189">
                <a:moveTo>
                  <a:pt x="0" y="467595"/>
                </a:moveTo>
                <a:cubicBezTo>
                  <a:pt x="0" y="343581"/>
                  <a:pt x="49265" y="224646"/>
                  <a:pt x="136956" y="136955"/>
                </a:cubicBezTo>
                <a:cubicBezTo>
                  <a:pt x="224647" y="49264"/>
                  <a:pt x="343582" y="0"/>
                  <a:pt x="467596" y="0"/>
                </a:cubicBezTo>
                <a:cubicBezTo>
                  <a:pt x="591610" y="0"/>
                  <a:pt x="710545" y="49265"/>
                  <a:pt x="798236" y="136956"/>
                </a:cubicBezTo>
                <a:cubicBezTo>
                  <a:pt x="885927" y="224647"/>
                  <a:pt x="935191" y="343582"/>
                  <a:pt x="935191" y="467596"/>
                </a:cubicBezTo>
                <a:cubicBezTo>
                  <a:pt x="935191" y="591610"/>
                  <a:pt x="885927" y="710545"/>
                  <a:pt x="798235" y="798236"/>
                </a:cubicBezTo>
                <a:cubicBezTo>
                  <a:pt x="710544" y="885927"/>
                  <a:pt x="591609" y="935191"/>
                  <a:pt x="467595" y="935191"/>
                </a:cubicBezTo>
                <a:cubicBezTo>
                  <a:pt x="343581" y="935191"/>
                  <a:pt x="224646" y="885926"/>
                  <a:pt x="136955" y="798235"/>
                </a:cubicBezTo>
                <a:cubicBezTo>
                  <a:pt x="49264" y="710544"/>
                  <a:pt x="0" y="591609"/>
                  <a:pt x="0" y="467595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  <a:alpha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8422" tIns="154735" rIns="188422" bIns="15473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2400" kern="1200" dirty="0" smtClean="0">
                <a:latin typeface="HG丸ｺﾞｼｯｸM-PRO" pitchFamily="50" charset="-128"/>
                <a:ea typeface="HG丸ｺﾞｼｯｸM-PRO" pitchFamily="50" charset="-128"/>
              </a:rPr>
              <a:t>風力</a:t>
            </a:r>
            <a:endParaRPr kumimoji="1" lang="ja-JP" altLang="en-US" sz="2400" kern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7" name="フリーフォーム 36"/>
          <p:cNvSpPr/>
          <p:nvPr/>
        </p:nvSpPr>
        <p:spPr>
          <a:xfrm>
            <a:off x="7544270" y="3009431"/>
            <a:ext cx="1347290" cy="503141"/>
          </a:xfrm>
          <a:custGeom>
            <a:avLst/>
            <a:gdLst>
              <a:gd name="connsiteX0" fmla="*/ 0 w 935189"/>
              <a:gd name="connsiteY0" fmla="*/ 467595 h 935189"/>
              <a:gd name="connsiteX1" fmla="*/ 136956 w 935189"/>
              <a:gd name="connsiteY1" fmla="*/ 136955 h 935189"/>
              <a:gd name="connsiteX2" fmla="*/ 467596 w 935189"/>
              <a:gd name="connsiteY2" fmla="*/ 0 h 935189"/>
              <a:gd name="connsiteX3" fmla="*/ 798236 w 935189"/>
              <a:gd name="connsiteY3" fmla="*/ 136956 h 935189"/>
              <a:gd name="connsiteX4" fmla="*/ 935191 w 935189"/>
              <a:gd name="connsiteY4" fmla="*/ 467596 h 935189"/>
              <a:gd name="connsiteX5" fmla="*/ 798235 w 935189"/>
              <a:gd name="connsiteY5" fmla="*/ 798236 h 935189"/>
              <a:gd name="connsiteX6" fmla="*/ 467595 w 935189"/>
              <a:gd name="connsiteY6" fmla="*/ 935191 h 935189"/>
              <a:gd name="connsiteX7" fmla="*/ 136955 w 935189"/>
              <a:gd name="connsiteY7" fmla="*/ 798235 h 935189"/>
              <a:gd name="connsiteX8" fmla="*/ 0 w 935189"/>
              <a:gd name="connsiteY8" fmla="*/ 467595 h 93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5189" h="935189">
                <a:moveTo>
                  <a:pt x="0" y="467595"/>
                </a:moveTo>
                <a:cubicBezTo>
                  <a:pt x="0" y="343581"/>
                  <a:pt x="49265" y="224646"/>
                  <a:pt x="136956" y="136955"/>
                </a:cubicBezTo>
                <a:cubicBezTo>
                  <a:pt x="224647" y="49264"/>
                  <a:pt x="343582" y="0"/>
                  <a:pt x="467596" y="0"/>
                </a:cubicBezTo>
                <a:cubicBezTo>
                  <a:pt x="591610" y="0"/>
                  <a:pt x="710545" y="49265"/>
                  <a:pt x="798236" y="136956"/>
                </a:cubicBezTo>
                <a:cubicBezTo>
                  <a:pt x="885927" y="224647"/>
                  <a:pt x="935191" y="343582"/>
                  <a:pt x="935191" y="467596"/>
                </a:cubicBezTo>
                <a:cubicBezTo>
                  <a:pt x="935191" y="591610"/>
                  <a:pt x="885927" y="710545"/>
                  <a:pt x="798235" y="798236"/>
                </a:cubicBezTo>
                <a:cubicBezTo>
                  <a:pt x="710544" y="885927"/>
                  <a:pt x="591609" y="935191"/>
                  <a:pt x="467595" y="935191"/>
                </a:cubicBezTo>
                <a:cubicBezTo>
                  <a:pt x="343581" y="935191"/>
                  <a:pt x="224646" y="885926"/>
                  <a:pt x="136955" y="798235"/>
                </a:cubicBezTo>
                <a:cubicBezTo>
                  <a:pt x="49264" y="710544"/>
                  <a:pt x="0" y="591609"/>
                  <a:pt x="0" y="46759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8422" tIns="154735" rIns="188422" bIns="15473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小水力</a:t>
            </a:r>
            <a:endParaRPr kumimoji="1" lang="ja-JP" altLang="en-US" sz="2000" kern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8" name="フリーフォーム 37"/>
          <p:cNvSpPr/>
          <p:nvPr/>
        </p:nvSpPr>
        <p:spPr>
          <a:xfrm>
            <a:off x="3552320" y="2793407"/>
            <a:ext cx="2847364" cy="719165"/>
          </a:xfrm>
          <a:custGeom>
            <a:avLst/>
            <a:gdLst>
              <a:gd name="connsiteX0" fmla="*/ 0 w 935189"/>
              <a:gd name="connsiteY0" fmla="*/ 467595 h 935189"/>
              <a:gd name="connsiteX1" fmla="*/ 136956 w 935189"/>
              <a:gd name="connsiteY1" fmla="*/ 136955 h 935189"/>
              <a:gd name="connsiteX2" fmla="*/ 467596 w 935189"/>
              <a:gd name="connsiteY2" fmla="*/ 0 h 935189"/>
              <a:gd name="connsiteX3" fmla="*/ 798236 w 935189"/>
              <a:gd name="connsiteY3" fmla="*/ 136956 h 935189"/>
              <a:gd name="connsiteX4" fmla="*/ 935191 w 935189"/>
              <a:gd name="connsiteY4" fmla="*/ 467596 h 935189"/>
              <a:gd name="connsiteX5" fmla="*/ 798235 w 935189"/>
              <a:gd name="connsiteY5" fmla="*/ 798236 h 935189"/>
              <a:gd name="connsiteX6" fmla="*/ 467595 w 935189"/>
              <a:gd name="connsiteY6" fmla="*/ 935191 h 935189"/>
              <a:gd name="connsiteX7" fmla="*/ 136955 w 935189"/>
              <a:gd name="connsiteY7" fmla="*/ 798235 h 935189"/>
              <a:gd name="connsiteX8" fmla="*/ 0 w 935189"/>
              <a:gd name="connsiteY8" fmla="*/ 467595 h 93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5189" h="935189">
                <a:moveTo>
                  <a:pt x="0" y="467595"/>
                </a:moveTo>
                <a:cubicBezTo>
                  <a:pt x="0" y="343581"/>
                  <a:pt x="49265" y="224646"/>
                  <a:pt x="136956" y="136955"/>
                </a:cubicBezTo>
                <a:cubicBezTo>
                  <a:pt x="224647" y="49264"/>
                  <a:pt x="343582" y="0"/>
                  <a:pt x="467596" y="0"/>
                </a:cubicBezTo>
                <a:cubicBezTo>
                  <a:pt x="591610" y="0"/>
                  <a:pt x="710545" y="49265"/>
                  <a:pt x="798236" y="136956"/>
                </a:cubicBezTo>
                <a:cubicBezTo>
                  <a:pt x="885927" y="224647"/>
                  <a:pt x="935191" y="343582"/>
                  <a:pt x="935191" y="467596"/>
                </a:cubicBezTo>
                <a:cubicBezTo>
                  <a:pt x="935191" y="591610"/>
                  <a:pt x="885927" y="710545"/>
                  <a:pt x="798235" y="798236"/>
                </a:cubicBezTo>
                <a:cubicBezTo>
                  <a:pt x="710544" y="885927"/>
                  <a:pt x="591609" y="935191"/>
                  <a:pt x="467595" y="935191"/>
                </a:cubicBezTo>
                <a:cubicBezTo>
                  <a:pt x="343581" y="935191"/>
                  <a:pt x="224646" y="885926"/>
                  <a:pt x="136955" y="798235"/>
                </a:cubicBezTo>
                <a:cubicBezTo>
                  <a:pt x="49264" y="710544"/>
                  <a:pt x="0" y="591609"/>
                  <a:pt x="0" y="467595"/>
                </a:cubicBezTo>
                <a:close/>
              </a:path>
            </a:pathLst>
          </a:custGeom>
          <a:solidFill>
            <a:srgbClr val="CCCC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8422" tIns="154735" rIns="188422" bIns="15473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2000" kern="1200" dirty="0" smtClean="0">
                <a:latin typeface="HG丸ｺﾞｼｯｸM-PRO" pitchFamily="50" charset="-128"/>
                <a:ea typeface="HG丸ｺﾞｼｯｸM-PRO" pitchFamily="50" charset="-128"/>
              </a:rPr>
              <a:t>非木質系バイオマス</a:t>
            </a:r>
            <a:endParaRPr kumimoji="1" lang="ja-JP" altLang="en-US" sz="2000" kern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9" name="フリーフォーム 38"/>
          <p:cNvSpPr/>
          <p:nvPr/>
        </p:nvSpPr>
        <p:spPr>
          <a:xfrm>
            <a:off x="7495712" y="2329678"/>
            <a:ext cx="1395848" cy="576064"/>
          </a:xfrm>
          <a:custGeom>
            <a:avLst/>
            <a:gdLst>
              <a:gd name="connsiteX0" fmla="*/ 0 w 935189"/>
              <a:gd name="connsiteY0" fmla="*/ 467595 h 935189"/>
              <a:gd name="connsiteX1" fmla="*/ 136956 w 935189"/>
              <a:gd name="connsiteY1" fmla="*/ 136955 h 935189"/>
              <a:gd name="connsiteX2" fmla="*/ 467596 w 935189"/>
              <a:gd name="connsiteY2" fmla="*/ 0 h 935189"/>
              <a:gd name="connsiteX3" fmla="*/ 798236 w 935189"/>
              <a:gd name="connsiteY3" fmla="*/ 136956 h 935189"/>
              <a:gd name="connsiteX4" fmla="*/ 935191 w 935189"/>
              <a:gd name="connsiteY4" fmla="*/ 467596 h 935189"/>
              <a:gd name="connsiteX5" fmla="*/ 798235 w 935189"/>
              <a:gd name="connsiteY5" fmla="*/ 798236 h 935189"/>
              <a:gd name="connsiteX6" fmla="*/ 467595 w 935189"/>
              <a:gd name="connsiteY6" fmla="*/ 935191 h 935189"/>
              <a:gd name="connsiteX7" fmla="*/ 136955 w 935189"/>
              <a:gd name="connsiteY7" fmla="*/ 798235 h 935189"/>
              <a:gd name="connsiteX8" fmla="*/ 0 w 935189"/>
              <a:gd name="connsiteY8" fmla="*/ 467595 h 93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5189" h="935189">
                <a:moveTo>
                  <a:pt x="0" y="467595"/>
                </a:moveTo>
                <a:cubicBezTo>
                  <a:pt x="0" y="343581"/>
                  <a:pt x="49265" y="224646"/>
                  <a:pt x="136956" y="136955"/>
                </a:cubicBezTo>
                <a:cubicBezTo>
                  <a:pt x="224647" y="49264"/>
                  <a:pt x="343582" y="0"/>
                  <a:pt x="467596" y="0"/>
                </a:cubicBezTo>
                <a:cubicBezTo>
                  <a:pt x="591610" y="0"/>
                  <a:pt x="710545" y="49265"/>
                  <a:pt x="798236" y="136956"/>
                </a:cubicBezTo>
                <a:cubicBezTo>
                  <a:pt x="885927" y="224647"/>
                  <a:pt x="935191" y="343582"/>
                  <a:pt x="935191" y="467596"/>
                </a:cubicBezTo>
                <a:cubicBezTo>
                  <a:pt x="935191" y="591610"/>
                  <a:pt x="885927" y="710545"/>
                  <a:pt x="798235" y="798236"/>
                </a:cubicBezTo>
                <a:cubicBezTo>
                  <a:pt x="710544" y="885927"/>
                  <a:pt x="591609" y="935191"/>
                  <a:pt x="467595" y="935191"/>
                </a:cubicBezTo>
                <a:cubicBezTo>
                  <a:pt x="343581" y="935191"/>
                  <a:pt x="224646" y="885926"/>
                  <a:pt x="136955" y="798235"/>
                </a:cubicBezTo>
                <a:cubicBezTo>
                  <a:pt x="49264" y="710544"/>
                  <a:pt x="0" y="591609"/>
                  <a:pt x="0" y="467595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8422" tIns="154735" rIns="188422" bIns="15473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2000" kern="1200" dirty="0" smtClean="0">
                <a:latin typeface="HG丸ｺﾞｼｯｸM-PRO" pitchFamily="50" charset="-128"/>
                <a:ea typeface="HG丸ｺﾞｼｯｸM-PRO" pitchFamily="50" charset="-128"/>
              </a:rPr>
              <a:t>太陽光</a:t>
            </a:r>
            <a:endParaRPr kumimoji="1" lang="ja-JP" altLang="en-US" sz="2000" kern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0" name="フリーフォーム 39"/>
          <p:cNvSpPr/>
          <p:nvPr/>
        </p:nvSpPr>
        <p:spPr>
          <a:xfrm>
            <a:off x="6522591" y="2617710"/>
            <a:ext cx="1088289" cy="576064"/>
          </a:xfrm>
          <a:custGeom>
            <a:avLst/>
            <a:gdLst>
              <a:gd name="connsiteX0" fmla="*/ 0 w 935189"/>
              <a:gd name="connsiteY0" fmla="*/ 467595 h 935189"/>
              <a:gd name="connsiteX1" fmla="*/ 136956 w 935189"/>
              <a:gd name="connsiteY1" fmla="*/ 136955 h 935189"/>
              <a:gd name="connsiteX2" fmla="*/ 467596 w 935189"/>
              <a:gd name="connsiteY2" fmla="*/ 0 h 935189"/>
              <a:gd name="connsiteX3" fmla="*/ 798236 w 935189"/>
              <a:gd name="connsiteY3" fmla="*/ 136956 h 935189"/>
              <a:gd name="connsiteX4" fmla="*/ 935191 w 935189"/>
              <a:gd name="connsiteY4" fmla="*/ 467596 h 935189"/>
              <a:gd name="connsiteX5" fmla="*/ 798235 w 935189"/>
              <a:gd name="connsiteY5" fmla="*/ 798236 h 935189"/>
              <a:gd name="connsiteX6" fmla="*/ 467595 w 935189"/>
              <a:gd name="connsiteY6" fmla="*/ 935191 h 935189"/>
              <a:gd name="connsiteX7" fmla="*/ 136955 w 935189"/>
              <a:gd name="connsiteY7" fmla="*/ 798235 h 935189"/>
              <a:gd name="connsiteX8" fmla="*/ 0 w 935189"/>
              <a:gd name="connsiteY8" fmla="*/ 467595 h 93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5189" h="935189">
                <a:moveTo>
                  <a:pt x="0" y="467595"/>
                </a:moveTo>
                <a:cubicBezTo>
                  <a:pt x="0" y="343581"/>
                  <a:pt x="49265" y="224646"/>
                  <a:pt x="136956" y="136955"/>
                </a:cubicBezTo>
                <a:cubicBezTo>
                  <a:pt x="224647" y="49264"/>
                  <a:pt x="343582" y="0"/>
                  <a:pt x="467596" y="0"/>
                </a:cubicBezTo>
                <a:cubicBezTo>
                  <a:pt x="591610" y="0"/>
                  <a:pt x="710545" y="49265"/>
                  <a:pt x="798236" y="136956"/>
                </a:cubicBezTo>
                <a:cubicBezTo>
                  <a:pt x="885927" y="224647"/>
                  <a:pt x="935191" y="343582"/>
                  <a:pt x="935191" y="467596"/>
                </a:cubicBezTo>
                <a:cubicBezTo>
                  <a:pt x="935191" y="591610"/>
                  <a:pt x="885927" y="710545"/>
                  <a:pt x="798235" y="798236"/>
                </a:cubicBezTo>
                <a:cubicBezTo>
                  <a:pt x="710544" y="885927"/>
                  <a:pt x="591609" y="935191"/>
                  <a:pt x="467595" y="935191"/>
                </a:cubicBezTo>
                <a:cubicBezTo>
                  <a:pt x="343581" y="935191"/>
                  <a:pt x="224646" y="885926"/>
                  <a:pt x="136955" y="798235"/>
                </a:cubicBezTo>
                <a:cubicBezTo>
                  <a:pt x="49264" y="710544"/>
                  <a:pt x="0" y="591609"/>
                  <a:pt x="0" y="467595"/>
                </a:cubicBezTo>
                <a:close/>
              </a:path>
            </a:pathLst>
          </a:custGeom>
          <a:solidFill>
            <a:srgbClr val="FF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8422" tIns="154735" rIns="188422" bIns="15473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2000" kern="1200" dirty="0" smtClean="0">
                <a:latin typeface="HG丸ｺﾞｼｯｸM-PRO" pitchFamily="50" charset="-128"/>
                <a:ea typeface="HG丸ｺﾞｼｯｸM-PRO" pitchFamily="50" charset="-128"/>
              </a:rPr>
              <a:t>地熱</a:t>
            </a:r>
            <a:endParaRPr kumimoji="1" lang="ja-JP" altLang="en-US" sz="2000" kern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184504" y="4253026"/>
            <a:ext cx="4508809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rPr>
              <a:t>熱需要の発掘</a:t>
            </a:r>
            <a:endParaRPr lang="ja-JP" altLang="en-US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</p:txBody>
      </p:sp>
      <p:sp>
        <p:nvSpPr>
          <p:cNvPr id="44" name="フリーフォーム 43"/>
          <p:cNvSpPr/>
          <p:nvPr/>
        </p:nvSpPr>
        <p:spPr>
          <a:xfrm>
            <a:off x="2050125" y="2793407"/>
            <a:ext cx="1437109" cy="655998"/>
          </a:xfrm>
          <a:custGeom>
            <a:avLst/>
            <a:gdLst>
              <a:gd name="connsiteX0" fmla="*/ 0 w 935189"/>
              <a:gd name="connsiteY0" fmla="*/ 467595 h 935189"/>
              <a:gd name="connsiteX1" fmla="*/ 136956 w 935189"/>
              <a:gd name="connsiteY1" fmla="*/ 136955 h 935189"/>
              <a:gd name="connsiteX2" fmla="*/ 467596 w 935189"/>
              <a:gd name="connsiteY2" fmla="*/ 0 h 935189"/>
              <a:gd name="connsiteX3" fmla="*/ 798236 w 935189"/>
              <a:gd name="connsiteY3" fmla="*/ 136956 h 935189"/>
              <a:gd name="connsiteX4" fmla="*/ 935191 w 935189"/>
              <a:gd name="connsiteY4" fmla="*/ 467596 h 935189"/>
              <a:gd name="connsiteX5" fmla="*/ 798235 w 935189"/>
              <a:gd name="connsiteY5" fmla="*/ 798236 h 935189"/>
              <a:gd name="connsiteX6" fmla="*/ 467595 w 935189"/>
              <a:gd name="connsiteY6" fmla="*/ 935191 h 935189"/>
              <a:gd name="connsiteX7" fmla="*/ 136955 w 935189"/>
              <a:gd name="connsiteY7" fmla="*/ 798235 h 935189"/>
              <a:gd name="connsiteX8" fmla="*/ 0 w 935189"/>
              <a:gd name="connsiteY8" fmla="*/ 467595 h 93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5189" h="935189">
                <a:moveTo>
                  <a:pt x="0" y="467595"/>
                </a:moveTo>
                <a:cubicBezTo>
                  <a:pt x="0" y="343581"/>
                  <a:pt x="49265" y="224646"/>
                  <a:pt x="136956" y="136955"/>
                </a:cubicBezTo>
                <a:cubicBezTo>
                  <a:pt x="224647" y="49264"/>
                  <a:pt x="343582" y="0"/>
                  <a:pt x="467596" y="0"/>
                </a:cubicBezTo>
                <a:cubicBezTo>
                  <a:pt x="591610" y="0"/>
                  <a:pt x="710545" y="49265"/>
                  <a:pt x="798236" y="136956"/>
                </a:cubicBezTo>
                <a:cubicBezTo>
                  <a:pt x="885927" y="224647"/>
                  <a:pt x="935191" y="343582"/>
                  <a:pt x="935191" y="467596"/>
                </a:cubicBezTo>
                <a:cubicBezTo>
                  <a:pt x="935191" y="591610"/>
                  <a:pt x="885927" y="710545"/>
                  <a:pt x="798235" y="798236"/>
                </a:cubicBezTo>
                <a:cubicBezTo>
                  <a:pt x="710544" y="885927"/>
                  <a:pt x="591609" y="935191"/>
                  <a:pt x="467595" y="935191"/>
                </a:cubicBezTo>
                <a:cubicBezTo>
                  <a:pt x="343581" y="935191"/>
                  <a:pt x="224646" y="885926"/>
                  <a:pt x="136955" y="798235"/>
                </a:cubicBezTo>
                <a:cubicBezTo>
                  <a:pt x="49264" y="710544"/>
                  <a:pt x="0" y="591609"/>
                  <a:pt x="0" y="467595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8422" tIns="154735" rIns="188422" bIns="15473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2000" kern="1200" dirty="0" smtClean="0">
                <a:latin typeface="HG丸ｺﾞｼｯｸM-PRO" pitchFamily="50" charset="-128"/>
                <a:ea typeface="HG丸ｺﾞｼｯｸM-PRO" pitchFamily="50" charset="-128"/>
              </a:rPr>
              <a:t>太陽熱</a:t>
            </a:r>
            <a:endParaRPr kumimoji="1" lang="ja-JP" altLang="en-US" sz="2000" kern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760189" y="764705"/>
            <a:ext cx="628948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rPr>
              <a:t>熱・電力の総合利用</a:t>
            </a:r>
            <a:endParaRPr lang="ja-JP" altLang="en-US" sz="2400" dirty="0">
              <a:solidFill>
                <a:srgbClr val="0000FF"/>
              </a:solidFill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20408" y="1196752"/>
            <a:ext cx="3312368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rPr>
              <a:t>熱⇒地域需要（多様）</a:t>
            </a:r>
            <a:endParaRPr lang="ja-JP" altLang="en-US" sz="2400" dirty="0">
              <a:solidFill>
                <a:srgbClr val="0000FF"/>
              </a:solidFill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557409" y="1268761"/>
            <a:ext cx="2334151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rPr>
              <a:t>電力⇒系統接続</a:t>
            </a:r>
            <a:endParaRPr lang="ja-JP" altLang="en-US" sz="2400" dirty="0">
              <a:solidFill>
                <a:srgbClr val="0000FF"/>
              </a:solidFill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</p:txBody>
      </p:sp>
      <p:sp>
        <p:nvSpPr>
          <p:cNvPr id="48" name="円/楕円 47"/>
          <p:cNvSpPr/>
          <p:nvPr/>
        </p:nvSpPr>
        <p:spPr>
          <a:xfrm>
            <a:off x="392416" y="1772816"/>
            <a:ext cx="5472608" cy="86409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木質バイオマス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6822642" y="4951999"/>
            <a:ext cx="488188" cy="9941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7386009" y="4787572"/>
            <a:ext cx="1722495" cy="1305724"/>
          </a:xfrm>
          <a:prstGeom prst="round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街づくりと一体化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4755757" y="1268761"/>
            <a:ext cx="1685332" cy="57606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天然ガス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コージェネ等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3634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/>
        </p:nvSpPr>
        <p:spPr>
          <a:xfrm>
            <a:off x="360040" y="1484784"/>
            <a:ext cx="7812360" cy="4258925"/>
          </a:xfrm>
          <a:prstGeom prst="ellipse">
            <a:avLst/>
          </a:prstGeom>
          <a:noFill/>
          <a:ln w="69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4" name="角丸四角形 3"/>
          <p:cNvSpPr/>
          <p:nvPr/>
        </p:nvSpPr>
        <p:spPr>
          <a:xfrm>
            <a:off x="683568" y="102849"/>
            <a:ext cx="7761567" cy="661855"/>
          </a:xfrm>
          <a:prstGeom prst="round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dirty="0" smtClean="0">
                <a:solidFill>
                  <a:prstClr val="white"/>
                </a:solidFill>
                <a:latin typeface="HG丸ｺﾞｼｯｸM-PRO" pitchFamily="50" charset="-128"/>
                <a:ea typeface="HG丸ｺﾞｼｯｸM-PRO" pitchFamily="50" charset="-128"/>
              </a:rPr>
              <a:t>地域エネルギーサービス会社の役割</a:t>
            </a:r>
            <a:endParaRPr lang="ja-JP" altLang="en-US" sz="3600" dirty="0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8852" y="1340273"/>
            <a:ext cx="2776964" cy="2913618"/>
          </a:xfrm>
          <a:prstGeom prst="rect">
            <a:avLst/>
          </a:prstGeom>
          <a:solidFill>
            <a:schemeClr val="bg1">
              <a:alpha val="81000"/>
            </a:schemeClr>
          </a:solidFill>
          <a:ln w="34925" cap="sq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177800" indent="-177800">
              <a:lnSpc>
                <a:spcPts val="2600"/>
              </a:lnSpc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地域の再生可能エネルギーの潜在量調査</a:t>
            </a:r>
            <a:endParaRPr lang="en-US" altLang="ja-JP" sz="2400" dirty="0" smtClean="0"/>
          </a:p>
          <a:p>
            <a:pPr marL="177800" indent="-177800">
              <a:lnSpc>
                <a:spcPts val="2600"/>
              </a:lnSpc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地域の熱需要の発掘</a:t>
            </a:r>
            <a:endParaRPr lang="en-US" altLang="ja-JP" sz="2400" dirty="0" smtClean="0"/>
          </a:p>
          <a:p>
            <a:pPr marL="177800" indent="-177800">
              <a:lnSpc>
                <a:spcPts val="2600"/>
              </a:lnSpc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地域エネルギー統合ビジョンとロードマップの策定</a:t>
            </a:r>
            <a:endParaRPr lang="en-US" altLang="ja-JP" sz="2400" dirty="0" smtClean="0"/>
          </a:p>
        </p:txBody>
      </p:sp>
      <p:sp>
        <p:nvSpPr>
          <p:cNvPr id="6" name="円/楕円 5"/>
          <p:cNvSpPr/>
          <p:nvPr/>
        </p:nvSpPr>
        <p:spPr bwMode="auto">
          <a:xfrm>
            <a:off x="2771800" y="2996952"/>
            <a:ext cx="3597432" cy="1757651"/>
          </a:xfrm>
          <a:prstGeom prst="ellipse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中小規模・多数分散の</a:t>
            </a:r>
            <a:endParaRPr kumimoji="0" lang="en-US" altLang="ja-JP" sz="2800" b="1" i="0" u="none" strike="noStrike" cap="none" normalizeH="0" baseline="0" dirty="0" smtClean="0">
              <a:ln>
                <a:noFill/>
              </a:ln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プロジェクト</a:t>
            </a:r>
            <a:endParaRPr kumimoji="0" lang="ja-JP" altLang="en-US" sz="2800" b="1" i="0" u="none" strike="noStrike" cap="none" normalizeH="0" baseline="0" dirty="0">
              <a:ln>
                <a:noFill/>
              </a:ln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コンテンツ プレースホルダ 10"/>
          <p:cNvSpPr txBox="1">
            <a:spLocks/>
          </p:cNvSpPr>
          <p:nvPr/>
        </p:nvSpPr>
        <p:spPr>
          <a:xfrm>
            <a:off x="2267744" y="5613847"/>
            <a:ext cx="4320480" cy="911497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tx1"/>
            </a:solidFill>
          </a:ln>
        </p:spPr>
        <p:txBody>
          <a:bodyPr lIns="36000" tIns="36000" rIns="0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Char char="p"/>
              <a:tabLst/>
              <a:defRPr/>
            </a:pPr>
            <a:r>
              <a:rPr lang="ja-JP" altLang="en-US" sz="2400" dirty="0" smtClean="0">
                <a:latin typeface="+mn-lt"/>
                <a:ea typeface="+mn-ea"/>
                <a:cs typeface="+mn-cs"/>
              </a:rPr>
              <a:t>貸出し保険、債務保証</a:t>
            </a:r>
            <a:endParaRPr lang="en-US" altLang="ja-JP" sz="2400" dirty="0" smtClean="0"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p"/>
              <a:tabLst/>
              <a:defRPr/>
            </a:pPr>
            <a:r>
              <a:rPr lang="ja-JP" altLang="en-US" sz="2400" dirty="0" smtClean="0">
                <a:latin typeface="+mn-lt"/>
                <a:ea typeface="+mn-ea"/>
                <a:cs typeface="+mn-cs"/>
              </a:rPr>
              <a:t>自治体・３セク等との共同契約</a:t>
            </a:r>
            <a:endParaRPr lang="en-US" altLang="ja-JP" sz="2400" dirty="0" smtClean="0"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267744" y="5206612"/>
            <a:ext cx="4320480" cy="378105"/>
          </a:xfrm>
          <a:prstGeom prst="rect">
            <a:avLst/>
          </a:prstGeom>
          <a:solidFill>
            <a:srgbClr val="336399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ja-JP" altLang="en-US" sz="2000" dirty="0" smtClean="0">
                <a:solidFill>
                  <a:schemeClr val="bg1"/>
                </a:solidFill>
              </a:rPr>
              <a:t>地域金融サービスとの連携</a:t>
            </a:r>
            <a:endParaRPr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3419872" y="1052736"/>
            <a:ext cx="2448272" cy="1149233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 extrusionH="25400" prstMaterial="matte"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2400" b="1" dirty="0" smtClean="0"/>
              <a:t>地域エネルギーサービス会社</a:t>
            </a:r>
            <a:endParaRPr kumimoji="1" lang="en-US" altLang="ja-JP" sz="2400" b="1" dirty="0" smtClean="0"/>
          </a:p>
          <a:p>
            <a:pPr algn="ctr"/>
            <a:r>
              <a:rPr lang="ja-JP" altLang="en-US" sz="2400" b="1" dirty="0" smtClean="0"/>
              <a:t>（人材）</a:t>
            </a:r>
            <a:endParaRPr kumimoji="1" lang="ja-JP" altLang="en-US" sz="24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6660232" y="1034671"/>
            <a:ext cx="2411760" cy="37810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ja-JP" altLang="en-US" sz="2000" dirty="0" smtClean="0"/>
              <a:t>事業サポート</a:t>
            </a:r>
            <a:endParaRPr lang="ja-JP" altLang="en-US" sz="2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138852" y="908905"/>
            <a:ext cx="2776964" cy="37810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ja-JP" altLang="en-US" sz="2000" dirty="0" smtClean="0"/>
              <a:t>地域エネルギービジョン</a:t>
            </a:r>
            <a:endParaRPr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60232" y="1436677"/>
            <a:ext cx="2411760" cy="3431709"/>
          </a:xfrm>
          <a:prstGeom prst="rect">
            <a:avLst/>
          </a:prstGeom>
          <a:solidFill>
            <a:schemeClr val="bg1">
              <a:alpha val="82000"/>
            </a:schemeClr>
          </a:solidFill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事業性評価</a:t>
            </a:r>
            <a:endParaRPr lang="en-US" altLang="ja-JP" sz="2400" dirty="0" smtClean="0"/>
          </a:p>
          <a:p>
            <a:pPr marL="177800" indent="-177800"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需給マッチング　　　　　　　（バイオマス）</a:t>
            </a:r>
            <a:endParaRPr lang="en-US" altLang="ja-JP" sz="2400" dirty="0" smtClean="0"/>
          </a:p>
          <a:p>
            <a:pPr marL="177800" indent="-177800"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設備の選定・設置</a:t>
            </a:r>
            <a:endParaRPr lang="en-US" altLang="ja-JP" sz="2400" dirty="0" smtClean="0"/>
          </a:p>
          <a:p>
            <a:pPr marL="177800" indent="-177800"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メインテナンス</a:t>
            </a:r>
            <a:endParaRPr lang="en-US" altLang="ja-JP" sz="2400" dirty="0" smtClean="0"/>
          </a:p>
          <a:p>
            <a:pPr marL="177800" indent="-177800"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金融との連携</a:t>
            </a:r>
            <a:endParaRPr lang="en-US" altLang="ja-JP" sz="2400" dirty="0" smtClean="0"/>
          </a:p>
          <a:p>
            <a:pPr marL="177800" indent="-177800">
              <a:spcBef>
                <a:spcPts val="600"/>
              </a:spcBef>
              <a:buFont typeface="Wingdings" pitchFamily="2" charset="2"/>
              <a:buChar char="n"/>
            </a:pPr>
            <a:r>
              <a:rPr lang="ja-JP" altLang="en-US" sz="2400" dirty="0" smtClean="0"/>
              <a:t>人材育成・研修</a:t>
            </a:r>
            <a:endParaRPr lang="en-US" altLang="ja-JP" sz="2400" dirty="0" smtClean="0"/>
          </a:p>
        </p:txBody>
      </p:sp>
      <p:sp>
        <p:nvSpPr>
          <p:cNvPr id="13" name="下矢印 12"/>
          <p:cNvSpPr/>
          <p:nvPr/>
        </p:nvSpPr>
        <p:spPr>
          <a:xfrm>
            <a:off x="3851920" y="2348880"/>
            <a:ext cx="1388482" cy="3380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30535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7504" y="2995210"/>
            <a:ext cx="8664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小規模分散型エネルギーシステムへの転換の意味するところ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254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36511"/>
            <a:ext cx="910850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エネルギー・シフト＋コージェネ＋熱利用の効率化</a:t>
            </a:r>
            <a:r>
              <a:rPr kumimoji="1" lang="ja-JP" altLang="en-US" sz="2800" dirty="0" smtClean="0">
                <a:solidFill>
                  <a:schemeClr val="accent2"/>
                </a:solidFill>
              </a:rPr>
              <a:t>　</a:t>
            </a:r>
            <a:endParaRPr kumimoji="1" lang="ja-JP" altLang="en-US" sz="2800" dirty="0">
              <a:solidFill>
                <a:schemeClr val="accent2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2506" y="681077"/>
            <a:ext cx="8821982" cy="440120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400" dirty="0" smtClean="0"/>
              <a:t>発電における膨大</a:t>
            </a:r>
            <a:r>
              <a:rPr lang="ja-JP" altLang="en-US" sz="2400" dirty="0"/>
              <a:t>な熱の損失。</a:t>
            </a:r>
            <a:endParaRPr lang="en-US" altLang="ja-JP" sz="2400" dirty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400" dirty="0" smtClean="0"/>
              <a:t>他方で、熱</a:t>
            </a:r>
            <a:r>
              <a:rPr lang="ja-JP" altLang="en-US" sz="2400" dirty="0"/>
              <a:t>需要は、最終需要の</a:t>
            </a:r>
            <a:r>
              <a:rPr lang="en-US" altLang="ja-JP" sz="2400" dirty="0"/>
              <a:t>5</a:t>
            </a:r>
            <a:r>
              <a:rPr lang="ja-JP" altLang="en-US" sz="2400" dirty="0"/>
              <a:t>割を占めるほど巨大</a:t>
            </a:r>
            <a:r>
              <a:rPr lang="ja-JP" altLang="en-US" sz="2400" dirty="0" smtClean="0"/>
              <a:t>。</a:t>
            </a:r>
            <a:endParaRPr lang="en-US" altLang="ja-JP" sz="2400" dirty="0" smtClean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400" dirty="0" smtClean="0"/>
              <a:t>建物</a:t>
            </a:r>
            <a:r>
              <a:rPr lang="ja-JP" altLang="en-US" sz="2400" dirty="0"/>
              <a:t>の断熱改修による熱需要の削減＋再生可能エネルギー（熱）</a:t>
            </a:r>
            <a:r>
              <a:rPr lang="ja-JP" altLang="en-US" sz="2400" dirty="0" smtClean="0"/>
              <a:t>利用＋コージェネ　の</a:t>
            </a:r>
            <a:r>
              <a:rPr lang="ja-JP" altLang="en-US" sz="2400" dirty="0"/>
              <a:t>組み合わせ。 </a:t>
            </a:r>
            <a:endParaRPr lang="en-US" altLang="ja-JP" sz="2400" dirty="0" smtClean="0"/>
          </a:p>
          <a:p>
            <a:pPr marL="363538" indent="-363538">
              <a:spcBef>
                <a:spcPts val="600"/>
              </a:spcBef>
            </a:pPr>
            <a:r>
              <a:rPr lang="ja-JP" altLang="en-US" sz="2400" dirty="0" smtClean="0"/>
              <a:t>⇒</a:t>
            </a:r>
            <a:r>
              <a:rPr lang="ja-JP" altLang="en-US" sz="2400" dirty="0"/>
              <a:t>エネルギーシフトとコージェネにより、電力と熱の一体的な利用。</a:t>
            </a:r>
            <a:endParaRPr lang="en-US" altLang="ja-JP" sz="2400" dirty="0"/>
          </a:p>
          <a:p>
            <a:pPr marL="363538" indent="-363538">
              <a:spcBef>
                <a:spcPts val="600"/>
              </a:spcBef>
            </a:pPr>
            <a:r>
              <a:rPr lang="ja-JP" altLang="en-US" sz="2400" dirty="0"/>
              <a:t>⇒エネルギーシステムは、必然的に小規模分散型に。</a:t>
            </a:r>
            <a:endParaRPr lang="en-US" altLang="ja-JP" sz="2400" dirty="0"/>
          </a:p>
          <a:p>
            <a:pPr>
              <a:spcBef>
                <a:spcPts val="600"/>
              </a:spcBef>
            </a:pPr>
            <a:r>
              <a:rPr lang="ja-JP" altLang="en-US" sz="2400" dirty="0" smtClean="0"/>
              <a:t>⇒</a:t>
            </a:r>
            <a:r>
              <a:rPr lang="ja-JP" altLang="en-US" sz="2400" dirty="0"/>
              <a:t>欧州における、都市・地域</a:t>
            </a:r>
            <a:r>
              <a:rPr lang="ja-JP" altLang="en-US" sz="2400" dirty="0" smtClean="0"/>
              <a:t>再開発活発化</a:t>
            </a:r>
            <a:r>
              <a:rPr lang="ja-JP" altLang="en-US" sz="2400" dirty="0"/>
              <a:t>の背景</a:t>
            </a:r>
            <a:r>
              <a:rPr lang="ja-JP" altLang="en-US" sz="2400" dirty="0" smtClean="0"/>
              <a:t>。</a:t>
            </a:r>
            <a:endParaRPr lang="en-US" altLang="ja-JP" sz="2400" dirty="0" smtClean="0"/>
          </a:p>
          <a:p>
            <a:pPr>
              <a:spcBef>
                <a:spcPts val="600"/>
              </a:spcBef>
            </a:pPr>
            <a:r>
              <a:rPr lang="ja-JP" altLang="en-US" sz="2400" dirty="0" smtClean="0"/>
              <a:t>⇒エネルギー</a:t>
            </a:r>
            <a:r>
              <a:rPr lang="ja-JP" altLang="en-US" sz="2400" dirty="0"/>
              <a:t>利用の量から質へ。</a:t>
            </a:r>
            <a:endParaRPr lang="en-US" altLang="ja-JP" sz="2400" dirty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ja-JP" sz="2400" dirty="0" smtClean="0"/>
              <a:t>再生</a:t>
            </a:r>
            <a:r>
              <a:rPr lang="ja-JP" altLang="ja-JP" sz="2400" dirty="0"/>
              <a:t>可能エネルギーとコージェネ普及に</a:t>
            </a:r>
            <a:r>
              <a:rPr lang="ja-JP" altLang="en-US" sz="2400" dirty="0"/>
              <a:t>不可欠の</a:t>
            </a:r>
            <a:r>
              <a:rPr lang="ja-JP" altLang="ja-JP" sz="2400" dirty="0"/>
              <a:t>電力買取り</a:t>
            </a:r>
            <a:r>
              <a:rPr lang="ja-JP" altLang="en-US" sz="2400" dirty="0"/>
              <a:t>。</a:t>
            </a:r>
            <a:endParaRPr lang="en-US" altLang="ja-JP" sz="2400" dirty="0"/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u"/>
            </a:pPr>
            <a:r>
              <a:rPr lang="ja-JP" altLang="en-US" sz="2400" dirty="0"/>
              <a:t>その前提としての</a:t>
            </a:r>
            <a:r>
              <a:rPr lang="ja-JP" altLang="ja-JP" sz="2400" dirty="0"/>
              <a:t>発送電分離、電力市場改革</a:t>
            </a:r>
            <a:r>
              <a:rPr lang="ja-JP" altLang="ja-JP" sz="2400" dirty="0" smtClean="0"/>
              <a:t>。</a:t>
            </a:r>
            <a:endParaRPr lang="ja-JP" altLang="ja-JP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5875836"/>
            <a:ext cx="8784976" cy="90794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55600" indent="-3556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lang="ja-JP" altLang="en-US" sz="2400" dirty="0" smtClean="0"/>
              <a:t>エネルギー</a:t>
            </a:r>
            <a:r>
              <a:rPr lang="ja-JP" altLang="en-US" sz="2400" dirty="0"/>
              <a:t>・システムの再構築</a:t>
            </a:r>
            <a:r>
              <a:rPr lang="ja-JP" altLang="en-US" sz="2400" dirty="0" smtClean="0"/>
              <a:t>。</a:t>
            </a:r>
            <a:endParaRPr lang="en-US" altLang="ja-JP" sz="2400" dirty="0" smtClean="0"/>
          </a:p>
          <a:p>
            <a:pPr marL="355600" indent="-355600">
              <a:spcBef>
                <a:spcPts val="600"/>
              </a:spcBef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lang="ja-JP" altLang="en-US" sz="2400" dirty="0" smtClean="0"/>
              <a:t>経済</a:t>
            </a:r>
            <a:r>
              <a:rPr lang="ja-JP" altLang="en-US" sz="2400" dirty="0"/>
              <a:t>社会</a:t>
            </a:r>
            <a:r>
              <a:rPr lang="ja-JP" altLang="en-US" sz="2400" dirty="0" smtClean="0"/>
              <a:t>システム</a:t>
            </a:r>
            <a:r>
              <a:rPr lang="ja-JP" altLang="en-US" sz="2400" dirty="0"/>
              <a:t>変革の</a:t>
            </a:r>
            <a:r>
              <a:rPr lang="ja-JP" altLang="en-US" sz="2400" dirty="0" smtClean="0"/>
              <a:t>原動力。</a:t>
            </a:r>
            <a:endParaRPr lang="en-US" altLang="ja-JP" sz="2400" dirty="0"/>
          </a:p>
        </p:txBody>
      </p:sp>
      <p:sp>
        <p:nvSpPr>
          <p:cNvPr id="2" name="下矢印 1"/>
          <p:cNvSpPr/>
          <p:nvPr/>
        </p:nvSpPr>
        <p:spPr>
          <a:xfrm>
            <a:off x="3813244" y="5157192"/>
            <a:ext cx="158417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5708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-27384"/>
            <a:ext cx="923352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solidFill>
                  <a:schemeClr val="accent2"/>
                </a:solidFill>
                <a:ea typeface="ＤＨＰ平成ゴシックW5" pitchFamily="2" charset="-128"/>
              </a:rPr>
              <a:t>（参考）ドイツの主要エネルギー政策とその基本原則</a:t>
            </a:r>
            <a:endParaRPr lang="ja-JP" altLang="en-US" sz="3200" dirty="0">
              <a:solidFill>
                <a:schemeClr val="accent2"/>
              </a:solidFill>
              <a:ea typeface="ＤＨＰ平成ゴシックW5" pitchFamily="2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-36512" y="548680"/>
            <a:ext cx="9270032" cy="6350456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u"/>
            </a:pPr>
            <a:r>
              <a:rPr kumimoji="1" lang="ja-JP" altLang="en-US" sz="2400" dirty="0" smtClean="0">
                <a:ea typeface="ＤＨＰ平成ゴシックW5" pitchFamily="2" charset="-128"/>
              </a:rPr>
              <a:t>法整備</a:t>
            </a:r>
            <a:endParaRPr kumimoji="1"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  <a:tabLst>
                <a:tab pos="3681413" algn="l"/>
              </a:tabLst>
            </a:pPr>
            <a:r>
              <a:rPr kumimoji="1" lang="ja-JP" altLang="en-US" sz="2400" dirty="0" smtClean="0">
                <a:ea typeface="ＤＨＰ平成ゴシックW5" pitchFamily="2" charset="-128"/>
              </a:rPr>
              <a:t>環境税　　　　　　　　　　　　</a:t>
            </a:r>
            <a:r>
              <a:rPr kumimoji="1" lang="en-US" altLang="ja-JP" sz="2400" dirty="0" smtClean="0">
                <a:ea typeface="ＤＨＰ平成ゴシックW5" pitchFamily="2" charset="-128"/>
              </a:rPr>
              <a:t>	1992</a:t>
            </a:r>
            <a:r>
              <a:rPr lang="ja-JP" altLang="en-US" sz="2400" dirty="0" smtClean="0">
                <a:ea typeface="ＤＨＰ平成ゴシックW5" pitchFamily="2" charset="-128"/>
              </a:rPr>
              <a:t>年～</a:t>
            </a:r>
            <a:endParaRPr kumimoji="1"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  <a:tabLst>
                <a:tab pos="3681413" algn="l"/>
              </a:tabLst>
            </a:pPr>
            <a:r>
              <a:rPr kumimoji="1" lang="ja-JP" altLang="en-US" sz="2400" dirty="0" smtClean="0">
                <a:ea typeface="ＤＨＰ平成ゴシックW5" pitchFamily="2" charset="-128"/>
              </a:rPr>
              <a:t>再生可能エネルギー法　　</a:t>
            </a:r>
            <a:r>
              <a:rPr kumimoji="1" lang="en-US" altLang="ja-JP" sz="2400" dirty="0" smtClean="0">
                <a:ea typeface="ＤＨＰ平成ゴシックW5" pitchFamily="2" charset="-128"/>
              </a:rPr>
              <a:t>	2000</a:t>
            </a:r>
            <a:r>
              <a:rPr kumimoji="1" lang="ja-JP" altLang="en-US" sz="2400" dirty="0" smtClean="0">
                <a:ea typeface="ＤＨＰ平成ゴシックW5" pitchFamily="2" charset="-128"/>
              </a:rPr>
              <a:t>年～　電力買い取り</a:t>
            </a:r>
            <a:endParaRPr kumimoji="1"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  <a:tabLst>
                <a:tab pos="3681413" algn="l"/>
              </a:tabLst>
            </a:pPr>
            <a:r>
              <a:rPr lang="ja-JP" altLang="en-US" sz="2400" dirty="0">
                <a:ea typeface="ＤＨＰ平成ゴシックW5" pitchFamily="2" charset="-128"/>
              </a:rPr>
              <a:t>コージェネ促進法　</a:t>
            </a:r>
            <a:r>
              <a:rPr lang="ja-JP" altLang="en-US" sz="2400" dirty="0" smtClean="0">
                <a:ea typeface="ＤＨＰ平成ゴシックW5" pitchFamily="2" charset="-128"/>
              </a:rPr>
              <a:t>　　　　　</a:t>
            </a:r>
            <a:r>
              <a:rPr lang="en-US" altLang="ja-JP" sz="2400" dirty="0" smtClean="0">
                <a:ea typeface="ＤＨＰ平成ゴシックW5" pitchFamily="2" charset="-128"/>
              </a:rPr>
              <a:t>	2003</a:t>
            </a:r>
            <a:r>
              <a:rPr lang="ja-JP" altLang="en-US" sz="2400" dirty="0" smtClean="0">
                <a:ea typeface="ＤＨＰ平成ゴシックW5" pitchFamily="2" charset="-128"/>
              </a:rPr>
              <a:t>年～　電力買い取り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  <a:tabLst>
                <a:tab pos="3681413" algn="l"/>
              </a:tabLst>
            </a:pPr>
            <a:r>
              <a:rPr lang="ja-JP" altLang="en-US" sz="2400" dirty="0">
                <a:ea typeface="ＤＨＰ平成ゴシックW5" pitchFamily="2" charset="-128"/>
              </a:rPr>
              <a:t>排出量取引制度　　　　　　</a:t>
            </a:r>
            <a:r>
              <a:rPr lang="en-US" altLang="ja-JP" sz="2400" dirty="0" smtClean="0">
                <a:ea typeface="ＤＨＰ平成ゴシックW5" pitchFamily="2" charset="-128"/>
              </a:rPr>
              <a:t>	2005</a:t>
            </a:r>
            <a:r>
              <a:rPr lang="ja-JP" altLang="en-US" sz="2400" dirty="0">
                <a:ea typeface="ＤＨＰ平成ゴシックW5" pitchFamily="2" charset="-128"/>
              </a:rPr>
              <a:t>年～</a:t>
            </a:r>
            <a:endParaRPr lang="en-US" altLang="ja-JP" sz="2400" dirty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ja-JP" altLang="en-US" sz="2400" dirty="0" smtClean="0">
                <a:ea typeface="ＤＨＰ平成ゴシックW5" pitchFamily="2" charset="-128"/>
              </a:rPr>
              <a:t>建築基準法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ja-JP" altLang="en-US" sz="2400" dirty="0">
                <a:ea typeface="ＤＨＰ平成ゴシックW5" pitchFamily="2" charset="-128"/>
              </a:rPr>
              <a:t>再生可能エネルギー熱利用</a:t>
            </a:r>
            <a:r>
              <a:rPr lang="ja-JP" altLang="en-US" sz="2400" dirty="0" smtClean="0">
                <a:ea typeface="ＤＨＰ平成ゴシックW5" pitchFamily="2" charset="-128"/>
              </a:rPr>
              <a:t>促進法　</a:t>
            </a:r>
            <a:r>
              <a:rPr lang="en-US" altLang="ja-JP" sz="2400" dirty="0" smtClean="0">
                <a:ea typeface="ＤＨＰ平成ゴシックW5" pitchFamily="2" charset="-128"/>
              </a:rPr>
              <a:t>2008</a:t>
            </a:r>
            <a:r>
              <a:rPr lang="ja-JP" altLang="en-US" sz="2400" dirty="0" smtClean="0">
                <a:ea typeface="ＤＨＰ平成ゴシックW5" pitchFamily="2" charset="-128"/>
              </a:rPr>
              <a:t>年～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ja-JP" altLang="en-US" sz="2400" dirty="0">
                <a:ea typeface="ＤＨＰ平成ゴシックW5" pitchFamily="2" charset="-128"/>
              </a:rPr>
              <a:t>電力市場</a:t>
            </a:r>
            <a:r>
              <a:rPr lang="ja-JP" altLang="en-US" sz="2400" dirty="0" smtClean="0">
                <a:ea typeface="ＤＨＰ平成ゴシックW5" pitchFamily="2" charset="-128"/>
              </a:rPr>
              <a:t>自由化</a:t>
            </a:r>
            <a:r>
              <a:rPr lang="en-US" altLang="ja-JP" sz="2400" dirty="0" smtClean="0">
                <a:ea typeface="ＤＨＰ平成ゴシックW5" pitchFamily="2" charset="-128"/>
              </a:rPr>
              <a:t>		1997</a:t>
            </a:r>
            <a:r>
              <a:rPr lang="ja-JP" altLang="en-US" sz="2400" dirty="0" smtClean="0">
                <a:ea typeface="ＤＨＰ平成ゴシックW5" pitchFamily="2" charset="-128"/>
              </a:rPr>
              <a:t>年～　段階的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>
              <a:lnSpc>
                <a:spcPts val="1000"/>
              </a:lnSpc>
            </a:pPr>
            <a:endParaRPr lang="en-US" altLang="ja-JP" sz="2400" dirty="0" smtClean="0">
              <a:ea typeface="ＤＨＰ平成ゴシックW5" pitchFamily="2" charset="-128"/>
            </a:endParaRPr>
          </a:p>
          <a:p>
            <a:pPr marL="342900" indent="-342900">
              <a:lnSpc>
                <a:spcPts val="2600"/>
              </a:lnSpc>
              <a:buFont typeface="Wingdings" pitchFamily="2" charset="2"/>
              <a:buChar char="u"/>
            </a:pPr>
            <a:r>
              <a:rPr lang="ja-JP" altLang="en-US" sz="2400" dirty="0" smtClean="0">
                <a:ea typeface="ＤＨＰ平成ゴシックW5" pitchFamily="2" charset="-128"/>
              </a:rPr>
              <a:t>運用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ja-JP" altLang="en-US" sz="2400" dirty="0" smtClean="0">
                <a:ea typeface="ＤＨＰ平成ゴシックW5" pitchFamily="2" charset="-128"/>
              </a:rPr>
              <a:t>明確な数値目標。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ja-JP" altLang="en-US" sz="2400" dirty="0" smtClean="0">
                <a:ea typeface="ＤＨＰ平成ゴシックW5" pitchFamily="2" charset="-128"/>
              </a:rPr>
              <a:t>進捗</a:t>
            </a:r>
            <a:r>
              <a:rPr lang="ja-JP" altLang="en-US" sz="2400" dirty="0">
                <a:ea typeface="ＤＨＰ平成ゴシックW5" pitchFamily="2" charset="-128"/>
              </a:rPr>
              <a:t>状況</a:t>
            </a:r>
            <a:r>
              <a:rPr lang="ja-JP" altLang="en-US" sz="2400" dirty="0" smtClean="0">
                <a:ea typeface="ＤＨＰ平成ゴシックW5" pitchFamily="2" charset="-128"/>
              </a:rPr>
              <a:t>を見ながら、目標達成に向けたファインチューニングを頻繁に行う。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ja-JP" altLang="en-US" sz="2400" dirty="0">
                <a:ea typeface="ＤＨＰ平成ゴシックW5" pitchFamily="2" charset="-128"/>
              </a:rPr>
              <a:t>そのため</a:t>
            </a:r>
            <a:r>
              <a:rPr lang="ja-JP" altLang="en-US" sz="2400" dirty="0" smtClean="0">
                <a:ea typeface="ＤＨＰ平成ゴシックW5" pitchFamily="2" charset="-128"/>
              </a:rPr>
              <a:t>のモニタリングシステムの確立（研究者の中立性、質）。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>
              <a:lnSpc>
                <a:spcPts val="1000"/>
              </a:lnSpc>
            </a:pPr>
            <a:endParaRPr kumimoji="1" lang="en-US" altLang="ja-JP" sz="2400" dirty="0" smtClean="0">
              <a:ea typeface="ＤＨＰ平成ゴシックW5" pitchFamily="2" charset="-128"/>
            </a:endParaRPr>
          </a:p>
          <a:p>
            <a:pPr marL="342900" indent="-342900">
              <a:lnSpc>
                <a:spcPts val="2600"/>
              </a:lnSpc>
              <a:buFont typeface="Wingdings" pitchFamily="2" charset="2"/>
              <a:buChar char="u"/>
            </a:pPr>
            <a:r>
              <a:rPr lang="ja-JP" altLang="en-US" sz="2400" dirty="0">
                <a:ea typeface="ＤＨＰ平成ゴシックW5" pitchFamily="2" charset="-128"/>
              </a:rPr>
              <a:t>原則</a:t>
            </a:r>
            <a:endParaRPr kumimoji="1" lang="en-US" altLang="ja-JP" sz="2400" dirty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ja-JP" altLang="en-US" sz="2400" dirty="0" smtClean="0">
                <a:ea typeface="ＤＨＰ平成ゴシックW5" pitchFamily="2" charset="-128"/>
              </a:rPr>
              <a:t>規制、基準、制度により政策誘導が基本。</a:t>
            </a:r>
            <a:endParaRPr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kumimoji="1" lang="ja-JP" altLang="en-US" sz="2400" dirty="0">
                <a:ea typeface="ＤＨＰ平成ゴシックW5" pitchFamily="2" charset="-128"/>
              </a:rPr>
              <a:t>数値目標</a:t>
            </a:r>
            <a:r>
              <a:rPr kumimoji="1" lang="ja-JP" altLang="en-US" sz="2400" dirty="0" smtClean="0">
                <a:ea typeface="ＤＨＰ平成ゴシックW5" pitchFamily="2" charset="-128"/>
              </a:rPr>
              <a:t>も明確。</a:t>
            </a:r>
            <a:endParaRPr kumimoji="1" lang="en-US" altLang="ja-JP" sz="2400" dirty="0" smtClean="0">
              <a:ea typeface="ＤＨＰ平成ゴシックW5" pitchFamily="2" charset="-128"/>
            </a:endParaRP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kumimoji="1" lang="ja-JP" altLang="en-US" sz="2400" dirty="0" smtClean="0">
                <a:ea typeface="ＤＨＰ平成ゴシックW5" pitchFamily="2" charset="-128"/>
              </a:rPr>
              <a:t>補助金は、あくまでもこれらの補完措置。普及の初期段階で、段階的に金額を下げるなどのインセンティブ。</a:t>
            </a:r>
            <a:endParaRPr kumimoji="1" lang="ja-JP" altLang="en-US" sz="2400" dirty="0">
              <a:ea typeface="ＤＨＰ平成ゴシックW5" pitchFamily="2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604448" y="6608385"/>
            <a:ext cx="5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dirty="0" smtClean="0">
                <a:ea typeface="ＤＨＰ平成明朝体W3" pitchFamily="2" charset="-128"/>
              </a:rPr>
              <a:t>９</a:t>
            </a:r>
            <a:endParaRPr kumimoji="1" lang="ja-JP" altLang="en-US" sz="1200" dirty="0">
              <a:ea typeface="ＤＨＰ平成明朝体W3" pitchFamily="2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5827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979843" y="548680"/>
            <a:ext cx="4129675" cy="6401753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ja-JP" sz="1600" b="1" dirty="0" smtClean="0"/>
              <a:t>ポスト</a:t>
            </a:r>
            <a:r>
              <a:rPr lang="ja-JP" altLang="ja-JP" sz="1600" b="1" dirty="0"/>
              <a:t>震災のエネルギーコンセプトを考える！ </a:t>
            </a:r>
            <a:endParaRPr lang="ja-JP" altLang="ja-JP" sz="1600" dirty="0"/>
          </a:p>
          <a:p>
            <a:r>
              <a:rPr lang="ja-JP" altLang="ja-JP" sz="1600" b="1" dirty="0"/>
              <a:t>『国民のためのエネルギー原論』</a:t>
            </a:r>
            <a:endParaRPr lang="ja-JP" altLang="ja-JP" sz="1600" dirty="0"/>
          </a:p>
          <a:p>
            <a:r>
              <a:rPr lang="ja-JP" altLang="ja-JP" sz="1600" b="1" dirty="0"/>
              <a:t>植田和弘・梶山恵司 編著</a:t>
            </a:r>
            <a:endParaRPr lang="ja-JP" altLang="ja-JP" sz="1600" dirty="0"/>
          </a:p>
          <a:p>
            <a:r>
              <a:rPr lang="ja-JP" altLang="ja-JP" sz="1600" dirty="0"/>
              <a:t>　　　　　　　　　　　　　　　　　　　　　　</a:t>
            </a:r>
          </a:p>
          <a:p>
            <a:r>
              <a:rPr lang="ja-JP" altLang="ja-JP" sz="1600" dirty="0"/>
              <a:t>日本経済新聞出版社　</a:t>
            </a:r>
            <a:r>
              <a:rPr lang="en-US" altLang="ja-JP" sz="1600" dirty="0"/>
              <a:t>2011</a:t>
            </a:r>
            <a:r>
              <a:rPr lang="ja-JP" altLang="ja-JP" sz="1600" dirty="0"/>
              <a:t>年</a:t>
            </a:r>
            <a:r>
              <a:rPr lang="en-US" altLang="ja-JP" sz="1600" dirty="0"/>
              <a:t>12</a:t>
            </a:r>
            <a:r>
              <a:rPr lang="ja-JP" altLang="ja-JP" sz="1600" dirty="0"/>
              <a:t>月下旬刊行</a:t>
            </a:r>
          </a:p>
          <a:p>
            <a:r>
              <a:rPr lang="ja-JP" altLang="ja-JP" sz="1600" dirty="0"/>
              <a:t>四六上製　定価（本体</a:t>
            </a:r>
            <a:r>
              <a:rPr lang="en-US" altLang="ja-JP" sz="1600" dirty="0"/>
              <a:t>2000</a:t>
            </a:r>
            <a:r>
              <a:rPr lang="ja-JP" altLang="ja-JP" sz="1600" dirty="0"/>
              <a:t>円＋税）</a:t>
            </a:r>
            <a:r>
              <a:rPr lang="en-US" altLang="ja-JP" sz="1600" dirty="0"/>
              <a:t> 320</a:t>
            </a:r>
            <a:r>
              <a:rPr lang="ja-JP" altLang="ja-JP" sz="1600" dirty="0"/>
              <a:t>頁（予定）</a:t>
            </a:r>
          </a:p>
          <a:p>
            <a:r>
              <a:rPr lang="en-US" altLang="ja-JP" sz="1600" dirty="0"/>
              <a:t> </a:t>
            </a:r>
            <a:endParaRPr lang="ja-JP" altLang="ja-JP" sz="1600" dirty="0"/>
          </a:p>
          <a:p>
            <a:pPr marL="174625" indent="-174625"/>
            <a:r>
              <a:rPr lang="ja-JP" altLang="ja-JP" sz="1600" b="1" dirty="0"/>
              <a:t>◇震災後のエネルギーコンセプト（基本理念）をどう</a:t>
            </a:r>
            <a:r>
              <a:rPr lang="ja-JP" altLang="ja-JP" sz="1600" b="1" dirty="0" smtClean="0"/>
              <a:t>位置づける</a:t>
            </a:r>
            <a:r>
              <a:rPr lang="ja-JP" altLang="ja-JP" sz="1600" b="1" dirty="0"/>
              <a:t>か？</a:t>
            </a:r>
            <a:endParaRPr lang="ja-JP" altLang="ja-JP" sz="1600" dirty="0"/>
          </a:p>
          <a:p>
            <a:pPr marL="174625" indent="-174625"/>
            <a:r>
              <a:rPr lang="ja-JP" altLang="ja-JP" sz="1600" b="1" dirty="0"/>
              <a:t>◇再生可能エネルギーにどこまで頼れるか？</a:t>
            </a:r>
            <a:endParaRPr lang="ja-JP" altLang="ja-JP" sz="1600" dirty="0"/>
          </a:p>
          <a:p>
            <a:pPr marL="174625" indent="-174625"/>
            <a:r>
              <a:rPr lang="ja-JP" altLang="ja-JP" sz="1600" b="1" dirty="0"/>
              <a:t>◇エネルギー利用の効率化をどう進めるか？</a:t>
            </a:r>
            <a:endParaRPr lang="ja-JP" altLang="ja-JP" sz="1600" dirty="0"/>
          </a:p>
          <a:p>
            <a:pPr marL="174625" indent="-174625"/>
            <a:r>
              <a:rPr lang="ja-JP" altLang="ja-JP" sz="1600" b="1" dirty="0"/>
              <a:t>◇発電コスト計算の考え方は？</a:t>
            </a:r>
            <a:endParaRPr lang="ja-JP" altLang="ja-JP" sz="1600" dirty="0"/>
          </a:p>
          <a:p>
            <a:pPr marL="174625" indent="-174625"/>
            <a:r>
              <a:rPr lang="ja-JP" altLang="ja-JP" sz="1600" b="1" dirty="0"/>
              <a:t>◇エネルギー行政をいかに改革するか？</a:t>
            </a:r>
            <a:endParaRPr lang="ja-JP" altLang="ja-JP" sz="1600" dirty="0"/>
          </a:p>
          <a:p>
            <a:pPr marL="174625" indent="-174625"/>
            <a:r>
              <a:rPr lang="ja-JP" altLang="ja-JP" sz="1600" b="1" dirty="0"/>
              <a:t>◇買い取り制度や電力自由化をどう活かすべきか？</a:t>
            </a:r>
            <a:endParaRPr lang="ja-JP" altLang="ja-JP" sz="1600" dirty="0"/>
          </a:p>
          <a:p>
            <a:pPr marL="174625" indent="-174625"/>
            <a:r>
              <a:rPr lang="ja-JP" altLang="ja-JP" sz="1600" b="1" dirty="0"/>
              <a:t>◇気候変動政策とエネルギー政策をどう統合させるか？</a:t>
            </a:r>
            <a:endParaRPr lang="ja-JP" altLang="ja-JP" sz="1600" dirty="0"/>
          </a:p>
          <a:p>
            <a:r>
              <a:rPr lang="ja-JP" altLang="ja-JP" sz="1600" dirty="0"/>
              <a:t>　</a:t>
            </a:r>
            <a:endParaRPr lang="en-US" altLang="ja-JP" sz="1600" dirty="0" smtClean="0"/>
          </a:p>
          <a:p>
            <a:r>
              <a:rPr lang="ja-JP" altLang="ja-JP" sz="1600" b="1" dirty="0" smtClean="0"/>
              <a:t>（</a:t>
            </a:r>
            <a:r>
              <a:rPr lang="ja-JP" altLang="ja-JP" sz="1600" b="1" dirty="0"/>
              <a:t>本書の執筆者）</a:t>
            </a:r>
            <a:endParaRPr lang="ja-JP" altLang="ja-JP" sz="1600" dirty="0"/>
          </a:p>
          <a:p>
            <a:r>
              <a:rPr lang="ja-JP" altLang="ja-JP" sz="1600" b="1" dirty="0"/>
              <a:t>一方井誠治　植田和弘　牛山泉　歌川学　</a:t>
            </a:r>
            <a:r>
              <a:rPr lang="ja-JP" altLang="en-US" sz="1600" b="1" dirty="0" smtClean="0"/>
              <a:t>　</a:t>
            </a:r>
            <a:r>
              <a:rPr lang="ja-JP" altLang="ja-JP" sz="1600" b="1" dirty="0" smtClean="0"/>
              <a:t>大島</a:t>
            </a:r>
            <a:r>
              <a:rPr lang="ja-JP" altLang="ja-JP" sz="1600" b="1" dirty="0"/>
              <a:t>堅一　梶山</a:t>
            </a:r>
            <a:r>
              <a:rPr lang="ja-JP" altLang="ja-JP" sz="1600" b="1" dirty="0" smtClean="0"/>
              <a:t>恵司</a:t>
            </a:r>
            <a:r>
              <a:rPr lang="ja-JP" altLang="en-US" sz="1600" dirty="0"/>
              <a:t>　</a:t>
            </a:r>
            <a:r>
              <a:rPr lang="ja-JP" altLang="en-US" sz="1600" dirty="0" smtClean="0"/>
              <a:t>　</a:t>
            </a:r>
            <a:r>
              <a:rPr lang="ja-JP" altLang="ja-JP" sz="1600" b="1" dirty="0" smtClean="0"/>
              <a:t>木村</a:t>
            </a:r>
            <a:r>
              <a:rPr lang="ja-JP" altLang="ja-JP" sz="1600" b="1" dirty="0"/>
              <a:t>啓二　</a:t>
            </a:r>
            <a:r>
              <a:rPr lang="ja-JP" altLang="en-US" sz="1600" b="1" dirty="0" smtClean="0"/>
              <a:t>　　　　　　</a:t>
            </a:r>
            <a:r>
              <a:rPr lang="ja-JP" altLang="ja-JP" sz="1600" b="1" dirty="0" smtClean="0"/>
              <a:t>櫻井</a:t>
            </a:r>
            <a:r>
              <a:rPr lang="ja-JP" altLang="ja-JP" sz="1600" b="1" dirty="0"/>
              <a:t>啓一郎　高橋洋　竹濱朝</a:t>
            </a:r>
            <a:r>
              <a:rPr lang="ja-JP" altLang="ja-JP" sz="1600" b="1" dirty="0" smtClean="0"/>
              <a:t>美</a:t>
            </a:r>
            <a:r>
              <a:rPr lang="ja-JP" altLang="en-US" sz="1600" b="1" dirty="0"/>
              <a:t>　</a:t>
            </a:r>
            <a:r>
              <a:rPr lang="ja-JP" altLang="en-US" sz="1600" b="1" dirty="0" smtClean="0"/>
              <a:t>　　　　　　　</a:t>
            </a:r>
            <a:r>
              <a:rPr lang="ja-JP" altLang="ja-JP" sz="1600" b="1" dirty="0" smtClean="0"/>
              <a:t>田中</a:t>
            </a:r>
            <a:r>
              <a:rPr lang="ja-JP" altLang="ja-JP" sz="1600" b="1" dirty="0"/>
              <a:t>信一郎</a:t>
            </a:r>
            <a:endParaRPr lang="ja-JP" altLang="ja-JP" sz="1600" dirty="0"/>
          </a:p>
          <a:p>
            <a:pPr algn="ctr">
              <a:spcBef>
                <a:spcPts val="1200"/>
              </a:spcBef>
            </a:pPr>
            <a:endParaRPr kumimoji="1" lang="ja-JP" alt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24"/>
            <a:ext cx="4583293" cy="6795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769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5536" y="262389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solidFill>
                  <a:schemeClr val="accent2"/>
                </a:solidFill>
              </a:rPr>
              <a:t>エネルギー消費削減とは？</a:t>
            </a:r>
            <a:endParaRPr kumimoji="1" lang="ja-JP" altLang="en-US" sz="3600" dirty="0">
              <a:solidFill>
                <a:schemeClr val="accent2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709" y="1196752"/>
            <a:ext cx="8971787" cy="563231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u"/>
            </a:pPr>
            <a:r>
              <a:rPr lang="ja-JP" altLang="ja-JP" sz="3200" dirty="0"/>
              <a:t>個々の機器のエネルギー効率を高める省エネや、電力使用を我慢するかの節電</a:t>
            </a:r>
            <a:r>
              <a:rPr lang="ja-JP" altLang="en-US" sz="3200" dirty="0"/>
              <a:t>、ではない。</a:t>
            </a:r>
            <a:endParaRPr lang="en-US" altLang="ja-JP" sz="3200" dirty="0"/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u"/>
            </a:pPr>
            <a:r>
              <a:rPr lang="ja-JP" altLang="ja-JP" sz="3200" dirty="0" smtClean="0"/>
              <a:t>エネルギー</a:t>
            </a:r>
            <a:r>
              <a:rPr lang="ja-JP" altLang="ja-JP" sz="3200" dirty="0"/>
              <a:t>をより効率よくスマートに使い、エネルギー利用の量から質への転換をはかる</a:t>
            </a:r>
            <a:r>
              <a:rPr lang="ja-JP" altLang="en-US" sz="3200" dirty="0"/>
              <a:t>。</a:t>
            </a:r>
            <a:endParaRPr lang="en-US" altLang="ja-JP" sz="3200" dirty="0"/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u"/>
            </a:pPr>
            <a:r>
              <a:rPr lang="ja-JP" altLang="ja-JP" sz="3200" dirty="0" smtClean="0"/>
              <a:t>消費者</a:t>
            </a:r>
            <a:r>
              <a:rPr lang="ja-JP" altLang="ja-JP" sz="3200" dirty="0"/>
              <a:t>に過度な負担をかけずに、需要と供給を大幅に効率化</a:t>
            </a:r>
            <a:r>
              <a:rPr lang="ja-JP" altLang="ja-JP" sz="3200" dirty="0" smtClean="0"/>
              <a:t>する</a:t>
            </a:r>
            <a:r>
              <a:rPr lang="ja-JP" altLang="en-US" sz="3200" dirty="0" smtClean="0"/>
              <a:t>ことによって、エネルギー総消費量を削減。</a:t>
            </a:r>
            <a:endParaRPr lang="en-US" altLang="ja-JP" sz="3200" dirty="0" smtClean="0"/>
          </a:p>
          <a:p>
            <a:pPr>
              <a:spcBef>
                <a:spcPts val="1200"/>
              </a:spcBef>
            </a:pPr>
            <a:r>
              <a:rPr lang="ja-JP" altLang="en-US" sz="3200" dirty="0" smtClean="0"/>
              <a:t>⇒</a:t>
            </a:r>
            <a:r>
              <a:rPr lang="ja-JP" altLang="ja-JP" sz="3200" dirty="0" smtClean="0"/>
              <a:t>生活</a:t>
            </a:r>
            <a:r>
              <a:rPr lang="ja-JP" altLang="ja-JP" sz="3200" dirty="0"/>
              <a:t>の質の向上に</a:t>
            </a:r>
            <a:r>
              <a:rPr lang="ja-JP" altLang="ja-JP" sz="3200" dirty="0" smtClean="0"/>
              <a:t>直結</a:t>
            </a:r>
            <a:r>
              <a:rPr lang="ja-JP" altLang="en-US" sz="3200" dirty="0" smtClean="0"/>
              <a:t>。</a:t>
            </a:r>
            <a:endParaRPr lang="en-US" altLang="ja-JP" sz="3200" dirty="0" smtClean="0"/>
          </a:p>
          <a:p>
            <a:pPr marL="450850" indent="-450850">
              <a:spcBef>
                <a:spcPts val="1200"/>
              </a:spcBef>
            </a:pPr>
            <a:r>
              <a:rPr lang="ja-JP" altLang="en-US" sz="3200" dirty="0" smtClean="0"/>
              <a:t>⇒</a:t>
            </a:r>
            <a:r>
              <a:rPr lang="ja-JP" altLang="ja-JP" sz="3200" dirty="0" smtClean="0"/>
              <a:t>エネルギー問題</a:t>
            </a:r>
            <a:r>
              <a:rPr lang="ja-JP" altLang="en-US" sz="3200" dirty="0" smtClean="0"/>
              <a:t>・</a:t>
            </a:r>
            <a:r>
              <a:rPr lang="ja-JP" altLang="ja-JP" sz="3200" dirty="0" smtClean="0"/>
              <a:t>気候</a:t>
            </a:r>
            <a:r>
              <a:rPr lang="ja-JP" altLang="ja-JP" sz="3200" dirty="0"/>
              <a:t>変動</a:t>
            </a:r>
            <a:r>
              <a:rPr lang="ja-JP" altLang="ja-JP" sz="3200" dirty="0" smtClean="0"/>
              <a:t>問題</a:t>
            </a:r>
            <a:r>
              <a:rPr lang="ja-JP" altLang="en-US" sz="3200" dirty="0"/>
              <a:t>へ</a:t>
            </a:r>
            <a:r>
              <a:rPr lang="ja-JP" altLang="en-US" sz="3200" dirty="0" smtClean="0"/>
              <a:t>の対応とも密接に関係。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2235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19065" y="299521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エネルギー需給の長期目標</a:t>
            </a:r>
            <a:endParaRPr kumimoji="1" lang="en-US" altLang="ja-JP" sz="3600" dirty="0" smtClean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173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5536" y="16947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エネルギーバランスからみた効率化のポイント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194134" y="804060"/>
            <a:ext cx="8482322" cy="600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グループ化 10"/>
          <p:cNvGrpSpPr/>
          <p:nvPr/>
        </p:nvGrpSpPr>
        <p:grpSpPr>
          <a:xfrm>
            <a:off x="4067944" y="2060848"/>
            <a:ext cx="4904952" cy="3358740"/>
            <a:chOff x="4067944" y="2260322"/>
            <a:chExt cx="4904952" cy="3358740"/>
          </a:xfrm>
        </p:grpSpPr>
        <p:sp>
          <p:nvSpPr>
            <p:cNvPr id="13" name="円/楕円 12"/>
            <p:cNvSpPr/>
            <p:nvPr/>
          </p:nvSpPr>
          <p:spPr>
            <a:xfrm>
              <a:off x="6255272" y="3598622"/>
              <a:ext cx="1413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円/楕円 1"/>
            <p:cNvSpPr/>
            <p:nvPr/>
          </p:nvSpPr>
          <p:spPr>
            <a:xfrm>
              <a:off x="4067944" y="2260322"/>
              <a:ext cx="1728192" cy="109667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6084168" y="4826974"/>
              <a:ext cx="1728192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" name="直線矢印コネクタ 7"/>
            <p:cNvCxnSpPr/>
            <p:nvPr/>
          </p:nvCxnSpPr>
          <p:spPr>
            <a:xfrm flipH="1">
              <a:off x="5868144" y="2941494"/>
              <a:ext cx="1548172" cy="0"/>
            </a:xfrm>
            <a:prstGeom prst="straightConnector1">
              <a:avLst/>
            </a:prstGeom>
            <a:ln w="3175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>
              <a:off x="7416316" y="3429000"/>
              <a:ext cx="396044" cy="1397974"/>
            </a:xfrm>
            <a:prstGeom prst="straightConnector1">
              <a:avLst/>
            </a:prstGeom>
            <a:ln w="3175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7497240" y="2393158"/>
              <a:ext cx="147565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効率化の余地大</a:t>
              </a:r>
              <a:endParaRPr kumimoji="1" lang="ja-JP" altLang="en-US" sz="24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8028384" y="5223018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50%</a:t>
              </a:r>
              <a:endParaRPr kumimoji="1" lang="ja-JP" altLang="en-US" dirty="0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8028384" y="42210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23%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028384" y="35730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26</a:t>
            </a:r>
            <a:r>
              <a:rPr lang="en-US" altLang="ja-JP" dirty="0"/>
              <a:t>%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2892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18513110"/>
              </p:ext>
            </p:extLst>
          </p:nvPr>
        </p:nvGraphicFramePr>
        <p:xfrm>
          <a:off x="395536" y="1052736"/>
          <a:ext cx="820891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539552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日独一次エネルギー供給の長期目標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1"/>
          <p:cNvSpPr txBox="1"/>
          <p:nvPr/>
        </p:nvSpPr>
        <p:spPr>
          <a:xfrm>
            <a:off x="3779912" y="2636912"/>
            <a:ext cx="1236981" cy="49211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 smtClean="0"/>
              <a:t>▲</a:t>
            </a:r>
            <a:r>
              <a:rPr lang="en-US" altLang="ja-JP" sz="2800" dirty="0" smtClean="0"/>
              <a:t>10%</a:t>
            </a:r>
            <a:endParaRPr lang="ja-JP" altLang="en-US" sz="2800" dirty="0"/>
          </a:p>
        </p:txBody>
      </p:sp>
      <p:sp>
        <p:nvSpPr>
          <p:cNvPr id="6" name="テキスト ボックス 1"/>
          <p:cNvSpPr txBox="1"/>
          <p:nvPr/>
        </p:nvSpPr>
        <p:spPr>
          <a:xfrm>
            <a:off x="5868144" y="3284984"/>
            <a:ext cx="1236981" cy="62616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 smtClean="0"/>
              <a:t>▲</a:t>
            </a:r>
            <a:r>
              <a:rPr lang="en-US" altLang="ja-JP" sz="2800" dirty="0" smtClean="0"/>
              <a:t>36%</a:t>
            </a:r>
            <a:endParaRPr lang="ja-JP" altLang="en-US" sz="2800" dirty="0"/>
          </a:p>
        </p:txBody>
      </p:sp>
      <p:sp>
        <p:nvSpPr>
          <p:cNvPr id="7" name="テキスト ボックス 1"/>
          <p:cNvSpPr txBox="1"/>
          <p:nvPr/>
        </p:nvSpPr>
        <p:spPr>
          <a:xfrm>
            <a:off x="6876256" y="1268760"/>
            <a:ext cx="997054" cy="65997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dirty="0"/>
              <a:t>±</a:t>
            </a:r>
            <a:r>
              <a:rPr lang="en-US" altLang="ja-JP" sz="2800" dirty="0" smtClean="0"/>
              <a:t>0%</a:t>
            </a:r>
            <a:endParaRPr lang="ja-JP" altLang="en-US" sz="28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8713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3079" y="3651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accent2"/>
                </a:solidFill>
              </a:rPr>
              <a:t>ドイツのエネルギー</a:t>
            </a:r>
            <a:r>
              <a:rPr lang="ja-JP" altLang="en-US" sz="3200" dirty="0">
                <a:solidFill>
                  <a:schemeClr val="accent2"/>
                </a:solidFill>
              </a:rPr>
              <a:t>消費　</a:t>
            </a:r>
            <a:r>
              <a:rPr kumimoji="1" lang="ja-JP" altLang="en-US" sz="3200" dirty="0" smtClean="0">
                <a:solidFill>
                  <a:schemeClr val="accent2"/>
                </a:solidFill>
              </a:rPr>
              <a:t>政策目標</a:t>
            </a:r>
            <a:endParaRPr kumimoji="1"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559731"/>
            <a:ext cx="8790903" cy="1311193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5613" lvl="1" indent="-342900">
              <a:lnSpc>
                <a:spcPct val="150000"/>
              </a:lnSpc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kumimoji="1" lang="ja-JP" altLang="en-US" sz="2800" dirty="0" smtClean="0"/>
              <a:t>エネルギー転換</a:t>
            </a:r>
            <a:r>
              <a:rPr lang="ja-JP" altLang="en-US" sz="2800" dirty="0"/>
              <a:t>の損失の</a:t>
            </a:r>
            <a:r>
              <a:rPr lang="ja-JP" altLang="en-US" sz="2800" dirty="0" smtClean="0"/>
              <a:t>削減 ⇒ </a:t>
            </a:r>
            <a:r>
              <a:rPr lang="ja-JP" altLang="en-US" sz="2800" dirty="0" smtClean="0">
                <a:solidFill>
                  <a:srgbClr val="FF0000"/>
                </a:solidFill>
              </a:rPr>
              <a:t>発電の効率化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 marL="455613" lvl="1" indent="-342900">
              <a:lnSpc>
                <a:spcPct val="150000"/>
              </a:lnSpc>
              <a:buFont typeface="Wingdings" pitchFamily="2" charset="2"/>
              <a:buChar char="u"/>
              <a:tabLst>
                <a:tab pos="3313113" algn="l"/>
                <a:tab pos="4845050" algn="l"/>
              </a:tabLst>
            </a:pPr>
            <a:r>
              <a:rPr lang="ja-JP" altLang="en-US" sz="2800" dirty="0"/>
              <a:t>最終需要で</a:t>
            </a:r>
            <a:r>
              <a:rPr lang="ja-JP" altLang="en-US" sz="2800" dirty="0" smtClean="0"/>
              <a:t>の削減　　　　　　　</a:t>
            </a:r>
            <a:r>
              <a:rPr lang="ja-JP" altLang="en-US" sz="2800" dirty="0"/>
              <a:t> </a:t>
            </a:r>
            <a:r>
              <a:rPr lang="ja-JP" altLang="en-US" sz="2800" dirty="0" smtClean="0"/>
              <a:t> ⇒ </a:t>
            </a:r>
            <a:r>
              <a:rPr lang="ja-JP" altLang="en-US" sz="2800" dirty="0" smtClean="0">
                <a:solidFill>
                  <a:srgbClr val="FF0000"/>
                </a:solidFill>
              </a:rPr>
              <a:t>熱＋輸送用燃料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5479" y="2060848"/>
            <a:ext cx="784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ドイツ　エネルギー消費量</a:t>
            </a:r>
            <a:r>
              <a:rPr lang="ja-JP" altLang="en-US" sz="2400" dirty="0"/>
              <a:t>　</a:t>
            </a:r>
            <a:r>
              <a:rPr lang="ja-JP" altLang="en-US" sz="2400" dirty="0" smtClean="0"/>
              <a:t>削減目標</a:t>
            </a:r>
            <a:endParaRPr kumimoji="1" lang="ja-JP" altLang="en-US" sz="2400" dirty="0"/>
          </a:p>
        </p:txBody>
      </p:sp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91940829"/>
              </p:ext>
            </p:extLst>
          </p:nvPr>
        </p:nvGraphicFramePr>
        <p:xfrm>
          <a:off x="614522" y="2039955"/>
          <a:ext cx="7917917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右大かっこ 10"/>
          <p:cNvSpPr/>
          <p:nvPr/>
        </p:nvSpPr>
        <p:spPr>
          <a:xfrm>
            <a:off x="5040053" y="3429000"/>
            <a:ext cx="108011" cy="2808312"/>
          </a:xfrm>
          <a:prstGeom prst="rightBracke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大かっこ 11"/>
          <p:cNvSpPr/>
          <p:nvPr/>
        </p:nvSpPr>
        <p:spPr>
          <a:xfrm>
            <a:off x="7164288" y="4463741"/>
            <a:ext cx="162019" cy="1845579"/>
          </a:xfrm>
          <a:prstGeom prst="rightBracke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"/>
          <p:cNvSpPr txBox="1"/>
          <p:nvPr/>
        </p:nvSpPr>
        <p:spPr>
          <a:xfrm>
            <a:off x="3923929" y="3717032"/>
            <a:ext cx="1255538" cy="34809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▲</a:t>
            </a:r>
            <a:r>
              <a:rPr lang="en-US" altLang="ja-JP" sz="2400" dirty="0" smtClean="0"/>
              <a:t>15</a:t>
            </a:r>
            <a:r>
              <a:rPr lang="ja-JP" altLang="en-US" sz="2400" dirty="0" smtClean="0"/>
              <a:t>％</a:t>
            </a:r>
            <a:endParaRPr lang="ja-JP" altLang="en-US" sz="2400" dirty="0"/>
          </a:p>
        </p:txBody>
      </p:sp>
      <p:sp>
        <p:nvSpPr>
          <p:cNvPr id="9" name="テキスト ボックス 1"/>
          <p:cNvSpPr txBox="1"/>
          <p:nvPr/>
        </p:nvSpPr>
        <p:spPr>
          <a:xfrm>
            <a:off x="3059832" y="2924944"/>
            <a:ext cx="1728192" cy="34809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▲</a:t>
            </a:r>
            <a:r>
              <a:rPr lang="en-US" altLang="ja-JP" sz="2400" dirty="0" smtClean="0"/>
              <a:t>90</a:t>
            </a:r>
            <a:r>
              <a:rPr lang="ja-JP" altLang="en-US" sz="2400" dirty="0" smtClean="0"/>
              <a:t>年比</a:t>
            </a:r>
            <a:endParaRPr lang="ja-JP" altLang="en-US" sz="24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3155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19065" y="2995210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発電の効率化の実際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3435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9704</TotalTime>
  <Words>2262</Words>
  <Application>Microsoft Macintosh PowerPoint</Application>
  <PresentationFormat>画面に合わせる (4:3)</PresentationFormat>
  <Paragraphs>312</Paragraphs>
  <Slides>36</Slides>
  <Notes>15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36</vt:i4>
      </vt:variant>
    </vt:vector>
  </HeadingPairs>
  <TitlesOfParts>
    <vt:vector size="37" baseType="lpstr">
      <vt:lpstr>Office ​​テーマ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スライド 24</vt:lpstr>
      <vt:lpstr>スライド 25</vt:lpstr>
      <vt:lpstr>スライド 26</vt:lpstr>
      <vt:lpstr>スライド 27</vt:lpstr>
      <vt:lpstr>スライド 28</vt:lpstr>
      <vt:lpstr>スライド 29</vt:lpstr>
      <vt:lpstr>スライド 30</vt:lpstr>
      <vt:lpstr>スライド 31</vt:lpstr>
      <vt:lpstr>スライド 32</vt:lpstr>
      <vt:lpstr>スライド 33</vt:lpstr>
      <vt:lpstr>スライド 34</vt:lpstr>
      <vt:lpstr>スライド 35</vt:lpstr>
      <vt:lpstr>スライド 36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kAJIYAMA</dc:creator>
  <cp:lastModifiedBy>マエキタ ミヤコ</cp:lastModifiedBy>
  <cp:revision>188</cp:revision>
  <dcterms:created xsi:type="dcterms:W3CDTF">2011-11-30T02:31:34Z</dcterms:created>
  <dcterms:modified xsi:type="dcterms:W3CDTF">2011-11-30T02:33:27Z</dcterms:modified>
</cp:coreProperties>
</file>