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Override3.xml" ContentType="application/vnd.openxmlformats-officedocument.themeOverrid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96" r:id="rId3"/>
    <p:sldMasterId id="2147483708" r:id="rId4"/>
    <p:sldMasterId id="2147483732" r:id="rId5"/>
    <p:sldMasterId id="2147483744" r:id="rId6"/>
    <p:sldMasterId id="2147483756" r:id="rId7"/>
    <p:sldMasterId id="2147483768" r:id="rId8"/>
    <p:sldMasterId id="2147483780" r:id="rId9"/>
  </p:sldMasterIdLst>
  <p:notesMasterIdLst>
    <p:notesMasterId r:id="rId51"/>
  </p:notesMasterIdLst>
  <p:sldIdLst>
    <p:sldId id="256" r:id="rId10"/>
    <p:sldId id="258" r:id="rId11"/>
    <p:sldId id="307" r:id="rId12"/>
    <p:sldId id="301" r:id="rId13"/>
    <p:sldId id="314" r:id="rId14"/>
    <p:sldId id="299" r:id="rId15"/>
    <p:sldId id="281" r:id="rId16"/>
    <p:sldId id="279" r:id="rId17"/>
    <p:sldId id="317" r:id="rId18"/>
    <p:sldId id="318" r:id="rId19"/>
    <p:sldId id="280" r:id="rId20"/>
    <p:sldId id="282" r:id="rId21"/>
    <p:sldId id="334" r:id="rId22"/>
    <p:sldId id="308" r:id="rId23"/>
    <p:sldId id="324" r:id="rId24"/>
    <p:sldId id="325" r:id="rId25"/>
    <p:sldId id="326" r:id="rId26"/>
    <p:sldId id="327" r:id="rId27"/>
    <p:sldId id="329" r:id="rId28"/>
    <p:sldId id="328" r:id="rId29"/>
    <p:sldId id="330" r:id="rId30"/>
    <p:sldId id="333" r:id="rId31"/>
    <p:sldId id="336" r:id="rId32"/>
    <p:sldId id="331" r:id="rId33"/>
    <p:sldId id="332" r:id="rId34"/>
    <p:sldId id="337" r:id="rId35"/>
    <p:sldId id="300" r:id="rId36"/>
    <p:sldId id="303" r:id="rId37"/>
    <p:sldId id="306" r:id="rId38"/>
    <p:sldId id="339" r:id="rId39"/>
    <p:sldId id="341" r:id="rId40"/>
    <p:sldId id="340" r:id="rId41"/>
    <p:sldId id="297" r:id="rId42"/>
    <p:sldId id="293" r:id="rId43"/>
    <p:sldId id="294" r:id="rId44"/>
    <p:sldId id="295" r:id="rId45"/>
    <p:sldId id="296" r:id="rId46"/>
    <p:sldId id="305" r:id="rId47"/>
    <p:sldId id="283" r:id="rId48"/>
    <p:sldId id="284" r:id="rId49"/>
    <p:sldId id="285" r:id="rId5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119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8" Type="http://schemas.openxmlformats.org/officeDocument/2006/relationships/slideMaster" Target="slideMasters/slideMaster8.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2B983EAD-D848-4A4E-BF4E-8467B246AD97}" type="datetimeFigureOut">
              <a:rPr kumimoji="1" lang="ja-JP" altLang="en-US" smtClean="0"/>
              <a:t>2011/5/23</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067B10B5-6927-47AC-990B-475D4219E34E}" type="slidenum">
              <a:rPr kumimoji="1" lang="ja-JP" altLang="en-US" smtClean="0"/>
              <a:t>‹#›</a:t>
            </a:fld>
            <a:endParaRPr kumimoji="1" lang="ja-JP" altLang="en-US"/>
          </a:p>
        </p:txBody>
      </p:sp>
    </p:spTree>
    <p:extLst>
      <p:ext uri="{BB962C8B-B14F-4D97-AF65-F5344CB8AC3E}">
        <p14:creationId xmlns:p14="http://schemas.microsoft.com/office/powerpoint/2010/main" val="40693365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8951738-6BC0-4DF8-9C91-ACC8B8AEE11C}" type="slidenum">
              <a:rPr lang="ja-JP" altLang="en-US" smtClean="0">
                <a:solidFill>
                  <a:prstClr val="black"/>
                </a:solidFill>
              </a:rPr>
              <a:pPr/>
              <a:t>14</a:t>
            </a:fld>
            <a:endParaRPr lang="ja-JP"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6EFD42F-681F-4739-89E5-86307908EC85}" type="slidenum">
              <a:rPr lang="ja-JP" altLang="en-US" smtClean="0">
                <a:solidFill>
                  <a:prstClr val="black"/>
                </a:solidFill>
              </a:rPr>
              <a:pPr/>
              <a:t>23</a:t>
            </a:fld>
            <a:endParaRPr lang="ja-JP"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8E7D0C0C-5D5B-4ED8-B39C-F0C940D469DE}" type="slidenum">
              <a:rPr lang="ja-JP" altLang="en-US">
                <a:solidFill>
                  <a:prstClr val="black"/>
                </a:solidFill>
              </a:rPr>
              <a:pPr>
                <a:defRPr/>
              </a:pPr>
              <a:t>24</a:t>
            </a:fld>
            <a:endParaRPr lang="ja-JP" alt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3234C8B7-B24B-4F8E-A669-A10F7911D6C2}" type="slidenum">
              <a:rPr lang="ja-JP" altLang="en-US">
                <a:solidFill>
                  <a:prstClr val="black"/>
                </a:solidFill>
              </a:rPr>
              <a:pPr>
                <a:defRPr/>
              </a:pPr>
              <a:t>25</a:t>
            </a:fld>
            <a:endParaRPr lang="ja-JP"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9"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4100"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0565B4-EC4B-4EFA-8330-01247B8FFDA3}" type="slidenum">
              <a:rPr lang="ja-JP" altLang="en-US" smtClean="0">
                <a:solidFill>
                  <a:prstClr val="black"/>
                </a:solidFill>
              </a:rPr>
              <a:pPr/>
              <a:t>29</a:t>
            </a:fld>
            <a:endParaRPr lang="ja-JP" altLang="en-US"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fontAlgn="base" hangingPunct="1">
              <a:spcBef>
                <a:spcPct val="0"/>
              </a:spcBef>
              <a:spcAft>
                <a:spcPct val="0"/>
              </a:spcAft>
            </a:pPr>
            <a:fld id="{7802AC70-6A67-4182-BD7E-9274ED3EF23D}" type="slidenum">
              <a:rPr lang="en-US" altLang="ja-JP" sz="1200" smtClean="0">
                <a:solidFill>
                  <a:prstClr val="black"/>
                </a:solidFill>
              </a:rPr>
              <a:pPr algn="r" eaLnBrk="1" fontAlgn="base" hangingPunct="1">
                <a:spcBef>
                  <a:spcPct val="0"/>
                </a:spcBef>
                <a:spcAft>
                  <a:spcPct val="0"/>
                </a:spcAft>
              </a:pPr>
              <a:t>15</a:t>
            </a:fld>
            <a:endParaRPr lang="en-US" altLang="ja-JP" sz="1200" smtClean="0">
              <a:solidFill>
                <a:prstClr val="black"/>
              </a:solidFill>
            </a:endParaRPr>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ja-JP"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60486461-AED1-45CF-9D29-21A178026A2E}" type="slidenum">
              <a:rPr lang="ja-JP" altLang="en-US">
                <a:solidFill>
                  <a:prstClr val="black"/>
                </a:solidFill>
              </a:rPr>
              <a:pPr>
                <a:defRPr/>
              </a:pPr>
              <a:t>19</a:t>
            </a:fld>
            <a:endParaRPr lang="ja-JP"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9DAC4F12-1030-4CC3-9F19-2AAAF105C385}" type="slidenum">
              <a:rPr lang="ja-JP" altLang="en-US">
                <a:solidFill>
                  <a:prstClr val="black"/>
                </a:solidFill>
              </a:rPr>
              <a:pPr>
                <a:defRPr/>
              </a:pPr>
              <a:t>20</a:t>
            </a:fld>
            <a:endParaRPr lang="ja-JP"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AF4D3FC8-5ED2-4333-9D7F-8E7D2A1124FF}" type="slidenum">
              <a:rPr lang="ja-JP" altLang="en-US">
                <a:solidFill>
                  <a:prstClr val="black"/>
                </a:solidFill>
              </a:rPr>
              <a:pPr>
                <a:defRPr/>
              </a:pPr>
              <a:t>21</a:t>
            </a:fld>
            <a:endParaRPr lang="ja-JP"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42900" indent="-342900">
              <a:buFont typeface="ＭＳ Ｐゴシック" pitchFamily="50" charset="-128"/>
              <a:buNone/>
            </a:pPr>
            <a:endParaRPr lang="en-US"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hemeOverride" Target="../theme/themeOverride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hemeOverride" Target="../theme/themeOverride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themeOverride" Target="../theme/themeOverride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4253894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1731378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13767125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CD40E5C-0CFA-42E7-8E08-A00BE4F2F004}"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
        <p:nvSpPr>
          <p:cNvPr id="7" name="正方形/長方形 6"/>
          <p:cNvSpPr/>
          <p:nvPr userDrawn="1"/>
        </p:nvSpPr>
        <p:spPr>
          <a:xfrm>
            <a:off x="0" y="285728"/>
            <a:ext cx="914400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11354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52EDD04-990D-4D66-BEE0-A565BD8AF10F}"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213990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5D17C9F0-B49C-4DDF-B63E-42A8620E1D3B}"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984008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46DF44C-9B4A-42C2-85B0-4E98CE6F7684}"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887396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AF92B021-FD40-4906-AAC3-A2C67AB351E5}"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0793425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2507E63C-5DBE-436D-AFEF-AC55891FDEB2}"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490499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84BC5CF-536D-4FBD-8021-E0C2ADB58D96}"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912240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04676F3-4489-4ED0-A4EB-07F737622F30}"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647872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1537909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2BDF0449-5C5A-461A-86C1-B3452061C38B}"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3094149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C5F83B-2D27-4357-926D-83A77E959CCA}"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9067829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A6F48C2-F5E3-42BE-A27E-F60DDBF28CA6}"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18786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CD40E5C-0CFA-42E7-8E08-A00BE4F2F004}"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
        <p:nvSpPr>
          <p:cNvPr id="7" name="正方形/長方形 6"/>
          <p:cNvSpPr/>
          <p:nvPr userDrawn="1"/>
        </p:nvSpPr>
        <p:spPr>
          <a:xfrm>
            <a:off x="0" y="285728"/>
            <a:ext cx="914400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7351058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52EDD04-990D-4D66-BEE0-A565BD8AF10F}"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9737426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5D17C9F0-B49C-4DDF-B63E-42A8620E1D3B}"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7731134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46DF44C-9B4A-42C2-85B0-4E98CE6F7684}"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5321139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AF92B021-FD40-4906-AAC3-A2C67AB351E5}"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3821626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2507E63C-5DBE-436D-AFEF-AC55891FDEB2}"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40459506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84BC5CF-536D-4FBD-8021-E0C2ADB58D96}"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4056809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39988715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04676F3-4489-4ED0-A4EB-07F737622F30}"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613373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2BDF0449-5C5A-461A-86C1-B3452061C38B}"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1956821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C5F83B-2D27-4357-926D-83A77E959CCA}"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7144804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A6F48C2-F5E3-42BE-A27E-F60DDBF28CA6}"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6227188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fld id="{D6DAE9FA-F901-492B-ADD0-36EADB7286DA}" type="datetime1">
              <a:rPr lang="ja-JP" altLang="en-US">
                <a:solidFill>
                  <a:srgbClr val="000000"/>
                </a:solidFill>
              </a:rPr>
              <a:pPr/>
              <a:t>2011/5/23</a:t>
            </a:fld>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791B10B-5BD6-418E-AC07-9966E1004F46}"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120203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fld id="{570BC413-2A4C-4347-9427-02F037F20A1B}" type="datetime1">
              <a:rPr lang="ja-JP" altLang="en-US">
                <a:solidFill>
                  <a:srgbClr val="000000"/>
                </a:solidFill>
              </a:rPr>
              <a:pPr/>
              <a:t>2011/5/23</a:t>
            </a:fld>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8FAB45C-AD43-481A-8B4B-B0F3006DB510}"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6033947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fld id="{77D93C24-A76A-49D3-9C36-D705F7D1AFD5}" type="datetime1">
              <a:rPr lang="ja-JP" altLang="en-US">
                <a:solidFill>
                  <a:srgbClr val="000000"/>
                </a:solidFill>
              </a:rPr>
              <a:pPr/>
              <a:t>2011/5/23</a:t>
            </a:fld>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9340A21-DD49-4411-A72F-C5F93BC1E184}"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1555276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fld id="{327B33DF-0839-4FFB-9CEA-EE888232AB44}" type="datetime1">
              <a:rPr lang="ja-JP" altLang="en-US">
                <a:solidFill>
                  <a:srgbClr val="000000"/>
                </a:solidFill>
              </a:rPr>
              <a:pPr/>
              <a:t>2011/5/23</a:t>
            </a:fld>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6C15153-44DA-4C65-A181-FD32FAD638D0}"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3185643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fld id="{BD8ED2DF-CBA1-4D49-8C92-D743197F1C7F}" type="datetime1">
              <a:rPr lang="ja-JP" altLang="en-US">
                <a:solidFill>
                  <a:srgbClr val="000000"/>
                </a:solidFill>
              </a:rPr>
              <a:pPr/>
              <a:t>2011/5/23</a:t>
            </a:fld>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7A698C2-2E24-4C2C-90F9-3A47AA80193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565188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fld id="{A343EE02-5E40-4FE9-8400-005BEA4777A3}" type="datetime1">
              <a:rPr lang="ja-JP" altLang="en-US">
                <a:solidFill>
                  <a:srgbClr val="000000"/>
                </a:solidFill>
              </a:rPr>
              <a:pPr/>
              <a:t>2011/5/23</a:t>
            </a:fld>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1D6A6D7-B9B1-4BD7-A97E-FFFCE5100930}"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294941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28849411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6CC470B7-1AFB-4931-8E6D-22CF3887C6A5}" type="datetime1">
              <a:rPr lang="ja-JP" altLang="en-US">
                <a:solidFill>
                  <a:srgbClr val="000000"/>
                </a:solidFill>
              </a:rPr>
              <a:pPr/>
              <a:t>2011/5/23</a:t>
            </a:fld>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D06F281A-9D23-41D4-B9FD-8EA0F2228FC1}"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698953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fld id="{1A786573-9D65-4ED8-AF13-F3EA1B499721}" type="datetime1">
              <a:rPr lang="ja-JP" altLang="en-US">
                <a:solidFill>
                  <a:srgbClr val="000000"/>
                </a:solidFill>
              </a:rPr>
              <a:pPr/>
              <a:t>2011/5/23</a:t>
            </a:fld>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A302A8B-B4B5-40EC-8458-57F2BC00D7FF}"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408749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fld id="{ECAD931B-53A1-487E-84D7-69F67C72C8E1}" type="datetime1">
              <a:rPr lang="ja-JP" altLang="en-US">
                <a:solidFill>
                  <a:srgbClr val="000000"/>
                </a:solidFill>
              </a:rPr>
              <a:pPr/>
              <a:t>2011/5/23</a:t>
            </a:fld>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3A797A4-A0D9-4B50-A596-470299C9F211}"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3595729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fld id="{E789CC3A-B21E-4407-9E1F-99600659EE43}" type="datetime1">
              <a:rPr lang="ja-JP" altLang="en-US">
                <a:solidFill>
                  <a:srgbClr val="000000"/>
                </a:solidFill>
              </a:rPr>
              <a:pPr/>
              <a:t>2011/5/23</a:t>
            </a:fld>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98BFADC-4DEA-471E-BD20-D5C1E150905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815708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fld id="{7C6B3CCE-01A5-47CA-9A11-48FF479CAE48}" type="datetime1">
              <a:rPr lang="ja-JP" altLang="en-US">
                <a:solidFill>
                  <a:srgbClr val="000000"/>
                </a:solidFill>
              </a:rPr>
              <a:pPr/>
              <a:t>2011/5/23</a:t>
            </a:fld>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1B2AAC3-44DA-4317-AF30-C2060EE40149}"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3841515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5" name="正方形/長方形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6" name="正方形/長方形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7" name="正方形/長方形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8" name="タイトル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ja-JP" altLang="en-US" smtClean="0"/>
              <a:t>マスタ タイトルの書式設定</a:t>
            </a:r>
            <a:endParaRPr lang="en-US"/>
          </a:p>
        </p:txBody>
      </p:sp>
      <p:sp>
        <p:nvSpPr>
          <p:cNvPr id="9" name="サブタイトル 8"/>
          <p:cNvSpPr>
            <a:spLocks noGrp="1"/>
          </p:cNvSpPr>
          <p:nvPr>
            <p:ph type="subTitle" idx="1"/>
          </p:nvPr>
        </p:nvSpPr>
        <p:spPr>
          <a:xfrm>
            <a:off x="1219200" y="5124450"/>
            <a:ext cx="6858000" cy="533400"/>
          </a:xfrm>
          <a:prstGeom prst="rect">
            <a:avLst/>
          </a:prstGeo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ja-JP" altLang="en-US" smtClean="0"/>
              <a:t>マスタ サブタイトルの書式設定</a:t>
            </a:r>
            <a:endParaRPr lang="en-US"/>
          </a:p>
        </p:txBody>
      </p:sp>
      <p:sp>
        <p:nvSpPr>
          <p:cNvPr id="10" name="日付プレースホルダ 27"/>
          <p:cNvSpPr>
            <a:spLocks noGrp="1"/>
          </p:cNvSpPr>
          <p:nvPr>
            <p:ph type="dt" sz="half" idx="10"/>
          </p:nvPr>
        </p:nvSpPr>
        <p:spPr>
          <a:xfrm>
            <a:off x="6400800" y="6354763"/>
            <a:ext cx="2286000" cy="366712"/>
          </a:xfrm>
          <a:prstGeom prst="rect">
            <a:avLst/>
          </a:prstGeom>
        </p:spPr>
        <p:txBody>
          <a:bodyPr/>
          <a:lstStyle>
            <a:lvl1pPr fontAlgn="auto">
              <a:spcBef>
                <a:spcPts val="0"/>
              </a:spcBef>
              <a:spcAft>
                <a:spcPts val="0"/>
              </a:spcAft>
              <a:defRPr sz="1400">
                <a:latin typeface="+mn-lt"/>
                <a:ea typeface="+mn-ea"/>
              </a:defRPr>
            </a:lvl1pPr>
          </a:lstStyle>
          <a:p>
            <a:pPr>
              <a:defRPr/>
            </a:pPr>
            <a:fld id="{359EE6D1-A377-414B-B523-60FF975C0B18}" type="datetimeFigureOut">
              <a:rPr lang="ja-JP" altLang="en-US">
                <a:solidFill>
                  <a:prstClr val="black"/>
                </a:solidFill>
              </a:rPr>
              <a:pPr>
                <a:defRPr/>
              </a:pPr>
              <a:t>2011/5/26</a:t>
            </a:fld>
            <a:endParaRPr lang="ja-JP" altLang="en-US">
              <a:solidFill>
                <a:prstClr val="black"/>
              </a:solidFill>
            </a:endParaRPr>
          </a:p>
        </p:txBody>
      </p:sp>
      <p:sp>
        <p:nvSpPr>
          <p:cNvPr id="11" name="フッター プレースホルダ 16"/>
          <p:cNvSpPr>
            <a:spLocks noGrp="1"/>
          </p:cNvSpPr>
          <p:nvPr>
            <p:ph type="ftr" sz="quarter" idx="11"/>
          </p:nvPr>
        </p:nvSpPr>
        <p:spPr>
          <a:xfrm>
            <a:off x="2898775" y="6354763"/>
            <a:ext cx="3475038" cy="366712"/>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black"/>
              </a:solidFill>
            </a:endParaRPr>
          </a:p>
        </p:txBody>
      </p:sp>
      <p:sp>
        <p:nvSpPr>
          <p:cNvPr id="12" name="スライド番号プレースホルダ 28"/>
          <p:cNvSpPr>
            <a:spLocks noGrp="1"/>
          </p:cNvSpPr>
          <p:nvPr>
            <p:ph type="sldNum" sz="quarter" idx="12"/>
          </p:nvPr>
        </p:nvSpPr>
        <p:spPr>
          <a:xfrm>
            <a:off x="1216025" y="6354763"/>
            <a:ext cx="1219200" cy="366712"/>
          </a:xfrm>
          <a:prstGeom prst="rect">
            <a:avLst/>
          </a:prstGeom>
        </p:spPr>
        <p:txBody>
          <a:bodyPr/>
          <a:lstStyle>
            <a:lvl1pPr fontAlgn="auto">
              <a:spcBef>
                <a:spcPts val="0"/>
              </a:spcBef>
              <a:spcAft>
                <a:spcPts val="0"/>
              </a:spcAft>
              <a:defRPr>
                <a:latin typeface="+mn-lt"/>
                <a:ea typeface="+mn-ea"/>
              </a:defRPr>
            </a:lvl1pPr>
          </a:lstStyle>
          <a:p>
            <a:pPr>
              <a:defRPr/>
            </a:pPr>
            <a:fld id="{EDF16F94-74F5-4098-B5E8-FFF92A455EF3}"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51383526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324272"/>
          </a:xfrm>
        </p:spPr>
        <p:txBody>
          <a:bodyPr/>
          <a:lstStyle/>
          <a:p>
            <a:r>
              <a:rPr lang="ja-JP" altLang="en-US" smtClean="0"/>
              <a:t>マスタ タイトルの書式設定</a:t>
            </a:r>
            <a:endParaRPr lang="en-US"/>
          </a:p>
        </p:txBody>
      </p:sp>
      <p:sp>
        <p:nvSpPr>
          <p:cNvPr id="8" name="コンテンツ プレースホルダ 7"/>
          <p:cNvSpPr>
            <a:spLocks noGrp="1"/>
          </p:cNvSpPr>
          <p:nvPr>
            <p:ph sz="quarter" idx="1"/>
          </p:nvPr>
        </p:nvSpPr>
        <p:spPr>
          <a:xfrm>
            <a:off x="457200" y="1219200"/>
            <a:ext cx="8229600" cy="4937760"/>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3"/>
          <p:cNvSpPr>
            <a:spLocks noGrp="1"/>
          </p:cNvSpPr>
          <p:nvPr>
            <p:ph type="dt" sz="half" idx="10"/>
          </p:nvPr>
        </p:nvSpPr>
        <p:spPr>
          <a:xfrm>
            <a:off x="6400800" y="6356350"/>
            <a:ext cx="2289175" cy="365125"/>
          </a:xfrm>
          <a:prstGeom prst="rect">
            <a:avLst/>
          </a:prstGeom>
        </p:spPr>
        <p:txBody>
          <a:bodyPr/>
          <a:lstStyle>
            <a:lvl1pPr fontAlgn="auto">
              <a:spcBef>
                <a:spcPts val="0"/>
              </a:spcBef>
              <a:spcAft>
                <a:spcPts val="0"/>
              </a:spcAft>
              <a:defRPr>
                <a:latin typeface="+mn-lt"/>
                <a:ea typeface="+mn-ea"/>
              </a:defRPr>
            </a:lvl1pPr>
          </a:lstStyle>
          <a:p>
            <a:pPr>
              <a:defRPr/>
            </a:pPr>
            <a:fld id="{32E0E399-AD99-45B4-9231-2E3EC322954A}" type="datetimeFigureOut">
              <a:rPr lang="ja-JP" altLang="en-US">
                <a:solidFill>
                  <a:prstClr val="black"/>
                </a:solidFill>
              </a:rPr>
              <a:pPr>
                <a:defRPr/>
              </a:pPr>
              <a:t>2011/5/26</a:t>
            </a:fld>
            <a:endParaRPr lang="ja-JP" altLang="en-US">
              <a:solidFill>
                <a:prstClr val="black"/>
              </a:solidFill>
            </a:endParaRPr>
          </a:p>
        </p:txBody>
      </p:sp>
      <p:sp>
        <p:nvSpPr>
          <p:cNvPr id="5" name="フッター プレースホルダ 4"/>
          <p:cNvSpPr>
            <a:spLocks noGrp="1"/>
          </p:cNvSpPr>
          <p:nvPr>
            <p:ph type="ftr" sz="quarter" idx="11"/>
          </p:nvPr>
        </p:nvSpPr>
        <p:spPr>
          <a:xfrm>
            <a:off x="2898775" y="6356350"/>
            <a:ext cx="3505200" cy="365125"/>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black"/>
              </a:solidFill>
            </a:endParaRPr>
          </a:p>
        </p:txBody>
      </p:sp>
      <p:sp>
        <p:nvSpPr>
          <p:cNvPr id="6" name="スライド番号プレースホルダ 5"/>
          <p:cNvSpPr>
            <a:spLocks noGrp="1"/>
          </p:cNvSpPr>
          <p:nvPr>
            <p:ph type="sldNum" sz="quarter" idx="12"/>
          </p:nvPr>
        </p:nvSpPr>
        <p:spPr>
          <a:xfrm>
            <a:off x="612775" y="6356350"/>
            <a:ext cx="1981200" cy="365125"/>
          </a:xfrm>
          <a:prstGeom prst="rect">
            <a:avLst/>
          </a:prstGeom>
        </p:spPr>
        <p:txBody>
          <a:bodyPr/>
          <a:lstStyle>
            <a:lvl1pPr fontAlgn="auto">
              <a:spcBef>
                <a:spcPts val="0"/>
              </a:spcBef>
              <a:spcAft>
                <a:spcPts val="0"/>
              </a:spcAft>
              <a:defRPr>
                <a:latin typeface="+mn-lt"/>
                <a:ea typeface="+mn-ea"/>
              </a:defRPr>
            </a:lvl1pPr>
          </a:lstStyle>
          <a:p>
            <a:pPr>
              <a:defRPr/>
            </a:pPr>
            <a:fld id="{89FFE2EE-1FEC-4DFE-9ACD-300C31643D8E}"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17858174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4" name="正方形/長方形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5" name="正方形/長方形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2" name="タイトル 1"/>
          <p:cNvSpPr>
            <a:spLocks noGrp="1"/>
          </p:cNvSpPr>
          <p:nvPr>
            <p:ph type="title"/>
          </p:nvPr>
        </p:nvSpPr>
        <p:spPr>
          <a:xfrm>
            <a:off x="1219200" y="2971800"/>
            <a:ext cx="6858000" cy="1066800"/>
          </a:xfrm>
        </p:spPr>
        <p:txBody>
          <a:bodyPr anchor="t"/>
          <a:lstStyle>
            <a:lvl1pPr algn="r">
              <a:buNone/>
              <a:defRPr sz="3200" b="0" cap="none" baseline="0"/>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1295400" y="4267200"/>
            <a:ext cx="6781800" cy="1143000"/>
          </a:xfrm>
          <a:prstGeom prst="rect">
            <a:avLst/>
          </a:prstGeo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ja-JP" altLang="en-US" smtClean="0"/>
              <a:t>マスタ テキストの書式設定</a:t>
            </a:r>
          </a:p>
        </p:txBody>
      </p:sp>
      <p:sp>
        <p:nvSpPr>
          <p:cNvPr id="6" name="日付プレースホルダ 3"/>
          <p:cNvSpPr>
            <a:spLocks noGrp="1"/>
          </p:cNvSpPr>
          <p:nvPr>
            <p:ph type="dt" sz="half" idx="10"/>
          </p:nvPr>
        </p:nvSpPr>
        <p:spPr>
          <a:xfrm>
            <a:off x="6400800" y="6354763"/>
            <a:ext cx="2286000" cy="366712"/>
          </a:xfrm>
          <a:prstGeom prst="rect">
            <a:avLst/>
          </a:prstGeom>
        </p:spPr>
        <p:txBody>
          <a:bodyPr/>
          <a:lstStyle>
            <a:lvl1pPr fontAlgn="auto">
              <a:spcBef>
                <a:spcPts val="0"/>
              </a:spcBef>
              <a:spcAft>
                <a:spcPts val="0"/>
              </a:spcAft>
              <a:defRPr>
                <a:latin typeface="+mn-lt"/>
                <a:ea typeface="+mn-ea"/>
              </a:defRPr>
            </a:lvl1pPr>
          </a:lstStyle>
          <a:p>
            <a:pPr>
              <a:defRPr/>
            </a:pPr>
            <a:fld id="{90689F63-833F-45CC-B3C4-AFCEB8AA4BFE}" type="datetimeFigureOut">
              <a:rPr lang="ja-JP" altLang="en-US">
                <a:solidFill>
                  <a:prstClr val="white"/>
                </a:solidFill>
              </a:rPr>
              <a:pPr>
                <a:defRPr/>
              </a:pPr>
              <a:t>2011/5/26</a:t>
            </a:fld>
            <a:endParaRPr lang="ja-JP" altLang="en-US">
              <a:solidFill>
                <a:prstClr val="white"/>
              </a:solidFill>
            </a:endParaRPr>
          </a:p>
        </p:txBody>
      </p:sp>
      <p:sp>
        <p:nvSpPr>
          <p:cNvPr id="7" name="フッター プレースホルダ 4"/>
          <p:cNvSpPr>
            <a:spLocks noGrp="1"/>
          </p:cNvSpPr>
          <p:nvPr>
            <p:ph type="ftr" sz="quarter" idx="11"/>
          </p:nvPr>
        </p:nvSpPr>
        <p:spPr>
          <a:xfrm>
            <a:off x="2898775" y="6354763"/>
            <a:ext cx="3475038" cy="366712"/>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white"/>
              </a:solidFill>
            </a:endParaRPr>
          </a:p>
        </p:txBody>
      </p:sp>
      <p:sp>
        <p:nvSpPr>
          <p:cNvPr id="8" name="スライド番号プレースホルダ 5"/>
          <p:cNvSpPr>
            <a:spLocks noGrp="1"/>
          </p:cNvSpPr>
          <p:nvPr>
            <p:ph type="sldNum" sz="quarter" idx="12"/>
          </p:nvPr>
        </p:nvSpPr>
        <p:spPr>
          <a:xfrm>
            <a:off x="1069975" y="6354763"/>
            <a:ext cx="1520825" cy="366712"/>
          </a:xfrm>
          <a:prstGeom prst="rect">
            <a:avLst/>
          </a:prstGeom>
        </p:spPr>
        <p:txBody>
          <a:bodyPr/>
          <a:lstStyle>
            <a:lvl1pPr fontAlgn="auto">
              <a:spcBef>
                <a:spcPts val="0"/>
              </a:spcBef>
              <a:spcAft>
                <a:spcPts val="0"/>
              </a:spcAft>
              <a:defRPr>
                <a:latin typeface="+mn-lt"/>
                <a:ea typeface="+mn-ea"/>
              </a:defRPr>
            </a:lvl1pPr>
          </a:lstStyle>
          <a:p>
            <a:pPr>
              <a:defRPr/>
            </a:pPr>
            <a:fld id="{65526ECD-53C0-46B8-A904-499785143531}" type="slidenum">
              <a:rPr lang="ja-JP" altLang="en-US">
                <a:solidFill>
                  <a:prstClr val="white"/>
                </a:solidFill>
              </a:rPr>
              <a:pPr>
                <a:defRPr/>
              </a:pPr>
              <a:t>‹#›</a:t>
            </a:fld>
            <a:endParaRPr lang="ja-JP" altLang="en-US">
              <a:solidFill>
                <a:prstClr val="white"/>
              </a:solidFill>
            </a:endParaRPr>
          </a:p>
        </p:txBody>
      </p:sp>
    </p:spTree>
    <p:extLst>
      <p:ext uri="{BB962C8B-B14F-4D97-AF65-F5344CB8AC3E}">
        <p14:creationId xmlns:p14="http://schemas.microsoft.com/office/powerpoint/2010/main" val="2238721460"/>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320080"/>
          </a:xfrm>
        </p:spPr>
        <p:txBody>
          <a:bodyPr/>
          <a:lstStyle/>
          <a:p>
            <a:r>
              <a:rPr lang="ja-JP" altLang="en-US" dirty="0" smtClean="0"/>
              <a:t>マスタ タイトルの書式設定</a:t>
            </a:r>
            <a:endParaRPr lang="en-US" dirty="0"/>
          </a:p>
        </p:txBody>
      </p:sp>
      <p:sp>
        <p:nvSpPr>
          <p:cNvPr id="9" name="コンテンツ プレースホルダ 8"/>
          <p:cNvSpPr>
            <a:spLocks noGrp="1"/>
          </p:cNvSpPr>
          <p:nvPr>
            <p:ph sz="quarter" idx="1"/>
          </p:nvPr>
        </p:nvSpPr>
        <p:spPr>
          <a:xfrm>
            <a:off x="457200" y="1219200"/>
            <a:ext cx="4041648" cy="4937760"/>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1" name="コンテンツ プレースホルダ 10"/>
          <p:cNvSpPr>
            <a:spLocks noGrp="1"/>
          </p:cNvSpPr>
          <p:nvPr>
            <p:ph sz="quarter" idx="2"/>
          </p:nvPr>
        </p:nvSpPr>
        <p:spPr>
          <a:xfrm>
            <a:off x="4632198" y="1216152"/>
            <a:ext cx="4041648" cy="4937760"/>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a:xfrm>
            <a:off x="6400800" y="6356350"/>
            <a:ext cx="2289175" cy="365125"/>
          </a:xfrm>
          <a:prstGeom prst="rect">
            <a:avLst/>
          </a:prstGeom>
        </p:spPr>
        <p:txBody>
          <a:bodyPr/>
          <a:lstStyle>
            <a:lvl1pPr fontAlgn="auto">
              <a:spcBef>
                <a:spcPts val="0"/>
              </a:spcBef>
              <a:spcAft>
                <a:spcPts val="0"/>
              </a:spcAft>
              <a:defRPr>
                <a:latin typeface="+mn-lt"/>
                <a:ea typeface="+mn-ea"/>
              </a:defRPr>
            </a:lvl1pPr>
          </a:lstStyle>
          <a:p>
            <a:pPr>
              <a:defRPr/>
            </a:pPr>
            <a:fld id="{47A2BADD-26EC-46CC-B4B1-5C1EDC7A7EC0}" type="datetimeFigureOut">
              <a:rPr lang="ja-JP" altLang="en-US">
                <a:solidFill>
                  <a:prstClr val="black"/>
                </a:solidFill>
              </a:rPr>
              <a:pPr>
                <a:defRPr/>
              </a:pPr>
              <a:t>2011/5/26</a:t>
            </a:fld>
            <a:endParaRPr lang="ja-JP" altLang="en-US">
              <a:solidFill>
                <a:prstClr val="black"/>
              </a:solidFill>
            </a:endParaRPr>
          </a:p>
        </p:txBody>
      </p:sp>
      <p:sp>
        <p:nvSpPr>
          <p:cNvPr id="6" name="フッター プレースホルダ 5"/>
          <p:cNvSpPr>
            <a:spLocks noGrp="1"/>
          </p:cNvSpPr>
          <p:nvPr>
            <p:ph type="ftr" sz="quarter" idx="11"/>
          </p:nvPr>
        </p:nvSpPr>
        <p:spPr>
          <a:xfrm>
            <a:off x="2898775" y="6356350"/>
            <a:ext cx="3505200" cy="365125"/>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black"/>
              </a:solidFill>
            </a:endParaRPr>
          </a:p>
        </p:txBody>
      </p:sp>
      <p:sp>
        <p:nvSpPr>
          <p:cNvPr id="7" name="スライド番号プレースホルダ 6"/>
          <p:cNvSpPr>
            <a:spLocks noGrp="1"/>
          </p:cNvSpPr>
          <p:nvPr>
            <p:ph type="sldNum" sz="quarter" idx="12"/>
          </p:nvPr>
        </p:nvSpPr>
        <p:spPr>
          <a:xfrm>
            <a:off x="612775" y="6356350"/>
            <a:ext cx="1981200" cy="365125"/>
          </a:xfrm>
          <a:prstGeom prst="rect">
            <a:avLst/>
          </a:prstGeom>
        </p:spPr>
        <p:txBody>
          <a:bodyPr/>
          <a:lstStyle>
            <a:lvl1pPr fontAlgn="auto">
              <a:spcBef>
                <a:spcPts val="0"/>
              </a:spcBef>
              <a:spcAft>
                <a:spcPts val="0"/>
              </a:spcAft>
              <a:defRPr>
                <a:latin typeface="+mn-lt"/>
                <a:ea typeface="+mn-ea"/>
              </a:defRPr>
            </a:lvl1pPr>
          </a:lstStyle>
          <a:p>
            <a:pPr>
              <a:defRPr/>
            </a:pPr>
            <a:fld id="{EA6416B8-B6BF-4C13-A733-E28E84073417}"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314697589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457200" y="1285875"/>
            <a:ext cx="4040188" cy="685800"/>
          </a:xfrm>
          <a:prstGeom prst="rect">
            <a:avLst/>
          </a:prstGeo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ja-JP" altLang="en-US" smtClean="0"/>
              <a:t>マスタ テキストの書式設定</a:t>
            </a:r>
          </a:p>
        </p:txBody>
      </p:sp>
      <p:sp>
        <p:nvSpPr>
          <p:cNvPr id="4" name="テキスト プレースホルダ 3"/>
          <p:cNvSpPr>
            <a:spLocks noGrp="1"/>
          </p:cNvSpPr>
          <p:nvPr>
            <p:ph type="body" sz="half" idx="3"/>
          </p:nvPr>
        </p:nvSpPr>
        <p:spPr>
          <a:xfrm>
            <a:off x="4648200" y="1295400"/>
            <a:ext cx="4041775" cy="685800"/>
          </a:xfrm>
          <a:prstGeom prst="rect">
            <a:avLst/>
          </a:prstGeo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ja-JP" altLang="en-US" smtClean="0"/>
              <a:t>マスタ テキストの書式設定</a:t>
            </a:r>
          </a:p>
        </p:txBody>
      </p:sp>
      <p:sp>
        <p:nvSpPr>
          <p:cNvPr id="11" name="コンテンツ プレースホルダ 10"/>
          <p:cNvSpPr>
            <a:spLocks noGrp="1"/>
          </p:cNvSpPr>
          <p:nvPr>
            <p:ph sz="quarter" idx="2"/>
          </p:nvPr>
        </p:nvSpPr>
        <p:spPr>
          <a:xfrm>
            <a:off x="457200" y="2133600"/>
            <a:ext cx="4038600" cy="4038600"/>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3" name="コンテンツ プレースホルダ 12"/>
          <p:cNvSpPr>
            <a:spLocks noGrp="1"/>
          </p:cNvSpPr>
          <p:nvPr>
            <p:ph sz="quarter" idx="4"/>
          </p:nvPr>
        </p:nvSpPr>
        <p:spPr>
          <a:xfrm>
            <a:off x="4648200" y="2133600"/>
            <a:ext cx="4038600" cy="4038600"/>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6"/>
          <p:cNvSpPr>
            <a:spLocks noGrp="1"/>
          </p:cNvSpPr>
          <p:nvPr>
            <p:ph type="dt" sz="half" idx="10"/>
          </p:nvPr>
        </p:nvSpPr>
        <p:spPr>
          <a:xfrm>
            <a:off x="6400800" y="6356350"/>
            <a:ext cx="2289175" cy="365125"/>
          </a:xfrm>
          <a:prstGeom prst="rect">
            <a:avLst/>
          </a:prstGeom>
        </p:spPr>
        <p:txBody>
          <a:bodyPr/>
          <a:lstStyle>
            <a:lvl1pPr fontAlgn="auto">
              <a:spcBef>
                <a:spcPts val="0"/>
              </a:spcBef>
              <a:spcAft>
                <a:spcPts val="0"/>
              </a:spcAft>
              <a:defRPr>
                <a:latin typeface="+mn-lt"/>
                <a:ea typeface="+mn-ea"/>
              </a:defRPr>
            </a:lvl1pPr>
          </a:lstStyle>
          <a:p>
            <a:pPr>
              <a:defRPr/>
            </a:pPr>
            <a:fld id="{C2524740-7193-473B-862E-36347407AABF}" type="datetimeFigureOut">
              <a:rPr lang="ja-JP" altLang="en-US">
                <a:solidFill>
                  <a:prstClr val="black"/>
                </a:solidFill>
              </a:rPr>
              <a:pPr>
                <a:defRPr/>
              </a:pPr>
              <a:t>2011/5/26</a:t>
            </a:fld>
            <a:endParaRPr lang="ja-JP" altLang="en-US">
              <a:solidFill>
                <a:prstClr val="black"/>
              </a:solidFill>
            </a:endParaRPr>
          </a:p>
        </p:txBody>
      </p:sp>
      <p:sp>
        <p:nvSpPr>
          <p:cNvPr id="8" name="フッター プレースホルダ 7"/>
          <p:cNvSpPr>
            <a:spLocks noGrp="1"/>
          </p:cNvSpPr>
          <p:nvPr>
            <p:ph type="ftr" sz="quarter" idx="11"/>
          </p:nvPr>
        </p:nvSpPr>
        <p:spPr>
          <a:xfrm>
            <a:off x="2898775" y="6356350"/>
            <a:ext cx="3505200" cy="365125"/>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black"/>
              </a:solidFill>
            </a:endParaRPr>
          </a:p>
        </p:txBody>
      </p:sp>
      <p:sp>
        <p:nvSpPr>
          <p:cNvPr id="9" name="スライド番号プレースホルダ 8"/>
          <p:cNvSpPr>
            <a:spLocks noGrp="1"/>
          </p:cNvSpPr>
          <p:nvPr>
            <p:ph type="sldNum" sz="quarter" idx="12"/>
          </p:nvPr>
        </p:nvSpPr>
        <p:spPr>
          <a:xfrm>
            <a:off x="612775" y="6356350"/>
            <a:ext cx="1981200" cy="365125"/>
          </a:xfrm>
          <a:prstGeom prst="rect">
            <a:avLst/>
          </a:prstGeom>
        </p:spPr>
        <p:txBody>
          <a:bodyPr/>
          <a:lstStyle>
            <a:lvl1pPr fontAlgn="auto">
              <a:spcBef>
                <a:spcPts val="0"/>
              </a:spcBef>
              <a:spcAft>
                <a:spcPts val="0"/>
              </a:spcAft>
              <a:defRPr>
                <a:latin typeface="+mn-lt"/>
                <a:ea typeface="+mn-ea"/>
              </a:defRPr>
            </a:lvl1pPr>
          </a:lstStyle>
          <a:p>
            <a:pPr>
              <a:defRPr/>
            </a:pPr>
            <a:fld id="{8434AB14-FBE7-43A1-81AE-ABDF4EE47544}"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2782853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19640803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3" name="二等辺三角形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2" name="タイトル 1"/>
          <p:cNvSpPr>
            <a:spLocks noGrp="1"/>
          </p:cNvSpPr>
          <p:nvPr>
            <p:ph type="title"/>
          </p:nvPr>
        </p:nvSpPr>
        <p:spPr>
          <a:xfrm>
            <a:off x="467544" y="188640"/>
            <a:ext cx="8229600" cy="320080"/>
          </a:xfrm>
        </p:spPr>
        <p:txBody>
          <a:bodyPr/>
          <a:lstStyle/>
          <a:p>
            <a:r>
              <a:rPr lang="ja-JP" altLang="en-US" smtClean="0"/>
              <a:t>マスタ タイトルの書式設定</a:t>
            </a:r>
            <a:endParaRPr lang="en-US"/>
          </a:p>
        </p:txBody>
      </p:sp>
      <p:sp>
        <p:nvSpPr>
          <p:cNvPr id="4" name="日付プレースホルダ 2"/>
          <p:cNvSpPr>
            <a:spLocks noGrp="1"/>
          </p:cNvSpPr>
          <p:nvPr>
            <p:ph type="dt" sz="half" idx="10"/>
          </p:nvPr>
        </p:nvSpPr>
        <p:spPr>
          <a:xfrm>
            <a:off x="6400800" y="6356350"/>
            <a:ext cx="2289175" cy="365125"/>
          </a:xfrm>
          <a:prstGeom prst="rect">
            <a:avLst/>
          </a:prstGeom>
        </p:spPr>
        <p:txBody>
          <a:bodyPr/>
          <a:lstStyle>
            <a:lvl1pPr fontAlgn="auto">
              <a:spcBef>
                <a:spcPts val="0"/>
              </a:spcBef>
              <a:spcAft>
                <a:spcPts val="0"/>
              </a:spcAft>
              <a:defRPr>
                <a:latin typeface="+mn-lt"/>
                <a:ea typeface="+mn-ea"/>
              </a:defRPr>
            </a:lvl1pPr>
          </a:lstStyle>
          <a:p>
            <a:pPr>
              <a:defRPr/>
            </a:pPr>
            <a:fld id="{9B3623FE-5E86-4CC3-A291-2525ACF2AF88}" type="datetimeFigureOut">
              <a:rPr lang="ja-JP" altLang="en-US">
                <a:solidFill>
                  <a:prstClr val="black"/>
                </a:solidFill>
              </a:rPr>
              <a:pPr>
                <a:defRPr/>
              </a:pPr>
              <a:t>2011/5/26</a:t>
            </a:fld>
            <a:endParaRPr lang="ja-JP" altLang="en-US">
              <a:solidFill>
                <a:prstClr val="black"/>
              </a:solidFill>
            </a:endParaRPr>
          </a:p>
        </p:txBody>
      </p:sp>
      <p:sp>
        <p:nvSpPr>
          <p:cNvPr id="5" name="フッター プレースホルダ 3"/>
          <p:cNvSpPr>
            <a:spLocks noGrp="1"/>
          </p:cNvSpPr>
          <p:nvPr>
            <p:ph type="ftr" sz="quarter" idx="11"/>
          </p:nvPr>
        </p:nvSpPr>
        <p:spPr>
          <a:xfrm>
            <a:off x="2898775" y="6356350"/>
            <a:ext cx="3505200" cy="365125"/>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black"/>
              </a:solidFill>
            </a:endParaRPr>
          </a:p>
        </p:txBody>
      </p:sp>
      <p:sp>
        <p:nvSpPr>
          <p:cNvPr id="6" name="スライド番号プレースホルダ 4"/>
          <p:cNvSpPr>
            <a:spLocks noGrp="1"/>
          </p:cNvSpPr>
          <p:nvPr>
            <p:ph type="sldNum" sz="quarter" idx="12"/>
          </p:nvPr>
        </p:nvSpPr>
        <p:spPr>
          <a:xfrm>
            <a:off x="612775" y="6356350"/>
            <a:ext cx="1981200" cy="365125"/>
          </a:xfrm>
          <a:prstGeom prst="rect">
            <a:avLst/>
          </a:prstGeom>
        </p:spPr>
        <p:txBody>
          <a:bodyPr/>
          <a:lstStyle>
            <a:lvl1pPr fontAlgn="auto">
              <a:spcBef>
                <a:spcPts val="0"/>
              </a:spcBef>
              <a:spcAft>
                <a:spcPts val="0"/>
              </a:spcAft>
              <a:defRPr>
                <a:latin typeface="+mn-lt"/>
                <a:ea typeface="+mn-ea"/>
              </a:defRPr>
            </a:lvl1pPr>
          </a:lstStyle>
          <a:p>
            <a:pPr>
              <a:defRPr/>
            </a:pPr>
            <a:fld id="{63353FE0-646A-437D-AD6F-D7BDCD90C9B5}"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1794624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直線コネクタ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kumimoji="0" lang="en-US">
              <a:solidFill>
                <a:prstClr val="black"/>
              </a:solidFill>
              <a:ea typeface="ＭＳ Ｐゴシック" pitchFamily="50" charset="-128"/>
            </a:endParaRPr>
          </a:p>
        </p:txBody>
      </p:sp>
      <p:sp>
        <p:nvSpPr>
          <p:cNvPr id="3" name="二等辺三角形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4" name="日付プレースホルダ 1"/>
          <p:cNvSpPr>
            <a:spLocks noGrp="1"/>
          </p:cNvSpPr>
          <p:nvPr>
            <p:ph type="dt" sz="half" idx="10"/>
          </p:nvPr>
        </p:nvSpPr>
        <p:spPr>
          <a:xfrm>
            <a:off x="6400800" y="6356350"/>
            <a:ext cx="2289175" cy="365125"/>
          </a:xfrm>
          <a:prstGeom prst="rect">
            <a:avLst/>
          </a:prstGeom>
        </p:spPr>
        <p:txBody>
          <a:bodyPr/>
          <a:lstStyle>
            <a:lvl1pPr fontAlgn="auto">
              <a:spcBef>
                <a:spcPts val="0"/>
              </a:spcBef>
              <a:spcAft>
                <a:spcPts val="0"/>
              </a:spcAft>
              <a:defRPr>
                <a:latin typeface="+mn-lt"/>
                <a:ea typeface="+mn-ea"/>
              </a:defRPr>
            </a:lvl1pPr>
          </a:lstStyle>
          <a:p>
            <a:pPr>
              <a:defRPr/>
            </a:pPr>
            <a:fld id="{C28223CE-B876-492D-A510-F2A4DE60377E}" type="datetimeFigureOut">
              <a:rPr lang="ja-JP" altLang="en-US">
                <a:solidFill>
                  <a:prstClr val="black"/>
                </a:solidFill>
              </a:rPr>
              <a:pPr>
                <a:defRPr/>
              </a:pPr>
              <a:t>2011/5/26</a:t>
            </a:fld>
            <a:endParaRPr lang="ja-JP" altLang="en-US">
              <a:solidFill>
                <a:prstClr val="black"/>
              </a:solidFill>
            </a:endParaRPr>
          </a:p>
        </p:txBody>
      </p:sp>
      <p:sp>
        <p:nvSpPr>
          <p:cNvPr id="5" name="フッター プレースホルダ 2"/>
          <p:cNvSpPr>
            <a:spLocks noGrp="1"/>
          </p:cNvSpPr>
          <p:nvPr>
            <p:ph type="ftr" sz="quarter" idx="11"/>
          </p:nvPr>
        </p:nvSpPr>
        <p:spPr>
          <a:xfrm>
            <a:off x="2898775" y="6356350"/>
            <a:ext cx="3505200" cy="365125"/>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black"/>
              </a:solidFill>
            </a:endParaRPr>
          </a:p>
        </p:txBody>
      </p:sp>
      <p:sp>
        <p:nvSpPr>
          <p:cNvPr id="6" name="スライド番号プレースホルダ 3"/>
          <p:cNvSpPr>
            <a:spLocks noGrp="1"/>
          </p:cNvSpPr>
          <p:nvPr>
            <p:ph type="sldNum" sz="quarter" idx="12"/>
          </p:nvPr>
        </p:nvSpPr>
        <p:spPr>
          <a:xfrm>
            <a:off x="612775" y="6356350"/>
            <a:ext cx="1981200" cy="365125"/>
          </a:xfrm>
          <a:prstGeom prst="rect">
            <a:avLst/>
          </a:prstGeom>
        </p:spPr>
        <p:txBody>
          <a:bodyPr/>
          <a:lstStyle>
            <a:lvl1pPr fontAlgn="auto">
              <a:spcBef>
                <a:spcPts val="0"/>
              </a:spcBef>
              <a:spcAft>
                <a:spcPts val="0"/>
              </a:spcAft>
              <a:defRPr>
                <a:latin typeface="+mn-lt"/>
                <a:ea typeface="+mn-ea"/>
              </a:defRPr>
            </a:lvl1pPr>
          </a:lstStyle>
          <a:p>
            <a:pPr>
              <a:defRPr/>
            </a:pPr>
            <a:fld id="{4BEA8CDE-83F7-48AE-963D-D5842CCA6F09}"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371945051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kumimoji="0" lang="en-US">
              <a:solidFill>
                <a:prstClr val="black"/>
              </a:solidFill>
              <a:ea typeface="ＭＳ Ｐゴシック" pitchFamily="50" charset="-128"/>
            </a:endParaRPr>
          </a:p>
        </p:txBody>
      </p:sp>
      <p:sp>
        <p:nvSpPr>
          <p:cNvPr id="6" name="直線コネクタ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kumimoji="0" lang="en-US" dirty="0">
              <a:solidFill>
                <a:prstClr val="black"/>
              </a:solidFill>
              <a:ea typeface="ＭＳ Ｐゴシック" pitchFamily="50" charset="-128"/>
            </a:endParaRPr>
          </a:p>
        </p:txBody>
      </p:sp>
      <p:sp>
        <p:nvSpPr>
          <p:cNvPr id="7" name="二等辺三角形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2" name="タイトル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ja-JP" altLang="en-US" smtClean="0"/>
              <a:t>マスタ タイトルの書式設定</a:t>
            </a:r>
            <a:endParaRPr lang="en-US"/>
          </a:p>
        </p:txBody>
      </p:sp>
      <p:sp>
        <p:nvSpPr>
          <p:cNvPr id="3" name="テキスト プレースホルダ 2"/>
          <p:cNvSpPr>
            <a:spLocks noGrp="1"/>
          </p:cNvSpPr>
          <p:nvPr>
            <p:ph type="body" idx="2"/>
          </p:nvPr>
        </p:nvSpPr>
        <p:spPr>
          <a:xfrm>
            <a:off x="6324600" y="1219200"/>
            <a:ext cx="2514600" cy="4843463"/>
          </a:xfrm>
          <a:prstGeom prst="rect">
            <a:avLst/>
          </a:prstGeo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ja-JP" altLang="en-US" smtClean="0"/>
              <a:t>マスタ テキストの書式設定</a:t>
            </a:r>
          </a:p>
        </p:txBody>
      </p:sp>
      <p:sp>
        <p:nvSpPr>
          <p:cNvPr id="12" name="コンテンツ プレースホルダ 11"/>
          <p:cNvSpPr>
            <a:spLocks noGrp="1"/>
          </p:cNvSpPr>
          <p:nvPr>
            <p:ph sz="quarter" idx="1"/>
          </p:nvPr>
        </p:nvSpPr>
        <p:spPr>
          <a:xfrm>
            <a:off x="304800" y="304800"/>
            <a:ext cx="5715000" cy="5715000"/>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8" name="日付プレースホルダ 4"/>
          <p:cNvSpPr>
            <a:spLocks noGrp="1"/>
          </p:cNvSpPr>
          <p:nvPr>
            <p:ph type="dt" sz="half" idx="10"/>
          </p:nvPr>
        </p:nvSpPr>
        <p:spPr>
          <a:xfrm>
            <a:off x="6400800" y="6356350"/>
            <a:ext cx="2289175" cy="365125"/>
          </a:xfrm>
          <a:prstGeom prst="rect">
            <a:avLst/>
          </a:prstGeom>
        </p:spPr>
        <p:txBody>
          <a:bodyPr/>
          <a:lstStyle>
            <a:lvl1pPr fontAlgn="auto">
              <a:spcBef>
                <a:spcPts val="0"/>
              </a:spcBef>
              <a:spcAft>
                <a:spcPts val="0"/>
              </a:spcAft>
              <a:defRPr>
                <a:latin typeface="+mn-lt"/>
                <a:ea typeface="+mn-ea"/>
              </a:defRPr>
            </a:lvl1pPr>
          </a:lstStyle>
          <a:p>
            <a:pPr>
              <a:defRPr/>
            </a:pPr>
            <a:fld id="{83399B1D-F4CF-4E0E-8210-497DAD05E46A}" type="datetimeFigureOut">
              <a:rPr lang="ja-JP" altLang="en-US">
                <a:solidFill>
                  <a:prstClr val="black"/>
                </a:solidFill>
              </a:rPr>
              <a:pPr>
                <a:defRPr/>
              </a:pPr>
              <a:t>2011/5/26</a:t>
            </a:fld>
            <a:endParaRPr lang="ja-JP" altLang="en-US">
              <a:solidFill>
                <a:prstClr val="black"/>
              </a:solidFill>
            </a:endParaRPr>
          </a:p>
        </p:txBody>
      </p:sp>
      <p:sp>
        <p:nvSpPr>
          <p:cNvPr id="9" name="フッター プレースホルダ 5"/>
          <p:cNvSpPr>
            <a:spLocks noGrp="1"/>
          </p:cNvSpPr>
          <p:nvPr>
            <p:ph type="ftr" sz="quarter" idx="11"/>
          </p:nvPr>
        </p:nvSpPr>
        <p:spPr>
          <a:xfrm>
            <a:off x="2898775" y="6356350"/>
            <a:ext cx="3505200" cy="365125"/>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black"/>
              </a:solidFill>
            </a:endParaRPr>
          </a:p>
        </p:txBody>
      </p:sp>
      <p:sp>
        <p:nvSpPr>
          <p:cNvPr id="10" name="スライド番号プレースホルダ 6"/>
          <p:cNvSpPr>
            <a:spLocks noGrp="1"/>
          </p:cNvSpPr>
          <p:nvPr>
            <p:ph type="sldNum" sz="quarter" idx="12"/>
          </p:nvPr>
        </p:nvSpPr>
        <p:spPr>
          <a:xfrm>
            <a:off x="612775" y="6356350"/>
            <a:ext cx="1981200" cy="365125"/>
          </a:xfrm>
          <a:prstGeom prst="rect">
            <a:avLst/>
          </a:prstGeom>
        </p:spPr>
        <p:txBody>
          <a:bodyPr/>
          <a:lstStyle>
            <a:lvl1pPr fontAlgn="auto">
              <a:spcBef>
                <a:spcPts val="0"/>
              </a:spcBef>
              <a:spcAft>
                <a:spcPts val="0"/>
              </a:spcAft>
              <a:defRPr>
                <a:latin typeface="+mn-lt"/>
                <a:ea typeface="+mn-ea"/>
              </a:defRPr>
            </a:lvl1pPr>
          </a:lstStyle>
          <a:p>
            <a:pPr>
              <a:defRPr/>
            </a:pPr>
            <a:fld id="{BEB96B85-DF40-477B-BB19-6F60CC53D70D}"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16370259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kumimoji="0" lang="en-US">
              <a:solidFill>
                <a:prstClr val="white"/>
              </a:solidFill>
              <a:ea typeface="ＭＳ Ｐゴシック" pitchFamily="50" charset="-128"/>
            </a:endParaRPr>
          </a:p>
        </p:txBody>
      </p:sp>
      <p:sp>
        <p:nvSpPr>
          <p:cNvPr id="6" name="二等辺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7" name="正方形/長方形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ja-JP" altLang="en-US" smtClean="0"/>
              <a:t>マスタ タイトルの書式設定</a:t>
            </a:r>
            <a:endParaRPr lang="en-US"/>
          </a:p>
        </p:txBody>
      </p:sp>
      <p:sp>
        <p:nvSpPr>
          <p:cNvPr id="3" name="図プレースホルダ 2"/>
          <p:cNvSpPr>
            <a:spLocks noGrp="1"/>
          </p:cNvSpPr>
          <p:nvPr>
            <p:ph type="pic" idx="1"/>
          </p:nvPr>
        </p:nvSpPr>
        <p:spPr>
          <a:xfrm>
            <a:off x="457200" y="1905000"/>
            <a:ext cx="8229600" cy="4270248"/>
          </a:xfrm>
          <a:prstGeom prst="rect">
            <a:avLst/>
          </a:prstGeom>
          <a:solidFill>
            <a:schemeClr val="tx1">
              <a:shade val="50000"/>
            </a:schemeClr>
          </a:solidFill>
          <a:ln>
            <a:noFill/>
          </a:ln>
          <a:effectLst/>
        </p:spPr>
        <p:txBody>
          <a:bodyPr/>
          <a:lstStyle>
            <a:lvl1pPr marL="0" indent="0">
              <a:spcBef>
                <a:spcPts val="600"/>
              </a:spcBef>
              <a:buNone/>
              <a:defRPr sz="3200"/>
            </a:lvl1pPr>
          </a:lstStyle>
          <a:p>
            <a:pPr lvl="0"/>
            <a:r>
              <a:rPr lang="ja-JP" altLang="en-US" noProof="0" smtClean="0"/>
              <a:t>アイコンをクリックして図を追加</a:t>
            </a:r>
            <a:endParaRPr lang="en-US" noProof="0" dirty="0"/>
          </a:p>
        </p:txBody>
      </p:sp>
      <p:sp>
        <p:nvSpPr>
          <p:cNvPr id="4" name="テキスト プレースホルダ 3"/>
          <p:cNvSpPr>
            <a:spLocks noGrp="1"/>
          </p:cNvSpPr>
          <p:nvPr>
            <p:ph type="body" sz="half" idx="2"/>
          </p:nvPr>
        </p:nvSpPr>
        <p:spPr>
          <a:xfrm>
            <a:off x="457200" y="1219200"/>
            <a:ext cx="8229600" cy="533400"/>
          </a:xfrm>
          <a:prstGeom prst="rect">
            <a:avLst/>
          </a:prstGeom>
        </p:spPr>
        <p:txBody>
          <a:bodyPr anchor="ctr" anchorCtr="0"/>
          <a:lstStyle>
            <a:lvl1pPr marL="0" indent="0" algn="l">
              <a:buFontTx/>
              <a:buNone/>
              <a:defRPr sz="1400"/>
            </a:lvl1pPr>
            <a:lvl2pPr>
              <a:defRPr sz="1200"/>
            </a:lvl2pPr>
            <a:lvl3pPr>
              <a:defRPr sz="1000"/>
            </a:lvl3pPr>
            <a:lvl4pPr>
              <a:defRPr sz="900"/>
            </a:lvl4pPr>
            <a:lvl5pPr>
              <a:defRPr sz="900"/>
            </a:lvl5pPr>
          </a:lstStyle>
          <a:p>
            <a:pPr lvl="0"/>
            <a:r>
              <a:rPr lang="ja-JP" altLang="en-US" smtClean="0"/>
              <a:t>マスタ テキストの書式設定</a:t>
            </a:r>
          </a:p>
        </p:txBody>
      </p:sp>
      <p:sp>
        <p:nvSpPr>
          <p:cNvPr id="8" name="日付プレースホルダ 4"/>
          <p:cNvSpPr>
            <a:spLocks noGrp="1"/>
          </p:cNvSpPr>
          <p:nvPr>
            <p:ph type="dt" sz="half" idx="10"/>
          </p:nvPr>
        </p:nvSpPr>
        <p:spPr>
          <a:xfrm>
            <a:off x="6400800" y="6356350"/>
            <a:ext cx="2289175" cy="365125"/>
          </a:xfrm>
          <a:prstGeom prst="rect">
            <a:avLst/>
          </a:prstGeom>
        </p:spPr>
        <p:txBody>
          <a:bodyPr/>
          <a:lstStyle>
            <a:lvl1pPr fontAlgn="auto">
              <a:spcBef>
                <a:spcPts val="0"/>
              </a:spcBef>
              <a:spcAft>
                <a:spcPts val="0"/>
              </a:spcAft>
              <a:defRPr>
                <a:latin typeface="+mn-lt"/>
                <a:ea typeface="+mn-ea"/>
              </a:defRPr>
            </a:lvl1pPr>
          </a:lstStyle>
          <a:p>
            <a:pPr>
              <a:defRPr/>
            </a:pPr>
            <a:fld id="{94E74287-1255-425B-983A-0C6EC59D0709}" type="datetimeFigureOut">
              <a:rPr lang="ja-JP" altLang="en-US">
                <a:solidFill>
                  <a:prstClr val="white"/>
                </a:solidFill>
              </a:rPr>
              <a:pPr>
                <a:defRPr/>
              </a:pPr>
              <a:t>2011/5/26</a:t>
            </a:fld>
            <a:endParaRPr lang="ja-JP" altLang="en-US">
              <a:solidFill>
                <a:prstClr val="white"/>
              </a:solidFill>
            </a:endParaRPr>
          </a:p>
        </p:txBody>
      </p:sp>
      <p:sp>
        <p:nvSpPr>
          <p:cNvPr id="9" name="フッター プレースホルダ 5"/>
          <p:cNvSpPr>
            <a:spLocks noGrp="1"/>
          </p:cNvSpPr>
          <p:nvPr>
            <p:ph type="ftr" sz="quarter" idx="11"/>
          </p:nvPr>
        </p:nvSpPr>
        <p:spPr>
          <a:xfrm>
            <a:off x="2898775" y="6356350"/>
            <a:ext cx="3505200" cy="365125"/>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white"/>
              </a:solidFill>
            </a:endParaRPr>
          </a:p>
        </p:txBody>
      </p:sp>
      <p:sp>
        <p:nvSpPr>
          <p:cNvPr id="10" name="スライド番号プレースホルダ 6"/>
          <p:cNvSpPr>
            <a:spLocks noGrp="1"/>
          </p:cNvSpPr>
          <p:nvPr>
            <p:ph type="sldNum" sz="quarter" idx="12"/>
          </p:nvPr>
        </p:nvSpPr>
        <p:spPr>
          <a:xfrm>
            <a:off x="612775" y="6356350"/>
            <a:ext cx="1981200" cy="365125"/>
          </a:xfrm>
          <a:prstGeom prst="rect">
            <a:avLst/>
          </a:prstGeom>
        </p:spPr>
        <p:txBody>
          <a:bodyPr/>
          <a:lstStyle>
            <a:lvl1pPr fontAlgn="auto">
              <a:spcBef>
                <a:spcPts val="0"/>
              </a:spcBef>
              <a:spcAft>
                <a:spcPts val="0"/>
              </a:spcAft>
              <a:defRPr>
                <a:latin typeface="+mn-lt"/>
                <a:ea typeface="+mn-ea"/>
              </a:defRPr>
            </a:lvl1pPr>
          </a:lstStyle>
          <a:p>
            <a:pPr>
              <a:defRPr/>
            </a:pPr>
            <a:fld id="{9A18A6F3-6046-43E0-9C75-41F0406DA3D9}" type="slidenum">
              <a:rPr lang="ja-JP" altLang="en-US">
                <a:solidFill>
                  <a:prstClr val="white"/>
                </a:solidFill>
              </a:rPr>
              <a:pPr>
                <a:defRPr/>
              </a:pPr>
              <a:t>‹#›</a:t>
            </a:fld>
            <a:endParaRPr lang="ja-JP" altLang="en-US">
              <a:solidFill>
                <a:prstClr val="white"/>
              </a:solidFill>
            </a:endParaRPr>
          </a:p>
        </p:txBody>
      </p:sp>
    </p:spTree>
    <p:extLst>
      <p:ext uri="{BB962C8B-B14F-4D97-AF65-F5344CB8AC3E}">
        <p14:creationId xmlns:p14="http://schemas.microsoft.com/office/powerpoint/2010/main" val="876060718"/>
      </p:ext>
    </p:extLst>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457200" y="1219200"/>
            <a:ext cx="8229600" cy="4910328"/>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3"/>
          <p:cNvSpPr>
            <a:spLocks noGrp="1"/>
          </p:cNvSpPr>
          <p:nvPr>
            <p:ph type="dt" sz="half" idx="10"/>
          </p:nvPr>
        </p:nvSpPr>
        <p:spPr>
          <a:xfrm>
            <a:off x="6400800" y="6356350"/>
            <a:ext cx="2289175" cy="365125"/>
          </a:xfrm>
          <a:prstGeom prst="rect">
            <a:avLst/>
          </a:prstGeom>
        </p:spPr>
        <p:txBody>
          <a:bodyPr/>
          <a:lstStyle>
            <a:lvl1pPr fontAlgn="auto">
              <a:spcBef>
                <a:spcPts val="0"/>
              </a:spcBef>
              <a:spcAft>
                <a:spcPts val="0"/>
              </a:spcAft>
              <a:defRPr>
                <a:latin typeface="+mn-lt"/>
                <a:ea typeface="+mn-ea"/>
              </a:defRPr>
            </a:lvl1pPr>
          </a:lstStyle>
          <a:p>
            <a:pPr>
              <a:defRPr/>
            </a:pPr>
            <a:fld id="{12A934C4-56D3-4911-BE17-22F20F898A16}" type="datetimeFigureOut">
              <a:rPr lang="ja-JP" altLang="en-US">
                <a:solidFill>
                  <a:prstClr val="black"/>
                </a:solidFill>
              </a:rPr>
              <a:pPr>
                <a:defRPr/>
              </a:pPr>
              <a:t>2011/5/26</a:t>
            </a:fld>
            <a:endParaRPr lang="ja-JP" altLang="en-US">
              <a:solidFill>
                <a:prstClr val="black"/>
              </a:solidFill>
            </a:endParaRPr>
          </a:p>
        </p:txBody>
      </p:sp>
      <p:sp>
        <p:nvSpPr>
          <p:cNvPr id="5" name="フッター プレースホルダ 4"/>
          <p:cNvSpPr>
            <a:spLocks noGrp="1"/>
          </p:cNvSpPr>
          <p:nvPr>
            <p:ph type="ftr" sz="quarter" idx="11"/>
          </p:nvPr>
        </p:nvSpPr>
        <p:spPr>
          <a:xfrm>
            <a:off x="2898775" y="6356350"/>
            <a:ext cx="3505200" cy="365125"/>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black"/>
              </a:solidFill>
            </a:endParaRPr>
          </a:p>
        </p:txBody>
      </p:sp>
      <p:sp>
        <p:nvSpPr>
          <p:cNvPr id="6" name="スライド番号プレースホルダ 5"/>
          <p:cNvSpPr>
            <a:spLocks noGrp="1"/>
          </p:cNvSpPr>
          <p:nvPr>
            <p:ph type="sldNum" sz="quarter" idx="12"/>
          </p:nvPr>
        </p:nvSpPr>
        <p:spPr>
          <a:xfrm>
            <a:off x="612775" y="6356350"/>
            <a:ext cx="1981200" cy="365125"/>
          </a:xfrm>
          <a:prstGeom prst="rect">
            <a:avLst/>
          </a:prstGeom>
        </p:spPr>
        <p:txBody>
          <a:bodyPr/>
          <a:lstStyle>
            <a:lvl1pPr fontAlgn="auto">
              <a:spcBef>
                <a:spcPts val="0"/>
              </a:spcBef>
              <a:spcAft>
                <a:spcPts val="0"/>
              </a:spcAft>
              <a:defRPr>
                <a:latin typeface="+mn-lt"/>
                <a:ea typeface="+mn-ea"/>
              </a:defRPr>
            </a:lvl1pPr>
          </a:lstStyle>
          <a:p>
            <a:pPr>
              <a:defRPr/>
            </a:pPr>
            <a:fld id="{A6862670-532C-4ADD-9A70-71D9EDD67E96}"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4432179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4" name="直線コネクタ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kumimoji="0" lang="en-US">
              <a:solidFill>
                <a:prstClr val="black"/>
              </a:solidFill>
              <a:ea typeface="ＭＳ Ｐゴシック" pitchFamily="50" charset="-128"/>
            </a:endParaRPr>
          </a:p>
        </p:txBody>
      </p:sp>
      <p:sp>
        <p:nvSpPr>
          <p:cNvPr id="5" name="二等辺三角形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solidFill>
                <a:prstClr val="white"/>
              </a:solidFill>
            </a:endParaRPr>
          </a:p>
        </p:txBody>
      </p:sp>
      <p:sp>
        <p:nvSpPr>
          <p:cNvPr id="6" name="直線コネクタ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kumimoji="0" lang="en-US">
              <a:solidFill>
                <a:prstClr val="black"/>
              </a:solidFill>
              <a:ea typeface="ＭＳ Ｐゴシック" pitchFamily="50" charset="-128"/>
            </a:endParaRPr>
          </a:p>
        </p:txBody>
      </p:sp>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457200" y="274638"/>
            <a:ext cx="6019800"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a:xfrm>
            <a:off x="6400800" y="6356350"/>
            <a:ext cx="2289175" cy="365125"/>
          </a:xfrm>
          <a:prstGeom prst="rect">
            <a:avLst/>
          </a:prstGeom>
        </p:spPr>
        <p:txBody>
          <a:bodyPr/>
          <a:lstStyle>
            <a:lvl1pPr fontAlgn="auto">
              <a:spcBef>
                <a:spcPts val="0"/>
              </a:spcBef>
              <a:spcAft>
                <a:spcPts val="0"/>
              </a:spcAft>
              <a:defRPr>
                <a:latin typeface="+mn-lt"/>
                <a:ea typeface="+mn-ea"/>
              </a:defRPr>
            </a:lvl1pPr>
          </a:lstStyle>
          <a:p>
            <a:pPr>
              <a:defRPr/>
            </a:pPr>
            <a:fld id="{59AFFD66-1586-4BA3-A69D-B17C29459309}" type="datetimeFigureOut">
              <a:rPr lang="ja-JP" altLang="en-US">
                <a:solidFill>
                  <a:prstClr val="black"/>
                </a:solidFill>
              </a:rPr>
              <a:pPr>
                <a:defRPr/>
              </a:pPr>
              <a:t>2011/5/26</a:t>
            </a:fld>
            <a:endParaRPr lang="ja-JP" altLang="en-US">
              <a:solidFill>
                <a:prstClr val="black"/>
              </a:solidFill>
            </a:endParaRPr>
          </a:p>
        </p:txBody>
      </p:sp>
      <p:sp>
        <p:nvSpPr>
          <p:cNvPr id="8" name="フッター プレースホルダ 4"/>
          <p:cNvSpPr>
            <a:spLocks noGrp="1"/>
          </p:cNvSpPr>
          <p:nvPr>
            <p:ph type="ftr" sz="quarter" idx="11"/>
          </p:nvPr>
        </p:nvSpPr>
        <p:spPr>
          <a:xfrm>
            <a:off x="2898775" y="6356350"/>
            <a:ext cx="3505200" cy="365125"/>
          </a:xfrm>
          <a:prstGeom prst="rect">
            <a:avLst/>
          </a:prstGeom>
        </p:spPr>
        <p:txBody>
          <a:bodyPr/>
          <a:lstStyle>
            <a:lvl1pPr fontAlgn="auto">
              <a:spcBef>
                <a:spcPts val="0"/>
              </a:spcBef>
              <a:spcAft>
                <a:spcPts val="0"/>
              </a:spcAft>
              <a:defRPr>
                <a:latin typeface="+mn-lt"/>
                <a:ea typeface="+mn-ea"/>
              </a:defRPr>
            </a:lvl1pPr>
          </a:lstStyle>
          <a:p>
            <a:pPr>
              <a:defRPr/>
            </a:pPr>
            <a:endParaRPr lang="ja-JP" altLang="en-US">
              <a:solidFill>
                <a:prstClr val="black"/>
              </a:solidFill>
            </a:endParaRPr>
          </a:p>
        </p:txBody>
      </p:sp>
      <p:sp>
        <p:nvSpPr>
          <p:cNvPr id="9" name="スライド番号プレースホルダ 5"/>
          <p:cNvSpPr>
            <a:spLocks noGrp="1"/>
          </p:cNvSpPr>
          <p:nvPr>
            <p:ph type="sldNum" sz="quarter" idx="12"/>
          </p:nvPr>
        </p:nvSpPr>
        <p:spPr>
          <a:xfrm>
            <a:off x="612775" y="6356350"/>
            <a:ext cx="1981200" cy="365125"/>
          </a:xfrm>
          <a:prstGeom prst="rect">
            <a:avLst/>
          </a:prstGeom>
        </p:spPr>
        <p:txBody>
          <a:bodyPr/>
          <a:lstStyle>
            <a:lvl1pPr fontAlgn="auto">
              <a:spcBef>
                <a:spcPts val="0"/>
              </a:spcBef>
              <a:spcAft>
                <a:spcPts val="0"/>
              </a:spcAft>
              <a:defRPr>
                <a:latin typeface="+mn-lt"/>
                <a:ea typeface="+mn-ea"/>
              </a:defRPr>
            </a:lvl1pPr>
          </a:lstStyle>
          <a:p>
            <a:pPr>
              <a:defRPr/>
            </a:pPr>
            <a:fld id="{9D026DA9-B769-4106-811D-5775BFA97A53}"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12272772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CD40E5C-0CFA-42E7-8E08-A00BE4F2F004}"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
        <p:nvSpPr>
          <p:cNvPr id="7" name="正方形/長方形 6"/>
          <p:cNvSpPr/>
          <p:nvPr userDrawn="1"/>
        </p:nvSpPr>
        <p:spPr>
          <a:xfrm>
            <a:off x="0" y="285728"/>
            <a:ext cx="914400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1347544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52EDD04-990D-4D66-BEE0-A565BD8AF10F}"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22363612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5D17C9F0-B49C-4DDF-B63E-42A8620E1D3B}"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2860321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46DF44C-9B4A-42C2-85B0-4E98CE6F7684}"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076548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318843264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AF92B021-FD40-4906-AAC3-A2C67AB351E5}"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52494079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2507E63C-5DBE-436D-AFEF-AC55891FDEB2}"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96374985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84BC5CF-536D-4FBD-8021-E0C2ADB58D96}"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4075873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04676F3-4489-4ED0-A4EB-07F737622F30}"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8996724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2BDF0449-5C5A-461A-86C1-B3452061C38B}"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70216439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C5F83B-2D27-4357-926D-83A77E959CCA}"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70467946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A6F48C2-F5E3-42BE-A27E-F60DDBF28CA6}"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7717049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CD40E5C-0CFA-42E7-8E08-A00BE4F2F004}"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
        <p:nvSpPr>
          <p:cNvPr id="7" name="正方形/長方形 6"/>
          <p:cNvSpPr/>
          <p:nvPr userDrawn="1"/>
        </p:nvSpPr>
        <p:spPr>
          <a:xfrm>
            <a:off x="0" y="285728"/>
            <a:ext cx="914400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385328176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52EDD04-990D-4D66-BEE0-A565BD8AF10F}"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49470316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5D17C9F0-B49C-4DDF-B63E-42A8620E1D3B}"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4004646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15453322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46DF44C-9B4A-42C2-85B0-4E98CE6F7684}"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63328938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AF92B021-FD40-4906-AAC3-A2C67AB351E5}"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1577230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2507E63C-5DBE-436D-AFEF-AC55891FDEB2}"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42328415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84BC5CF-536D-4FBD-8021-E0C2ADB58D96}"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2744508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04676F3-4489-4ED0-A4EB-07F737622F30}"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91275938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2BDF0449-5C5A-461A-86C1-B3452061C38B}"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85653732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C5F83B-2D27-4357-926D-83A77E959CCA}"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01938361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A6F48C2-F5E3-42BE-A27E-F60DDBF28CA6}"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EC1F2B9-9F03-4459-AC84-A7C7CF8F41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29394647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正方形/長方形 9"/>
          <p:cNvSpPr/>
          <p:nvPr/>
        </p:nvSpPr>
        <p:spPr bwMode="auto">
          <a:xfrm>
            <a:off x="381000" y="0"/>
            <a:ext cx="609600" cy="6858000"/>
          </a:xfrm>
          <a:prstGeom prst="rect">
            <a:avLst/>
          </a:prstGeom>
          <a:solidFill>
            <a:srgbClr val="88A6E8">
              <a:alpha val="54000"/>
            </a:srgb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5" name="正方形/長方形 11"/>
          <p:cNvSpPr/>
          <p:nvPr/>
        </p:nvSpPr>
        <p:spPr bwMode="auto">
          <a:xfrm>
            <a:off x="276225" y="0"/>
            <a:ext cx="104775" cy="6858000"/>
          </a:xfrm>
          <a:prstGeom prst="rect">
            <a:avLst/>
          </a:prstGeom>
          <a:solidFill>
            <a:srgbClr val="E9EFFB">
              <a:alpha val="36000"/>
            </a:srgb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6" name="正方形/長方形 13"/>
          <p:cNvSpPr/>
          <p:nvPr/>
        </p:nvSpPr>
        <p:spPr bwMode="auto">
          <a:xfrm>
            <a:off x="990600" y="0"/>
            <a:ext cx="182563" cy="6858000"/>
          </a:xfrm>
          <a:prstGeom prst="rect">
            <a:avLst/>
          </a:prstGeom>
          <a:solidFill>
            <a:srgbClr val="88A6E8">
              <a:alpha val="70000"/>
            </a:srgb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7" name="正方形/長方形 18"/>
          <p:cNvSpPr/>
          <p:nvPr/>
        </p:nvSpPr>
        <p:spPr bwMode="auto">
          <a:xfrm>
            <a:off x="1141413" y="0"/>
            <a:ext cx="230187" cy="6858000"/>
          </a:xfrm>
          <a:prstGeom prst="rect">
            <a:avLst/>
          </a:prstGeom>
          <a:solidFill>
            <a:srgbClr val="E9EFFB">
              <a:alpha val="70980"/>
            </a:srgb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0" name="直線コネクタ 10"/>
          <p:cNvSpPr>
            <a:spLocks noChangeShapeType="1"/>
          </p:cNvSpPr>
          <p:nvPr/>
        </p:nvSpPr>
        <p:spPr bwMode="auto">
          <a:xfrm>
            <a:off x="106363" y="0"/>
            <a:ext cx="0" cy="6858000"/>
          </a:xfrm>
          <a:prstGeom prst="line">
            <a:avLst/>
          </a:prstGeom>
          <a:noFill/>
          <a:ln w="57150" cap="flat" cmpd="sng" algn="ctr">
            <a:solidFill>
              <a:srgbClr val="88A6E8">
                <a:alpha val="73000"/>
              </a:srgbClr>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1" name="直線コネクタ 17"/>
          <p:cNvSpPr>
            <a:spLocks noChangeShapeType="1"/>
          </p:cNvSpPr>
          <p:nvPr/>
        </p:nvSpPr>
        <p:spPr bwMode="auto">
          <a:xfrm>
            <a:off x="914400" y="0"/>
            <a:ext cx="0" cy="6858000"/>
          </a:xfrm>
          <a:prstGeom prst="line">
            <a:avLst/>
          </a:prstGeom>
          <a:noFill/>
          <a:ln w="57150" cap="flat" cmpd="sng" algn="ctr">
            <a:solidFill>
              <a:srgbClr val="E9EFFB">
                <a:alpha val="83000"/>
              </a:srgbClr>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2" name="直線コネクタ 19"/>
          <p:cNvSpPr>
            <a:spLocks noChangeShapeType="1"/>
          </p:cNvSpPr>
          <p:nvPr/>
        </p:nvSpPr>
        <p:spPr bwMode="auto">
          <a:xfrm>
            <a:off x="854075" y="0"/>
            <a:ext cx="0" cy="6858000"/>
          </a:xfrm>
          <a:prstGeom prst="line">
            <a:avLst/>
          </a:prstGeom>
          <a:noFill/>
          <a:ln w="57150" cap="flat" cmpd="sng" algn="ctr">
            <a:solidFill>
              <a:srgbClr val="88A6E8"/>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3" name="直線コネクタ 15"/>
          <p:cNvSpPr>
            <a:spLocks noChangeShapeType="1"/>
          </p:cNvSpPr>
          <p:nvPr/>
        </p:nvSpPr>
        <p:spPr bwMode="auto">
          <a:xfrm>
            <a:off x="1727200" y="0"/>
            <a:ext cx="0" cy="6858000"/>
          </a:xfrm>
          <a:prstGeom prst="line">
            <a:avLst/>
          </a:prstGeom>
          <a:noFill/>
          <a:ln w="28575" cap="flat" cmpd="sng" algn="ctr">
            <a:solidFill>
              <a:srgbClr val="88A6E8">
                <a:alpha val="81961"/>
              </a:srgbClr>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4" name="直線コネクタ 14"/>
          <p:cNvSpPr>
            <a:spLocks noChangeShapeType="1"/>
          </p:cNvSpPr>
          <p:nvPr/>
        </p:nvSpPr>
        <p:spPr bwMode="auto">
          <a:xfrm>
            <a:off x="1066800" y="0"/>
            <a:ext cx="0" cy="6858000"/>
          </a:xfrm>
          <a:prstGeom prst="line">
            <a:avLst/>
          </a:prstGeom>
          <a:noFill/>
          <a:ln w="9525" cap="flat" cmpd="sng" algn="ctr">
            <a:solidFill>
              <a:srgbClr val="4876DC"/>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5" name="直線コネクタ 21"/>
          <p:cNvSpPr>
            <a:spLocks noChangeShapeType="1"/>
          </p:cNvSpPr>
          <p:nvPr/>
        </p:nvSpPr>
        <p:spPr bwMode="auto">
          <a:xfrm>
            <a:off x="9113838" y="0"/>
            <a:ext cx="0" cy="6858000"/>
          </a:xfrm>
          <a:prstGeom prst="line">
            <a:avLst/>
          </a:prstGeom>
          <a:noFill/>
          <a:ln w="57150" cap="flat" cmpd="thickThin" algn="ctr">
            <a:solidFill>
              <a:srgbClr val="88A6E8"/>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6" name="正方形/長方形 26"/>
          <p:cNvSpPr/>
          <p:nvPr/>
        </p:nvSpPr>
        <p:spPr bwMode="auto">
          <a:xfrm>
            <a:off x="1219200" y="0"/>
            <a:ext cx="76200" cy="6858000"/>
          </a:xfrm>
          <a:prstGeom prst="rect">
            <a:avLst/>
          </a:prstGeom>
          <a:solidFill>
            <a:srgbClr val="88A6E8">
              <a:alpha val="51000"/>
            </a:srgb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7" name="円/楕円 20"/>
          <p:cNvSpPr/>
          <p:nvPr/>
        </p:nvSpPr>
        <p:spPr bwMode="auto">
          <a:xfrm>
            <a:off x="609600" y="3429000"/>
            <a:ext cx="1295400" cy="1295400"/>
          </a:xfrm>
          <a:prstGeom prst="ellipse">
            <a:avLst/>
          </a:prstGeom>
          <a:solidFill>
            <a:srgbClr val="2657C4"/>
          </a:solidFill>
          <a:ln w="38100" cap="rnd" cmpd="sng" algn="ctr">
            <a:noFill/>
            <a:prstDash val="solid"/>
          </a:ln>
          <a:effectLst/>
          <a:scene3d>
            <a:camera prst="orthographicFront"/>
            <a:lightRig rig="threePt" dir="t"/>
          </a:scene3d>
          <a:sp3d>
            <a:bevelT w="635000" h="635000"/>
          </a:sp3d>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8" name="円/楕円 22"/>
          <p:cNvSpPr/>
          <p:nvPr userDrawn="1"/>
        </p:nvSpPr>
        <p:spPr bwMode="auto">
          <a:xfrm>
            <a:off x="1309688" y="4867275"/>
            <a:ext cx="641350" cy="641350"/>
          </a:xfrm>
          <a:prstGeom prst="ellipse">
            <a:avLst/>
          </a:prstGeom>
          <a:solidFill>
            <a:srgbClr val="3164D7"/>
          </a:solidFill>
          <a:ln w="28575" cap="rnd" cmpd="sng" algn="ctr">
            <a:noFill/>
            <a:prstDash val="solid"/>
          </a:ln>
          <a:effectLst/>
          <a:scene3d>
            <a:camera prst="orthographicFront"/>
            <a:lightRig rig="threePt" dir="t"/>
          </a:scene3d>
          <a:sp3d>
            <a:bevelT w="317500" h="317500"/>
          </a:sp3d>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9" name="円/楕円 23"/>
          <p:cNvSpPr/>
          <p:nvPr/>
        </p:nvSpPr>
        <p:spPr bwMode="auto">
          <a:xfrm>
            <a:off x="1090613" y="5500688"/>
            <a:ext cx="138112" cy="136525"/>
          </a:xfrm>
          <a:prstGeom prst="ellipse">
            <a:avLst/>
          </a:prstGeom>
          <a:solidFill>
            <a:srgbClr val="3164D7"/>
          </a:solidFill>
          <a:ln w="12700" cap="rnd" cmpd="sng" algn="ctr">
            <a:noFill/>
            <a:prstDash val="solid"/>
          </a:ln>
          <a:effectLst/>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20" name="円/楕円 25"/>
          <p:cNvSpPr/>
          <p:nvPr/>
        </p:nvSpPr>
        <p:spPr bwMode="auto">
          <a:xfrm>
            <a:off x="1663700" y="5788025"/>
            <a:ext cx="274638" cy="274638"/>
          </a:xfrm>
          <a:prstGeom prst="ellipse">
            <a:avLst/>
          </a:prstGeom>
          <a:solidFill>
            <a:srgbClr val="3164D7"/>
          </a:solidFill>
          <a:ln w="12700" cap="rnd" cmpd="sng" algn="ctr">
            <a:noFill/>
            <a:prstDash val="solid"/>
          </a:ln>
          <a:effectLst/>
          <a:scene3d>
            <a:camera prst="orthographicFront"/>
            <a:lightRig rig="threePt" dir="t"/>
          </a:scene3d>
          <a:sp3d>
            <a:bevelT w="127000" h="127000"/>
          </a:sp3d>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21" name="円/楕円 24"/>
          <p:cNvSpPr/>
          <p:nvPr/>
        </p:nvSpPr>
        <p:spPr>
          <a:xfrm>
            <a:off x="1905000" y="4495800"/>
            <a:ext cx="365125" cy="365125"/>
          </a:xfrm>
          <a:prstGeom prst="ellipse">
            <a:avLst/>
          </a:prstGeom>
          <a:solidFill>
            <a:srgbClr val="3164D7"/>
          </a:solidFill>
          <a:ln w="28575" cap="rnd" cmpd="sng" algn="ctr">
            <a:noFill/>
            <a:prstDash val="solid"/>
          </a:ln>
          <a:effectLst/>
          <a:scene3d>
            <a:camera prst="orthographicFront"/>
            <a:lightRig rig="threePt" dir="t"/>
          </a:scene3d>
          <a:sp3d>
            <a:bevelT w="190500" h="190500"/>
          </a:sp3d>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8" name="タイトル 7"/>
          <p:cNvSpPr>
            <a:spLocks noGrp="1"/>
          </p:cNvSpPr>
          <p:nvPr>
            <p:ph type="ctrTitle"/>
          </p:nvPr>
        </p:nvSpPr>
        <p:spPr>
          <a:xfrm>
            <a:off x="2286000" y="3124200"/>
            <a:ext cx="6172200" cy="1894362"/>
          </a:xfrm>
        </p:spPr>
        <p:txBody>
          <a:bodyPr/>
          <a:lstStyle>
            <a:lvl1pPr>
              <a:defRPr b="1"/>
            </a:lvl1pPr>
          </a:lstStyle>
          <a:p>
            <a:r>
              <a:rPr lang="ja-JP" altLang="en-US" smtClean="0"/>
              <a:t>マスタ タイトルの書式設定</a:t>
            </a:r>
            <a:endParaRPr lang="en-US"/>
          </a:p>
        </p:txBody>
      </p:sp>
      <p:sp>
        <p:nvSpPr>
          <p:cNvPr id="9" name="サブタイトル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ja-JP" altLang="en-US" smtClean="0"/>
              <a:t>マスタ サブタイトルの書式設定</a:t>
            </a:r>
            <a:endParaRPr lang="en-US"/>
          </a:p>
        </p:txBody>
      </p:sp>
      <p:sp>
        <p:nvSpPr>
          <p:cNvPr id="22" name="日付プレースホルダ 27"/>
          <p:cNvSpPr>
            <a:spLocks noGrp="1"/>
          </p:cNvSpPr>
          <p:nvPr>
            <p:ph type="dt" sz="half" idx="10"/>
          </p:nvPr>
        </p:nvSpPr>
        <p:spPr bwMode="auto">
          <a:xfrm rot="5400000">
            <a:off x="7764463" y="1174750"/>
            <a:ext cx="2286000" cy="381000"/>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360D90CA-2B9E-4D86-B2B1-2EDB2266D2C0}" type="datetime1">
              <a:rPr lang="ja-JP" altLang="en-US">
                <a:solidFill>
                  <a:prstClr val="black"/>
                </a:solidFill>
              </a:rPr>
              <a:pPr fontAlgn="base">
                <a:spcBef>
                  <a:spcPct val="0"/>
                </a:spcBef>
                <a:spcAft>
                  <a:spcPct val="0"/>
                </a:spcAft>
                <a:defRPr/>
              </a:pPr>
              <a:t>2011/5/23</a:t>
            </a:fld>
            <a:endParaRPr lang="ja-JP" altLang="en-US" dirty="0">
              <a:solidFill>
                <a:prstClr val="black"/>
              </a:solidFill>
            </a:endParaRPr>
          </a:p>
        </p:txBody>
      </p:sp>
      <p:sp>
        <p:nvSpPr>
          <p:cNvPr id="23" name="フッター プレースホルダ 16"/>
          <p:cNvSpPr>
            <a:spLocks noGrp="1"/>
          </p:cNvSpPr>
          <p:nvPr>
            <p:ph type="ftr" sz="quarter" idx="11"/>
          </p:nvPr>
        </p:nvSpPr>
        <p:spPr bwMode="auto">
          <a:xfrm rot="5400000">
            <a:off x="7077076" y="4181475"/>
            <a:ext cx="3657600" cy="38417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endParaRPr lang="ja-JP" altLang="en-US">
              <a:solidFill>
                <a:prstClr val="black"/>
              </a:solidFill>
            </a:endParaRPr>
          </a:p>
        </p:txBody>
      </p:sp>
    </p:spTree>
    <p:extLst>
      <p:ext uri="{BB962C8B-B14F-4D97-AF65-F5344CB8AC3E}">
        <p14:creationId xmlns:p14="http://schemas.microsoft.com/office/powerpoint/2010/main" val="2062667668"/>
      </p:ext>
    </p:extLst>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4" name="スライド番号プレースホルダ 22"/>
          <p:cNvSpPr txBox="1">
            <a:spLocks/>
          </p:cNvSpPr>
          <p:nvPr userDrawn="1"/>
        </p:nvSpPr>
        <p:spPr>
          <a:xfrm>
            <a:off x="8720138" y="6451600"/>
            <a:ext cx="474662" cy="406400"/>
          </a:xfrm>
          <a:prstGeom prst="rect">
            <a:avLst/>
          </a:prstGeom>
        </p:spPr>
        <p:txBody>
          <a:bodyPr anchor="ctr"/>
          <a:lstStyle>
            <a:lvl1pPr algn="ctr" eaLnBrk="1" latinLnBrk="0" hangingPunct="1">
              <a:defRPr kumimoji="0" sz="1200" b="1">
                <a:solidFill>
                  <a:srgbClr val="FFFFFF"/>
                </a:solidFill>
                <a:latin typeface="+mj-lt"/>
              </a:defRPr>
            </a:lvl1pPr>
          </a:lstStyle>
          <a:p>
            <a:pPr>
              <a:defRPr/>
            </a:pPr>
            <a:fld id="{04CFC0A8-954B-4AD9-9E71-21A520D6EBA3}" type="slidenum">
              <a:rPr kumimoji="1" lang="ja-JP" altLang="en-US" smtClean="0"/>
              <a:pPr>
                <a:defRPr/>
              </a:pPr>
              <a:t>‹#›</a:t>
            </a:fld>
            <a:endParaRPr kumimoji="1" lang="ja-JP" altLang="en-US" dirty="0"/>
          </a:p>
        </p:txBody>
      </p:sp>
      <p:sp>
        <p:nvSpPr>
          <p:cNvPr id="2" name="タイトル 1"/>
          <p:cNvSpPr>
            <a:spLocks noGrp="1"/>
          </p:cNvSpPr>
          <p:nvPr>
            <p:ph type="title"/>
          </p:nvPr>
        </p:nvSpPr>
        <p:spPr>
          <a:xfrm>
            <a:off x="457200" y="274638"/>
            <a:ext cx="7467600" cy="804862"/>
          </a:xfrm>
        </p:spPr>
        <p:txBody>
          <a:bodyPr/>
          <a:lstStyle/>
          <a:p>
            <a:r>
              <a:rPr lang="ja-JP" altLang="en-US" smtClean="0"/>
              <a:t>マスタ タイトルの書式設定</a:t>
            </a:r>
            <a:endParaRPr lang="en-US"/>
          </a:p>
        </p:txBody>
      </p:sp>
      <p:sp>
        <p:nvSpPr>
          <p:cNvPr id="8" name="コンテンツ プレースホルダ 7"/>
          <p:cNvSpPr>
            <a:spLocks noGrp="1"/>
          </p:cNvSpPr>
          <p:nvPr>
            <p:ph sz="quarter" idx="1"/>
          </p:nvPr>
        </p:nvSpPr>
        <p:spPr>
          <a:xfrm>
            <a:off x="457200" y="1600200"/>
            <a:ext cx="7467600" cy="4873752"/>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6"/>
          <p:cNvSpPr>
            <a:spLocks noGrp="1"/>
          </p:cNvSpPr>
          <p:nvPr>
            <p:ph type="dt" sz="half" idx="10"/>
          </p:nvPr>
        </p:nvSpPr>
        <p:spPr>
          <a:xfrm rot="5400000">
            <a:off x="7589045" y="1081881"/>
            <a:ext cx="2011362" cy="384175"/>
          </a:xfrm>
          <a:prstGeom prst="rect">
            <a:avLst/>
          </a:prstGeom>
        </p:spPr>
        <p:txBody>
          <a:bodyPr rtlCol="0"/>
          <a:lstStyle>
            <a:lvl1pPr>
              <a:defRPr>
                <a:latin typeface="Arial" charset="0"/>
                <a:ea typeface="ＭＳ Ｐゴシック" charset="-128"/>
              </a:defRPr>
            </a:lvl1pPr>
          </a:lstStyle>
          <a:p>
            <a:pPr fontAlgn="base">
              <a:spcBef>
                <a:spcPct val="0"/>
              </a:spcBef>
              <a:spcAft>
                <a:spcPct val="0"/>
              </a:spcAft>
              <a:defRPr/>
            </a:pPr>
            <a:fld id="{B06B7BF7-80B2-4E32-B776-3F934859477E}" type="datetime1">
              <a:rPr lang="ja-JP" altLang="en-US">
                <a:solidFill>
                  <a:prstClr val="black"/>
                </a:solidFill>
              </a:rPr>
              <a:pPr fontAlgn="base">
                <a:spcBef>
                  <a:spcPct val="0"/>
                </a:spcBef>
                <a:spcAft>
                  <a:spcPct val="0"/>
                </a:spcAft>
                <a:defRPr/>
              </a:pPr>
              <a:t>2011/5/23</a:t>
            </a:fld>
            <a:endParaRPr lang="ja-JP" altLang="en-US" dirty="0">
              <a:solidFill>
                <a:prstClr val="black"/>
              </a:solidFill>
            </a:endParaRPr>
          </a:p>
        </p:txBody>
      </p:sp>
      <p:sp>
        <p:nvSpPr>
          <p:cNvPr id="6" name="スライド番号プレースホルダ 8"/>
          <p:cNvSpPr>
            <a:spLocks noGrp="1"/>
          </p:cNvSpPr>
          <p:nvPr>
            <p:ph type="sldNum" sz="quarter" idx="11"/>
          </p:nvPr>
        </p:nvSpPr>
        <p:spPr>
          <a:xfrm>
            <a:off x="8142288" y="6337300"/>
            <a:ext cx="609600" cy="520700"/>
          </a:xfrm>
          <a:prstGeom prst="rect">
            <a:avLst/>
          </a:prstGeom>
        </p:spPr>
        <p:txBody>
          <a:bodyPr rtlCol="0"/>
          <a:lstStyle>
            <a:lvl1pPr>
              <a:defRPr>
                <a:latin typeface="Arial" charset="0"/>
                <a:ea typeface="ＭＳ Ｐゴシック" charset="-128"/>
              </a:defRPr>
            </a:lvl1pPr>
          </a:lstStyle>
          <a:p>
            <a:pPr fontAlgn="base">
              <a:spcBef>
                <a:spcPct val="0"/>
              </a:spcBef>
              <a:spcAft>
                <a:spcPct val="0"/>
              </a:spcAft>
              <a:defRPr/>
            </a:pPr>
            <a:fld id="{937DD226-ED7D-47AC-8A0F-D171A7699D7D}" type="slidenum">
              <a:rPr lang="ja-JP" altLang="en-US">
                <a:solidFill>
                  <a:prstClr val="black"/>
                </a:solidFill>
              </a:rPr>
              <a:pPr fontAlgn="base">
                <a:spcBef>
                  <a:spcPct val="0"/>
                </a:spcBef>
                <a:spcAft>
                  <a:spcPct val="0"/>
                </a:spcAft>
                <a:defRPr/>
              </a:pPr>
              <a:t>‹#›</a:t>
            </a:fld>
            <a:endParaRPr lang="ja-JP" altLang="en-US" dirty="0">
              <a:solidFill>
                <a:prstClr val="black"/>
              </a:solidFill>
            </a:endParaRPr>
          </a:p>
        </p:txBody>
      </p:sp>
      <p:sp>
        <p:nvSpPr>
          <p:cNvPr id="7" name="フッター プレースホルダ 9"/>
          <p:cNvSpPr>
            <a:spLocks noGrp="1"/>
          </p:cNvSpPr>
          <p:nvPr>
            <p:ph type="ftr" sz="quarter" idx="12"/>
          </p:nvPr>
        </p:nvSpPr>
        <p:spPr>
          <a:xfrm rot="5400000">
            <a:off x="6989763" y="3736975"/>
            <a:ext cx="3200400" cy="365125"/>
          </a:xfrm>
          <a:prstGeom prst="rect">
            <a:avLst/>
          </a:prstGeom>
        </p:spPr>
        <p:txBody>
          <a:bodyPr rtlCol="0"/>
          <a:lstStyle>
            <a:lvl1pPr>
              <a:defRPr>
                <a:latin typeface="Arial" charset="0"/>
                <a:ea typeface="ＭＳ Ｐゴシック" charset="-128"/>
              </a:defRPr>
            </a:lvl1pPr>
          </a:lstStyle>
          <a:p>
            <a:pPr fontAlgn="base">
              <a:spcBef>
                <a:spcPct val="0"/>
              </a:spcBef>
              <a:spcAft>
                <a:spcPct val="0"/>
              </a:spcAft>
              <a:defRPr/>
            </a:pPr>
            <a:endParaRPr lang="ja-JP" altLang="en-US">
              <a:solidFill>
                <a:prstClr val="black"/>
              </a:solidFill>
            </a:endParaRPr>
          </a:p>
        </p:txBody>
      </p:sp>
    </p:spTree>
    <p:extLst>
      <p:ext uri="{BB962C8B-B14F-4D97-AF65-F5344CB8AC3E}">
        <p14:creationId xmlns:p14="http://schemas.microsoft.com/office/powerpoint/2010/main" val="3739112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31058310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1_タイトル スライド">
    <p:spTree>
      <p:nvGrpSpPr>
        <p:cNvPr id="1" name=""/>
        <p:cNvGrpSpPr/>
        <p:nvPr/>
      </p:nvGrpSpPr>
      <p:grpSpPr>
        <a:xfrm>
          <a:off x="0" y="0"/>
          <a:ext cx="0" cy="0"/>
          <a:chOff x="0" y="0"/>
          <a:chExt cx="0" cy="0"/>
        </a:xfrm>
      </p:grpSpPr>
      <p:sp>
        <p:nvSpPr>
          <p:cNvPr id="4" name="正方形/長方形 9"/>
          <p:cNvSpPr/>
          <p:nvPr/>
        </p:nvSpPr>
        <p:spPr bwMode="auto">
          <a:xfrm>
            <a:off x="381000" y="0"/>
            <a:ext cx="609600" cy="6858000"/>
          </a:xfrm>
          <a:prstGeom prst="rect">
            <a:avLst/>
          </a:prstGeom>
          <a:solidFill>
            <a:schemeClr val="accent1">
              <a:tint val="60000"/>
              <a:alpha val="54000"/>
            </a:schemeClr>
          </a:solidFill>
          <a:ln w="38100" cap="rnd" cmpd="sng" algn="ctr">
            <a:solidFill>
              <a:srgbClr val="FFBDBD"/>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5" name="正方形/長方形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6" name="正方形/長方形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7" name="正方形/長方形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0" name="直線コネクタ 10"/>
          <p:cNvSpPr>
            <a:spLocks noChangeShapeType="1"/>
          </p:cNvSpPr>
          <p:nvPr/>
        </p:nvSpPr>
        <p:spPr bwMode="auto">
          <a:xfrm>
            <a:off x="106363" y="0"/>
            <a:ext cx="0" cy="6858000"/>
          </a:xfrm>
          <a:prstGeom prst="line">
            <a:avLst/>
          </a:prstGeom>
          <a:noFill/>
          <a:ln w="57150" cap="flat" cmpd="sng" algn="ctr">
            <a:solidFill>
              <a:srgbClr val="FF9B9B">
                <a:alpha val="73000"/>
              </a:srgbClr>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1" name="直線コネクタ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2" name="直線コネクタ 19"/>
          <p:cNvSpPr>
            <a:spLocks noChangeShapeType="1"/>
          </p:cNvSpPr>
          <p:nvPr/>
        </p:nvSpPr>
        <p:spPr bwMode="auto">
          <a:xfrm>
            <a:off x="854075" y="0"/>
            <a:ext cx="0" cy="6858000"/>
          </a:xfrm>
          <a:prstGeom prst="line">
            <a:avLst/>
          </a:prstGeom>
          <a:noFill/>
          <a:ln w="57150" cap="flat" cmpd="sng" algn="ctr">
            <a:solidFill>
              <a:srgbClr val="FF9B9B"/>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3" name="直線コネクタ 15"/>
          <p:cNvSpPr>
            <a:spLocks noChangeShapeType="1"/>
          </p:cNvSpPr>
          <p:nvPr/>
        </p:nvSpPr>
        <p:spPr bwMode="auto">
          <a:xfrm>
            <a:off x="1727200" y="0"/>
            <a:ext cx="0" cy="6858000"/>
          </a:xfrm>
          <a:prstGeom prst="line">
            <a:avLst/>
          </a:prstGeom>
          <a:noFill/>
          <a:ln w="28575" cap="flat" cmpd="sng" algn="ctr">
            <a:solidFill>
              <a:srgbClr val="FFBDBD">
                <a:alpha val="81961"/>
              </a:srgbClr>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4" name="直線コネクタ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5" name="直線コネクタ 21"/>
          <p:cNvSpPr>
            <a:spLocks noChangeShapeType="1"/>
          </p:cNvSpPr>
          <p:nvPr/>
        </p:nvSpPr>
        <p:spPr bwMode="auto">
          <a:xfrm>
            <a:off x="9113838" y="0"/>
            <a:ext cx="0" cy="6858000"/>
          </a:xfrm>
          <a:prstGeom prst="line">
            <a:avLst/>
          </a:prstGeom>
          <a:noFill/>
          <a:ln w="57150" cap="flat" cmpd="thickThin" algn="ctr">
            <a:solidFill>
              <a:srgbClr val="FF9B9B"/>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16" name="正方形/長方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7" name="円/楕円 20"/>
          <p:cNvSpPr/>
          <p:nvPr/>
        </p:nvSpPr>
        <p:spPr bwMode="auto">
          <a:xfrm>
            <a:off x="609600" y="3429000"/>
            <a:ext cx="1295400" cy="1295400"/>
          </a:xfrm>
          <a:prstGeom prst="ellipse">
            <a:avLst/>
          </a:prstGeom>
          <a:solidFill>
            <a:srgbClr val="FF0000"/>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8" name="円/楕円 22"/>
          <p:cNvSpPr/>
          <p:nvPr userDrawn="1"/>
        </p:nvSpPr>
        <p:spPr bwMode="auto">
          <a:xfrm>
            <a:off x="1309688" y="4867275"/>
            <a:ext cx="641350" cy="641350"/>
          </a:xfrm>
          <a:prstGeom prst="ellipse">
            <a:avLst/>
          </a:prstGeom>
          <a:solidFill>
            <a:srgbClr val="FF0000"/>
          </a:solidFill>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9" name="円/楕円 23"/>
          <p:cNvSpPr/>
          <p:nvPr/>
        </p:nvSpPr>
        <p:spPr bwMode="auto">
          <a:xfrm>
            <a:off x="1090613" y="5500688"/>
            <a:ext cx="138112" cy="136525"/>
          </a:xfrm>
          <a:prstGeom prst="ellipse">
            <a:avLst/>
          </a:prstGeom>
          <a:solidFill>
            <a:srgbClr val="FF0000"/>
          </a:solidFill>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20" name="円/楕円 25"/>
          <p:cNvSpPr/>
          <p:nvPr/>
        </p:nvSpPr>
        <p:spPr bwMode="auto">
          <a:xfrm>
            <a:off x="1663700" y="5788025"/>
            <a:ext cx="274638" cy="274638"/>
          </a:xfrm>
          <a:prstGeom prst="ellipse">
            <a:avLst/>
          </a:prstGeom>
          <a:solidFill>
            <a:srgbClr val="FF0000"/>
          </a:solidFill>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21" name="円/楕円 24"/>
          <p:cNvSpPr/>
          <p:nvPr/>
        </p:nvSpPr>
        <p:spPr>
          <a:xfrm>
            <a:off x="1905000" y="4495800"/>
            <a:ext cx="365125" cy="365125"/>
          </a:xfrm>
          <a:prstGeom prst="ellipse">
            <a:avLst/>
          </a:prstGeom>
          <a:solidFill>
            <a:srgbClr val="FF0000"/>
          </a:solidFill>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8" name="タイトル 7"/>
          <p:cNvSpPr>
            <a:spLocks noGrp="1"/>
          </p:cNvSpPr>
          <p:nvPr>
            <p:ph type="ctrTitle"/>
          </p:nvPr>
        </p:nvSpPr>
        <p:spPr>
          <a:xfrm>
            <a:off x="2286000" y="3124200"/>
            <a:ext cx="6172200" cy="1894362"/>
          </a:xfrm>
        </p:spPr>
        <p:txBody>
          <a:bodyPr/>
          <a:lstStyle>
            <a:lvl1pPr>
              <a:defRPr b="1"/>
            </a:lvl1pPr>
          </a:lstStyle>
          <a:p>
            <a:r>
              <a:rPr lang="ja-JP" altLang="en-US" smtClean="0"/>
              <a:t>マスタ タイトルの書式設定</a:t>
            </a:r>
            <a:endParaRPr lang="en-US"/>
          </a:p>
        </p:txBody>
      </p:sp>
      <p:sp>
        <p:nvSpPr>
          <p:cNvPr id="9" name="サブタイトル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ja-JP" altLang="en-US" smtClean="0"/>
              <a:t>マスタ サブタイトルの書式設定</a:t>
            </a:r>
            <a:endParaRPr lang="en-US"/>
          </a:p>
        </p:txBody>
      </p:sp>
      <p:sp>
        <p:nvSpPr>
          <p:cNvPr id="22" name="日付プレースホルダ 27"/>
          <p:cNvSpPr>
            <a:spLocks noGrp="1"/>
          </p:cNvSpPr>
          <p:nvPr>
            <p:ph type="dt" sz="half" idx="10"/>
          </p:nvPr>
        </p:nvSpPr>
        <p:spPr bwMode="auto">
          <a:xfrm rot="5400000">
            <a:off x="7764463" y="1174750"/>
            <a:ext cx="2286000" cy="381000"/>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F97CB3E1-294B-47A9-8924-5EAE69BDC00A}" type="datetime1">
              <a:rPr lang="ja-JP" altLang="en-US">
                <a:solidFill>
                  <a:prstClr val="black"/>
                </a:solidFill>
              </a:rPr>
              <a:pPr fontAlgn="base">
                <a:spcBef>
                  <a:spcPct val="0"/>
                </a:spcBef>
                <a:spcAft>
                  <a:spcPct val="0"/>
                </a:spcAft>
                <a:defRPr/>
              </a:pPr>
              <a:t>2011/5/23</a:t>
            </a:fld>
            <a:endParaRPr lang="ja-JP" altLang="en-US" dirty="0">
              <a:solidFill>
                <a:prstClr val="black"/>
              </a:solidFill>
            </a:endParaRPr>
          </a:p>
        </p:txBody>
      </p:sp>
      <p:sp>
        <p:nvSpPr>
          <p:cNvPr id="23" name="フッター プレースホルダ 16"/>
          <p:cNvSpPr>
            <a:spLocks noGrp="1"/>
          </p:cNvSpPr>
          <p:nvPr>
            <p:ph type="ftr" sz="quarter" idx="11"/>
          </p:nvPr>
        </p:nvSpPr>
        <p:spPr bwMode="auto">
          <a:xfrm rot="5400000">
            <a:off x="7077076" y="4181475"/>
            <a:ext cx="3657600" cy="38417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endParaRPr lang="ja-JP" altLang="en-US">
              <a:solidFill>
                <a:prstClr val="black"/>
              </a:solidFill>
            </a:endParaRPr>
          </a:p>
        </p:txBody>
      </p:sp>
    </p:spTree>
    <p:extLst>
      <p:ext uri="{BB962C8B-B14F-4D97-AF65-F5344CB8AC3E}">
        <p14:creationId xmlns:p14="http://schemas.microsoft.com/office/powerpoint/2010/main" val="384984085"/>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4" name="直線コネクタ 20"/>
          <p:cNvSpPr>
            <a:spLocks noChangeShapeType="1"/>
          </p:cNvSpPr>
          <p:nvPr userDrawn="1"/>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5" name="直線コネクタ 25"/>
          <p:cNvSpPr>
            <a:spLocks noChangeShapeType="1"/>
          </p:cNvSpPr>
          <p:nvPr userDrawn="1"/>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6" name="直線コネクタ 26"/>
          <p:cNvSpPr>
            <a:spLocks noChangeShapeType="1"/>
          </p:cNvSpPr>
          <p:nvPr userDrawn="1"/>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7" name="正方形/長方形 27"/>
          <p:cNvSpPr/>
          <p:nvPr userDrawn="1"/>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8" name="直線コネクタ 28"/>
          <p:cNvSpPr>
            <a:spLocks noChangeShapeType="1"/>
          </p:cNvSpPr>
          <p:nvPr userDrawn="1"/>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kumimoji="0" lang="en-US" dirty="0">
              <a:solidFill>
                <a:prstClr val="black"/>
              </a:solidFill>
            </a:endParaRPr>
          </a:p>
        </p:txBody>
      </p:sp>
      <p:sp>
        <p:nvSpPr>
          <p:cNvPr id="9" name="円/楕円 29"/>
          <p:cNvSpPr/>
          <p:nvPr userDrawn="1"/>
        </p:nvSpPr>
        <p:spPr>
          <a:xfrm>
            <a:off x="8763000" y="6464300"/>
            <a:ext cx="381000" cy="381000"/>
          </a:xfrm>
          <a:prstGeom prst="ellipse">
            <a:avLst/>
          </a:prstGeom>
          <a:solidFill>
            <a:srgbClr val="FF0000"/>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0" name="AutoShape 22"/>
          <p:cNvSpPr>
            <a:spLocks noChangeArrowheads="1"/>
          </p:cNvSpPr>
          <p:nvPr userDrawn="1"/>
        </p:nvSpPr>
        <p:spPr bwMode="auto">
          <a:xfrm>
            <a:off x="1874838" y="977900"/>
            <a:ext cx="6913562" cy="73025"/>
          </a:xfrm>
          <a:prstGeom prst="roundRect">
            <a:avLst>
              <a:gd name="adj" fmla="val 50000"/>
            </a:avLst>
          </a:prstGeom>
          <a:gradFill flip="none" rotWithShape="1">
            <a:gsLst>
              <a:gs pos="0">
                <a:srgbClr val="FE8637">
                  <a:tint val="66000"/>
                  <a:satMod val="160000"/>
                </a:srgbClr>
              </a:gs>
              <a:gs pos="50000">
                <a:srgbClr val="FE8637">
                  <a:tint val="44500"/>
                  <a:satMod val="160000"/>
                </a:srgbClr>
              </a:gs>
              <a:gs pos="100000">
                <a:srgbClr val="FE8637">
                  <a:tint val="23500"/>
                  <a:satMod val="160000"/>
                </a:srgbClr>
              </a:gs>
            </a:gsLst>
            <a:lin ang="10800000" scaled="1"/>
            <a:tileRect/>
          </a:gradFill>
          <a:ln w="9525">
            <a:noFill/>
            <a:round/>
            <a:headEnd/>
            <a:tailEnd/>
          </a:ln>
          <a:effectLst/>
        </p:spPr>
        <p:txBody>
          <a:bodyPr wrap="none" anchor="ctr"/>
          <a:lstStyle/>
          <a:p>
            <a:pPr>
              <a:defRPr/>
            </a:pPr>
            <a:endParaRPr lang="ja-JP" altLang="en-US" dirty="0">
              <a:solidFill>
                <a:prstClr val="black"/>
              </a:solidFill>
            </a:endParaRPr>
          </a:p>
        </p:txBody>
      </p:sp>
      <p:sp>
        <p:nvSpPr>
          <p:cNvPr id="22" name="タイトル プレースホルダ 21"/>
          <p:cNvSpPr>
            <a:spLocks noGrp="1"/>
          </p:cNvSpPr>
          <p:nvPr>
            <p:ph type="title"/>
          </p:nvPr>
        </p:nvSpPr>
        <p:spPr>
          <a:xfrm>
            <a:off x="457200" y="274638"/>
            <a:ext cx="7467600" cy="792162"/>
          </a:xfrm>
          <a:prstGeom prst="rect">
            <a:avLst/>
          </a:prstGeom>
        </p:spPr>
        <p:txBody>
          <a:bodyPr/>
          <a:lstStyle/>
          <a:p>
            <a:r>
              <a:rPr lang="ja-JP" altLang="en-US" smtClean="0"/>
              <a:t>マスタ タイトルの書式設定</a:t>
            </a:r>
            <a:endParaRPr lang="en-US"/>
          </a:p>
        </p:txBody>
      </p:sp>
      <p:sp>
        <p:nvSpPr>
          <p:cNvPr id="23" name="テキスト プレースホルダ 12"/>
          <p:cNvSpPr>
            <a:spLocks noGrp="1"/>
          </p:cNvSpPr>
          <p:nvPr>
            <p:ph idx="1"/>
          </p:nvPr>
        </p:nvSpPr>
        <p:spPr bwMode="auto">
          <a:xfrm>
            <a:off x="457200" y="1600200"/>
            <a:ext cx="7467600" cy="4873625"/>
          </a:xfrm>
          <a:prstGeom prst="rect">
            <a:avLst/>
          </a:prstGeom>
          <a:noFill/>
          <a:ln w="9525">
            <a:noFill/>
            <a:miter lim="800000"/>
            <a:headEnd/>
            <a:tailEnd/>
          </a:ln>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11" name="日付プレースホルダ 13"/>
          <p:cNvSpPr>
            <a:spLocks noGrp="1"/>
          </p:cNvSpPr>
          <p:nvPr>
            <p:ph type="dt" sz="half" idx="10"/>
          </p:nvPr>
        </p:nvSpPr>
        <p:spPr>
          <a:xfrm rot="5400000">
            <a:off x="7589045" y="1081881"/>
            <a:ext cx="2011362" cy="384175"/>
          </a:xfrm>
          <a:prstGeom prst="rect">
            <a:avLst/>
          </a:prstGeom>
        </p:spPr>
        <p:txBody>
          <a:bodyPr/>
          <a:lstStyle>
            <a:lvl1pPr algn="r" eaLnBrk="1" fontAlgn="auto" latinLnBrk="0" hangingPunct="1">
              <a:spcBef>
                <a:spcPts val="0"/>
              </a:spcBef>
              <a:spcAft>
                <a:spcPts val="0"/>
              </a:spcAft>
              <a:defRPr kumimoji="1" sz="1200">
                <a:solidFill>
                  <a:schemeClr val="tx2"/>
                </a:solidFill>
                <a:latin typeface="+mn-lt"/>
                <a:ea typeface="+mn-ea"/>
              </a:defRPr>
            </a:lvl1pPr>
          </a:lstStyle>
          <a:p>
            <a:pPr>
              <a:defRPr/>
            </a:pPr>
            <a:fld id="{102C5FE0-069E-4D90-A11F-6130260D1147}" type="datetime1">
              <a:rPr lang="ja-JP" altLang="en-US">
                <a:solidFill>
                  <a:srgbClr val="5A6378"/>
                </a:solidFill>
              </a:rPr>
              <a:pPr>
                <a:defRPr/>
              </a:pPr>
              <a:t>2011/5/23</a:t>
            </a:fld>
            <a:endParaRPr lang="ja-JP" altLang="en-US" dirty="0">
              <a:solidFill>
                <a:srgbClr val="5A6378"/>
              </a:solidFill>
            </a:endParaRPr>
          </a:p>
        </p:txBody>
      </p:sp>
      <p:sp>
        <p:nvSpPr>
          <p:cNvPr id="12" name="フッター プレースホルダ 2"/>
          <p:cNvSpPr>
            <a:spLocks noGrp="1"/>
          </p:cNvSpPr>
          <p:nvPr>
            <p:ph type="ftr" sz="quarter" idx="11"/>
          </p:nvPr>
        </p:nvSpPr>
        <p:spPr>
          <a:xfrm rot="5400000">
            <a:off x="6989763" y="3736975"/>
            <a:ext cx="3200400" cy="365125"/>
          </a:xfrm>
          <a:prstGeom prst="rect">
            <a:avLst/>
          </a:prstGeom>
        </p:spPr>
        <p:txBody>
          <a:bodyPr/>
          <a:lstStyle>
            <a:lvl1pPr algn="l" eaLnBrk="1" fontAlgn="auto" latinLnBrk="0" hangingPunct="1">
              <a:spcBef>
                <a:spcPts val="0"/>
              </a:spcBef>
              <a:spcAft>
                <a:spcPts val="0"/>
              </a:spcAft>
              <a:defRPr kumimoji="1" sz="1200">
                <a:solidFill>
                  <a:schemeClr val="tx2"/>
                </a:solidFill>
                <a:latin typeface="+mn-lt"/>
                <a:ea typeface="+mn-ea"/>
              </a:defRPr>
            </a:lvl1pPr>
          </a:lstStyle>
          <a:p>
            <a:pPr>
              <a:defRPr/>
            </a:pPr>
            <a:endParaRPr lang="ja-JP" altLang="en-US">
              <a:solidFill>
                <a:srgbClr val="5A6378"/>
              </a:solidFill>
            </a:endParaRPr>
          </a:p>
        </p:txBody>
      </p:sp>
      <p:sp>
        <p:nvSpPr>
          <p:cNvPr id="13" name="スライド番号プレースホルダ 22"/>
          <p:cNvSpPr>
            <a:spLocks noGrp="1"/>
          </p:cNvSpPr>
          <p:nvPr>
            <p:ph type="sldNum" sz="quarter" idx="12"/>
          </p:nvPr>
        </p:nvSpPr>
        <p:spPr>
          <a:xfrm>
            <a:off x="8720138" y="6451600"/>
            <a:ext cx="474662" cy="406400"/>
          </a:xfrm>
          <a:prstGeom prst="rect">
            <a:avLst/>
          </a:prstGeom>
        </p:spPr>
        <p:txBody>
          <a:bodyPr/>
          <a:lstStyle>
            <a:lvl1pPr algn="ctr" eaLnBrk="1" fontAlgn="auto" latinLnBrk="0" hangingPunct="1">
              <a:spcBef>
                <a:spcPts val="0"/>
              </a:spcBef>
              <a:spcAft>
                <a:spcPts val="0"/>
              </a:spcAft>
              <a:defRPr kumimoji="1" sz="1200" b="1">
                <a:solidFill>
                  <a:srgbClr val="FFFFFF"/>
                </a:solidFill>
                <a:latin typeface="+mj-lt"/>
                <a:ea typeface="+mn-ea"/>
              </a:defRPr>
            </a:lvl1pPr>
          </a:lstStyle>
          <a:p>
            <a:pPr>
              <a:defRPr/>
            </a:pPr>
            <a:fld id="{9EA90A95-70C5-4C89-AD43-FE36F4E6F325}" type="slidenum">
              <a:rPr lang="ja-JP" altLang="en-US"/>
              <a:pPr>
                <a:defRPr/>
              </a:pPr>
              <a:t>‹#›</a:t>
            </a:fld>
            <a:endParaRPr lang="ja-JP" altLang="en-US" dirty="0"/>
          </a:p>
        </p:txBody>
      </p:sp>
    </p:spTree>
    <p:extLst>
      <p:ext uri="{BB962C8B-B14F-4D97-AF65-F5344CB8AC3E}">
        <p14:creationId xmlns:p14="http://schemas.microsoft.com/office/powerpoint/2010/main" val="123877296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4" name="正方形/長方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5" name="正方形/長方形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6" name="正方形/長方形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7" name="正方形/長方形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8" name="直線コネクタ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kumimoji="0" lang="en-US" dirty="0">
              <a:solidFill>
                <a:prstClr val="white"/>
              </a:solidFill>
            </a:endParaRPr>
          </a:p>
        </p:txBody>
      </p:sp>
      <p:sp>
        <p:nvSpPr>
          <p:cNvPr id="9" name="直線コネクタ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kumimoji="0" lang="en-US" dirty="0">
              <a:solidFill>
                <a:prstClr val="white"/>
              </a:solidFill>
            </a:endParaRPr>
          </a:p>
        </p:txBody>
      </p:sp>
      <p:sp>
        <p:nvSpPr>
          <p:cNvPr id="10" name="直線コネクタ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dirty="0">
              <a:solidFill>
                <a:prstClr val="white"/>
              </a:solidFill>
            </a:endParaRPr>
          </a:p>
        </p:txBody>
      </p:sp>
      <p:sp>
        <p:nvSpPr>
          <p:cNvPr id="11" name="直線コネクタ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kumimoji="0" lang="en-US" dirty="0">
              <a:solidFill>
                <a:prstClr val="white"/>
              </a:solidFill>
            </a:endParaRPr>
          </a:p>
        </p:txBody>
      </p:sp>
      <p:sp>
        <p:nvSpPr>
          <p:cNvPr id="12" name="直線コネクタ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dirty="0">
              <a:solidFill>
                <a:prstClr val="white"/>
              </a:solidFill>
            </a:endParaRPr>
          </a:p>
        </p:txBody>
      </p:sp>
      <p:sp>
        <p:nvSpPr>
          <p:cNvPr id="13" name="正方形/長方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4" name="円/楕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5" name="円/楕円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6" name="円/楕円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7" name="円/楕円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8" name="円/楕円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solidFill>
                <a:prstClr val="white"/>
              </a:solidFill>
            </a:endParaRPr>
          </a:p>
        </p:txBody>
      </p:sp>
      <p:sp>
        <p:nvSpPr>
          <p:cNvPr id="19" name="直線コネクタ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kumimoji="0" lang="en-US" dirty="0">
              <a:solidFill>
                <a:prstClr val="white"/>
              </a:solidFill>
            </a:endParaRPr>
          </a:p>
        </p:txBody>
      </p:sp>
      <p:sp>
        <p:nvSpPr>
          <p:cNvPr id="2" name="タイトル 1"/>
          <p:cNvSpPr>
            <a:spLocks noGrp="1"/>
          </p:cNvSpPr>
          <p:nvPr>
            <p:ph type="title"/>
          </p:nvPr>
        </p:nvSpPr>
        <p:spPr>
          <a:xfrm>
            <a:off x="2286000" y="2895600"/>
            <a:ext cx="6172200" cy="2053590"/>
          </a:xfrm>
        </p:spPr>
        <p:txBody>
          <a:bodyPr/>
          <a:lstStyle>
            <a:lvl1pPr algn="l">
              <a:buNone/>
              <a:defRPr sz="3000" b="1" cap="small" baseline="0"/>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ja-JP" altLang="en-US" smtClean="0"/>
              <a:t>マスタ テキストの書式設定</a:t>
            </a:r>
          </a:p>
        </p:txBody>
      </p:sp>
      <p:sp>
        <p:nvSpPr>
          <p:cNvPr id="20" name="日付プレースホルダ 3"/>
          <p:cNvSpPr>
            <a:spLocks noGrp="1"/>
          </p:cNvSpPr>
          <p:nvPr>
            <p:ph type="dt" sz="half" idx="10"/>
          </p:nvPr>
        </p:nvSpPr>
        <p:spPr bwMode="auto">
          <a:xfrm rot="5400000">
            <a:off x="7762875" y="1169988"/>
            <a:ext cx="2286000" cy="381000"/>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5AF33668-876D-447F-99EC-7EF250AA75A9}" type="datetime1">
              <a:rPr lang="ja-JP" altLang="en-US">
                <a:solidFill>
                  <a:prstClr val="white"/>
                </a:solidFill>
              </a:rPr>
              <a:pPr fontAlgn="base">
                <a:spcBef>
                  <a:spcPct val="0"/>
                </a:spcBef>
                <a:spcAft>
                  <a:spcPct val="0"/>
                </a:spcAft>
                <a:defRPr/>
              </a:pPr>
              <a:t>2011/5/23</a:t>
            </a:fld>
            <a:endParaRPr lang="ja-JP" altLang="en-US" dirty="0">
              <a:solidFill>
                <a:prstClr val="white"/>
              </a:solidFill>
            </a:endParaRPr>
          </a:p>
        </p:txBody>
      </p:sp>
      <p:sp>
        <p:nvSpPr>
          <p:cNvPr id="21" name="フッター プレースホルダ 4"/>
          <p:cNvSpPr>
            <a:spLocks noGrp="1"/>
          </p:cNvSpPr>
          <p:nvPr>
            <p:ph type="ftr" sz="quarter" idx="11"/>
          </p:nvPr>
        </p:nvSpPr>
        <p:spPr bwMode="auto">
          <a:xfrm rot="5400000">
            <a:off x="7077076" y="4178300"/>
            <a:ext cx="3657600" cy="38417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endParaRPr lang="ja-JP" altLang="en-US">
              <a:solidFill>
                <a:prstClr val="white"/>
              </a:solidFill>
            </a:endParaRPr>
          </a:p>
        </p:txBody>
      </p:sp>
      <p:sp>
        <p:nvSpPr>
          <p:cNvPr id="22" name="スライド番号プレースホルダ 5"/>
          <p:cNvSpPr>
            <a:spLocks noGrp="1"/>
          </p:cNvSpPr>
          <p:nvPr>
            <p:ph type="sldNum" sz="quarter" idx="12"/>
          </p:nvPr>
        </p:nvSpPr>
        <p:spPr bwMode="auto">
          <a:xfrm>
            <a:off x="1339850" y="4929188"/>
            <a:ext cx="609600" cy="51752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5C41B714-C878-4EBB-AAC5-77F6F1D4719A}" type="slidenum">
              <a:rPr lang="ja-JP" altLang="en-US">
                <a:solidFill>
                  <a:prstClr val="white"/>
                </a:solidFill>
              </a:rPr>
              <a:pPr fontAlgn="base">
                <a:spcBef>
                  <a:spcPct val="0"/>
                </a:spcBef>
                <a:spcAft>
                  <a:spcPct val="0"/>
                </a:spcAft>
                <a:defRPr/>
              </a:pPr>
              <a:t>‹#›</a:t>
            </a:fld>
            <a:endParaRPr lang="ja-JP" altLang="en-US" dirty="0">
              <a:solidFill>
                <a:prstClr val="white"/>
              </a:solidFill>
            </a:endParaRPr>
          </a:p>
        </p:txBody>
      </p:sp>
    </p:spTree>
    <p:extLst>
      <p:ext uri="{BB962C8B-B14F-4D97-AF65-F5344CB8AC3E}">
        <p14:creationId xmlns:p14="http://schemas.microsoft.com/office/powerpoint/2010/main" val="3352040137"/>
      </p:ext>
    </p:extLst>
  </p:cSld>
  <p:clrMapOvr>
    <a:overrideClrMapping bg1="dk1" tx1="lt1" bg2="dk2" tx2="lt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9" name="コンテンツ プレースホルダ 8"/>
          <p:cNvSpPr>
            <a:spLocks noGrp="1"/>
          </p:cNvSpPr>
          <p:nvPr>
            <p:ph sz="quarter" idx="1"/>
          </p:nvPr>
        </p:nvSpPr>
        <p:spPr>
          <a:xfrm>
            <a:off x="457200" y="1600200"/>
            <a:ext cx="3657600" cy="45720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1" name="コンテンツ プレースホルダ 10"/>
          <p:cNvSpPr>
            <a:spLocks noGrp="1"/>
          </p:cNvSpPr>
          <p:nvPr>
            <p:ph sz="quarter" idx="2"/>
          </p:nvPr>
        </p:nvSpPr>
        <p:spPr>
          <a:xfrm>
            <a:off x="4270248" y="1600200"/>
            <a:ext cx="3657600" cy="45720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13"/>
          <p:cNvSpPr>
            <a:spLocks noGrp="1"/>
          </p:cNvSpPr>
          <p:nvPr>
            <p:ph type="dt" sz="half" idx="10"/>
          </p:nvPr>
        </p:nvSpPr>
        <p:spPr>
          <a:xfrm rot="5400000">
            <a:off x="7589045" y="1081881"/>
            <a:ext cx="2011362" cy="38417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575F84BA-2A3C-4416-B83F-12DB455C7A2E}" type="datetime1">
              <a:rPr lang="ja-JP" altLang="en-US">
                <a:solidFill>
                  <a:prstClr val="black"/>
                </a:solidFill>
              </a:rPr>
              <a:pPr fontAlgn="base">
                <a:spcBef>
                  <a:spcPct val="0"/>
                </a:spcBef>
                <a:spcAft>
                  <a:spcPct val="0"/>
                </a:spcAft>
                <a:defRPr/>
              </a:pPr>
              <a:t>2011/5/23</a:t>
            </a:fld>
            <a:endParaRPr lang="ja-JP" altLang="en-US" dirty="0">
              <a:solidFill>
                <a:prstClr val="black"/>
              </a:solidFill>
            </a:endParaRPr>
          </a:p>
        </p:txBody>
      </p:sp>
      <p:sp>
        <p:nvSpPr>
          <p:cNvPr id="6" name="フッター プレースホルダ 2"/>
          <p:cNvSpPr>
            <a:spLocks noGrp="1"/>
          </p:cNvSpPr>
          <p:nvPr>
            <p:ph type="ftr" sz="quarter" idx="11"/>
          </p:nvPr>
        </p:nvSpPr>
        <p:spPr>
          <a:xfrm rot="5400000">
            <a:off x="6989763" y="3736975"/>
            <a:ext cx="3200400" cy="36512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endParaRPr lang="ja-JP" altLang="en-US">
              <a:solidFill>
                <a:prstClr val="black"/>
              </a:solidFill>
            </a:endParaRPr>
          </a:p>
        </p:txBody>
      </p:sp>
      <p:sp>
        <p:nvSpPr>
          <p:cNvPr id="7" name="スライド番号プレースホルダ 22"/>
          <p:cNvSpPr>
            <a:spLocks noGrp="1"/>
          </p:cNvSpPr>
          <p:nvPr>
            <p:ph type="sldNum" sz="quarter" idx="12"/>
          </p:nvPr>
        </p:nvSpPr>
        <p:spPr>
          <a:xfrm>
            <a:off x="8720138" y="6451600"/>
            <a:ext cx="474662" cy="406400"/>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25EDF0BC-5D39-4294-96BD-B517A84CA509}" type="slidenum">
              <a:rPr lang="ja-JP" altLang="en-US">
                <a:solidFill>
                  <a:prstClr val="black"/>
                </a:solidFill>
              </a:rPr>
              <a:pPr fontAlgn="base">
                <a:spcBef>
                  <a:spcPct val="0"/>
                </a:spcBef>
                <a:spcAft>
                  <a:spcPct val="0"/>
                </a:spcAft>
                <a:defRPr/>
              </a:pPr>
              <a:t>‹#›</a:t>
            </a:fld>
            <a:endParaRPr lang="ja-JP" altLang="en-US" dirty="0">
              <a:solidFill>
                <a:prstClr val="black"/>
              </a:solidFill>
            </a:endParaRPr>
          </a:p>
        </p:txBody>
      </p:sp>
    </p:spTree>
    <p:extLst>
      <p:ext uri="{BB962C8B-B14F-4D97-AF65-F5344CB8AC3E}">
        <p14:creationId xmlns:p14="http://schemas.microsoft.com/office/powerpoint/2010/main" val="16772333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7543800" cy="1143000"/>
          </a:xfrm>
        </p:spPr>
        <p:txBody>
          <a:bodyPr/>
          <a:lstStyle>
            <a:lvl1pPr>
              <a:defRPr/>
            </a:lvl1pPr>
          </a:lstStyle>
          <a:p>
            <a:r>
              <a:rPr lang="ja-JP" altLang="en-US" smtClean="0"/>
              <a:t>マスタ タイトルの書式設定</a:t>
            </a:r>
            <a:endParaRPr lang="en-US"/>
          </a:p>
        </p:txBody>
      </p:sp>
      <p:sp>
        <p:nvSpPr>
          <p:cNvPr id="11" name="コンテンツ プレースホルダ 10"/>
          <p:cNvSpPr>
            <a:spLocks noGrp="1"/>
          </p:cNvSpPr>
          <p:nvPr>
            <p:ph sz="quarter" idx="2"/>
          </p:nvPr>
        </p:nvSpPr>
        <p:spPr>
          <a:xfrm>
            <a:off x="457200" y="2362200"/>
            <a:ext cx="3657600" cy="3886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3" name="コンテンツ プレースホルダ 12"/>
          <p:cNvSpPr>
            <a:spLocks noGrp="1"/>
          </p:cNvSpPr>
          <p:nvPr>
            <p:ph sz="quarter" idx="4"/>
          </p:nvPr>
        </p:nvSpPr>
        <p:spPr>
          <a:xfrm>
            <a:off x="4371975" y="2362200"/>
            <a:ext cx="3657600" cy="3886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2" name="テキスト プレースホルダ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ja-JP" altLang="en-US" smtClean="0"/>
              <a:t>マスタ テキストの書式設定</a:t>
            </a:r>
          </a:p>
        </p:txBody>
      </p:sp>
      <p:sp>
        <p:nvSpPr>
          <p:cNvPr id="14" name="テキスト プレースホルダ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ja-JP" altLang="en-US" smtClean="0"/>
              <a:t>マスタ テキストの書式設定</a:t>
            </a:r>
          </a:p>
        </p:txBody>
      </p:sp>
      <p:sp>
        <p:nvSpPr>
          <p:cNvPr id="7" name="日付プレースホルダ 13"/>
          <p:cNvSpPr>
            <a:spLocks noGrp="1"/>
          </p:cNvSpPr>
          <p:nvPr>
            <p:ph type="dt" sz="half" idx="10"/>
          </p:nvPr>
        </p:nvSpPr>
        <p:spPr>
          <a:xfrm rot="5400000">
            <a:off x="7589045" y="1081881"/>
            <a:ext cx="2011362" cy="38417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90591AD5-6805-4BF4-8F72-D1D4381E4159}" type="datetime1">
              <a:rPr lang="ja-JP" altLang="en-US">
                <a:solidFill>
                  <a:prstClr val="black"/>
                </a:solidFill>
              </a:rPr>
              <a:pPr fontAlgn="base">
                <a:spcBef>
                  <a:spcPct val="0"/>
                </a:spcBef>
                <a:spcAft>
                  <a:spcPct val="0"/>
                </a:spcAft>
                <a:defRPr/>
              </a:pPr>
              <a:t>2011/5/23</a:t>
            </a:fld>
            <a:endParaRPr lang="ja-JP" altLang="en-US" dirty="0">
              <a:solidFill>
                <a:prstClr val="black"/>
              </a:solidFill>
            </a:endParaRPr>
          </a:p>
        </p:txBody>
      </p:sp>
      <p:sp>
        <p:nvSpPr>
          <p:cNvPr id="8" name="フッター プレースホルダ 2"/>
          <p:cNvSpPr>
            <a:spLocks noGrp="1"/>
          </p:cNvSpPr>
          <p:nvPr>
            <p:ph type="ftr" sz="quarter" idx="11"/>
          </p:nvPr>
        </p:nvSpPr>
        <p:spPr>
          <a:xfrm rot="5400000">
            <a:off x="6989763" y="3736975"/>
            <a:ext cx="3200400" cy="36512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endParaRPr lang="ja-JP" altLang="en-US">
              <a:solidFill>
                <a:prstClr val="black"/>
              </a:solidFill>
            </a:endParaRPr>
          </a:p>
        </p:txBody>
      </p:sp>
      <p:sp>
        <p:nvSpPr>
          <p:cNvPr id="9" name="スライド番号プレースホルダ 22"/>
          <p:cNvSpPr>
            <a:spLocks noGrp="1"/>
          </p:cNvSpPr>
          <p:nvPr>
            <p:ph type="sldNum" sz="quarter" idx="12"/>
          </p:nvPr>
        </p:nvSpPr>
        <p:spPr>
          <a:xfrm>
            <a:off x="8720138" y="6451600"/>
            <a:ext cx="474662" cy="406400"/>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2DF68F8B-84A8-4D1A-97B1-C8EAD02BDB45}" type="slidenum">
              <a:rPr lang="ja-JP" altLang="en-US">
                <a:solidFill>
                  <a:prstClr val="black"/>
                </a:solidFill>
              </a:rPr>
              <a:pPr fontAlgn="base">
                <a:spcBef>
                  <a:spcPct val="0"/>
                </a:spcBef>
                <a:spcAft>
                  <a:spcPct val="0"/>
                </a:spcAft>
                <a:defRPr/>
              </a:pPr>
              <a:t>‹#›</a:t>
            </a:fld>
            <a:endParaRPr lang="ja-JP" altLang="en-US" dirty="0">
              <a:solidFill>
                <a:prstClr val="black"/>
              </a:solidFill>
            </a:endParaRPr>
          </a:p>
        </p:txBody>
      </p:sp>
    </p:spTree>
    <p:extLst>
      <p:ext uri="{BB962C8B-B14F-4D97-AF65-F5344CB8AC3E}">
        <p14:creationId xmlns:p14="http://schemas.microsoft.com/office/powerpoint/2010/main" val="17296400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日付プレースホルダ 5"/>
          <p:cNvSpPr>
            <a:spLocks noGrp="1"/>
          </p:cNvSpPr>
          <p:nvPr>
            <p:ph type="dt" sz="half" idx="10"/>
          </p:nvPr>
        </p:nvSpPr>
        <p:spPr>
          <a:xfrm rot="5400000">
            <a:off x="7589045" y="1081881"/>
            <a:ext cx="2011362" cy="384175"/>
          </a:xfrm>
          <a:prstGeom prst="rect">
            <a:avLst/>
          </a:prstGeom>
        </p:spPr>
        <p:txBody>
          <a:bodyPr rtlCol="0"/>
          <a:lstStyle>
            <a:lvl1pPr>
              <a:defRPr>
                <a:latin typeface="Arial" charset="0"/>
                <a:ea typeface="ＭＳ Ｐゴシック" charset="-128"/>
              </a:defRPr>
            </a:lvl1pPr>
          </a:lstStyle>
          <a:p>
            <a:pPr fontAlgn="base">
              <a:spcBef>
                <a:spcPct val="0"/>
              </a:spcBef>
              <a:spcAft>
                <a:spcPct val="0"/>
              </a:spcAft>
              <a:defRPr/>
            </a:pPr>
            <a:fld id="{C1B36B4B-AC46-4278-AC1E-F9B392320100}" type="datetime1">
              <a:rPr lang="ja-JP" altLang="en-US">
                <a:solidFill>
                  <a:prstClr val="black"/>
                </a:solidFill>
              </a:rPr>
              <a:pPr fontAlgn="base">
                <a:spcBef>
                  <a:spcPct val="0"/>
                </a:spcBef>
                <a:spcAft>
                  <a:spcPct val="0"/>
                </a:spcAft>
                <a:defRPr/>
              </a:pPr>
              <a:t>2011/5/23</a:t>
            </a:fld>
            <a:endParaRPr lang="ja-JP" altLang="en-US" dirty="0">
              <a:solidFill>
                <a:prstClr val="black"/>
              </a:solidFill>
            </a:endParaRPr>
          </a:p>
        </p:txBody>
      </p:sp>
      <p:sp>
        <p:nvSpPr>
          <p:cNvPr id="4" name="スライド番号プレースホルダ 6"/>
          <p:cNvSpPr>
            <a:spLocks noGrp="1"/>
          </p:cNvSpPr>
          <p:nvPr>
            <p:ph type="sldNum" sz="quarter" idx="11"/>
          </p:nvPr>
        </p:nvSpPr>
        <p:spPr>
          <a:xfrm>
            <a:off x="8720138" y="6451600"/>
            <a:ext cx="474662" cy="406400"/>
          </a:xfrm>
          <a:prstGeom prst="rect">
            <a:avLst/>
          </a:prstGeom>
        </p:spPr>
        <p:txBody>
          <a:bodyPr rtlCol="0"/>
          <a:lstStyle>
            <a:lvl1pPr>
              <a:defRPr>
                <a:latin typeface="Arial" charset="0"/>
                <a:ea typeface="ＭＳ Ｐゴシック" charset="-128"/>
              </a:defRPr>
            </a:lvl1pPr>
          </a:lstStyle>
          <a:p>
            <a:pPr fontAlgn="base">
              <a:spcBef>
                <a:spcPct val="0"/>
              </a:spcBef>
              <a:spcAft>
                <a:spcPct val="0"/>
              </a:spcAft>
              <a:defRPr/>
            </a:pPr>
            <a:fld id="{797407F7-5E41-462E-B86D-63C67910EE64}" type="slidenum">
              <a:rPr lang="ja-JP" altLang="en-US">
                <a:solidFill>
                  <a:prstClr val="black"/>
                </a:solidFill>
              </a:rPr>
              <a:pPr fontAlgn="base">
                <a:spcBef>
                  <a:spcPct val="0"/>
                </a:spcBef>
                <a:spcAft>
                  <a:spcPct val="0"/>
                </a:spcAft>
                <a:defRPr/>
              </a:pPr>
              <a:t>‹#›</a:t>
            </a:fld>
            <a:endParaRPr lang="ja-JP" altLang="en-US" dirty="0">
              <a:solidFill>
                <a:prstClr val="black"/>
              </a:solidFill>
            </a:endParaRPr>
          </a:p>
        </p:txBody>
      </p:sp>
      <p:sp>
        <p:nvSpPr>
          <p:cNvPr id="5" name="フッター プレースホルダ 7"/>
          <p:cNvSpPr>
            <a:spLocks noGrp="1"/>
          </p:cNvSpPr>
          <p:nvPr>
            <p:ph type="ftr" sz="quarter" idx="12"/>
          </p:nvPr>
        </p:nvSpPr>
        <p:spPr>
          <a:xfrm rot="5400000">
            <a:off x="6989763" y="3736975"/>
            <a:ext cx="3200400" cy="365125"/>
          </a:xfrm>
          <a:prstGeom prst="rect">
            <a:avLst/>
          </a:prstGeom>
        </p:spPr>
        <p:txBody>
          <a:bodyPr rtlCol="0"/>
          <a:lstStyle>
            <a:lvl1pPr>
              <a:defRPr>
                <a:latin typeface="Arial" charset="0"/>
                <a:ea typeface="ＭＳ Ｐゴシック" charset="-128"/>
              </a:defRPr>
            </a:lvl1pPr>
          </a:lstStyle>
          <a:p>
            <a:pPr fontAlgn="base">
              <a:spcBef>
                <a:spcPct val="0"/>
              </a:spcBef>
              <a:spcAft>
                <a:spcPct val="0"/>
              </a:spcAft>
              <a:defRPr/>
            </a:pPr>
            <a:endParaRPr lang="ja-JP" altLang="en-US">
              <a:solidFill>
                <a:prstClr val="black"/>
              </a:solidFill>
            </a:endParaRPr>
          </a:p>
        </p:txBody>
      </p:sp>
    </p:spTree>
    <p:extLst>
      <p:ext uri="{BB962C8B-B14F-4D97-AF65-F5344CB8AC3E}">
        <p14:creationId xmlns:p14="http://schemas.microsoft.com/office/powerpoint/2010/main" val="302503460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3"/>
          <p:cNvSpPr>
            <a:spLocks noGrp="1"/>
          </p:cNvSpPr>
          <p:nvPr>
            <p:ph type="dt" sz="half" idx="10"/>
          </p:nvPr>
        </p:nvSpPr>
        <p:spPr>
          <a:xfrm rot="5400000">
            <a:off x="7589045" y="1081881"/>
            <a:ext cx="2011362" cy="38417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8711FC34-BBEE-405B-8CD4-C869DCCF856D}" type="datetime1">
              <a:rPr lang="ja-JP" altLang="en-US">
                <a:solidFill>
                  <a:prstClr val="black"/>
                </a:solidFill>
              </a:rPr>
              <a:pPr fontAlgn="base">
                <a:spcBef>
                  <a:spcPct val="0"/>
                </a:spcBef>
                <a:spcAft>
                  <a:spcPct val="0"/>
                </a:spcAft>
                <a:defRPr/>
              </a:pPr>
              <a:t>2011/5/23</a:t>
            </a:fld>
            <a:endParaRPr lang="ja-JP" altLang="en-US" dirty="0">
              <a:solidFill>
                <a:prstClr val="black"/>
              </a:solidFill>
            </a:endParaRPr>
          </a:p>
        </p:txBody>
      </p:sp>
      <p:sp>
        <p:nvSpPr>
          <p:cNvPr id="3" name="フッター プレースホルダ 2"/>
          <p:cNvSpPr>
            <a:spLocks noGrp="1"/>
          </p:cNvSpPr>
          <p:nvPr>
            <p:ph type="ftr" sz="quarter" idx="11"/>
          </p:nvPr>
        </p:nvSpPr>
        <p:spPr>
          <a:xfrm rot="5400000">
            <a:off x="6989763" y="3736975"/>
            <a:ext cx="3200400" cy="36512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endParaRPr lang="ja-JP" altLang="en-US">
              <a:solidFill>
                <a:prstClr val="black"/>
              </a:solidFill>
            </a:endParaRPr>
          </a:p>
        </p:txBody>
      </p:sp>
      <p:sp>
        <p:nvSpPr>
          <p:cNvPr id="4" name="スライド番号プレースホルダ 22"/>
          <p:cNvSpPr>
            <a:spLocks noGrp="1"/>
          </p:cNvSpPr>
          <p:nvPr>
            <p:ph type="sldNum" sz="quarter" idx="12"/>
          </p:nvPr>
        </p:nvSpPr>
        <p:spPr>
          <a:xfrm>
            <a:off x="8720138" y="6451600"/>
            <a:ext cx="474662" cy="406400"/>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34D3BC5A-A838-481F-9812-80048B7245DE}" type="slidenum">
              <a:rPr lang="ja-JP" altLang="en-US">
                <a:solidFill>
                  <a:prstClr val="black"/>
                </a:solidFill>
              </a:rPr>
              <a:pPr fontAlgn="base">
                <a:spcBef>
                  <a:spcPct val="0"/>
                </a:spcBef>
                <a:spcAft>
                  <a:spcPct val="0"/>
                </a:spcAft>
                <a:defRPr/>
              </a:pPr>
              <a:t>‹#›</a:t>
            </a:fld>
            <a:endParaRPr lang="ja-JP" altLang="en-US" dirty="0">
              <a:solidFill>
                <a:prstClr val="black"/>
              </a:solidFill>
            </a:endParaRPr>
          </a:p>
        </p:txBody>
      </p:sp>
    </p:spTree>
    <p:extLst>
      <p:ext uri="{BB962C8B-B14F-4D97-AF65-F5344CB8AC3E}">
        <p14:creationId xmlns:p14="http://schemas.microsoft.com/office/powerpoint/2010/main" val="235279272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13"/>
          <p:cNvSpPr>
            <a:spLocks noGrp="1"/>
          </p:cNvSpPr>
          <p:nvPr>
            <p:ph type="dt" sz="half" idx="10"/>
          </p:nvPr>
        </p:nvSpPr>
        <p:spPr>
          <a:xfrm rot="5400000">
            <a:off x="7589045" y="1081881"/>
            <a:ext cx="2011362" cy="38417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BB59A573-0AF4-4583-9D72-AF4AA187D3F1}" type="datetime1">
              <a:rPr lang="ja-JP" altLang="en-US">
                <a:solidFill>
                  <a:prstClr val="black"/>
                </a:solidFill>
              </a:rPr>
              <a:pPr fontAlgn="base">
                <a:spcBef>
                  <a:spcPct val="0"/>
                </a:spcBef>
                <a:spcAft>
                  <a:spcPct val="0"/>
                </a:spcAft>
                <a:defRPr/>
              </a:pPr>
              <a:t>2011/5/23</a:t>
            </a:fld>
            <a:endParaRPr lang="ja-JP" altLang="en-US" dirty="0">
              <a:solidFill>
                <a:prstClr val="black"/>
              </a:solidFill>
            </a:endParaRPr>
          </a:p>
        </p:txBody>
      </p:sp>
      <p:sp>
        <p:nvSpPr>
          <p:cNvPr id="5" name="フッター プレースホルダ 2"/>
          <p:cNvSpPr>
            <a:spLocks noGrp="1"/>
          </p:cNvSpPr>
          <p:nvPr>
            <p:ph type="ftr" sz="quarter" idx="11"/>
          </p:nvPr>
        </p:nvSpPr>
        <p:spPr>
          <a:xfrm rot="5400000">
            <a:off x="6989763" y="3736975"/>
            <a:ext cx="3200400" cy="36512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endParaRPr lang="ja-JP" altLang="en-US">
              <a:solidFill>
                <a:prstClr val="black"/>
              </a:solidFill>
            </a:endParaRPr>
          </a:p>
        </p:txBody>
      </p:sp>
      <p:sp>
        <p:nvSpPr>
          <p:cNvPr id="6" name="スライド番号プレースホルダ 22"/>
          <p:cNvSpPr>
            <a:spLocks noGrp="1"/>
          </p:cNvSpPr>
          <p:nvPr>
            <p:ph type="sldNum" sz="quarter" idx="12"/>
          </p:nvPr>
        </p:nvSpPr>
        <p:spPr>
          <a:xfrm>
            <a:off x="8720138" y="6451600"/>
            <a:ext cx="474662" cy="406400"/>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74502D50-778C-48AF-9EA2-031FCE5E7208}" type="slidenum">
              <a:rPr lang="ja-JP" altLang="en-US">
                <a:solidFill>
                  <a:prstClr val="black"/>
                </a:solidFill>
              </a:rPr>
              <a:pPr fontAlgn="base">
                <a:spcBef>
                  <a:spcPct val="0"/>
                </a:spcBef>
                <a:spcAft>
                  <a:spcPct val="0"/>
                </a:spcAft>
                <a:defRPr/>
              </a:pPr>
              <a:t>‹#›</a:t>
            </a:fld>
            <a:endParaRPr lang="ja-JP" altLang="en-US" dirty="0">
              <a:solidFill>
                <a:prstClr val="black"/>
              </a:solidFill>
            </a:endParaRPr>
          </a:p>
        </p:txBody>
      </p:sp>
    </p:spTree>
    <p:extLst>
      <p:ext uri="{BB962C8B-B14F-4D97-AF65-F5344CB8AC3E}">
        <p14:creationId xmlns:p14="http://schemas.microsoft.com/office/powerpoint/2010/main" val="210061686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1676400" cy="5851525"/>
          </a:xfrm>
        </p:spPr>
        <p:txBody>
          <a:bodyPr vert="eaVer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13"/>
          <p:cNvSpPr>
            <a:spLocks noGrp="1"/>
          </p:cNvSpPr>
          <p:nvPr>
            <p:ph type="dt" sz="half" idx="10"/>
          </p:nvPr>
        </p:nvSpPr>
        <p:spPr>
          <a:xfrm rot="5400000">
            <a:off x="7589045" y="1081881"/>
            <a:ext cx="2011362" cy="38417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628ADF25-0FF7-40EC-96CF-E834ABACC12C}" type="datetime1">
              <a:rPr lang="ja-JP" altLang="en-US">
                <a:solidFill>
                  <a:prstClr val="black"/>
                </a:solidFill>
              </a:rPr>
              <a:pPr fontAlgn="base">
                <a:spcBef>
                  <a:spcPct val="0"/>
                </a:spcBef>
                <a:spcAft>
                  <a:spcPct val="0"/>
                </a:spcAft>
                <a:defRPr/>
              </a:pPr>
              <a:t>2011/5/23</a:t>
            </a:fld>
            <a:endParaRPr lang="ja-JP" altLang="en-US" dirty="0">
              <a:solidFill>
                <a:prstClr val="black"/>
              </a:solidFill>
            </a:endParaRPr>
          </a:p>
        </p:txBody>
      </p:sp>
      <p:sp>
        <p:nvSpPr>
          <p:cNvPr id="5" name="フッター プレースホルダ 2"/>
          <p:cNvSpPr>
            <a:spLocks noGrp="1"/>
          </p:cNvSpPr>
          <p:nvPr>
            <p:ph type="ftr" sz="quarter" idx="11"/>
          </p:nvPr>
        </p:nvSpPr>
        <p:spPr>
          <a:xfrm rot="5400000">
            <a:off x="6989763" y="3736975"/>
            <a:ext cx="3200400" cy="365125"/>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endParaRPr lang="ja-JP" altLang="en-US">
              <a:solidFill>
                <a:prstClr val="black"/>
              </a:solidFill>
            </a:endParaRPr>
          </a:p>
        </p:txBody>
      </p:sp>
      <p:sp>
        <p:nvSpPr>
          <p:cNvPr id="6" name="スライド番号プレースホルダ 22"/>
          <p:cNvSpPr>
            <a:spLocks noGrp="1"/>
          </p:cNvSpPr>
          <p:nvPr>
            <p:ph type="sldNum" sz="quarter" idx="12"/>
          </p:nvPr>
        </p:nvSpPr>
        <p:spPr>
          <a:xfrm>
            <a:off x="8720138" y="6451600"/>
            <a:ext cx="474662" cy="406400"/>
          </a:xfrm>
          <a:prstGeom prst="rect">
            <a:avLst/>
          </a:prstGeom>
        </p:spPr>
        <p:txBody>
          <a:bodyPr/>
          <a:lstStyle>
            <a:lvl1pPr>
              <a:defRPr>
                <a:latin typeface="Arial" charset="0"/>
                <a:ea typeface="ＭＳ Ｐゴシック" charset="-128"/>
              </a:defRPr>
            </a:lvl1pPr>
          </a:lstStyle>
          <a:p>
            <a:pPr fontAlgn="base">
              <a:spcBef>
                <a:spcPct val="0"/>
              </a:spcBef>
              <a:spcAft>
                <a:spcPct val="0"/>
              </a:spcAft>
              <a:defRPr/>
            </a:pPr>
            <a:fld id="{85F6502A-B909-47B5-AF6D-58A3EEC943B4}" type="slidenum">
              <a:rPr lang="ja-JP" altLang="en-US">
                <a:solidFill>
                  <a:prstClr val="black"/>
                </a:solidFill>
              </a:rPr>
              <a:pPr fontAlgn="base">
                <a:spcBef>
                  <a:spcPct val="0"/>
                </a:spcBef>
                <a:spcAft>
                  <a:spcPct val="0"/>
                </a:spcAft>
                <a:defRPr/>
              </a:pPr>
              <a:t>‹#›</a:t>
            </a:fld>
            <a:endParaRPr lang="ja-JP" altLang="en-US" dirty="0">
              <a:solidFill>
                <a:prstClr val="black"/>
              </a:solidFill>
            </a:endParaRPr>
          </a:p>
        </p:txBody>
      </p:sp>
    </p:spTree>
    <p:extLst>
      <p:ext uri="{BB962C8B-B14F-4D97-AF65-F5344CB8AC3E}">
        <p14:creationId xmlns:p14="http://schemas.microsoft.com/office/powerpoint/2010/main" val="315121774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4964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F85E4F2-7707-41A4-B6DA-27C5BA08F703}" type="datetimeFigureOut">
              <a:rPr kumimoji="1" lang="ja-JP" altLang="en-US" smtClean="0"/>
              <a:t>2011/5/23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178473908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421296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5532317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8095761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2521426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3868333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2785821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8125557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3232953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8887681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13466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85E4F2-7707-41A4-B6DA-27C5BA08F703}" type="datetimeFigureOut">
              <a:rPr kumimoji="1" lang="ja-JP" altLang="en-US" smtClean="0"/>
              <a:t>2011/5/23</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F0ACF2-AB7C-4902-927D-B259619DFEEE}" type="slidenum">
              <a:rPr kumimoji="1" lang="ja-JP" altLang="en-US" smtClean="0"/>
              <a:t>‹#›</a:t>
            </a:fld>
            <a:endParaRPr kumimoji="1" lang="ja-JP" altLang="en-US"/>
          </a:p>
        </p:txBody>
      </p:sp>
    </p:spTree>
    <p:extLst>
      <p:ext uri="{BB962C8B-B14F-4D97-AF65-F5344CB8AC3E}">
        <p14:creationId xmlns:p14="http://schemas.microsoft.com/office/powerpoint/2010/main" val="1145365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0"/>
            <a:ext cx="8229600" cy="571480"/>
          </a:xfrm>
          <a:prstGeom prst="rect">
            <a:avLst/>
          </a:prstGeom>
        </p:spPr>
        <p:txBody>
          <a:bodyPr vert="horz" lIns="91440" tIns="45720" rIns="91440" bIns="45720" rtlCol="0" anchor="ctr">
            <a:normAutofit/>
          </a:bodyPr>
          <a:lstStyle/>
          <a:p>
            <a:r>
              <a:rPr kumimoji="1" lang="ja-JP" altLang="en-US" dirty="0" smtClean="0"/>
              <a:t>マスタ タイトルの書式設定</a:t>
            </a:r>
            <a:endParaRPr kumimoji="1" lang="ja-JP" altLang="en-US" dirty="0"/>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432FA-FEBF-4F98-8C29-5F61A01D8BF7}"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010400" y="6643710"/>
            <a:ext cx="2133600" cy="214290"/>
          </a:xfrm>
          <a:prstGeom prst="rect">
            <a:avLst/>
          </a:prstGeom>
        </p:spPr>
        <p:txBody>
          <a:bodyPr vert="horz" lIns="91440" tIns="45720" rIns="91440" bIns="45720" rtlCol="0" anchor="ctr"/>
          <a:lstStyle>
            <a:lvl1pPr algn="r">
              <a:defRPr sz="1600">
                <a:solidFill>
                  <a:schemeClr val="tx1"/>
                </a:solidFill>
              </a:defRPr>
            </a:lvl1pPr>
          </a:lstStyle>
          <a:p>
            <a:fld id="{EEC1F2B9-9F03-4459-AC84-A7C7CF8F4179}" type="slidenum">
              <a:rPr lang="ja-JP" altLang="en-US" smtClean="0">
                <a:solidFill>
                  <a:prstClr val="black"/>
                </a:solidFill>
              </a:rPr>
              <a:pPr/>
              <a:t>‹#›</a:t>
            </a:fld>
            <a:endParaRPr lang="ja-JP" altLang="en-US">
              <a:solidFill>
                <a:prstClr val="black"/>
              </a:solidFill>
            </a:endParaRPr>
          </a:p>
        </p:txBody>
      </p:sp>
      <p:cxnSp>
        <p:nvCxnSpPr>
          <p:cNvPr id="8" name="直線コネクタ 7"/>
          <p:cNvCxnSpPr/>
          <p:nvPr userDrawn="1"/>
        </p:nvCxnSpPr>
        <p:spPr>
          <a:xfrm>
            <a:off x="0" y="571480"/>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427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kumimoji="1"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0"/>
            <a:ext cx="8229600" cy="571480"/>
          </a:xfrm>
          <a:prstGeom prst="rect">
            <a:avLst/>
          </a:prstGeom>
        </p:spPr>
        <p:txBody>
          <a:bodyPr vert="horz" lIns="91440" tIns="45720" rIns="91440" bIns="45720" rtlCol="0" anchor="ctr">
            <a:normAutofit/>
          </a:bodyPr>
          <a:lstStyle/>
          <a:p>
            <a:r>
              <a:rPr kumimoji="1" lang="ja-JP" altLang="en-US" dirty="0" smtClean="0"/>
              <a:t>マスタ タイトルの書式設定</a:t>
            </a:r>
            <a:endParaRPr kumimoji="1" lang="ja-JP" altLang="en-US" dirty="0"/>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432FA-FEBF-4F98-8C29-5F61A01D8BF7}" type="datetime1">
              <a:rPr lang="ja-JP" altLang="en-US" smtClean="0">
                <a:solidFill>
                  <a:prstClr val="black">
                    <a:tint val="75000"/>
                  </a:prstClr>
                </a:solidFill>
              </a:rPr>
              <a:pPr/>
              <a:t>2011/5/23</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010400" y="6643710"/>
            <a:ext cx="2133600" cy="214290"/>
          </a:xfrm>
          <a:prstGeom prst="rect">
            <a:avLst/>
          </a:prstGeom>
        </p:spPr>
        <p:txBody>
          <a:bodyPr vert="horz" lIns="91440" tIns="45720" rIns="91440" bIns="45720" rtlCol="0" anchor="ctr"/>
          <a:lstStyle>
            <a:lvl1pPr algn="r">
              <a:defRPr sz="1600">
                <a:solidFill>
                  <a:schemeClr val="tx1"/>
                </a:solidFill>
              </a:defRPr>
            </a:lvl1pPr>
          </a:lstStyle>
          <a:p>
            <a:fld id="{EEC1F2B9-9F03-4459-AC84-A7C7CF8F4179}" type="slidenum">
              <a:rPr lang="ja-JP" altLang="en-US" smtClean="0">
                <a:solidFill>
                  <a:prstClr val="black"/>
                </a:solidFill>
              </a:rPr>
              <a:pPr/>
              <a:t>‹#›</a:t>
            </a:fld>
            <a:endParaRPr lang="ja-JP" altLang="en-US">
              <a:solidFill>
                <a:prstClr val="black"/>
              </a:solidFill>
            </a:endParaRPr>
          </a:p>
        </p:txBody>
      </p:sp>
      <p:cxnSp>
        <p:nvCxnSpPr>
          <p:cNvPr id="8" name="直線コネクタ 7"/>
          <p:cNvCxnSpPr/>
          <p:nvPr userDrawn="1"/>
        </p:nvCxnSpPr>
        <p:spPr>
          <a:xfrm>
            <a:off x="0" y="571480"/>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980020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kumimoji="1"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fld id="{BB1E148C-D1BB-4CE8-A6D2-E064CBE26CD9}" type="datetime1">
              <a:rPr lang="ja-JP" altLang="en-US">
                <a:solidFill>
                  <a:srgbClr val="000000"/>
                </a:solidFill>
              </a:rPr>
              <a:pPr fontAlgn="base">
                <a:spcBef>
                  <a:spcPct val="0"/>
                </a:spcBef>
                <a:spcAft>
                  <a:spcPct val="0"/>
                </a:spcAft>
              </a:pPr>
              <a:t>2011/5/23</a:t>
            </a:fld>
            <a:endParaRPr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DC23C12C-ACF0-4DD3-B5CA-29B6CE6DE90A}" type="slidenum">
              <a:rPr lang="en-US" altLang="ja-JP">
                <a:solidFill>
                  <a:srgbClr val="000000"/>
                </a:solidFill>
              </a:rPr>
              <a:pPr fontAlgn="base">
                <a:spcBef>
                  <a:spcPct val="0"/>
                </a:spcBef>
                <a:spcAft>
                  <a:spcPct val="0"/>
                </a:spcAft>
                <a:defRPr/>
              </a:pPr>
              <a:t>‹#›</a:t>
            </a:fld>
            <a:endParaRPr lang="en-US" altLang="ja-JP">
              <a:solidFill>
                <a:srgbClr val="000000"/>
              </a:solidFill>
            </a:endParaRPr>
          </a:p>
        </p:txBody>
      </p:sp>
    </p:spTree>
    <p:extLst>
      <p:ext uri="{BB962C8B-B14F-4D97-AF65-F5344CB8AC3E}">
        <p14:creationId xmlns:p14="http://schemas.microsoft.com/office/powerpoint/2010/main" val="99578107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kumimoji="1"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kumimoji="1"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kumimoji="1"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kumimoji="1" sz="44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21"/>
          <p:cNvSpPr>
            <a:spLocks noGrp="1"/>
          </p:cNvSpPr>
          <p:nvPr>
            <p:ph type="title"/>
          </p:nvPr>
        </p:nvSpPr>
        <p:spPr bwMode="auto">
          <a:xfrm>
            <a:off x="457200" y="57150"/>
            <a:ext cx="8229600"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ja-JP" altLang="en-US" smtClean="0"/>
              <a:t>マスタ タイトルの書式設定</a:t>
            </a:r>
            <a:endParaRPr lang="en-US" smtClean="0"/>
          </a:p>
        </p:txBody>
      </p:sp>
      <p:sp>
        <p:nvSpPr>
          <p:cNvPr id="29" name="直線コネクタ 28"/>
          <p:cNvSpPr>
            <a:spLocks noChangeShapeType="1"/>
          </p:cNvSpPr>
          <p:nvPr/>
        </p:nvSpPr>
        <p:spPr bwMode="auto">
          <a:xfrm>
            <a:off x="468313" y="417513"/>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kumimoji="0" lang="en-US">
              <a:solidFill>
                <a:prstClr val="black"/>
              </a:solidFill>
              <a:ea typeface="ＭＳ Ｐゴシック" pitchFamily="50" charset="-128"/>
            </a:endParaRPr>
          </a:p>
        </p:txBody>
      </p:sp>
    </p:spTree>
    <p:extLst>
      <p:ext uri="{BB962C8B-B14F-4D97-AF65-F5344CB8AC3E}">
        <p14:creationId xmlns:p14="http://schemas.microsoft.com/office/powerpoint/2010/main" val="392227381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0" fontAlgn="base" hangingPunct="0">
        <a:spcBef>
          <a:spcPct val="0"/>
        </a:spcBef>
        <a:spcAft>
          <a:spcPct val="0"/>
        </a:spcAft>
        <a:defRPr kumimoji="1" kern="1200">
          <a:solidFill>
            <a:schemeClr val="tx2"/>
          </a:solidFill>
          <a:latin typeface="+mn-ea"/>
          <a:ea typeface="+mn-ea"/>
          <a:cs typeface="+mj-cs"/>
        </a:defRPr>
      </a:lvl1pPr>
      <a:lvl2pPr algn="ctr" rtl="0" eaLnBrk="0" fontAlgn="base" hangingPunct="0">
        <a:spcBef>
          <a:spcPct val="0"/>
        </a:spcBef>
        <a:spcAft>
          <a:spcPct val="0"/>
        </a:spcAft>
        <a:defRPr kumimoji="1">
          <a:solidFill>
            <a:schemeClr val="tx2"/>
          </a:solidFill>
          <a:latin typeface="ＭＳ Ｐゴシック" pitchFamily="50" charset="-128"/>
          <a:ea typeface="ＭＳ Ｐゴシック" pitchFamily="50" charset="-128"/>
        </a:defRPr>
      </a:lvl2pPr>
      <a:lvl3pPr algn="ctr" rtl="0" eaLnBrk="0" fontAlgn="base" hangingPunct="0">
        <a:spcBef>
          <a:spcPct val="0"/>
        </a:spcBef>
        <a:spcAft>
          <a:spcPct val="0"/>
        </a:spcAft>
        <a:defRPr kumimoji="1">
          <a:solidFill>
            <a:schemeClr val="tx2"/>
          </a:solidFill>
          <a:latin typeface="ＭＳ Ｐゴシック" pitchFamily="50" charset="-128"/>
          <a:ea typeface="ＭＳ Ｐゴシック" pitchFamily="50" charset="-128"/>
        </a:defRPr>
      </a:lvl3pPr>
      <a:lvl4pPr algn="ctr" rtl="0" eaLnBrk="0" fontAlgn="base" hangingPunct="0">
        <a:spcBef>
          <a:spcPct val="0"/>
        </a:spcBef>
        <a:spcAft>
          <a:spcPct val="0"/>
        </a:spcAft>
        <a:defRPr kumimoji="1">
          <a:solidFill>
            <a:schemeClr val="tx2"/>
          </a:solidFill>
          <a:latin typeface="ＭＳ Ｐゴシック" pitchFamily="50" charset="-128"/>
          <a:ea typeface="ＭＳ Ｐゴシック" pitchFamily="50" charset="-128"/>
        </a:defRPr>
      </a:lvl4pPr>
      <a:lvl5pPr algn="ctr" rtl="0" eaLnBrk="0" fontAlgn="base" hangingPunct="0">
        <a:spcBef>
          <a:spcPct val="0"/>
        </a:spcBef>
        <a:spcAft>
          <a:spcPct val="0"/>
        </a:spcAft>
        <a:defRPr kumimoji="1">
          <a:solidFill>
            <a:schemeClr val="tx2"/>
          </a:solidFill>
          <a:latin typeface="ＭＳ Ｐゴシック" pitchFamily="50" charset="-128"/>
          <a:ea typeface="ＭＳ Ｐゴシック" pitchFamily="50" charset="-128"/>
        </a:defRPr>
      </a:lvl5pPr>
      <a:lvl6pPr marL="457200" algn="ctr" rtl="0" fontAlgn="base">
        <a:spcBef>
          <a:spcPct val="0"/>
        </a:spcBef>
        <a:spcAft>
          <a:spcPct val="0"/>
        </a:spcAft>
        <a:defRPr kumimoji="1">
          <a:solidFill>
            <a:schemeClr val="tx2"/>
          </a:solidFill>
          <a:latin typeface="ＭＳ Ｐゴシック" pitchFamily="50" charset="-128"/>
          <a:ea typeface="ＭＳ Ｐゴシック" pitchFamily="50" charset="-128"/>
        </a:defRPr>
      </a:lvl6pPr>
      <a:lvl7pPr marL="914400" algn="ctr" rtl="0" fontAlgn="base">
        <a:spcBef>
          <a:spcPct val="0"/>
        </a:spcBef>
        <a:spcAft>
          <a:spcPct val="0"/>
        </a:spcAft>
        <a:defRPr kumimoji="1">
          <a:solidFill>
            <a:schemeClr val="tx2"/>
          </a:solidFill>
          <a:latin typeface="ＭＳ Ｐゴシック" pitchFamily="50" charset="-128"/>
          <a:ea typeface="ＭＳ Ｐゴシック" pitchFamily="50" charset="-128"/>
        </a:defRPr>
      </a:lvl7pPr>
      <a:lvl8pPr marL="1371600" algn="ctr" rtl="0" fontAlgn="base">
        <a:spcBef>
          <a:spcPct val="0"/>
        </a:spcBef>
        <a:spcAft>
          <a:spcPct val="0"/>
        </a:spcAft>
        <a:defRPr kumimoji="1">
          <a:solidFill>
            <a:schemeClr val="tx2"/>
          </a:solidFill>
          <a:latin typeface="ＭＳ Ｐゴシック" pitchFamily="50" charset="-128"/>
          <a:ea typeface="ＭＳ Ｐゴシック" pitchFamily="50" charset="-128"/>
        </a:defRPr>
      </a:lvl8pPr>
      <a:lvl9pPr marL="1828800" algn="ctr" rtl="0" fontAlgn="base">
        <a:spcBef>
          <a:spcPct val="0"/>
        </a:spcBef>
        <a:spcAft>
          <a:spcPct val="0"/>
        </a:spcAft>
        <a:defRPr kumimoji="1">
          <a:solidFill>
            <a:schemeClr val="tx2"/>
          </a:solidFill>
          <a:latin typeface="ＭＳ Ｐゴシック" pitchFamily="50" charset="-128"/>
          <a:ea typeface="ＭＳ Ｐゴシック" pitchFamily="50" charset="-128"/>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kumimoji="1"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kumimoji="1"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kumimoji="1"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kumimoji="1"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0"/>
            <a:ext cx="8229600" cy="571480"/>
          </a:xfrm>
          <a:prstGeom prst="rect">
            <a:avLst/>
          </a:prstGeom>
        </p:spPr>
        <p:txBody>
          <a:bodyPr vert="horz" lIns="91440" tIns="45720" rIns="91440" bIns="45720" rtlCol="0" anchor="ctr">
            <a:normAutofit/>
          </a:bodyPr>
          <a:lstStyle/>
          <a:p>
            <a:r>
              <a:rPr kumimoji="1" lang="ja-JP" altLang="en-US" dirty="0" smtClean="0"/>
              <a:t>マスタ タイトルの書式設定</a:t>
            </a:r>
            <a:endParaRPr kumimoji="1" lang="ja-JP" altLang="en-US" dirty="0"/>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432FA-FEBF-4F98-8C29-5F61A01D8BF7}" type="datetime1">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010400" y="6643710"/>
            <a:ext cx="2133600" cy="214290"/>
          </a:xfrm>
          <a:prstGeom prst="rect">
            <a:avLst/>
          </a:prstGeom>
        </p:spPr>
        <p:txBody>
          <a:bodyPr vert="horz" lIns="91440" tIns="45720" rIns="91440" bIns="45720" rtlCol="0" anchor="ctr"/>
          <a:lstStyle>
            <a:lvl1pPr algn="r">
              <a:defRPr sz="1600">
                <a:solidFill>
                  <a:schemeClr val="tx1"/>
                </a:solidFill>
              </a:defRPr>
            </a:lvl1pPr>
          </a:lstStyle>
          <a:p>
            <a:fld id="{EEC1F2B9-9F03-4459-AC84-A7C7CF8F4179}" type="slidenum">
              <a:rPr lang="ja-JP" altLang="en-US" smtClean="0">
                <a:solidFill>
                  <a:prstClr val="black"/>
                </a:solidFill>
              </a:rPr>
              <a:pPr/>
              <a:t>‹#›</a:t>
            </a:fld>
            <a:endParaRPr lang="ja-JP" altLang="en-US">
              <a:solidFill>
                <a:prstClr val="black"/>
              </a:solidFill>
            </a:endParaRPr>
          </a:p>
        </p:txBody>
      </p:sp>
      <p:cxnSp>
        <p:nvCxnSpPr>
          <p:cNvPr id="8" name="直線コネクタ 7"/>
          <p:cNvCxnSpPr/>
          <p:nvPr userDrawn="1"/>
        </p:nvCxnSpPr>
        <p:spPr>
          <a:xfrm>
            <a:off x="0" y="571480"/>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175345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ctr" defTabSz="914400" rtl="0" eaLnBrk="1" latinLnBrk="0" hangingPunct="1">
        <a:spcBef>
          <a:spcPct val="0"/>
        </a:spcBef>
        <a:buNone/>
        <a:defRPr kumimoji="1"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0"/>
            <a:ext cx="8229600" cy="571480"/>
          </a:xfrm>
          <a:prstGeom prst="rect">
            <a:avLst/>
          </a:prstGeom>
        </p:spPr>
        <p:txBody>
          <a:bodyPr vert="horz" lIns="91440" tIns="45720" rIns="91440" bIns="45720" rtlCol="0" anchor="ctr">
            <a:normAutofit/>
          </a:bodyPr>
          <a:lstStyle/>
          <a:p>
            <a:r>
              <a:rPr kumimoji="1" lang="ja-JP" altLang="en-US" dirty="0" smtClean="0"/>
              <a:t>マスタ タイトルの書式設定</a:t>
            </a:r>
            <a:endParaRPr kumimoji="1" lang="ja-JP" altLang="en-US" dirty="0"/>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432FA-FEBF-4F98-8C29-5F61A01D8BF7}" type="datetime1">
              <a:rPr lang="ja-JP" altLang="en-US" smtClean="0">
                <a:solidFill>
                  <a:prstClr val="black">
                    <a:tint val="75000"/>
                  </a:prstClr>
                </a:solidFill>
              </a:rPr>
              <a:pPr/>
              <a:t>2011/5/24</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010400" y="6643710"/>
            <a:ext cx="2133600" cy="214290"/>
          </a:xfrm>
          <a:prstGeom prst="rect">
            <a:avLst/>
          </a:prstGeom>
        </p:spPr>
        <p:txBody>
          <a:bodyPr vert="horz" lIns="91440" tIns="45720" rIns="91440" bIns="45720" rtlCol="0" anchor="ctr"/>
          <a:lstStyle>
            <a:lvl1pPr algn="r">
              <a:defRPr sz="1600">
                <a:solidFill>
                  <a:schemeClr val="tx1"/>
                </a:solidFill>
              </a:defRPr>
            </a:lvl1pPr>
          </a:lstStyle>
          <a:p>
            <a:fld id="{EEC1F2B9-9F03-4459-AC84-A7C7CF8F4179}" type="slidenum">
              <a:rPr lang="ja-JP" altLang="en-US" smtClean="0">
                <a:solidFill>
                  <a:prstClr val="black"/>
                </a:solidFill>
              </a:rPr>
              <a:pPr/>
              <a:t>‹#›</a:t>
            </a:fld>
            <a:endParaRPr lang="ja-JP" altLang="en-US">
              <a:solidFill>
                <a:prstClr val="black"/>
              </a:solidFill>
            </a:endParaRPr>
          </a:p>
        </p:txBody>
      </p:sp>
      <p:cxnSp>
        <p:nvCxnSpPr>
          <p:cNvPr id="8" name="直線コネクタ 7"/>
          <p:cNvCxnSpPr/>
          <p:nvPr userDrawn="1"/>
        </p:nvCxnSpPr>
        <p:spPr>
          <a:xfrm>
            <a:off x="0" y="571480"/>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626159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ctr" defTabSz="914400" rtl="0" eaLnBrk="1" latinLnBrk="0" hangingPunct="1">
        <a:spcBef>
          <a:spcPct val="0"/>
        </a:spcBef>
        <a:buNone/>
        <a:defRPr kumimoji="1"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 21"/>
          <p:cNvSpPr>
            <a:spLocks noGrp="1"/>
          </p:cNvSpPr>
          <p:nvPr>
            <p:ph type="title"/>
          </p:nvPr>
        </p:nvSpPr>
        <p:spPr>
          <a:xfrm>
            <a:off x="449263" y="31750"/>
            <a:ext cx="7467600" cy="377825"/>
          </a:xfrm>
          <a:prstGeom prst="rect">
            <a:avLst/>
          </a:prstGeom>
        </p:spPr>
        <p:txBody>
          <a:bodyPr vert="horz" anchor="b">
            <a:noAutofit/>
          </a:bodyPr>
          <a:lstStyle/>
          <a:p>
            <a:r>
              <a:rPr lang="ja-JP" altLang="en-US" dirty="0" smtClean="0"/>
              <a:t>マスタ タイトルの書式設定</a:t>
            </a:r>
            <a:endParaRPr lang="en-US" dirty="0"/>
          </a:p>
        </p:txBody>
      </p:sp>
      <p:sp>
        <p:nvSpPr>
          <p:cNvPr id="1027" name="テキスト プレースホルダ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Tree>
    <p:extLst>
      <p:ext uri="{BB962C8B-B14F-4D97-AF65-F5344CB8AC3E}">
        <p14:creationId xmlns:p14="http://schemas.microsoft.com/office/powerpoint/2010/main" val="349416988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rtl="0" eaLnBrk="0" fontAlgn="base" hangingPunct="0">
        <a:spcBef>
          <a:spcPct val="0"/>
        </a:spcBef>
        <a:spcAft>
          <a:spcPct val="0"/>
        </a:spcAft>
        <a:defRPr kumimoji="1" sz="2800" kern="1200" cap="small">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charset="0"/>
          <a:ea typeface="ＭＳ ゴシック" pitchFamily="49" charset="-128"/>
        </a:defRPr>
      </a:lvl2pPr>
      <a:lvl3pPr algn="l" rtl="0" eaLnBrk="0" fontAlgn="base" hangingPunct="0">
        <a:spcBef>
          <a:spcPct val="0"/>
        </a:spcBef>
        <a:spcAft>
          <a:spcPct val="0"/>
        </a:spcAft>
        <a:defRPr kumimoji="1" sz="2800">
          <a:solidFill>
            <a:schemeClr val="tx2"/>
          </a:solidFill>
          <a:latin typeface="Arial" charset="0"/>
          <a:ea typeface="ＭＳ ゴシック" pitchFamily="49" charset="-128"/>
        </a:defRPr>
      </a:lvl3pPr>
      <a:lvl4pPr algn="l" rtl="0" eaLnBrk="0" fontAlgn="base" hangingPunct="0">
        <a:spcBef>
          <a:spcPct val="0"/>
        </a:spcBef>
        <a:spcAft>
          <a:spcPct val="0"/>
        </a:spcAft>
        <a:defRPr kumimoji="1" sz="2800">
          <a:solidFill>
            <a:schemeClr val="tx2"/>
          </a:solidFill>
          <a:latin typeface="Arial" charset="0"/>
          <a:ea typeface="ＭＳ ゴシック" pitchFamily="49" charset="-128"/>
        </a:defRPr>
      </a:lvl4pPr>
      <a:lvl5pPr algn="l" rtl="0" eaLnBrk="0" fontAlgn="base" hangingPunct="0">
        <a:spcBef>
          <a:spcPct val="0"/>
        </a:spcBef>
        <a:spcAft>
          <a:spcPct val="0"/>
        </a:spcAft>
        <a:defRPr kumimoji="1" sz="2800">
          <a:solidFill>
            <a:schemeClr val="tx2"/>
          </a:solidFill>
          <a:latin typeface="Arial" charset="0"/>
          <a:ea typeface="ＭＳ ゴシック" pitchFamily="49" charset="-128"/>
        </a:defRPr>
      </a:lvl5pPr>
      <a:lvl6pPr marL="457200" algn="l" rtl="0" fontAlgn="base">
        <a:spcBef>
          <a:spcPct val="0"/>
        </a:spcBef>
        <a:spcAft>
          <a:spcPct val="0"/>
        </a:spcAft>
        <a:defRPr kumimoji="1" sz="3000">
          <a:solidFill>
            <a:schemeClr val="tx2"/>
          </a:solidFill>
          <a:latin typeface="Arial" charset="0"/>
          <a:ea typeface="ＭＳ ゴシック" pitchFamily="49" charset="-128"/>
        </a:defRPr>
      </a:lvl6pPr>
      <a:lvl7pPr marL="914400" algn="l" rtl="0" fontAlgn="base">
        <a:spcBef>
          <a:spcPct val="0"/>
        </a:spcBef>
        <a:spcAft>
          <a:spcPct val="0"/>
        </a:spcAft>
        <a:defRPr kumimoji="1" sz="3000">
          <a:solidFill>
            <a:schemeClr val="tx2"/>
          </a:solidFill>
          <a:latin typeface="Arial" charset="0"/>
          <a:ea typeface="ＭＳ ゴシック" pitchFamily="49" charset="-128"/>
        </a:defRPr>
      </a:lvl7pPr>
      <a:lvl8pPr marL="1371600" algn="l" rtl="0" fontAlgn="base">
        <a:spcBef>
          <a:spcPct val="0"/>
        </a:spcBef>
        <a:spcAft>
          <a:spcPct val="0"/>
        </a:spcAft>
        <a:defRPr kumimoji="1" sz="3000">
          <a:solidFill>
            <a:schemeClr val="tx2"/>
          </a:solidFill>
          <a:latin typeface="Arial" charset="0"/>
          <a:ea typeface="ＭＳ ゴシック" pitchFamily="49" charset="-128"/>
        </a:defRPr>
      </a:lvl8pPr>
      <a:lvl9pPr marL="1828800" algn="l" rtl="0" fontAlgn="base">
        <a:spcBef>
          <a:spcPct val="0"/>
        </a:spcBef>
        <a:spcAft>
          <a:spcPct val="0"/>
        </a:spcAft>
        <a:defRPr kumimoji="1" sz="3000">
          <a:solidFill>
            <a:schemeClr val="tx2"/>
          </a:solidFill>
          <a:latin typeface="Arial" charset="0"/>
          <a:ea typeface="ＭＳ ゴシック" pitchFamily="49" charset="-128"/>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kumimoji="1"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kumimoji="1"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umimoji="1"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umimoji="1"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23C5E8-A9DF-4480-A559-3402DC43A0F6}" type="datetimeFigureOut">
              <a:rPr lang="ja-JP" altLang="en-US" smtClean="0">
                <a:solidFill>
                  <a:prstClr val="black">
                    <a:tint val="75000"/>
                  </a:prstClr>
                </a:solidFill>
              </a:rPr>
              <a:pPr/>
              <a:t>2011/5/26</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F9092F-3CE6-4EDB-9B75-AF38E88A14B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6498028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68.xml"/><Relationship Id="rId4" Type="http://schemas.openxmlformats.org/officeDocument/2006/relationships/image" Target="../media/image26.emf"/></Relationships>
</file>

<file path=ppt/slides/_rels/slide1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xml"/><Relationship Id="rId1" Type="http://schemas.openxmlformats.org/officeDocument/2006/relationships/slideLayout" Target="../slideLayouts/slideLayout8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6.xml"/></Relationships>
</file>

<file path=ppt/slides/_rels/slide17.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4.xml"/><Relationship Id="rId1" Type="http://schemas.openxmlformats.org/officeDocument/2006/relationships/slideLayout" Target="../slideLayouts/slideLayout86.xml"/><Relationship Id="rId4" Type="http://schemas.openxmlformats.org/officeDocument/2006/relationships/image" Target="../media/image33.wmf"/></Relationships>
</file>

<file path=ppt/slides/_rels/slide1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5.xml"/><Relationship Id="rId1" Type="http://schemas.openxmlformats.org/officeDocument/2006/relationships/slideLayout" Target="../slideLayouts/slideLayout86.xml"/></Relationships>
</file>

<file path=ppt/slides/_rels/slide1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6.xml"/><Relationship Id="rId1" Type="http://schemas.openxmlformats.org/officeDocument/2006/relationships/slideLayout" Target="../slideLayouts/slideLayout7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7.xml"/><Relationship Id="rId1" Type="http://schemas.openxmlformats.org/officeDocument/2006/relationships/slideLayout" Target="../slideLayouts/slideLayout79.xml"/></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8.xml"/><Relationship Id="rId1" Type="http://schemas.openxmlformats.org/officeDocument/2006/relationships/slideLayout" Target="../slideLayouts/slideLayout79.xml"/><Relationship Id="rId4" Type="http://schemas.openxmlformats.org/officeDocument/2006/relationships/image" Target="../media/image38.emf"/></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86.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1.emf"/><Relationship Id="rId7" Type="http://schemas.openxmlformats.org/officeDocument/2006/relationships/image" Target="../media/image45.wmf"/><Relationship Id="rId2" Type="http://schemas.openxmlformats.org/officeDocument/2006/relationships/notesSlide" Target="../notesSlides/notesSlide10.xml"/><Relationship Id="rId1" Type="http://schemas.openxmlformats.org/officeDocument/2006/relationships/slideLayout" Target="../slideLayouts/slideLayout90.xml"/><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slides/_rels/slide24.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11.xml"/><Relationship Id="rId1" Type="http://schemas.openxmlformats.org/officeDocument/2006/relationships/slideLayout" Target="../slideLayouts/slideLayout79.xml"/></Relationships>
</file>

<file path=ppt/slides/_rels/slide25.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12.xml"/><Relationship Id="rId1" Type="http://schemas.openxmlformats.org/officeDocument/2006/relationships/slideLayout" Target="../slideLayouts/slideLayout79.xml"/><Relationship Id="rId4" Type="http://schemas.openxmlformats.org/officeDocument/2006/relationships/image" Target="../media/image48.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57.xml"/></Relationships>
</file>

<file path=ppt/slides/_rels/slide28.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57.xml"/></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3.xml"/><Relationship Id="rId4" Type="http://schemas.openxmlformats.org/officeDocument/2006/relationships/image" Target="../media/image6.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4.xml"/><Relationship Id="rId1" Type="http://schemas.openxmlformats.org/officeDocument/2006/relationships/slideLayout" Target="../slideLayouts/slideLayout8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46.xml"/></Relationships>
</file>

<file path=ppt/slides/_rels/slide37.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9.xml.rels><?xml version="1.0" encoding="UTF-8" standalone="yes"?>
<Relationships xmlns="http://schemas.openxmlformats.org/package/2006/relationships"><Relationship Id="rId3" Type="http://schemas.openxmlformats.org/officeDocument/2006/relationships/hyperlink" Target="http://images.uncyc.org/ja/5/5e/%E3%82%B9%E3%82%AB%E3%83%B3%E3%82%B8%E3%83%8A%E3%83%93%E3%82%A2.gif" TargetMode="External"/><Relationship Id="rId2" Type="http://schemas.openxmlformats.org/officeDocument/2006/relationships/image" Target="../media/image56.wmf"/><Relationship Id="rId1" Type="http://schemas.openxmlformats.org/officeDocument/2006/relationships/slideLayout" Target="../slideLayouts/slideLayout40.xml"/><Relationship Id="rId6" Type="http://schemas.openxmlformats.org/officeDocument/2006/relationships/image" Target="../media/image59.wmf"/><Relationship Id="rId5" Type="http://schemas.openxmlformats.org/officeDocument/2006/relationships/image" Target="../media/image58.png"/><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7.xml"/></Relationships>
</file>

<file path=ppt/slides/_rels/slide40.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60.wmf"/><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image" Target="../media/image65.jpeg"/><Relationship Id="rId2" Type="http://schemas.openxmlformats.org/officeDocument/2006/relationships/image" Target="../media/image61.jpeg"/><Relationship Id="rId1" Type="http://schemas.openxmlformats.org/officeDocument/2006/relationships/slideLayout" Target="../slideLayouts/slideLayout34.xml"/><Relationship Id="rId6" Type="http://schemas.openxmlformats.org/officeDocument/2006/relationships/image" Target="../media/image56.wmf"/><Relationship Id="rId5" Type="http://schemas.openxmlformats.org/officeDocument/2006/relationships/image" Target="../media/image64.wmf"/><Relationship Id="rId4" Type="http://schemas.openxmlformats.org/officeDocument/2006/relationships/image" Target="../media/image63.jpeg"/></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png"/><Relationship Id="rId2" Type="http://schemas.openxmlformats.org/officeDocument/2006/relationships/image" Target="../media/image10.wmf"/><Relationship Id="rId1" Type="http://schemas.openxmlformats.org/officeDocument/2006/relationships/slideLayout" Target="../slideLayouts/slideLayout57.xml"/><Relationship Id="rId6" Type="http://schemas.openxmlformats.org/officeDocument/2006/relationships/image" Target="../media/image14.emf"/><Relationship Id="rId5" Type="http://schemas.openxmlformats.org/officeDocument/2006/relationships/image" Target="../media/image13.wmf"/><Relationship Id="rId10" Type="http://schemas.openxmlformats.org/officeDocument/2006/relationships/image" Target="../media/image18.wmf"/><Relationship Id="rId4" Type="http://schemas.openxmlformats.org/officeDocument/2006/relationships/image" Target="../media/image12.wmf"/><Relationship Id="rId9" Type="http://schemas.openxmlformats.org/officeDocument/2006/relationships/image" Target="../media/image17.wmf"/></Relationships>
</file>

<file path=ppt/slides/_rels/slide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68.xml"/><Relationship Id="rId4"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smtClean="0"/>
              <a:t>省エネ＋再エネで</a:t>
            </a:r>
            <a:r>
              <a:rPr lang="en-US" altLang="ja-JP" dirty="0" smtClean="0"/>
              <a:t/>
            </a:r>
            <a:br>
              <a:rPr lang="en-US" altLang="ja-JP" dirty="0" smtClean="0"/>
            </a:br>
            <a:r>
              <a:rPr lang="ja-JP" altLang="en-US" dirty="0"/>
              <a:t>持続可能な</a:t>
            </a:r>
            <a:r>
              <a:rPr lang="ja-JP" altLang="en-US" dirty="0" smtClean="0"/>
              <a:t>低炭素社会へ</a:t>
            </a:r>
            <a:endParaRPr kumimoji="1" lang="ja-JP" altLang="en-US" dirty="0"/>
          </a:p>
        </p:txBody>
      </p:sp>
      <p:sp>
        <p:nvSpPr>
          <p:cNvPr id="3" name="サブタイトル 2"/>
          <p:cNvSpPr>
            <a:spLocks noGrp="1"/>
          </p:cNvSpPr>
          <p:nvPr>
            <p:ph type="subTitle" idx="1"/>
          </p:nvPr>
        </p:nvSpPr>
        <p:spPr/>
        <p:txBody>
          <a:bodyPr>
            <a:normAutofit fontScale="85000" lnSpcReduction="20000"/>
          </a:bodyPr>
          <a:lstStyle/>
          <a:p>
            <a:r>
              <a:rPr kumimoji="1" lang="ja-JP" altLang="en-US" dirty="0" smtClean="0"/>
              <a:t>藤野</a:t>
            </a:r>
            <a:r>
              <a:rPr kumimoji="1" lang="ja-JP" altLang="en-US" dirty="0" smtClean="0"/>
              <a:t>純一</a:t>
            </a:r>
            <a:endParaRPr kumimoji="1" lang="en-US" altLang="ja-JP" dirty="0" smtClean="0"/>
          </a:p>
          <a:p>
            <a:r>
              <a:rPr lang="ja-JP" altLang="en-US" dirty="0" smtClean="0"/>
              <a:t>エネシフ、</a:t>
            </a:r>
            <a:r>
              <a:rPr lang="en-US" altLang="ja-JP" dirty="0" smtClean="0"/>
              <a:t>2011</a:t>
            </a:r>
            <a:r>
              <a:rPr lang="ja-JP" altLang="en-US" dirty="0"/>
              <a:t>年</a:t>
            </a:r>
            <a:r>
              <a:rPr lang="en-US" altLang="ja-JP" dirty="0"/>
              <a:t>5</a:t>
            </a:r>
            <a:r>
              <a:rPr lang="ja-JP" altLang="en-US" dirty="0"/>
              <a:t>月</a:t>
            </a:r>
            <a:r>
              <a:rPr lang="en-US" altLang="ja-JP" dirty="0"/>
              <a:t>26</a:t>
            </a:r>
            <a:r>
              <a:rPr lang="ja-JP" altLang="en-US" dirty="0" smtClean="0"/>
              <a:t>日</a:t>
            </a:r>
            <a:endParaRPr kumimoji="1" lang="en-US" altLang="ja-JP" dirty="0" smtClean="0"/>
          </a:p>
          <a:p>
            <a:r>
              <a:rPr lang="ja-JP" altLang="en-US" dirty="0" smtClean="0"/>
              <a:t>（個人の意見を示したもの</a:t>
            </a:r>
            <a:r>
              <a:rPr lang="ja-JP" altLang="en-US" dirty="0" smtClean="0"/>
              <a:t>で</a:t>
            </a:r>
            <a:endParaRPr lang="en-US" altLang="ja-JP" dirty="0" smtClean="0"/>
          </a:p>
          <a:p>
            <a:r>
              <a:rPr lang="ja-JP" altLang="en-US" dirty="0" smtClean="0"/>
              <a:t>団体</a:t>
            </a:r>
            <a:r>
              <a:rPr lang="ja-JP" altLang="en-US" dirty="0" smtClean="0"/>
              <a:t>の意見を反映したものではない）</a:t>
            </a:r>
            <a:endParaRPr kumimoji="1" lang="ja-JP" altLang="en-US" dirty="0"/>
          </a:p>
        </p:txBody>
      </p:sp>
    </p:spTree>
    <p:extLst>
      <p:ext uri="{BB962C8B-B14F-4D97-AF65-F5344CB8AC3E}">
        <p14:creationId xmlns:p14="http://schemas.microsoft.com/office/powerpoint/2010/main" val="36954997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5167945" y="2305211"/>
            <a:ext cx="3904649" cy="4338499"/>
          </a:xfrm>
          <a:prstGeom prst="rect">
            <a:avLst/>
          </a:prstGeom>
          <a:noFill/>
          <a:ln w="9525">
            <a:noFill/>
            <a:miter lim="800000"/>
            <a:headEnd/>
            <a:tailEnd/>
          </a:ln>
          <a:effectLst/>
        </p:spPr>
      </p:pic>
      <p:sp>
        <p:nvSpPr>
          <p:cNvPr id="2" name="タイトル 1"/>
          <p:cNvSpPr>
            <a:spLocks noGrp="1"/>
          </p:cNvSpPr>
          <p:nvPr>
            <p:ph type="title"/>
          </p:nvPr>
        </p:nvSpPr>
        <p:spPr>
          <a:xfrm>
            <a:off x="285720" y="0"/>
            <a:ext cx="8572560" cy="571480"/>
          </a:xfrm>
        </p:spPr>
        <p:txBody>
          <a:bodyPr>
            <a:normAutofit fontScale="90000"/>
          </a:bodyPr>
          <a:lstStyle/>
          <a:p>
            <a:pPr marL="180000" lvl="1" indent="-180000" algn="ctr">
              <a:spcBef>
                <a:spcPts val="600"/>
              </a:spcBef>
              <a:spcAft>
                <a:spcPts val="600"/>
              </a:spcAft>
            </a:pPr>
            <a:r>
              <a:rPr lang="ja-JP" altLang="en-US" sz="2800" dirty="0" smtClean="0">
                <a:latin typeface="ＭＳ Ｐゴシック" pitchFamily="50" charset="-128"/>
                <a:ea typeface="ＭＳ Ｐゴシック" pitchFamily="50" charset="-128"/>
              </a:rPr>
              <a:t>参考</a:t>
            </a:r>
            <a:r>
              <a:rPr lang="en-US" altLang="ja-JP" sz="2800" dirty="0" smtClean="0">
                <a:latin typeface="ＭＳ Ｐゴシック" pitchFamily="50" charset="-128"/>
                <a:ea typeface="ＭＳ Ｐゴシック" pitchFamily="50" charset="-128"/>
              </a:rPr>
              <a:t>2</a:t>
            </a:r>
            <a:r>
              <a:rPr lang="ja-JP" altLang="en-US" sz="2800" dirty="0" smtClean="0">
                <a:latin typeface="ＭＳ Ｐゴシック" pitchFamily="50" charset="-128"/>
                <a:ea typeface="ＭＳ Ｐゴシック" pitchFamily="50" charset="-128"/>
              </a:rPr>
              <a:t>）</a:t>
            </a:r>
            <a:r>
              <a:rPr lang="ja-JP" altLang="en-US" sz="2800" dirty="0" smtClean="0">
                <a:latin typeface="ＭＳ Ｐゴシック" pitchFamily="50" charset="-128"/>
                <a:ea typeface="ＭＳ Ｐゴシック" pitchFamily="50" charset="-128"/>
              </a:rPr>
              <a:t>　部門ごとのピーク日負荷曲線および必要節電量内訳</a:t>
            </a:r>
            <a:endParaRPr lang="en-US" altLang="ja-JP" sz="28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10</a:t>
            </a:fld>
            <a:endParaRPr lang="ja-JP" altLang="en-US" dirty="0">
              <a:solidFill>
                <a:prstClr val="black"/>
              </a:solidFill>
            </a:endParaRPr>
          </a:p>
        </p:txBody>
      </p:sp>
      <p:sp>
        <p:nvSpPr>
          <p:cNvPr id="4" name="テキスト ボックス 3"/>
          <p:cNvSpPr txBox="1"/>
          <p:nvPr/>
        </p:nvSpPr>
        <p:spPr>
          <a:xfrm>
            <a:off x="5214942" y="1000109"/>
            <a:ext cx="3786214" cy="1169551"/>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noAutofit/>
          </a:bodyPr>
          <a:lstStyle/>
          <a:p>
            <a:pPr marL="180000" lvl="1" indent="-180000">
              <a:buFont typeface="Arial" pitchFamily="34" charset="0"/>
              <a:buChar char="•"/>
            </a:pPr>
            <a:r>
              <a:rPr lang="ja-JP" altLang="en-US" sz="1400" dirty="0" smtClean="0">
                <a:solidFill>
                  <a:prstClr val="black"/>
                </a:solidFill>
                <a:latin typeface="ＭＳ Ｐゴシック" pitchFamily="50" charset="-128"/>
              </a:rPr>
              <a:t>需要超過分をピーク時電力需要量に応じて各部門に配分し、部門ごとの必要節電量を算出。</a:t>
            </a:r>
            <a:endParaRPr lang="en-US" altLang="ja-JP" sz="1400" dirty="0" smtClean="0">
              <a:solidFill>
                <a:prstClr val="black"/>
              </a:solidFill>
              <a:latin typeface="ＭＳ Ｐゴシック" pitchFamily="50" charset="-128"/>
            </a:endParaRPr>
          </a:p>
          <a:p>
            <a:pPr marL="180000" lvl="1" indent="-180000">
              <a:buFont typeface="Arial" pitchFamily="34" charset="0"/>
              <a:buChar char="•"/>
            </a:pPr>
            <a:r>
              <a:rPr lang="ja-JP" altLang="en-US" sz="1400" dirty="0" smtClean="0">
                <a:solidFill>
                  <a:prstClr val="black"/>
                </a:solidFill>
                <a:latin typeface="ＭＳ Ｐゴシック" pitchFamily="50" charset="-128"/>
              </a:rPr>
              <a:t>需要平均ケースでは必要節電量は僅かだが、需要最大ケースでは全部門合計で約</a:t>
            </a:r>
            <a:r>
              <a:rPr lang="en-US" altLang="ja-JP" sz="1400" dirty="0" smtClean="0">
                <a:solidFill>
                  <a:prstClr val="black"/>
                </a:solidFill>
                <a:latin typeface="ＭＳ Ｐゴシック" pitchFamily="50" charset="-128"/>
              </a:rPr>
              <a:t>140</a:t>
            </a:r>
            <a:r>
              <a:rPr lang="ja-JP" altLang="en-US" sz="1400" dirty="0" smtClean="0">
                <a:solidFill>
                  <a:prstClr val="black"/>
                </a:solidFill>
                <a:latin typeface="ＭＳ Ｐゴシック" pitchFamily="50" charset="-128"/>
              </a:rPr>
              <a:t>万</a:t>
            </a:r>
            <a:r>
              <a:rPr lang="en-US" altLang="ja-JP" sz="1400" dirty="0" smtClean="0">
                <a:solidFill>
                  <a:prstClr val="black"/>
                </a:solidFill>
                <a:latin typeface="ＭＳ Ｐゴシック" pitchFamily="50" charset="-128"/>
              </a:rPr>
              <a:t>kW</a:t>
            </a:r>
            <a:r>
              <a:rPr lang="ja-JP" altLang="en-US" sz="1400" dirty="0" smtClean="0">
                <a:solidFill>
                  <a:prstClr val="black"/>
                </a:solidFill>
                <a:latin typeface="ＭＳ Ｐゴシック" pitchFamily="50" charset="-128"/>
              </a:rPr>
              <a:t>（需要端）節電する必要がある。</a:t>
            </a:r>
            <a:endParaRPr lang="en-US" altLang="ja-JP" sz="1400" dirty="0" smtClean="0">
              <a:solidFill>
                <a:prstClr val="black"/>
              </a:solidFill>
              <a:latin typeface="ＭＳ Ｐゴシック" pitchFamily="50" charset="-128"/>
            </a:endParaRPr>
          </a:p>
        </p:txBody>
      </p:sp>
      <p:sp>
        <p:nvSpPr>
          <p:cNvPr id="27" name="正方形/長方形 26"/>
          <p:cNvSpPr/>
          <p:nvPr/>
        </p:nvSpPr>
        <p:spPr>
          <a:xfrm>
            <a:off x="7429520" y="2500306"/>
            <a:ext cx="1466860" cy="461665"/>
          </a:xfrm>
          <a:prstGeom prst="rect">
            <a:avLst/>
          </a:prstGeom>
        </p:spPr>
        <p:txBody>
          <a:bodyPr wrap="square">
            <a:spAutoFit/>
          </a:bodyPr>
          <a:lstStyle/>
          <a:p>
            <a:pPr algn="ctr">
              <a:spcBef>
                <a:spcPct val="0"/>
              </a:spcBef>
            </a:pPr>
            <a:r>
              <a:rPr lang="ja-JP" altLang="en-US" sz="1200" dirty="0" smtClean="0">
                <a:solidFill>
                  <a:prstClr val="black"/>
                </a:solidFill>
              </a:rPr>
              <a:t>需要最大ケース</a:t>
            </a:r>
            <a:endParaRPr lang="en-US" altLang="ja-JP" sz="1200" dirty="0" smtClean="0">
              <a:solidFill>
                <a:prstClr val="black"/>
              </a:solidFill>
            </a:endParaRPr>
          </a:p>
          <a:p>
            <a:pPr algn="ctr">
              <a:spcBef>
                <a:spcPct val="0"/>
              </a:spcBef>
            </a:pPr>
            <a:r>
              <a:rPr lang="ja-JP" altLang="en-US" sz="1200" dirty="0" smtClean="0">
                <a:solidFill>
                  <a:prstClr val="black"/>
                </a:solidFill>
              </a:rPr>
              <a:t>（▲</a:t>
            </a:r>
            <a:r>
              <a:rPr lang="en-US" altLang="ja-JP" sz="1200" dirty="0" smtClean="0">
                <a:solidFill>
                  <a:prstClr val="black"/>
                </a:solidFill>
              </a:rPr>
              <a:t>4.9%</a:t>
            </a:r>
            <a:r>
              <a:rPr lang="ja-JP" altLang="en-US" sz="1200" dirty="0" smtClean="0">
                <a:solidFill>
                  <a:prstClr val="black"/>
                </a:solidFill>
              </a:rPr>
              <a:t>）</a:t>
            </a:r>
            <a:endParaRPr lang="ja-JP" altLang="en-US" sz="1200" dirty="0">
              <a:solidFill>
                <a:prstClr val="black"/>
              </a:solidFill>
            </a:endParaRPr>
          </a:p>
        </p:txBody>
      </p:sp>
      <p:sp>
        <p:nvSpPr>
          <p:cNvPr id="28" name="正方形/長方形 27"/>
          <p:cNvSpPr/>
          <p:nvPr/>
        </p:nvSpPr>
        <p:spPr>
          <a:xfrm>
            <a:off x="6072198" y="2500306"/>
            <a:ext cx="1466860" cy="461665"/>
          </a:xfrm>
          <a:prstGeom prst="rect">
            <a:avLst/>
          </a:prstGeom>
        </p:spPr>
        <p:txBody>
          <a:bodyPr wrap="square">
            <a:spAutoFit/>
          </a:bodyPr>
          <a:lstStyle/>
          <a:p>
            <a:pPr algn="ctr">
              <a:spcBef>
                <a:spcPct val="0"/>
              </a:spcBef>
            </a:pPr>
            <a:r>
              <a:rPr lang="ja-JP" altLang="en-US" sz="1200" dirty="0" smtClean="0">
                <a:solidFill>
                  <a:prstClr val="black"/>
                </a:solidFill>
              </a:rPr>
              <a:t>需要平均ケース</a:t>
            </a:r>
            <a:endParaRPr lang="en-US" altLang="ja-JP" sz="1200" dirty="0" smtClean="0">
              <a:solidFill>
                <a:prstClr val="black"/>
              </a:solidFill>
            </a:endParaRPr>
          </a:p>
          <a:p>
            <a:pPr algn="ctr">
              <a:spcBef>
                <a:spcPct val="0"/>
              </a:spcBef>
            </a:pPr>
            <a:r>
              <a:rPr lang="ja-JP" altLang="en-US" sz="1200" dirty="0" smtClean="0">
                <a:solidFill>
                  <a:prstClr val="black"/>
                </a:solidFill>
              </a:rPr>
              <a:t>（▲</a:t>
            </a:r>
            <a:r>
              <a:rPr lang="en-US" altLang="ja-JP" sz="1200" dirty="0" smtClean="0">
                <a:solidFill>
                  <a:prstClr val="black"/>
                </a:solidFill>
              </a:rPr>
              <a:t>0.0%</a:t>
            </a:r>
            <a:r>
              <a:rPr lang="ja-JP" altLang="en-US" sz="1200" dirty="0" smtClean="0">
                <a:solidFill>
                  <a:prstClr val="black"/>
                </a:solidFill>
              </a:rPr>
              <a:t>）</a:t>
            </a:r>
            <a:endParaRPr lang="en-US" altLang="ja-JP" sz="1200" dirty="0" smtClean="0">
              <a:solidFill>
                <a:prstClr val="black"/>
              </a:solidFill>
            </a:endParaRPr>
          </a:p>
        </p:txBody>
      </p:sp>
      <p:grpSp>
        <p:nvGrpSpPr>
          <p:cNvPr id="19" name="グループ化 18"/>
          <p:cNvGrpSpPr/>
          <p:nvPr/>
        </p:nvGrpSpPr>
        <p:grpSpPr>
          <a:xfrm>
            <a:off x="6357950" y="5000636"/>
            <a:ext cx="857256" cy="1059088"/>
            <a:chOff x="1714480" y="4929198"/>
            <a:chExt cx="857256" cy="1059088"/>
          </a:xfrm>
        </p:grpSpPr>
        <p:sp>
          <p:nvSpPr>
            <p:cNvPr id="15" name="正方形/長方形 14"/>
            <p:cNvSpPr/>
            <p:nvPr/>
          </p:nvSpPr>
          <p:spPr>
            <a:xfrm>
              <a:off x="1714480" y="4929198"/>
              <a:ext cx="857256" cy="1024961"/>
            </a:xfrm>
            <a:prstGeom prst="rect">
              <a:avLst/>
            </a:prstGeom>
            <a:solidFill>
              <a:schemeClr val="bg1"/>
            </a:solidFill>
          </p:spPr>
          <p:txBody>
            <a:bodyPr wrap="square">
              <a:spAutoFit/>
            </a:bodyPr>
            <a:lstStyle/>
            <a:p>
              <a:pPr marL="360000" indent="-360000">
                <a:lnSpc>
                  <a:spcPct val="150000"/>
                </a:lnSpc>
              </a:pPr>
              <a:r>
                <a:rPr lang="ja-JP" altLang="en-US" sz="1400" dirty="0" smtClean="0">
                  <a:solidFill>
                    <a:prstClr val="black"/>
                  </a:solidFill>
                </a:rPr>
                <a:t>　　家庭</a:t>
              </a:r>
              <a:endParaRPr lang="en-US" altLang="ja-JP" sz="1400" dirty="0" smtClean="0">
                <a:solidFill>
                  <a:prstClr val="black"/>
                </a:solidFill>
              </a:endParaRPr>
            </a:p>
            <a:p>
              <a:pPr marL="360000" indent="-360000">
                <a:lnSpc>
                  <a:spcPct val="150000"/>
                </a:lnSpc>
              </a:pPr>
              <a:r>
                <a:rPr lang="ja-JP" altLang="en-US" sz="1400" dirty="0" smtClean="0">
                  <a:solidFill>
                    <a:prstClr val="black"/>
                  </a:solidFill>
                </a:rPr>
                <a:t>　　業務</a:t>
              </a:r>
              <a:endParaRPr lang="en-US" altLang="ja-JP" sz="1400" dirty="0" smtClean="0">
                <a:solidFill>
                  <a:prstClr val="black"/>
                </a:solidFill>
              </a:endParaRPr>
            </a:p>
            <a:p>
              <a:pPr marL="360000" indent="-360000">
                <a:lnSpc>
                  <a:spcPct val="150000"/>
                </a:lnSpc>
              </a:pPr>
              <a:r>
                <a:rPr lang="ja-JP" altLang="en-US" sz="1400" dirty="0" smtClean="0">
                  <a:solidFill>
                    <a:prstClr val="black"/>
                  </a:solidFill>
                </a:rPr>
                <a:t>　　産業</a:t>
              </a:r>
              <a:endParaRPr lang="en-US" altLang="ja-JP" sz="1400" dirty="0" smtClean="0">
                <a:solidFill>
                  <a:prstClr val="black"/>
                </a:solidFill>
              </a:endParaRPr>
            </a:p>
          </p:txBody>
        </p:sp>
        <p:pic>
          <p:nvPicPr>
            <p:cNvPr id="14" name="Picture 19"/>
            <p:cNvPicPr>
              <a:picLocks noChangeAspect="1" noChangeArrowheads="1"/>
            </p:cNvPicPr>
            <p:nvPr/>
          </p:nvPicPr>
          <p:blipFill>
            <a:blip r:embed="rId3"/>
            <a:srcRect l="32260" t="61902" r="64696" b="14429"/>
            <a:stretch>
              <a:fillRect/>
            </a:stretch>
          </p:blipFill>
          <p:spPr bwMode="auto">
            <a:xfrm flipV="1">
              <a:off x="1828800" y="4943483"/>
              <a:ext cx="128590" cy="1044803"/>
            </a:xfrm>
            <a:prstGeom prst="rect">
              <a:avLst/>
            </a:prstGeom>
            <a:noFill/>
            <a:ln w="9525">
              <a:noFill/>
              <a:miter lim="800000"/>
              <a:headEnd/>
              <a:tailEnd/>
            </a:ln>
            <a:effectLst/>
          </p:spPr>
        </p:pic>
      </p:grpSp>
      <p:sp>
        <p:nvSpPr>
          <p:cNvPr id="26" name="正方形/長方形 25"/>
          <p:cNvSpPr/>
          <p:nvPr/>
        </p:nvSpPr>
        <p:spPr>
          <a:xfrm>
            <a:off x="6429388" y="3000372"/>
            <a:ext cx="768570" cy="338554"/>
          </a:xfrm>
          <a:prstGeom prst="rect">
            <a:avLst/>
          </a:prstGeom>
        </p:spPr>
        <p:txBody>
          <a:bodyPr wrap="square">
            <a:spAutoFit/>
          </a:bodyPr>
          <a:lstStyle/>
          <a:p>
            <a:pPr algn="ctr">
              <a:spcBef>
                <a:spcPct val="0"/>
              </a:spcBef>
            </a:pPr>
            <a:r>
              <a:rPr lang="en-US" altLang="ja-JP" sz="1600" dirty="0" smtClean="0">
                <a:solidFill>
                  <a:prstClr val="black"/>
                </a:solidFill>
              </a:rPr>
              <a:t>1.0</a:t>
            </a:r>
          </a:p>
        </p:txBody>
      </p:sp>
      <p:sp>
        <p:nvSpPr>
          <p:cNvPr id="32" name="正方形/長方形 31"/>
          <p:cNvSpPr/>
          <p:nvPr/>
        </p:nvSpPr>
        <p:spPr>
          <a:xfrm>
            <a:off x="7786710" y="5929331"/>
            <a:ext cx="768570" cy="338554"/>
          </a:xfrm>
          <a:prstGeom prst="rect">
            <a:avLst/>
          </a:prstGeom>
        </p:spPr>
        <p:txBody>
          <a:bodyPr wrap="square">
            <a:spAutoFit/>
          </a:bodyPr>
          <a:lstStyle/>
          <a:p>
            <a:pPr algn="ctr">
              <a:spcBef>
                <a:spcPct val="0"/>
              </a:spcBef>
            </a:pPr>
            <a:r>
              <a:rPr lang="en-US" altLang="ja-JP" sz="1600" dirty="0" smtClean="0">
                <a:solidFill>
                  <a:prstClr val="black"/>
                </a:solidFill>
              </a:rPr>
              <a:t>140.7</a:t>
            </a:r>
          </a:p>
        </p:txBody>
      </p:sp>
      <p:sp>
        <p:nvSpPr>
          <p:cNvPr id="21" name="正方形/長方形 20"/>
          <p:cNvSpPr/>
          <p:nvPr/>
        </p:nvSpPr>
        <p:spPr>
          <a:xfrm>
            <a:off x="7072330" y="6357958"/>
            <a:ext cx="1928826" cy="285752"/>
          </a:xfrm>
          <a:prstGeom prst="rect">
            <a:avLst/>
          </a:prstGeom>
        </p:spPr>
        <p:txBody>
          <a:bodyPr wrap="square">
            <a:spAutoFit/>
          </a:bodyPr>
          <a:lstStyle/>
          <a:p>
            <a:pPr marL="360000" indent="-360000" algn="r"/>
            <a:r>
              <a:rPr lang="en-US" altLang="ja-JP" sz="1200" dirty="0" smtClean="0">
                <a:solidFill>
                  <a:prstClr val="black"/>
                </a:solidFill>
              </a:rPr>
              <a:t>※</a:t>
            </a:r>
            <a:r>
              <a:rPr lang="ja-JP" altLang="en-US" sz="1200" dirty="0" smtClean="0">
                <a:solidFill>
                  <a:prstClr val="black"/>
                </a:solidFill>
              </a:rPr>
              <a:t>値は需要端</a:t>
            </a:r>
          </a:p>
        </p:txBody>
      </p:sp>
      <p:pic>
        <p:nvPicPr>
          <p:cNvPr id="2051" name="Picture 3"/>
          <p:cNvPicPr>
            <a:picLocks noChangeAspect="1" noChangeArrowheads="1"/>
          </p:cNvPicPr>
          <p:nvPr/>
        </p:nvPicPr>
        <p:blipFill>
          <a:blip r:embed="rId4"/>
          <a:srcRect/>
          <a:stretch>
            <a:fillRect/>
          </a:stretch>
        </p:blipFill>
        <p:spPr bwMode="auto">
          <a:xfrm>
            <a:off x="60370" y="2305819"/>
            <a:ext cx="5011696" cy="4317234"/>
          </a:xfrm>
          <a:prstGeom prst="rect">
            <a:avLst/>
          </a:prstGeom>
          <a:noFill/>
          <a:ln w="9525">
            <a:noFill/>
            <a:miter lim="800000"/>
            <a:headEnd/>
            <a:tailEnd/>
          </a:ln>
          <a:effectLst/>
        </p:spPr>
      </p:pic>
      <p:sp>
        <p:nvSpPr>
          <p:cNvPr id="16" name="正方形/長方形 15"/>
          <p:cNvSpPr/>
          <p:nvPr/>
        </p:nvSpPr>
        <p:spPr>
          <a:xfrm>
            <a:off x="3357554" y="6357958"/>
            <a:ext cx="1643074" cy="276999"/>
          </a:xfrm>
          <a:prstGeom prst="rect">
            <a:avLst/>
          </a:prstGeom>
        </p:spPr>
        <p:txBody>
          <a:bodyPr wrap="square">
            <a:spAutoFit/>
          </a:bodyPr>
          <a:lstStyle/>
          <a:p>
            <a:pPr marL="180000" indent="-180000" algn="r"/>
            <a:r>
              <a:rPr lang="en-US" altLang="ja-JP" sz="1200" dirty="0" smtClean="0">
                <a:solidFill>
                  <a:prstClr val="black"/>
                </a:solidFill>
              </a:rPr>
              <a:t>※</a:t>
            </a:r>
            <a:r>
              <a:rPr lang="ja-JP" altLang="en-US" sz="1200" dirty="0" smtClean="0">
                <a:solidFill>
                  <a:prstClr val="black"/>
                </a:solidFill>
              </a:rPr>
              <a:t>値は発電端</a:t>
            </a:r>
          </a:p>
        </p:txBody>
      </p:sp>
      <p:sp>
        <p:nvSpPr>
          <p:cNvPr id="17" name="正方形/長方形 16"/>
          <p:cNvSpPr/>
          <p:nvPr/>
        </p:nvSpPr>
        <p:spPr>
          <a:xfrm>
            <a:off x="5143504" y="714356"/>
            <a:ext cx="4000528" cy="338554"/>
          </a:xfrm>
          <a:prstGeom prst="rect">
            <a:avLst/>
          </a:prstGeom>
        </p:spPr>
        <p:txBody>
          <a:bodyPr wrap="square">
            <a:spAutoFit/>
          </a:bodyPr>
          <a:lstStyle/>
          <a:p>
            <a:pPr>
              <a:spcBef>
                <a:spcPct val="0"/>
              </a:spcBef>
            </a:pPr>
            <a:r>
              <a:rPr lang="ja-JP" altLang="en-US" sz="1600" dirty="0" smtClean="0">
                <a:solidFill>
                  <a:prstClr val="black"/>
                </a:solidFill>
              </a:rPr>
              <a:t>○ 部門ごとの必要節電量内訳</a:t>
            </a:r>
            <a:r>
              <a:rPr lang="ja-JP" altLang="en-US" sz="1400" dirty="0" smtClean="0">
                <a:solidFill>
                  <a:prstClr val="black"/>
                </a:solidFill>
              </a:rPr>
              <a:t>（ピーク時刻）</a:t>
            </a:r>
            <a:endParaRPr lang="ja-JP" altLang="en-US" sz="1600" dirty="0">
              <a:solidFill>
                <a:prstClr val="black"/>
              </a:solidFill>
            </a:endParaRPr>
          </a:p>
        </p:txBody>
      </p:sp>
      <p:sp>
        <p:nvSpPr>
          <p:cNvPr id="18" name="正方形/長方形 17"/>
          <p:cNvSpPr/>
          <p:nvPr/>
        </p:nvSpPr>
        <p:spPr>
          <a:xfrm>
            <a:off x="714348" y="2844796"/>
            <a:ext cx="1428760" cy="461665"/>
          </a:xfrm>
          <a:prstGeom prst="rect">
            <a:avLst/>
          </a:prstGeom>
        </p:spPr>
        <p:txBody>
          <a:bodyPr wrap="square">
            <a:spAutoFit/>
          </a:bodyPr>
          <a:lstStyle/>
          <a:p>
            <a:pPr marL="180000" indent="-180000" algn="ctr"/>
            <a:r>
              <a:rPr lang="ja-JP" altLang="en-US" sz="1200" dirty="0" smtClean="0">
                <a:solidFill>
                  <a:prstClr val="black"/>
                </a:solidFill>
              </a:rPr>
              <a:t>発電容量</a:t>
            </a:r>
            <a:endParaRPr lang="en-US" altLang="ja-JP" sz="1200" dirty="0" smtClean="0">
              <a:solidFill>
                <a:prstClr val="black"/>
              </a:solidFill>
            </a:endParaRPr>
          </a:p>
          <a:p>
            <a:pPr marL="180000" indent="-180000" algn="ctr"/>
            <a:r>
              <a:rPr lang="ja-JP" altLang="en-US" sz="1200" dirty="0" smtClean="0">
                <a:solidFill>
                  <a:prstClr val="black"/>
                </a:solidFill>
              </a:rPr>
              <a:t>（約</a:t>
            </a:r>
            <a:r>
              <a:rPr lang="en-US" altLang="ja-JP" sz="1200" dirty="0" smtClean="0">
                <a:solidFill>
                  <a:prstClr val="black"/>
                </a:solidFill>
              </a:rPr>
              <a:t>2,950</a:t>
            </a:r>
            <a:r>
              <a:rPr lang="ja-JP" altLang="en-US" sz="1200" dirty="0" smtClean="0">
                <a:solidFill>
                  <a:prstClr val="black"/>
                </a:solidFill>
              </a:rPr>
              <a:t>万</a:t>
            </a:r>
            <a:r>
              <a:rPr lang="en-US" altLang="ja-JP" sz="1200" dirty="0" smtClean="0">
                <a:solidFill>
                  <a:prstClr val="black"/>
                </a:solidFill>
              </a:rPr>
              <a:t>kW</a:t>
            </a:r>
            <a:r>
              <a:rPr lang="ja-JP" altLang="en-US" sz="1200" dirty="0" smtClean="0">
                <a:solidFill>
                  <a:prstClr val="black"/>
                </a:solidFill>
              </a:rPr>
              <a:t>）</a:t>
            </a:r>
          </a:p>
        </p:txBody>
      </p:sp>
      <p:sp>
        <p:nvSpPr>
          <p:cNvPr id="22" name="テキスト ボックス 21"/>
          <p:cNvSpPr txBox="1"/>
          <p:nvPr/>
        </p:nvSpPr>
        <p:spPr>
          <a:xfrm>
            <a:off x="142844" y="1000108"/>
            <a:ext cx="4857784" cy="1169551"/>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noAutofit/>
          </a:bodyPr>
          <a:lstStyle/>
          <a:p>
            <a:pPr marL="180000" lvl="1" indent="-180000">
              <a:buFont typeface="Arial" pitchFamily="34" charset="0"/>
              <a:buChar char="•"/>
            </a:pPr>
            <a:r>
              <a:rPr lang="ja-JP" altLang="en-US" sz="1400" dirty="0" smtClean="0">
                <a:solidFill>
                  <a:prstClr val="black"/>
                </a:solidFill>
                <a:latin typeface="ＭＳ Ｐゴシック" pitchFamily="50" charset="-128"/>
              </a:rPr>
              <a:t>東京電力管内のピーク日における総電力需要の推移をもとに、中部電力管内のピーク日電力負荷曲線を推計。（図は需要最大ケースの電力負荷曲線）</a:t>
            </a:r>
            <a:endParaRPr lang="en-US" altLang="ja-JP" sz="1400" dirty="0" smtClean="0">
              <a:solidFill>
                <a:prstClr val="black"/>
              </a:solidFill>
              <a:latin typeface="ＭＳ Ｐゴシック" pitchFamily="50" charset="-128"/>
            </a:endParaRPr>
          </a:p>
          <a:p>
            <a:pPr marL="180000" lvl="1" indent="-180000">
              <a:buFont typeface="Arial" pitchFamily="34" charset="0"/>
              <a:buChar char="•"/>
            </a:pPr>
            <a:r>
              <a:rPr lang="en-US" altLang="ja-JP" sz="1400" dirty="0" smtClean="0">
                <a:solidFill>
                  <a:prstClr val="black"/>
                </a:solidFill>
                <a:latin typeface="ＭＳ Ｐゴシック" pitchFamily="50" charset="-128"/>
              </a:rPr>
              <a:t>10</a:t>
            </a:r>
            <a:r>
              <a:rPr lang="ja-JP" altLang="en-US" sz="1400" dirty="0" smtClean="0">
                <a:solidFill>
                  <a:prstClr val="black"/>
                </a:solidFill>
                <a:latin typeface="ＭＳ Ｐゴシック" pitchFamily="50" charset="-128"/>
              </a:rPr>
              <a:t>時～</a:t>
            </a:r>
            <a:r>
              <a:rPr lang="en-US" altLang="ja-JP" sz="1400" dirty="0" smtClean="0">
                <a:solidFill>
                  <a:prstClr val="black"/>
                </a:solidFill>
                <a:latin typeface="ＭＳ Ｐゴシック" pitchFamily="50" charset="-128"/>
              </a:rPr>
              <a:t>15</a:t>
            </a:r>
            <a:r>
              <a:rPr lang="ja-JP" altLang="en-US" sz="1400" dirty="0" smtClean="0">
                <a:solidFill>
                  <a:prstClr val="black"/>
                </a:solidFill>
                <a:latin typeface="ＭＳ Ｐゴシック" pitchFamily="50" charset="-128"/>
              </a:rPr>
              <a:t>時の間、電力需要が発電容量を超過する可能性がある。</a:t>
            </a:r>
            <a:endParaRPr lang="en-US" altLang="ja-JP" sz="1400" dirty="0" smtClean="0">
              <a:solidFill>
                <a:prstClr val="black"/>
              </a:solidFill>
              <a:latin typeface="ＭＳ Ｐゴシック" pitchFamily="50" charset="-128"/>
            </a:endParaRPr>
          </a:p>
        </p:txBody>
      </p:sp>
      <p:sp>
        <p:nvSpPr>
          <p:cNvPr id="23" name="正方形/長方形 22"/>
          <p:cNvSpPr/>
          <p:nvPr/>
        </p:nvSpPr>
        <p:spPr>
          <a:xfrm>
            <a:off x="71406" y="714356"/>
            <a:ext cx="4357718" cy="338554"/>
          </a:xfrm>
          <a:prstGeom prst="rect">
            <a:avLst/>
          </a:prstGeom>
        </p:spPr>
        <p:txBody>
          <a:bodyPr wrap="square">
            <a:spAutoFit/>
          </a:bodyPr>
          <a:lstStyle/>
          <a:p>
            <a:pPr>
              <a:spcBef>
                <a:spcPct val="0"/>
              </a:spcBef>
            </a:pPr>
            <a:r>
              <a:rPr lang="ja-JP" altLang="en-US" sz="1600" dirty="0" smtClean="0">
                <a:solidFill>
                  <a:prstClr val="black"/>
                </a:solidFill>
              </a:rPr>
              <a:t>○ ピーク日における電力負荷曲線（概算値）</a:t>
            </a:r>
            <a:endParaRPr lang="ja-JP" altLang="en-US" sz="1600" dirty="0">
              <a:solidFill>
                <a:prstClr val="black"/>
              </a:solidFill>
            </a:endParaRPr>
          </a:p>
        </p:txBody>
      </p:sp>
      <p:sp>
        <p:nvSpPr>
          <p:cNvPr id="24" name="正方形/長方形 23"/>
          <p:cNvSpPr/>
          <p:nvPr/>
        </p:nvSpPr>
        <p:spPr>
          <a:xfrm>
            <a:off x="3071802" y="2571744"/>
            <a:ext cx="1643074" cy="276999"/>
          </a:xfrm>
          <a:prstGeom prst="rect">
            <a:avLst/>
          </a:prstGeom>
        </p:spPr>
        <p:txBody>
          <a:bodyPr wrap="square">
            <a:spAutoFit/>
          </a:bodyPr>
          <a:lstStyle/>
          <a:p>
            <a:pPr marL="180000" indent="-180000" algn="r"/>
            <a:r>
              <a:rPr lang="ja-JP" altLang="en-US" sz="1200" dirty="0" smtClean="0">
                <a:solidFill>
                  <a:prstClr val="black"/>
                </a:solidFill>
              </a:rPr>
              <a:t>（イメージ図）</a:t>
            </a:r>
          </a:p>
        </p:txBody>
      </p:sp>
      <p:sp>
        <p:nvSpPr>
          <p:cNvPr id="25" name="正方形/長方形 24"/>
          <p:cNvSpPr/>
          <p:nvPr/>
        </p:nvSpPr>
        <p:spPr>
          <a:xfrm>
            <a:off x="0" y="6572272"/>
            <a:ext cx="4357718" cy="276975"/>
          </a:xfrm>
          <a:prstGeom prst="rect">
            <a:avLst/>
          </a:prstGeom>
        </p:spPr>
        <p:txBody>
          <a:bodyPr wrap="square">
            <a:spAutoFit/>
          </a:bodyPr>
          <a:lstStyle/>
          <a:p>
            <a:pPr marL="360000" indent="-360000"/>
            <a:r>
              <a:rPr lang="ja-JP" altLang="en-US" sz="1200" dirty="0" smtClean="0">
                <a:solidFill>
                  <a:prstClr val="black"/>
                </a:solidFill>
              </a:rPr>
              <a:t>（出典）　電気事業連合会、三菱総合研究所資料より作成</a:t>
            </a:r>
            <a:endParaRPr lang="ja-JP" altLang="en-US" sz="1200" baseline="30000" dirty="0" smtClean="0">
              <a:solidFill>
                <a:prstClr val="black"/>
              </a:solidFill>
            </a:endParaRPr>
          </a:p>
        </p:txBody>
      </p:sp>
    </p:spTree>
    <p:extLst>
      <p:ext uri="{BB962C8B-B14F-4D97-AF65-F5344CB8AC3E}">
        <p14:creationId xmlns:p14="http://schemas.microsoft.com/office/powerpoint/2010/main" val="11272955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p:cNvPicPr>
            <a:picLocks noChangeAspect="1" noChangeArrowheads="1"/>
          </p:cNvPicPr>
          <p:nvPr/>
        </p:nvPicPr>
        <p:blipFill>
          <a:blip r:embed="rId2"/>
          <a:srcRect/>
          <a:stretch>
            <a:fillRect/>
          </a:stretch>
        </p:blipFill>
        <p:spPr bwMode="auto">
          <a:xfrm>
            <a:off x="4643438" y="1714488"/>
            <a:ext cx="4285432" cy="4000528"/>
          </a:xfrm>
          <a:prstGeom prst="rect">
            <a:avLst/>
          </a:prstGeom>
          <a:noFill/>
          <a:ln w="9525">
            <a:noFill/>
            <a:miter lim="800000"/>
            <a:headEnd/>
            <a:tailEnd/>
          </a:ln>
          <a:effectLst/>
        </p:spPr>
      </p:pic>
      <p:pic>
        <p:nvPicPr>
          <p:cNvPr id="2055" name="Picture 7"/>
          <p:cNvPicPr>
            <a:picLocks noChangeAspect="1" noChangeArrowheads="1"/>
          </p:cNvPicPr>
          <p:nvPr/>
        </p:nvPicPr>
        <p:blipFill>
          <a:blip r:embed="rId3"/>
          <a:srcRect/>
          <a:stretch>
            <a:fillRect/>
          </a:stretch>
        </p:blipFill>
        <p:spPr bwMode="auto">
          <a:xfrm>
            <a:off x="285720" y="1714488"/>
            <a:ext cx="4204308" cy="4000528"/>
          </a:xfrm>
          <a:prstGeom prst="rect">
            <a:avLst/>
          </a:prstGeom>
          <a:noFill/>
          <a:ln w="9525">
            <a:noFill/>
            <a:miter lim="800000"/>
            <a:headEnd/>
            <a:tailEnd/>
          </a:ln>
          <a:effectLst/>
        </p:spPr>
      </p:pic>
      <p:sp>
        <p:nvSpPr>
          <p:cNvPr id="2" name="タイトル 1"/>
          <p:cNvSpPr>
            <a:spLocks noGrp="1"/>
          </p:cNvSpPr>
          <p:nvPr>
            <p:ph type="title"/>
          </p:nvPr>
        </p:nvSpPr>
        <p:spPr/>
        <p:txBody>
          <a:bodyPr>
            <a:normAutofit/>
          </a:bodyPr>
          <a:lstStyle/>
          <a:p>
            <a:pPr marL="180000" lvl="1" indent="-180000" algn="ctr">
              <a:spcBef>
                <a:spcPts val="600"/>
              </a:spcBef>
              <a:spcAft>
                <a:spcPts val="600"/>
              </a:spcAft>
            </a:pPr>
            <a:r>
              <a:rPr lang="ja-JP" altLang="en-US" sz="2800" dirty="0" smtClean="0">
                <a:latin typeface="ＭＳ Ｐゴシック" pitchFamily="50" charset="-128"/>
                <a:ea typeface="ＭＳ Ｐゴシック" pitchFamily="50" charset="-128"/>
              </a:rPr>
              <a:t>部門ごとの節電対策の効果</a:t>
            </a:r>
            <a:endParaRPr lang="en-US" altLang="ja-JP" sz="28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11</a:t>
            </a:fld>
            <a:endParaRPr lang="ja-JP" altLang="en-US" dirty="0">
              <a:solidFill>
                <a:prstClr val="black"/>
              </a:solidFill>
            </a:endParaRPr>
          </a:p>
        </p:txBody>
      </p:sp>
      <p:sp>
        <p:nvSpPr>
          <p:cNvPr id="4" name="テキスト ボックス 3"/>
          <p:cNvSpPr txBox="1"/>
          <p:nvPr/>
        </p:nvSpPr>
        <p:spPr>
          <a:xfrm>
            <a:off x="214282" y="714356"/>
            <a:ext cx="8643998" cy="584775"/>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180000" lvl="1" indent="-180000">
              <a:buFont typeface="Arial" pitchFamily="34" charset="0"/>
              <a:buChar char="•"/>
            </a:pPr>
            <a:r>
              <a:rPr lang="ja-JP" altLang="en-US" sz="1600" dirty="0" smtClean="0">
                <a:solidFill>
                  <a:prstClr val="black"/>
                </a:solidFill>
                <a:latin typeface="ＭＳ Ｐゴシック" pitchFamily="50" charset="-128"/>
              </a:rPr>
              <a:t>需要平均ケースでは、何らか一つの節電対策を講じることで必要節電量を満たすことが可能。</a:t>
            </a:r>
            <a:r>
              <a:rPr lang="en-US" altLang="ja-JP" sz="1600" dirty="0" smtClean="0">
                <a:solidFill>
                  <a:prstClr val="black"/>
                </a:solidFill>
                <a:latin typeface="ＭＳ Ｐゴシック" pitchFamily="50" charset="-128"/>
              </a:rPr>
              <a:t/>
            </a:r>
            <a:br>
              <a:rPr lang="en-US" altLang="ja-JP" sz="1600" dirty="0" smtClean="0">
                <a:solidFill>
                  <a:prstClr val="black"/>
                </a:solidFill>
                <a:latin typeface="ＭＳ Ｐゴシック" pitchFamily="50" charset="-128"/>
              </a:rPr>
            </a:br>
            <a:r>
              <a:rPr lang="ja-JP" altLang="en-US" sz="1600" dirty="0" smtClean="0">
                <a:solidFill>
                  <a:prstClr val="black"/>
                </a:solidFill>
                <a:latin typeface="ＭＳ Ｐゴシック" pitchFamily="50" charset="-128"/>
              </a:rPr>
              <a:t>一方需要最大ケースでは、複数（</a:t>
            </a:r>
            <a:r>
              <a:rPr lang="en-US" altLang="ja-JP" sz="1600" dirty="0" smtClean="0">
                <a:solidFill>
                  <a:prstClr val="black"/>
                </a:solidFill>
                <a:latin typeface="ＭＳ Ｐゴシック" pitchFamily="50" charset="-128"/>
              </a:rPr>
              <a:t>2</a:t>
            </a:r>
            <a:r>
              <a:rPr lang="ja-JP" altLang="en-US" sz="1600" dirty="0" smtClean="0">
                <a:solidFill>
                  <a:prstClr val="black"/>
                </a:solidFill>
                <a:latin typeface="ＭＳ Ｐゴシック" pitchFamily="50" charset="-128"/>
              </a:rPr>
              <a:t>～</a:t>
            </a:r>
            <a:r>
              <a:rPr lang="en-US" altLang="ja-JP" sz="1600" dirty="0" smtClean="0">
                <a:solidFill>
                  <a:prstClr val="black"/>
                </a:solidFill>
                <a:latin typeface="ＭＳ Ｐゴシック" pitchFamily="50" charset="-128"/>
              </a:rPr>
              <a:t>3</a:t>
            </a:r>
            <a:r>
              <a:rPr lang="ja-JP" altLang="en-US" sz="1600" dirty="0" smtClean="0">
                <a:solidFill>
                  <a:prstClr val="black"/>
                </a:solidFill>
                <a:latin typeface="ＭＳ Ｐゴシック" pitchFamily="50" charset="-128"/>
              </a:rPr>
              <a:t>）の対策を講じる必要がある。</a:t>
            </a:r>
            <a:endParaRPr lang="en-US" altLang="ja-JP" sz="1600" dirty="0" smtClean="0">
              <a:solidFill>
                <a:prstClr val="black"/>
              </a:solidFill>
              <a:latin typeface="ＭＳ Ｐゴシック" pitchFamily="50" charset="-128"/>
            </a:endParaRPr>
          </a:p>
        </p:txBody>
      </p:sp>
      <p:cxnSp>
        <p:nvCxnSpPr>
          <p:cNvPr id="9" name="直線コネクタ 8"/>
          <p:cNvCxnSpPr/>
          <p:nvPr/>
        </p:nvCxnSpPr>
        <p:spPr>
          <a:xfrm rot="16200000" flipV="1">
            <a:off x="858493" y="3715353"/>
            <a:ext cx="2855650" cy="6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142844" y="5750004"/>
            <a:ext cx="9001156" cy="1107996"/>
          </a:xfrm>
          <a:prstGeom prst="rect">
            <a:avLst/>
          </a:prstGeom>
          <a:noFill/>
        </p:spPr>
        <p:txBody>
          <a:bodyPr wrap="square">
            <a:spAutoFit/>
          </a:bodyPr>
          <a:lstStyle/>
          <a:p>
            <a:pPr marL="360000" indent="-360000"/>
            <a:r>
              <a:rPr lang="en-US" altLang="ja-JP" sz="1100" dirty="0" smtClean="0">
                <a:solidFill>
                  <a:prstClr val="black"/>
                </a:solidFill>
              </a:rPr>
              <a:t>※1</a:t>
            </a:r>
            <a:r>
              <a:rPr lang="ja-JP" altLang="en-US" sz="1100" dirty="0" smtClean="0">
                <a:solidFill>
                  <a:prstClr val="black"/>
                </a:solidFill>
              </a:rPr>
              <a:t>　節電対策の効果は、日本エネルギー経済研究所「夏期における家庭の節電対策と消費電力抑制効果について」より引用。ただし元の数値は東京電力管内のものであるため、契約世帯あたりの節電効果に中部電力の契約世帯数を乗じることで算出。</a:t>
            </a:r>
            <a:endParaRPr lang="en-US" altLang="ja-JP" sz="1100" dirty="0" smtClean="0">
              <a:solidFill>
                <a:prstClr val="black"/>
              </a:solidFill>
            </a:endParaRPr>
          </a:p>
          <a:p>
            <a:pPr marL="360000" indent="-360000"/>
            <a:r>
              <a:rPr lang="en-US" altLang="ja-JP" sz="1100" dirty="0" smtClean="0">
                <a:solidFill>
                  <a:prstClr val="black"/>
                </a:solidFill>
              </a:rPr>
              <a:t>※2</a:t>
            </a:r>
            <a:r>
              <a:rPr lang="ja-JP" altLang="en-US" sz="1100" dirty="0" smtClean="0">
                <a:solidFill>
                  <a:prstClr val="black"/>
                </a:solidFill>
              </a:rPr>
              <a:t>　節電対策の効果は、日本エネルギー経済研究所「夏期におけるオフィス・商業ビル等の節電対策と消費電力抑制効果について」より引用。ただし元の数値は東京電力管内のものであるため、業務部門の電力消費量に応じて中部電力管内の値に換算。</a:t>
            </a:r>
            <a:endParaRPr lang="en-US" altLang="ja-JP" sz="1100" dirty="0" smtClean="0">
              <a:solidFill>
                <a:prstClr val="black"/>
              </a:solidFill>
            </a:endParaRPr>
          </a:p>
          <a:p>
            <a:pPr marL="360000" indent="-360000"/>
            <a:r>
              <a:rPr lang="en-US" altLang="ja-JP" sz="1100" dirty="0" smtClean="0">
                <a:solidFill>
                  <a:prstClr val="black"/>
                </a:solidFill>
              </a:rPr>
              <a:t>※3</a:t>
            </a:r>
            <a:r>
              <a:rPr lang="ja-JP" altLang="en-US" sz="1100" dirty="0" smtClean="0">
                <a:solidFill>
                  <a:prstClr val="black"/>
                </a:solidFill>
              </a:rPr>
              <a:t>　節電効果は地域、その年の気候条件等によって変動するが、今回は簡略化のため考慮していない。</a:t>
            </a:r>
            <a:endParaRPr lang="en-US" altLang="ja-JP" sz="1100" dirty="0" smtClean="0">
              <a:solidFill>
                <a:prstClr val="black"/>
              </a:solidFill>
            </a:endParaRPr>
          </a:p>
          <a:p>
            <a:pPr marL="360000" indent="-360000"/>
            <a:r>
              <a:rPr lang="en-US" altLang="ja-JP" sz="1100" dirty="0" smtClean="0">
                <a:solidFill>
                  <a:prstClr val="black"/>
                </a:solidFill>
              </a:rPr>
              <a:t>※4</a:t>
            </a:r>
            <a:r>
              <a:rPr lang="ja-JP" altLang="en-US" sz="1100" dirty="0" smtClean="0">
                <a:solidFill>
                  <a:prstClr val="black"/>
                </a:solidFill>
              </a:rPr>
              <a:t>　値はすべて需要端。なお部門ごとの必要削減量はピーク時電力消費量に応じて均等に配分している。</a:t>
            </a:r>
            <a:endParaRPr lang="en-US" altLang="ja-JP" sz="1100" dirty="0" smtClean="0">
              <a:solidFill>
                <a:prstClr val="black"/>
              </a:solidFill>
            </a:endParaRPr>
          </a:p>
        </p:txBody>
      </p:sp>
      <p:cxnSp>
        <p:nvCxnSpPr>
          <p:cNvPr id="16" name="直線コネクタ 15"/>
          <p:cNvCxnSpPr/>
          <p:nvPr/>
        </p:nvCxnSpPr>
        <p:spPr>
          <a:xfrm rot="5400000" flipH="1" flipV="1">
            <a:off x="2272082" y="3893886"/>
            <a:ext cx="3212046"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187879" y="1428736"/>
            <a:ext cx="4643470" cy="307777"/>
          </a:xfrm>
          <a:prstGeom prst="rect">
            <a:avLst/>
          </a:prstGeom>
        </p:spPr>
        <p:txBody>
          <a:bodyPr wrap="square">
            <a:spAutoFit/>
          </a:bodyPr>
          <a:lstStyle/>
          <a:p>
            <a:pPr>
              <a:spcBef>
                <a:spcPct val="0"/>
              </a:spcBef>
            </a:pPr>
            <a:r>
              <a:rPr lang="ja-JP" altLang="en-US" sz="1400" dirty="0" smtClean="0">
                <a:solidFill>
                  <a:prstClr val="black"/>
                </a:solidFill>
              </a:rPr>
              <a:t>○ 家庭部門における節電対策の効果</a:t>
            </a:r>
            <a:r>
              <a:rPr lang="en-US" altLang="ja-JP" sz="1400" baseline="30000" dirty="0" smtClean="0">
                <a:solidFill>
                  <a:prstClr val="black"/>
                </a:solidFill>
              </a:rPr>
              <a:t>※1,3</a:t>
            </a:r>
            <a:endParaRPr lang="ja-JP" altLang="en-US" sz="1400" baseline="30000" dirty="0">
              <a:solidFill>
                <a:prstClr val="black"/>
              </a:solidFill>
            </a:endParaRPr>
          </a:p>
        </p:txBody>
      </p:sp>
      <p:sp>
        <p:nvSpPr>
          <p:cNvPr id="31" name="正方形/長方形 30"/>
          <p:cNvSpPr/>
          <p:nvPr/>
        </p:nvSpPr>
        <p:spPr>
          <a:xfrm>
            <a:off x="4500530" y="1428736"/>
            <a:ext cx="4643470" cy="307777"/>
          </a:xfrm>
          <a:prstGeom prst="rect">
            <a:avLst/>
          </a:prstGeom>
        </p:spPr>
        <p:txBody>
          <a:bodyPr wrap="square">
            <a:spAutoFit/>
          </a:bodyPr>
          <a:lstStyle/>
          <a:p>
            <a:pPr>
              <a:spcBef>
                <a:spcPct val="0"/>
              </a:spcBef>
            </a:pPr>
            <a:r>
              <a:rPr lang="ja-JP" altLang="en-US" sz="1400" dirty="0" smtClean="0">
                <a:solidFill>
                  <a:prstClr val="black"/>
                </a:solidFill>
              </a:rPr>
              <a:t>○ 事務所・ビルにおける節電対策の効果</a:t>
            </a:r>
            <a:r>
              <a:rPr lang="en-US" altLang="ja-JP" sz="1400" baseline="30000" dirty="0" smtClean="0">
                <a:solidFill>
                  <a:prstClr val="black"/>
                </a:solidFill>
              </a:rPr>
              <a:t>※2,3</a:t>
            </a:r>
            <a:endParaRPr lang="ja-JP" altLang="en-US" sz="1400" baseline="30000" dirty="0">
              <a:solidFill>
                <a:prstClr val="black"/>
              </a:solidFill>
            </a:endParaRPr>
          </a:p>
        </p:txBody>
      </p:sp>
      <p:cxnSp>
        <p:nvCxnSpPr>
          <p:cNvPr id="33" name="直線コネクタ 32"/>
          <p:cNvCxnSpPr/>
          <p:nvPr/>
        </p:nvCxnSpPr>
        <p:spPr>
          <a:xfrm rot="5400000" flipH="1" flipV="1">
            <a:off x="5573066" y="3644249"/>
            <a:ext cx="2569898" cy="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rot="16200000" flipV="1">
            <a:off x="6070752" y="3894282"/>
            <a:ext cx="3069963" cy="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78020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571480"/>
          </a:xfrm>
        </p:spPr>
        <p:txBody>
          <a:bodyPr>
            <a:normAutofit/>
          </a:bodyPr>
          <a:lstStyle/>
          <a:p>
            <a:pPr marL="180000" lvl="1" indent="-180000" algn="ctr">
              <a:spcBef>
                <a:spcPts val="600"/>
              </a:spcBef>
              <a:spcAft>
                <a:spcPts val="600"/>
              </a:spcAft>
            </a:pPr>
            <a:r>
              <a:rPr lang="ja-JP" altLang="en-US" sz="2800" dirty="0" smtClean="0">
                <a:latin typeface="ＭＳ Ｐゴシック" pitchFamily="50" charset="-128"/>
                <a:ea typeface="ＭＳ Ｐゴシック" pitchFamily="50" charset="-128"/>
              </a:rPr>
              <a:t>中部</a:t>
            </a:r>
            <a:r>
              <a:rPr lang="ja-JP" altLang="en-US" sz="2800" dirty="0" smtClean="0">
                <a:latin typeface="ＭＳ Ｐゴシック" pitchFamily="50" charset="-128"/>
                <a:ea typeface="ＭＳ Ｐゴシック" pitchFamily="50" charset="-128"/>
              </a:rPr>
              <a:t>電力管内の電力供給に関する</a:t>
            </a:r>
            <a:r>
              <a:rPr lang="en-US" altLang="ja-JP" sz="2800" dirty="0" smtClean="0">
                <a:latin typeface="ＭＳ Ｐゴシック" pitchFamily="50" charset="-128"/>
                <a:ea typeface="ＭＳ Ｐゴシック" pitchFamily="50" charset="-128"/>
              </a:rPr>
              <a:t>2012</a:t>
            </a:r>
            <a:r>
              <a:rPr lang="ja-JP" altLang="en-US" sz="2800" dirty="0" smtClean="0">
                <a:latin typeface="ＭＳ Ｐゴシック" pitchFamily="50" charset="-128"/>
                <a:ea typeface="ＭＳ Ｐゴシック" pitchFamily="50" charset="-128"/>
              </a:rPr>
              <a:t>年度以降の計画</a:t>
            </a:r>
            <a:endParaRPr lang="en-US" altLang="ja-JP" sz="28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12</a:t>
            </a:fld>
            <a:endParaRPr lang="ja-JP" altLang="en-US">
              <a:solidFill>
                <a:prstClr val="black"/>
              </a:solidFill>
            </a:endParaRPr>
          </a:p>
        </p:txBody>
      </p:sp>
      <p:sp>
        <p:nvSpPr>
          <p:cNvPr id="34" name="正方形/長方形 33"/>
          <p:cNvSpPr/>
          <p:nvPr/>
        </p:nvSpPr>
        <p:spPr>
          <a:xfrm>
            <a:off x="642910" y="2571744"/>
            <a:ext cx="5143472" cy="338554"/>
          </a:xfrm>
          <a:prstGeom prst="rect">
            <a:avLst/>
          </a:prstGeom>
        </p:spPr>
        <p:txBody>
          <a:bodyPr wrap="square">
            <a:spAutoFit/>
          </a:bodyPr>
          <a:lstStyle/>
          <a:p>
            <a:pPr>
              <a:spcBef>
                <a:spcPct val="0"/>
              </a:spcBef>
            </a:pPr>
            <a:r>
              <a:rPr lang="ja-JP" altLang="en-US" sz="1600" dirty="0" smtClean="0">
                <a:solidFill>
                  <a:prstClr val="black"/>
                </a:solidFill>
              </a:rPr>
              <a:t>○ 上越火力発電所　開発スケジュール</a:t>
            </a:r>
            <a:endParaRPr lang="ja-JP" altLang="en-US" sz="1600" baseline="30000" dirty="0">
              <a:solidFill>
                <a:prstClr val="black"/>
              </a:solidFill>
            </a:endParaRPr>
          </a:p>
        </p:txBody>
      </p:sp>
      <p:sp>
        <p:nvSpPr>
          <p:cNvPr id="41" name="正方形/長方形 40"/>
          <p:cNvSpPr/>
          <p:nvPr/>
        </p:nvSpPr>
        <p:spPr>
          <a:xfrm>
            <a:off x="142844" y="6000768"/>
            <a:ext cx="8786874" cy="646331"/>
          </a:xfrm>
          <a:prstGeom prst="rect">
            <a:avLst/>
          </a:prstGeom>
          <a:noFill/>
        </p:spPr>
        <p:txBody>
          <a:bodyPr wrap="square">
            <a:spAutoFit/>
          </a:bodyPr>
          <a:lstStyle/>
          <a:p>
            <a:pPr marL="360000" indent="-360000"/>
            <a:r>
              <a:rPr lang="en-US" altLang="ja-JP" sz="1200" dirty="0" smtClean="0">
                <a:solidFill>
                  <a:prstClr val="black"/>
                </a:solidFill>
              </a:rPr>
              <a:t>※1</a:t>
            </a:r>
            <a:r>
              <a:rPr lang="ja-JP" altLang="en-US" sz="1200" dirty="0" smtClean="0">
                <a:solidFill>
                  <a:prstClr val="black"/>
                </a:solidFill>
              </a:rPr>
              <a:t>　朝日新聞</a:t>
            </a:r>
            <a:r>
              <a:rPr lang="en-US" altLang="ja-JP" sz="1200" dirty="0" smtClean="0">
                <a:solidFill>
                  <a:prstClr val="black"/>
                </a:solidFill>
              </a:rPr>
              <a:t>2011</a:t>
            </a:r>
            <a:r>
              <a:rPr lang="ja-JP" altLang="en-US" sz="1200" dirty="0" smtClean="0">
                <a:solidFill>
                  <a:prstClr val="black"/>
                </a:solidFill>
              </a:rPr>
              <a:t>年</a:t>
            </a:r>
            <a:r>
              <a:rPr lang="en-US" altLang="ja-JP" sz="1200" dirty="0" smtClean="0">
                <a:solidFill>
                  <a:prstClr val="black"/>
                </a:solidFill>
              </a:rPr>
              <a:t>5</a:t>
            </a:r>
            <a:r>
              <a:rPr lang="ja-JP" altLang="en-US" sz="1200" dirty="0" smtClean="0">
                <a:solidFill>
                  <a:prstClr val="black"/>
                </a:solidFill>
              </a:rPr>
              <a:t>月</a:t>
            </a:r>
            <a:r>
              <a:rPr lang="en-US" altLang="ja-JP" sz="1200" dirty="0" smtClean="0">
                <a:solidFill>
                  <a:prstClr val="black"/>
                </a:solidFill>
              </a:rPr>
              <a:t>9</a:t>
            </a:r>
            <a:r>
              <a:rPr lang="ja-JP" altLang="en-US" sz="1200" dirty="0" smtClean="0">
                <a:solidFill>
                  <a:prstClr val="black"/>
                </a:solidFill>
              </a:rPr>
              <a:t>日　中部電、上越火力の運転前倒し検討　１２年夏需要に備え</a:t>
            </a:r>
            <a:r>
              <a:rPr lang="en-US" altLang="ja-JP" sz="1200" dirty="0" smtClean="0">
                <a:solidFill>
                  <a:prstClr val="black"/>
                </a:solidFill>
              </a:rPr>
              <a:t/>
            </a:r>
            <a:br>
              <a:rPr lang="en-US" altLang="ja-JP" sz="1200" dirty="0" smtClean="0">
                <a:solidFill>
                  <a:prstClr val="black"/>
                </a:solidFill>
              </a:rPr>
            </a:br>
            <a:r>
              <a:rPr lang="ja-JP" altLang="en-US" sz="1200" dirty="0" smtClean="0">
                <a:solidFill>
                  <a:prstClr val="black"/>
                </a:solidFill>
              </a:rPr>
              <a:t>「２番目として１３年１月に運転を始める設備（５９．５万キロワット）について、半年程度前倒しして動かし、１２年夏の電力需要のピークに間に合わせる。 」</a:t>
            </a:r>
            <a:endParaRPr lang="en-US" altLang="ja-JP" sz="1200" dirty="0" smtClean="0">
              <a:solidFill>
                <a:prstClr val="black"/>
              </a:solidFill>
            </a:endParaRPr>
          </a:p>
        </p:txBody>
      </p:sp>
      <p:sp>
        <p:nvSpPr>
          <p:cNvPr id="42" name="テキスト ボックス 41"/>
          <p:cNvSpPr txBox="1"/>
          <p:nvPr/>
        </p:nvSpPr>
        <p:spPr>
          <a:xfrm>
            <a:off x="214282" y="714356"/>
            <a:ext cx="8715436" cy="1323439"/>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288000" lvl="1" indent="-288000">
              <a:buFont typeface="Arial" pitchFamily="34" charset="0"/>
              <a:buChar char="•"/>
            </a:pPr>
            <a:r>
              <a:rPr lang="ja-JP" altLang="en-US" sz="1600" dirty="0" smtClean="0">
                <a:solidFill>
                  <a:prstClr val="black"/>
                </a:solidFill>
                <a:latin typeface="ＭＳ Ｐゴシック" pitchFamily="50" charset="-128"/>
              </a:rPr>
              <a:t>大規模なものとして、</a:t>
            </a:r>
            <a:r>
              <a:rPr lang="en-US" altLang="ja-JP" sz="1600" dirty="0" smtClean="0">
                <a:solidFill>
                  <a:prstClr val="black"/>
                </a:solidFill>
                <a:latin typeface="ＭＳ Ｐゴシック" pitchFamily="50" charset="-128"/>
              </a:rPr>
              <a:t>2012</a:t>
            </a:r>
            <a:r>
              <a:rPr lang="ja-JP" altLang="en-US" sz="1600" dirty="0" smtClean="0">
                <a:solidFill>
                  <a:prstClr val="black"/>
                </a:solidFill>
                <a:latin typeface="ＭＳ Ｐゴシック" pitchFamily="50" charset="-128"/>
              </a:rPr>
              <a:t>年度より上越火力発電所（出力</a:t>
            </a:r>
            <a:r>
              <a:rPr lang="en-US" altLang="ja-JP" sz="1600" dirty="0" smtClean="0">
                <a:solidFill>
                  <a:prstClr val="black"/>
                </a:solidFill>
                <a:latin typeface="ＭＳ Ｐゴシック" pitchFamily="50" charset="-128"/>
              </a:rPr>
              <a:t>119</a:t>
            </a:r>
            <a:r>
              <a:rPr lang="ja-JP" altLang="en-US" sz="1600" dirty="0" smtClean="0">
                <a:solidFill>
                  <a:prstClr val="black"/>
                </a:solidFill>
                <a:latin typeface="ＭＳ Ｐゴシック" pitchFamily="50" charset="-128"/>
              </a:rPr>
              <a:t>万</a:t>
            </a:r>
            <a:r>
              <a:rPr lang="en-US" altLang="ja-JP" sz="1600" dirty="0" smtClean="0">
                <a:solidFill>
                  <a:prstClr val="black"/>
                </a:solidFill>
                <a:latin typeface="ＭＳ Ｐゴシック" pitchFamily="50" charset="-128"/>
              </a:rPr>
              <a:t>kW×</a:t>
            </a:r>
            <a:r>
              <a:rPr lang="ja-JP" altLang="en-US" sz="1600" dirty="0" smtClean="0">
                <a:solidFill>
                  <a:prstClr val="black"/>
                </a:solidFill>
                <a:latin typeface="ＭＳ Ｐゴシック" pitchFamily="50" charset="-128"/>
              </a:rPr>
              <a:t>２基）が運転開始の予定。</a:t>
            </a:r>
            <a:r>
              <a:rPr lang="en-US" altLang="ja-JP" sz="1600" dirty="0" smtClean="0">
                <a:solidFill>
                  <a:prstClr val="black"/>
                </a:solidFill>
                <a:latin typeface="ＭＳ Ｐゴシック" pitchFamily="50" charset="-128"/>
              </a:rPr>
              <a:t/>
            </a:r>
            <a:br>
              <a:rPr lang="en-US" altLang="ja-JP" sz="1600" dirty="0" smtClean="0">
                <a:solidFill>
                  <a:prstClr val="black"/>
                </a:solidFill>
                <a:latin typeface="ＭＳ Ｐゴシック" pitchFamily="50" charset="-128"/>
              </a:rPr>
            </a:br>
            <a:r>
              <a:rPr lang="ja-JP" altLang="en-US" sz="1600" dirty="0" smtClean="0">
                <a:solidFill>
                  <a:prstClr val="black"/>
                </a:solidFill>
                <a:latin typeface="ＭＳ Ｐゴシック" pitchFamily="50" charset="-128"/>
              </a:rPr>
              <a:t>予定通り進めば、浜岡原発停止分の電力の大部分をカバーすることが可能と考えられる。</a:t>
            </a:r>
            <a:endParaRPr lang="en-US" altLang="ja-JP" sz="1600" dirty="0" smtClean="0">
              <a:solidFill>
                <a:prstClr val="black"/>
              </a:solidFill>
              <a:latin typeface="ＭＳ Ｐゴシック" pitchFamily="50" charset="-128"/>
            </a:endParaRPr>
          </a:p>
          <a:p>
            <a:pPr marL="288000" lvl="1" indent="-288000">
              <a:buFont typeface="Arial" pitchFamily="34" charset="0"/>
              <a:buChar char="•"/>
            </a:pPr>
            <a:endParaRPr lang="en-US" altLang="ja-JP" sz="1600" dirty="0" smtClean="0">
              <a:solidFill>
                <a:prstClr val="black"/>
              </a:solidFill>
              <a:latin typeface="ＭＳ Ｐゴシック" pitchFamily="50" charset="-128"/>
            </a:endParaRPr>
          </a:p>
          <a:p>
            <a:pPr marL="288000" lvl="1" indent="-288000">
              <a:buFont typeface="Arial" pitchFamily="34" charset="0"/>
              <a:buChar char="•"/>
            </a:pPr>
            <a:r>
              <a:rPr lang="ja-JP" altLang="en-US" sz="1600" dirty="0" smtClean="0">
                <a:solidFill>
                  <a:prstClr val="black"/>
                </a:solidFill>
                <a:latin typeface="ＭＳ Ｐゴシック" pitchFamily="50" charset="-128"/>
              </a:rPr>
              <a:t>また、２０１２年の夏需要に備え、上越火力１号機第２軸（当初</a:t>
            </a:r>
            <a:r>
              <a:rPr lang="en-US" altLang="ja-JP" sz="1600" dirty="0" smtClean="0">
                <a:solidFill>
                  <a:prstClr val="black"/>
                </a:solidFill>
                <a:latin typeface="ＭＳ Ｐゴシック" pitchFamily="50" charset="-128"/>
              </a:rPr>
              <a:t>2013</a:t>
            </a:r>
            <a:r>
              <a:rPr lang="ja-JP" altLang="en-US" sz="1600" dirty="0" smtClean="0">
                <a:solidFill>
                  <a:prstClr val="black"/>
                </a:solidFill>
                <a:latin typeface="ＭＳ Ｐゴシック" pitchFamily="50" charset="-128"/>
              </a:rPr>
              <a:t>年</a:t>
            </a:r>
            <a:r>
              <a:rPr lang="en-US" altLang="ja-JP" sz="1600" dirty="0" smtClean="0">
                <a:solidFill>
                  <a:prstClr val="black"/>
                </a:solidFill>
                <a:latin typeface="ＭＳ Ｐゴシック" pitchFamily="50" charset="-128"/>
              </a:rPr>
              <a:t>1</a:t>
            </a:r>
            <a:r>
              <a:rPr lang="ja-JP" altLang="en-US" sz="1600" dirty="0" smtClean="0">
                <a:solidFill>
                  <a:prstClr val="black"/>
                </a:solidFill>
                <a:latin typeface="ＭＳ Ｐゴシック" pitchFamily="50" charset="-128"/>
              </a:rPr>
              <a:t>月運転開始予定）の運転を半年程度前倒しすることを検討中</a:t>
            </a:r>
            <a:r>
              <a:rPr lang="en-US" altLang="ja-JP" sz="1600" baseline="30000" dirty="0" smtClean="0">
                <a:solidFill>
                  <a:prstClr val="black"/>
                </a:solidFill>
                <a:latin typeface="ＭＳ Ｐゴシック" pitchFamily="50" charset="-128"/>
              </a:rPr>
              <a:t>※1</a:t>
            </a:r>
            <a:r>
              <a:rPr lang="ja-JP" altLang="en-US" sz="1600" dirty="0" err="1" smtClean="0">
                <a:solidFill>
                  <a:prstClr val="black"/>
                </a:solidFill>
                <a:latin typeface="ＭＳ Ｐゴシック" pitchFamily="50" charset="-128"/>
              </a:rPr>
              <a:t>。</a:t>
            </a:r>
            <a:endParaRPr lang="en-US" altLang="ja-JP" sz="1600" dirty="0" smtClean="0">
              <a:solidFill>
                <a:prstClr val="black"/>
              </a:solidFill>
              <a:latin typeface="ＭＳ Ｐゴシック" pitchFamily="50" charset="-128"/>
            </a:endParaRPr>
          </a:p>
        </p:txBody>
      </p:sp>
      <p:sp>
        <p:nvSpPr>
          <p:cNvPr id="43" name="正方形/長方形 42"/>
          <p:cNvSpPr/>
          <p:nvPr/>
        </p:nvSpPr>
        <p:spPr>
          <a:xfrm>
            <a:off x="3929058" y="5286388"/>
            <a:ext cx="4357718" cy="276999"/>
          </a:xfrm>
          <a:prstGeom prst="rect">
            <a:avLst/>
          </a:prstGeom>
        </p:spPr>
        <p:txBody>
          <a:bodyPr wrap="square">
            <a:spAutoFit/>
          </a:bodyPr>
          <a:lstStyle/>
          <a:p>
            <a:pPr algn="r">
              <a:spcBef>
                <a:spcPct val="0"/>
              </a:spcBef>
            </a:pPr>
            <a:r>
              <a:rPr lang="ja-JP" altLang="en-US" sz="1200" dirty="0" smtClean="0">
                <a:solidFill>
                  <a:prstClr val="black"/>
                </a:solidFill>
              </a:rPr>
              <a:t>（出典）経済産業省　平成</a:t>
            </a:r>
            <a:r>
              <a:rPr lang="en-US" altLang="ja-JP" sz="1200" dirty="0" smtClean="0">
                <a:solidFill>
                  <a:prstClr val="black"/>
                </a:solidFill>
              </a:rPr>
              <a:t>22</a:t>
            </a:r>
            <a:r>
              <a:rPr lang="ja-JP" altLang="en-US" sz="1200" dirty="0" smtClean="0">
                <a:solidFill>
                  <a:prstClr val="black"/>
                </a:solidFill>
              </a:rPr>
              <a:t>年度電力供給計画の概要について</a:t>
            </a:r>
            <a:endParaRPr lang="ja-JP" altLang="en-US" sz="1200" dirty="0">
              <a:solidFill>
                <a:prstClr val="black"/>
              </a:solidFill>
            </a:endParaRPr>
          </a:p>
        </p:txBody>
      </p:sp>
      <p:graphicFrame>
        <p:nvGraphicFramePr>
          <p:cNvPr id="44" name="表 43"/>
          <p:cNvGraphicFramePr>
            <a:graphicFrameLocks noGrp="1"/>
          </p:cNvGraphicFramePr>
          <p:nvPr/>
        </p:nvGraphicFramePr>
        <p:xfrm>
          <a:off x="785783" y="2928934"/>
          <a:ext cx="7572433" cy="2286015"/>
        </p:xfrm>
        <a:graphic>
          <a:graphicData uri="http://schemas.openxmlformats.org/drawingml/2006/table">
            <a:tbl>
              <a:tblPr firstRow="1" bandRow="1">
                <a:tableStyleId>{5C22544A-7EE6-4342-B048-85BDC9FD1C3A}</a:tableStyleId>
              </a:tblPr>
              <a:tblGrid>
                <a:gridCol w="1214449"/>
                <a:gridCol w="714380"/>
                <a:gridCol w="1410901"/>
                <a:gridCol w="1410901"/>
                <a:gridCol w="1410901"/>
                <a:gridCol w="1410901"/>
              </a:tblGrid>
              <a:tr h="457203">
                <a:tc>
                  <a:txBody>
                    <a:bodyPr/>
                    <a:lstStyle/>
                    <a:p>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400" dirty="0" smtClean="0"/>
                        <a:t>出力</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400" dirty="0" smtClean="0"/>
                        <a:t>着工年月</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400" dirty="0" smtClean="0"/>
                        <a:t>運転開始年月</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400" dirty="0" smtClean="0"/>
                        <a:t>備考</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57203">
                <a:tc rowSpan="2">
                  <a:txBody>
                    <a:bodyPr/>
                    <a:lstStyle/>
                    <a:p>
                      <a:r>
                        <a:rPr kumimoji="1" lang="ja-JP" altLang="en-US" sz="1400" dirty="0" smtClean="0"/>
                        <a:t>上越</a:t>
                      </a:r>
                      <a:r>
                        <a:rPr kumimoji="1" lang="en-US" altLang="ja-JP" sz="1400" dirty="0" smtClean="0"/>
                        <a:t>1</a:t>
                      </a:r>
                      <a:r>
                        <a:rPr kumimoji="1" lang="ja-JP" altLang="en-US" sz="1400" dirty="0" smtClean="0"/>
                        <a:t>号系列</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smtClean="0"/>
                        <a:t>第</a:t>
                      </a:r>
                      <a:r>
                        <a:rPr kumimoji="1" lang="en-US" altLang="ja-JP" sz="1400" dirty="0" smtClean="0"/>
                        <a:t>1</a:t>
                      </a:r>
                      <a:r>
                        <a:rPr kumimoji="1" lang="ja-JP" altLang="en-US" sz="1400" dirty="0" smtClean="0"/>
                        <a:t>軸</a:t>
                      </a: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smtClean="0"/>
                        <a:t>59</a:t>
                      </a:r>
                      <a:r>
                        <a:rPr kumimoji="1" lang="ja-JP" altLang="en-US" sz="1400" dirty="0" err="1" smtClean="0"/>
                        <a:t>．</a:t>
                      </a:r>
                      <a:r>
                        <a:rPr kumimoji="1" lang="en-US" altLang="ja-JP" sz="1400" dirty="0" smtClean="0"/>
                        <a:t>5</a:t>
                      </a:r>
                      <a:r>
                        <a:rPr kumimoji="1" lang="ja-JP" altLang="en-US" sz="1400" dirty="0" smtClean="0"/>
                        <a:t>万</a:t>
                      </a:r>
                      <a:r>
                        <a:rPr kumimoji="1" lang="en-US" altLang="ja-JP" sz="1400" dirty="0" smtClean="0"/>
                        <a:t>kW</a:t>
                      </a:r>
                      <a:endParaRPr kumimoji="1" lang="ja-JP" altLang="en-US" sz="1400"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rowSpan="2">
                  <a:txBody>
                    <a:bodyPr/>
                    <a:lstStyle/>
                    <a:p>
                      <a:pPr algn="ctr"/>
                      <a:r>
                        <a:rPr kumimoji="1" lang="en-US" altLang="ja-JP" sz="1400" dirty="0" smtClean="0"/>
                        <a:t>2007</a:t>
                      </a:r>
                      <a:r>
                        <a:rPr kumimoji="1" lang="ja-JP" altLang="en-US" sz="1400" dirty="0" smtClean="0"/>
                        <a:t>年</a:t>
                      </a:r>
                      <a:r>
                        <a:rPr kumimoji="1" lang="en-US" altLang="ja-JP" sz="1400" dirty="0" smtClean="0"/>
                        <a:t>3</a:t>
                      </a:r>
                      <a:r>
                        <a:rPr kumimoji="1" lang="ja-JP" altLang="en-US" sz="1400" dirty="0" smtClean="0"/>
                        <a:t>月</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400" dirty="0" smtClean="0"/>
                        <a:t>2012</a:t>
                      </a:r>
                      <a:r>
                        <a:rPr kumimoji="1" lang="ja-JP" altLang="en-US" sz="1400" dirty="0" smtClean="0"/>
                        <a:t>年</a:t>
                      </a:r>
                      <a:r>
                        <a:rPr kumimoji="1" lang="en-US" altLang="ja-JP" sz="1400" dirty="0" smtClean="0"/>
                        <a:t>7</a:t>
                      </a:r>
                      <a:r>
                        <a:rPr kumimoji="1" lang="ja-JP" altLang="en-US" sz="1400" dirty="0" smtClean="0"/>
                        <a:t>月</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rowSpan="2">
                  <a:txBody>
                    <a:bodyPr/>
                    <a:lstStyle/>
                    <a:p>
                      <a:pPr algn="ctr"/>
                      <a:r>
                        <a:rPr kumimoji="1" lang="en-US" altLang="ja-JP" sz="1400" dirty="0" smtClean="0"/>
                        <a:t>LNG</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57203">
                <a:tc vMerge="1">
                  <a:txBody>
                    <a:bodyPr/>
                    <a:lstStyle/>
                    <a:p>
                      <a:endParaRPr kumimoji="1" lang="ja-JP" altLang="en-US" dirty="0"/>
                    </a:p>
                  </a:txBody>
                  <a:tcPr/>
                </a:tc>
                <a:tc>
                  <a:txBody>
                    <a:bodyPr/>
                    <a:lstStyle/>
                    <a:p>
                      <a:r>
                        <a:rPr kumimoji="1" lang="ja-JP" altLang="en-US" sz="1400" dirty="0" smtClean="0"/>
                        <a:t>第</a:t>
                      </a:r>
                      <a:r>
                        <a:rPr kumimoji="1" lang="en-US" altLang="ja-JP" sz="1400" dirty="0" smtClean="0"/>
                        <a:t>2</a:t>
                      </a:r>
                      <a:r>
                        <a:rPr kumimoji="1" lang="ja-JP" altLang="en-US" sz="1400" dirty="0" smtClean="0"/>
                        <a:t>軸</a:t>
                      </a: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400" dirty="0" smtClean="0"/>
                        <a:t>59</a:t>
                      </a:r>
                      <a:r>
                        <a:rPr kumimoji="1" lang="ja-JP" altLang="en-US" sz="1400" dirty="0" err="1" smtClean="0"/>
                        <a:t>．</a:t>
                      </a:r>
                      <a:r>
                        <a:rPr kumimoji="1" lang="en-US" altLang="ja-JP" sz="1400" dirty="0" smtClean="0"/>
                        <a:t>5</a:t>
                      </a:r>
                      <a:r>
                        <a:rPr kumimoji="1" lang="ja-JP" altLang="en-US" sz="1400" dirty="0" smtClean="0"/>
                        <a:t>万</a:t>
                      </a:r>
                      <a:r>
                        <a:rPr kumimoji="1" lang="en-US" altLang="ja-JP" sz="1400" dirty="0" smtClean="0"/>
                        <a:t>kW</a:t>
                      </a:r>
                      <a:endParaRPr kumimoji="1" lang="ja-JP" altLang="en-US" sz="1400" dirty="0"/>
                    </a:p>
                  </a:txBody>
                  <a:tcPr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14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400" dirty="0" smtClean="0"/>
                        <a:t>2013</a:t>
                      </a:r>
                      <a:r>
                        <a:rPr kumimoji="1" lang="ja-JP" altLang="en-US" sz="1400" dirty="0" smtClean="0"/>
                        <a:t>年</a:t>
                      </a:r>
                      <a:r>
                        <a:rPr kumimoji="1" lang="en-US" altLang="ja-JP" sz="1400" dirty="0" smtClean="0"/>
                        <a:t>1</a:t>
                      </a:r>
                      <a:r>
                        <a:rPr kumimoji="1" lang="ja-JP" altLang="en-US" sz="1400" dirty="0" smtClean="0"/>
                        <a:t>月</a:t>
                      </a:r>
                      <a:endParaRPr kumimoji="1" lang="ja-JP" altLang="en-US" sz="1400"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1400"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57203">
                <a:tc rowSpan="2">
                  <a:txBody>
                    <a:bodyPr/>
                    <a:lstStyle/>
                    <a:p>
                      <a:r>
                        <a:rPr kumimoji="1" lang="ja-JP" altLang="en-US" sz="1400" dirty="0" smtClean="0"/>
                        <a:t>上越</a:t>
                      </a:r>
                      <a:r>
                        <a:rPr kumimoji="1" lang="en-US" altLang="ja-JP" sz="1400" dirty="0" smtClean="0"/>
                        <a:t>2</a:t>
                      </a:r>
                      <a:r>
                        <a:rPr kumimoji="1" lang="ja-JP" altLang="en-US" sz="1400" dirty="0" smtClean="0"/>
                        <a:t>号系列</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smtClean="0"/>
                        <a:t>第</a:t>
                      </a:r>
                      <a:r>
                        <a:rPr kumimoji="1" lang="en-US" altLang="ja-JP" sz="1400" dirty="0" smtClean="0"/>
                        <a:t>1</a:t>
                      </a:r>
                      <a:r>
                        <a:rPr kumimoji="1" lang="ja-JP" altLang="en-US" sz="1400" dirty="0" smtClean="0"/>
                        <a:t>軸</a:t>
                      </a: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smtClean="0"/>
                        <a:t>59</a:t>
                      </a:r>
                      <a:r>
                        <a:rPr kumimoji="1" lang="ja-JP" altLang="en-US" sz="1400" dirty="0" err="1" smtClean="0"/>
                        <a:t>．</a:t>
                      </a:r>
                      <a:r>
                        <a:rPr kumimoji="1" lang="en-US" altLang="ja-JP" sz="1400" dirty="0" smtClean="0"/>
                        <a:t>5</a:t>
                      </a:r>
                      <a:r>
                        <a:rPr kumimoji="1" lang="ja-JP" altLang="en-US" sz="1400" dirty="0" smtClean="0"/>
                        <a:t>万</a:t>
                      </a:r>
                      <a:r>
                        <a:rPr kumimoji="1" lang="en-US" altLang="ja-JP" sz="1400" dirty="0" smtClean="0"/>
                        <a:t>kW</a:t>
                      </a:r>
                      <a:endParaRPr kumimoji="1" lang="ja-JP" altLang="en-US" sz="1400"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smtClean="0"/>
                        <a:t>2008</a:t>
                      </a:r>
                      <a:r>
                        <a:rPr kumimoji="1" lang="ja-JP" altLang="en-US" sz="1400" dirty="0" smtClean="0"/>
                        <a:t>年</a:t>
                      </a:r>
                      <a:r>
                        <a:rPr kumimoji="1" lang="en-US" altLang="ja-JP" sz="1400" dirty="0" smtClean="0"/>
                        <a:t>4</a:t>
                      </a:r>
                      <a:r>
                        <a:rPr kumimoji="1" lang="ja-JP" altLang="en-US" sz="1400" dirty="0" smtClean="0"/>
                        <a:t>月</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smtClean="0"/>
                        <a:t>2013</a:t>
                      </a:r>
                      <a:r>
                        <a:rPr kumimoji="1" lang="ja-JP" altLang="en-US" sz="1400" dirty="0" smtClean="0"/>
                        <a:t>年</a:t>
                      </a:r>
                      <a:r>
                        <a:rPr kumimoji="1" lang="en-US" altLang="ja-JP" sz="1400" dirty="0" smtClean="0"/>
                        <a:t>7</a:t>
                      </a:r>
                      <a:r>
                        <a:rPr kumimoji="1" lang="ja-JP" altLang="en-US" sz="1400" dirty="0" smtClean="0"/>
                        <a:t>月</a:t>
                      </a: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LNG</a:t>
                      </a:r>
                      <a:endParaRPr kumimoji="1" lang="ja-JP" altLang="en-US" sz="1400" dirty="0" smtClean="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57203">
                <a:tc vMerge="1">
                  <a:txBody>
                    <a:bodyPr/>
                    <a:lstStyle/>
                    <a:p>
                      <a:endParaRPr kumimoji="1" lang="ja-JP" altLang="en-US" sz="1400"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smtClean="0"/>
                        <a:t>第</a:t>
                      </a:r>
                      <a:r>
                        <a:rPr kumimoji="1" lang="en-US" altLang="ja-JP" sz="1400" dirty="0" smtClean="0"/>
                        <a:t>2</a:t>
                      </a:r>
                      <a:r>
                        <a:rPr kumimoji="1" lang="ja-JP" altLang="en-US" sz="1400" dirty="0" smtClean="0"/>
                        <a:t>軸</a:t>
                      </a: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400" dirty="0" smtClean="0"/>
                        <a:t>59</a:t>
                      </a:r>
                      <a:r>
                        <a:rPr kumimoji="1" lang="ja-JP" altLang="en-US" sz="1400" dirty="0" err="1" smtClean="0"/>
                        <a:t>．</a:t>
                      </a:r>
                      <a:r>
                        <a:rPr kumimoji="1" lang="en-US" altLang="ja-JP" sz="1400" dirty="0" smtClean="0"/>
                        <a:t>5</a:t>
                      </a:r>
                      <a:r>
                        <a:rPr kumimoji="1" lang="ja-JP" altLang="en-US" sz="1400" dirty="0" smtClean="0"/>
                        <a:t>万</a:t>
                      </a:r>
                      <a:r>
                        <a:rPr kumimoji="1" lang="en-US" altLang="ja-JP" sz="1400" dirty="0" smtClean="0"/>
                        <a:t>kW</a:t>
                      </a:r>
                      <a:endParaRPr kumimoji="1" lang="ja-JP" altLang="en-US" sz="1400" dirty="0"/>
                    </a:p>
                  </a:txBody>
                  <a:tcPr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400" dirty="0" smtClean="0"/>
                        <a:t>2010</a:t>
                      </a:r>
                      <a:r>
                        <a:rPr kumimoji="1" lang="ja-JP" altLang="en-US" sz="1400" dirty="0" smtClean="0"/>
                        <a:t>年</a:t>
                      </a:r>
                      <a:r>
                        <a:rPr kumimoji="1" lang="en-US" altLang="ja-JP" sz="1400" dirty="0" smtClean="0"/>
                        <a:t>2</a:t>
                      </a:r>
                      <a:r>
                        <a:rPr kumimoji="1" lang="ja-JP" altLang="en-US" sz="1400" dirty="0" smtClean="0"/>
                        <a:t>月</a:t>
                      </a:r>
                      <a:endParaRPr kumimoji="1" lang="ja-JP" altLang="en-US" sz="1400"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400" dirty="0" smtClean="0"/>
                        <a:t>2014</a:t>
                      </a:r>
                      <a:r>
                        <a:rPr kumimoji="1" lang="ja-JP" altLang="en-US" sz="1400" dirty="0" smtClean="0"/>
                        <a:t>年</a:t>
                      </a:r>
                      <a:r>
                        <a:rPr kumimoji="1" lang="en-US" altLang="ja-JP" sz="1400" dirty="0" smtClean="0"/>
                        <a:t>5</a:t>
                      </a:r>
                      <a:r>
                        <a:rPr kumimoji="1" lang="ja-JP" altLang="en-US" sz="1400" dirty="0" smtClean="0"/>
                        <a:t>月</a:t>
                      </a:r>
                      <a:endParaRPr kumimoji="1" lang="ja-JP" altLang="en-US" sz="1400"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1400"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1204932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kumimoji="1" lang="ja-JP" altLang="en-US" dirty="0" smtClean="0"/>
              <a:t>３１１前の中長期シナリオ</a:t>
            </a:r>
            <a:endParaRPr kumimoji="1" lang="ja-JP" altLang="en-US" dirty="0"/>
          </a:p>
        </p:txBody>
      </p:sp>
      <p:sp>
        <p:nvSpPr>
          <p:cNvPr id="5" name="サブタイトル 4"/>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140836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843024" y="4698310"/>
            <a:ext cx="1563624" cy="1655064"/>
          </a:xfrm>
          <a:prstGeom prst="rect">
            <a:avLst/>
          </a:prstGeom>
          <a:noFill/>
          <a:ln w="9525">
            <a:noFill/>
            <a:miter lim="800000"/>
            <a:headEnd/>
            <a:tailEnd/>
          </a:ln>
          <a:effectLst/>
        </p:spPr>
      </p:pic>
      <p:pic>
        <p:nvPicPr>
          <p:cNvPr id="3074" name="Picture 2"/>
          <p:cNvPicPr>
            <a:picLocks noChangeAspect="1" noChangeArrowheads="1"/>
          </p:cNvPicPr>
          <p:nvPr/>
        </p:nvPicPr>
        <p:blipFill>
          <a:blip r:embed="rId4" cstate="print"/>
          <a:srcRect r="31921"/>
          <a:stretch>
            <a:fillRect/>
          </a:stretch>
        </p:blipFill>
        <p:spPr bwMode="auto">
          <a:xfrm>
            <a:off x="673100" y="2152123"/>
            <a:ext cx="3613148" cy="2862318"/>
          </a:xfrm>
          <a:prstGeom prst="rect">
            <a:avLst/>
          </a:prstGeom>
          <a:noFill/>
          <a:ln w="9525">
            <a:noFill/>
            <a:miter lim="800000"/>
            <a:headEnd/>
            <a:tailEnd/>
          </a:ln>
          <a:effectLst/>
        </p:spPr>
      </p:pic>
      <p:sp>
        <p:nvSpPr>
          <p:cNvPr id="7" name="テキスト ボックス 6"/>
          <p:cNvSpPr txBox="1"/>
          <p:nvPr/>
        </p:nvSpPr>
        <p:spPr>
          <a:xfrm>
            <a:off x="2285984" y="1566744"/>
            <a:ext cx="2169184" cy="307777"/>
          </a:xfrm>
          <a:prstGeom prst="rect">
            <a:avLst/>
          </a:prstGeom>
          <a:noFill/>
        </p:spPr>
        <p:txBody>
          <a:bodyPr wrap="none" rtlCol="0">
            <a:spAutoFit/>
          </a:bodyPr>
          <a:lstStyle/>
          <a:p>
            <a:r>
              <a:rPr lang="ja-JP" altLang="en-US" sz="1400" b="1" dirty="0" smtClean="0">
                <a:solidFill>
                  <a:prstClr val="white"/>
                </a:solidFill>
                <a:latin typeface="Arial" pitchFamily="34" charset="0"/>
                <a:cs typeface="Arial" pitchFamily="34" charset="0"/>
              </a:rPr>
              <a:t>再生可能エネルギー </a:t>
            </a:r>
            <a:r>
              <a:rPr lang="en-US" altLang="ja-JP" sz="1400" b="1" dirty="0" smtClean="0">
                <a:solidFill>
                  <a:prstClr val="white"/>
                </a:solidFill>
                <a:latin typeface="Arial" pitchFamily="34" charset="0"/>
                <a:cs typeface="Arial" pitchFamily="34" charset="0"/>
              </a:rPr>
              <a:t>17%</a:t>
            </a:r>
            <a:endParaRPr lang="ja-JP" altLang="en-US" sz="1400" b="1" dirty="0">
              <a:solidFill>
                <a:prstClr val="white"/>
              </a:solidFill>
              <a:latin typeface="Arial" pitchFamily="34" charset="0"/>
              <a:cs typeface="Arial" pitchFamily="34" charset="0"/>
            </a:endParaRPr>
          </a:p>
        </p:txBody>
      </p:sp>
      <p:sp>
        <p:nvSpPr>
          <p:cNvPr id="8" name="下矢印 7"/>
          <p:cNvSpPr/>
          <p:nvPr/>
        </p:nvSpPr>
        <p:spPr>
          <a:xfrm>
            <a:off x="3929058" y="2437874"/>
            <a:ext cx="285752" cy="1643074"/>
          </a:xfrm>
          <a:prstGeom prst="downArrow">
            <a:avLst/>
          </a:prstGeom>
          <a:solidFill>
            <a:srgbClr val="FFFF00">
              <a:alpha val="80000"/>
            </a:srgb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9" name="テキスト ボックス 8"/>
          <p:cNvSpPr txBox="1"/>
          <p:nvPr/>
        </p:nvSpPr>
        <p:spPr>
          <a:xfrm>
            <a:off x="1285852" y="2311444"/>
            <a:ext cx="2131991" cy="276999"/>
          </a:xfrm>
          <a:prstGeom prst="rect">
            <a:avLst/>
          </a:prstGeom>
          <a:solidFill>
            <a:schemeClr val="bg1"/>
          </a:solidFill>
        </p:spPr>
        <p:txBody>
          <a:bodyPr wrap="square" rtlCol="0">
            <a:spAutoFit/>
          </a:bodyPr>
          <a:lstStyle/>
          <a:p>
            <a:r>
              <a:rPr lang="ja-JP" altLang="en-US" sz="1200" dirty="0" smtClean="0">
                <a:solidFill>
                  <a:prstClr val="black"/>
                </a:solidFill>
              </a:rPr>
              <a:t>ベースライン排出量</a:t>
            </a:r>
            <a:r>
              <a:rPr lang="en-US" altLang="ja-JP" sz="1200" dirty="0" smtClean="0">
                <a:solidFill>
                  <a:prstClr val="black"/>
                </a:solidFill>
              </a:rPr>
              <a:t>570</a:t>
            </a:r>
            <a:r>
              <a:rPr lang="ja-JP" altLang="en-US" sz="1200" dirty="0" smtClean="0">
                <a:solidFill>
                  <a:prstClr val="black"/>
                </a:solidFill>
              </a:rPr>
              <a:t>億トン</a:t>
            </a:r>
            <a:endParaRPr lang="ja-JP" altLang="en-US" sz="1200" dirty="0">
              <a:solidFill>
                <a:prstClr val="black"/>
              </a:solidFill>
            </a:endParaRPr>
          </a:p>
        </p:txBody>
      </p:sp>
      <p:sp>
        <p:nvSpPr>
          <p:cNvPr id="10" name="テキスト ボックス 9"/>
          <p:cNvSpPr txBox="1"/>
          <p:nvPr/>
        </p:nvSpPr>
        <p:spPr>
          <a:xfrm>
            <a:off x="1375386" y="3944422"/>
            <a:ext cx="2153401" cy="184666"/>
          </a:xfrm>
          <a:prstGeom prst="rect">
            <a:avLst/>
          </a:prstGeom>
          <a:solidFill>
            <a:schemeClr val="bg1"/>
          </a:solidFill>
        </p:spPr>
        <p:txBody>
          <a:bodyPr wrap="square" lIns="36000" tIns="0" rIns="36000" bIns="0" rtlCol="0">
            <a:spAutoFit/>
          </a:bodyPr>
          <a:lstStyle/>
          <a:p>
            <a:r>
              <a:rPr lang="ja-JP" altLang="en-US" sz="1200" dirty="0" smtClean="0">
                <a:solidFill>
                  <a:prstClr val="black"/>
                </a:solidFill>
              </a:rPr>
              <a:t>ブルーマップ</a:t>
            </a:r>
            <a:r>
              <a:rPr lang="en-US" altLang="ja-JP" sz="1200" dirty="0" smtClean="0">
                <a:solidFill>
                  <a:prstClr val="black"/>
                </a:solidFill>
              </a:rPr>
              <a:t>(*)</a:t>
            </a:r>
            <a:r>
              <a:rPr lang="ja-JP" altLang="en-US" sz="1200" dirty="0" smtClean="0">
                <a:solidFill>
                  <a:prstClr val="black"/>
                </a:solidFill>
              </a:rPr>
              <a:t>排出量</a:t>
            </a:r>
            <a:r>
              <a:rPr lang="en-US" altLang="ja-JP" sz="1200" dirty="0" smtClean="0">
                <a:solidFill>
                  <a:prstClr val="black"/>
                </a:solidFill>
              </a:rPr>
              <a:t>140</a:t>
            </a:r>
            <a:r>
              <a:rPr lang="ja-JP" altLang="en-US" sz="1200" dirty="0" smtClean="0">
                <a:solidFill>
                  <a:prstClr val="black"/>
                </a:solidFill>
              </a:rPr>
              <a:t>億トン</a:t>
            </a:r>
            <a:endParaRPr lang="ja-JP" altLang="en-US" sz="1200" dirty="0">
              <a:solidFill>
                <a:prstClr val="black"/>
              </a:solidFill>
            </a:endParaRPr>
          </a:p>
        </p:txBody>
      </p:sp>
      <p:sp>
        <p:nvSpPr>
          <p:cNvPr id="11" name="正方形/長方形 10"/>
          <p:cNvSpPr/>
          <p:nvPr/>
        </p:nvSpPr>
        <p:spPr>
          <a:xfrm rot="16200000">
            <a:off x="-571003" y="3299508"/>
            <a:ext cx="2571771" cy="276999"/>
          </a:xfrm>
          <a:prstGeom prst="rect">
            <a:avLst/>
          </a:prstGeom>
          <a:solidFill>
            <a:schemeClr val="bg1"/>
          </a:solidFill>
        </p:spPr>
        <p:txBody>
          <a:bodyPr wrap="square">
            <a:spAutoFit/>
          </a:bodyPr>
          <a:lstStyle/>
          <a:p>
            <a:pPr algn="ctr"/>
            <a:r>
              <a:rPr lang="ja-JP" altLang="en-US" sz="1200" dirty="0" smtClean="0">
                <a:solidFill>
                  <a:prstClr val="black"/>
                </a:solidFill>
              </a:rPr>
              <a:t>世界</a:t>
            </a:r>
            <a:r>
              <a:rPr lang="en-US" altLang="ja-JP" sz="1200" dirty="0" smtClean="0">
                <a:solidFill>
                  <a:prstClr val="black"/>
                </a:solidFill>
              </a:rPr>
              <a:t>CO2</a:t>
            </a:r>
            <a:r>
              <a:rPr lang="ja-JP" altLang="en-US" sz="1200" dirty="0" smtClean="0">
                <a:solidFill>
                  <a:prstClr val="black"/>
                </a:solidFill>
              </a:rPr>
              <a:t>排出量 </a:t>
            </a:r>
            <a:r>
              <a:rPr lang="en-US" altLang="ja-JP" sz="1200" dirty="0" smtClean="0">
                <a:solidFill>
                  <a:prstClr val="black"/>
                </a:solidFill>
              </a:rPr>
              <a:t>10</a:t>
            </a:r>
            <a:r>
              <a:rPr lang="ja-JP" altLang="en-US" sz="1200" dirty="0" smtClean="0">
                <a:solidFill>
                  <a:prstClr val="black"/>
                </a:solidFill>
              </a:rPr>
              <a:t>億トン</a:t>
            </a:r>
            <a:endParaRPr lang="ja-JP" altLang="en-US" sz="1200" dirty="0">
              <a:solidFill>
                <a:prstClr val="black"/>
              </a:solidFill>
            </a:endParaRPr>
          </a:p>
        </p:txBody>
      </p:sp>
      <p:sp>
        <p:nvSpPr>
          <p:cNvPr id="12" name="テキスト ボックス 11"/>
          <p:cNvSpPr txBox="1"/>
          <p:nvPr/>
        </p:nvSpPr>
        <p:spPr>
          <a:xfrm>
            <a:off x="714348" y="4910209"/>
            <a:ext cx="2691763" cy="253916"/>
          </a:xfrm>
          <a:prstGeom prst="rect">
            <a:avLst/>
          </a:prstGeom>
          <a:solidFill>
            <a:schemeClr val="bg1"/>
          </a:solidFill>
        </p:spPr>
        <p:txBody>
          <a:bodyPr wrap="none" rtlCol="0">
            <a:spAutoFit/>
          </a:bodyPr>
          <a:lstStyle/>
          <a:p>
            <a:r>
              <a:rPr lang="ja-JP" altLang="en-US" sz="1050" dirty="0" smtClean="0">
                <a:solidFill>
                  <a:prstClr val="black"/>
                </a:solidFill>
              </a:rPr>
              <a:t>＊ ブルーマップシナリオ＝世界半減シナリオ</a:t>
            </a:r>
            <a:endParaRPr lang="ja-JP" altLang="en-US" sz="1050" dirty="0">
              <a:solidFill>
                <a:prstClr val="black"/>
              </a:solidFill>
            </a:endParaRPr>
          </a:p>
        </p:txBody>
      </p:sp>
      <p:sp>
        <p:nvSpPr>
          <p:cNvPr id="13" name="正方形/長方形 12"/>
          <p:cNvSpPr/>
          <p:nvPr/>
        </p:nvSpPr>
        <p:spPr>
          <a:xfrm>
            <a:off x="5680299" y="4437112"/>
            <a:ext cx="1988045" cy="307777"/>
          </a:xfrm>
          <a:prstGeom prst="rect">
            <a:avLst/>
          </a:prstGeom>
        </p:spPr>
        <p:txBody>
          <a:bodyPr wrap="none">
            <a:spAutoFit/>
          </a:bodyPr>
          <a:lstStyle/>
          <a:p>
            <a:r>
              <a:rPr lang="en-US" altLang="ja-JP" sz="1400" dirty="0" smtClean="0">
                <a:solidFill>
                  <a:srgbClr val="C00000"/>
                </a:solidFill>
                <a:effectLst>
                  <a:outerShdw blurRad="38100" dist="38100" dir="2700000" algn="tl">
                    <a:srgbClr val="000000">
                      <a:alpha val="43137"/>
                    </a:srgbClr>
                  </a:outerShdw>
                </a:effectLst>
              </a:rPr>
              <a:t>430</a:t>
            </a:r>
            <a:r>
              <a:rPr lang="ja-JP" altLang="en-US" sz="1400" dirty="0" smtClean="0">
                <a:solidFill>
                  <a:srgbClr val="C00000"/>
                </a:solidFill>
                <a:effectLst>
                  <a:outerShdw blurRad="38100" dist="38100" dir="2700000" algn="tl">
                    <a:srgbClr val="000000">
                      <a:alpha val="43137"/>
                    </a:srgbClr>
                  </a:outerShdw>
                </a:effectLst>
              </a:rPr>
              <a:t>億トンの削減の内訳</a:t>
            </a:r>
            <a:endParaRPr lang="ja-JP" altLang="en-US" sz="1400" dirty="0">
              <a:solidFill>
                <a:srgbClr val="C00000"/>
              </a:solidFill>
              <a:effectLst>
                <a:outerShdw blurRad="38100" dist="38100" dir="2700000" algn="tl">
                  <a:srgbClr val="000000">
                    <a:alpha val="43137"/>
                  </a:srgbClr>
                </a:outerShdw>
              </a:effectLst>
            </a:endParaRPr>
          </a:p>
        </p:txBody>
      </p:sp>
      <p:sp>
        <p:nvSpPr>
          <p:cNvPr id="18" name="正方形/長方形 17"/>
          <p:cNvSpPr/>
          <p:nvPr/>
        </p:nvSpPr>
        <p:spPr>
          <a:xfrm>
            <a:off x="357158" y="724834"/>
            <a:ext cx="8572560" cy="1275054"/>
          </a:xfrm>
          <a:prstGeom prst="rect">
            <a:avLst/>
          </a:prstGeom>
          <a:solidFill>
            <a:srgbClr val="F0F5FA"/>
          </a:soli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ysClr val="windowText" lastClr="000000"/>
                </a:solidFill>
                <a:latin typeface="Arial" pitchFamily="34" charset="0"/>
                <a:cs typeface="Arial" pitchFamily="34" charset="0"/>
              </a:rPr>
              <a:t>　</a:t>
            </a:r>
            <a:r>
              <a:rPr lang="ja-JP" altLang="en-US" sz="1600" dirty="0" smtClean="0">
                <a:solidFill>
                  <a:sysClr val="windowText" lastClr="000000"/>
                </a:solidFill>
                <a:latin typeface="Arial" pitchFamily="34" charset="0"/>
                <a:cs typeface="Arial" pitchFamily="34" charset="0"/>
              </a:rPr>
              <a:t>国際</a:t>
            </a:r>
            <a:r>
              <a:rPr lang="ja-JP" altLang="en-US" sz="1600" dirty="0" smtClean="0">
                <a:solidFill>
                  <a:prstClr val="black"/>
                </a:solidFill>
                <a:latin typeface="Arial" pitchFamily="34" charset="0"/>
                <a:cs typeface="Arial" pitchFamily="34" charset="0"/>
              </a:rPr>
              <a:t>エネルギー機関のエネルギー技術見通し（</a:t>
            </a:r>
            <a:r>
              <a:rPr lang="en-US" altLang="ja-JP" sz="1600" dirty="0" smtClean="0">
                <a:solidFill>
                  <a:prstClr val="black"/>
                </a:solidFill>
                <a:latin typeface="Arial" pitchFamily="34" charset="0"/>
                <a:cs typeface="Arial" pitchFamily="34" charset="0"/>
              </a:rPr>
              <a:t>ETP2010</a:t>
            </a:r>
            <a:r>
              <a:rPr lang="ja-JP" altLang="en-US" sz="1600" dirty="0" smtClean="0">
                <a:solidFill>
                  <a:prstClr val="black"/>
                </a:solidFill>
                <a:latin typeface="Arial" pitchFamily="34" charset="0"/>
                <a:cs typeface="Arial" pitchFamily="34" charset="0"/>
              </a:rPr>
              <a:t>）では、</a:t>
            </a:r>
            <a:r>
              <a:rPr lang="en-US" altLang="ja-JP" sz="1600" dirty="0" smtClean="0">
                <a:solidFill>
                  <a:prstClr val="black"/>
                </a:solidFill>
                <a:latin typeface="Arial" pitchFamily="34" charset="0"/>
                <a:cs typeface="Arial" pitchFamily="34" charset="0"/>
              </a:rPr>
              <a:t>2050</a:t>
            </a:r>
            <a:r>
              <a:rPr lang="ja-JP" altLang="en-US" sz="1600" dirty="0" smtClean="0">
                <a:solidFill>
                  <a:prstClr val="black"/>
                </a:solidFill>
                <a:latin typeface="Arial" pitchFamily="34" charset="0"/>
                <a:cs typeface="Arial" pitchFamily="34" charset="0"/>
              </a:rPr>
              <a:t>年の排出量を現状の半減を達成するために、ベースラインシナリオ（エネルギー対策や気候変動対策が新たに導入されないシナリオ）の排出量から</a:t>
            </a:r>
            <a:r>
              <a:rPr lang="en-US" altLang="ja-JP" sz="1600" dirty="0" smtClean="0">
                <a:solidFill>
                  <a:prstClr val="black"/>
                </a:solidFill>
                <a:latin typeface="Arial" pitchFamily="34" charset="0"/>
                <a:cs typeface="Arial" pitchFamily="34" charset="0"/>
              </a:rPr>
              <a:t>430</a:t>
            </a:r>
            <a:r>
              <a:rPr lang="ja-JP" altLang="en-US" sz="1600" dirty="0" smtClean="0">
                <a:solidFill>
                  <a:prstClr val="black"/>
                </a:solidFill>
                <a:latin typeface="Arial" pitchFamily="34" charset="0"/>
                <a:cs typeface="Arial" pitchFamily="34" charset="0"/>
              </a:rPr>
              <a:t>億トンの削減が必要とされている。</a:t>
            </a:r>
            <a:r>
              <a:rPr lang="ja-JP" altLang="en-US" sz="1600" dirty="0" smtClean="0">
                <a:solidFill>
                  <a:sysClr val="windowText" lastClr="000000"/>
                </a:solidFill>
                <a:latin typeface="Arial" pitchFamily="34" charset="0"/>
                <a:cs typeface="Arial" pitchFamily="34" charset="0"/>
              </a:rPr>
              <a:t>その内訳は、</a:t>
            </a:r>
            <a:r>
              <a:rPr lang="ja-JP" altLang="en-US" sz="1600" b="1" dirty="0" smtClean="0">
                <a:solidFill>
                  <a:srgbClr val="00B050"/>
                </a:solidFill>
                <a:latin typeface="Arial" pitchFamily="34" charset="0"/>
                <a:cs typeface="Arial" pitchFamily="34" charset="0"/>
              </a:rPr>
              <a:t>エネルギー供給側の対策</a:t>
            </a:r>
            <a:r>
              <a:rPr lang="ja-JP" altLang="en-US" sz="1600" dirty="0" smtClean="0">
                <a:solidFill>
                  <a:sysClr val="windowText" lastClr="000000"/>
                </a:solidFill>
                <a:latin typeface="Arial" pitchFamily="34" charset="0"/>
                <a:cs typeface="Arial" pitchFamily="34" charset="0"/>
              </a:rPr>
              <a:t>による削減が</a:t>
            </a:r>
            <a:r>
              <a:rPr lang="ja-JP" altLang="en-US" sz="1600" b="1" dirty="0" smtClean="0">
                <a:solidFill>
                  <a:srgbClr val="00B050"/>
                </a:solidFill>
                <a:latin typeface="Arial" pitchFamily="34" charset="0"/>
                <a:cs typeface="Arial" pitchFamily="34" charset="0"/>
              </a:rPr>
              <a:t>約</a:t>
            </a:r>
            <a:r>
              <a:rPr lang="en-US" altLang="ja-JP" sz="1600" b="1" dirty="0" smtClean="0">
                <a:solidFill>
                  <a:srgbClr val="00B050"/>
                </a:solidFill>
                <a:latin typeface="Arial" pitchFamily="34" charset="0"/>
                <a:cs typeface="Arial" pitchFamily="34" charset="0"/>
              </a:rPr>
              <a:t>4</a:t>
            </a:r>
            <a:r>
              <a:rPr lang="ja-JP" altLang="en-US" sz="1600" b="1" dirty="0" smtClean="0">
                <a:solidFill>
                  <a:srgbClr val="00B050"/>
                </a:solidFill>
                <a:latin typeface="Arial" pitchFamily="34" charset="0"/>
                <a:cs typeface="Arial" pitchFamily="34" charset="0"/>
              </a:rPr>
              <a:t>割</a:t>
            </a:r>
            <a:r>
              <a:rPr lang="ja-JP" altLang="en-US" sz="1600" dirty="0" smtClean="0">
                <a:solidFill>
                  <a:sysClr val="windowText" lastClr="000000"/>
                </a:solidFill>
                <a:latin typeface="Arial" pitchFamily="34" charset="0"/>
                <a:cs typeface="Arial" pitchFamily="34" charset="0"/>
              </a:rPr>
              <a:t>、</a:t>
            </a:r>
            <a:r>
              <a:rPr lang="ja-JP" altLang="en-US" sz="1600" b="1" dirty="0" smtClean="0">
                <a:solidFill>
                  <a:srgbClr val="FFC000"/>
                </a:solidFill>
                <a:latin typeface="Arial" pitchFamily="34" charset="0"/>
                <a:cs typeface="Arial" pitchFamily="34" charset="0"/>
              </a:rPr>
              <a:t>エネルギー需要側の対策</a:t>
            </a:r>
            <a:r>
              <a:rPr lang="ja-JP" altLang="en-US" sz="1600" dirty="0" smtClean="0">
                <a:solidFill>
                  <a:sysClr val="windowText" lastClr="000000"/>
                </a:solidFill>
                <a:latin typeface="Arial" pitchFamily="34" charset="0"/>
                <a:cs typeface="Arial" pitchFamily="34" charset="0"/>
              </a:rPr>
              <a:t>が</a:t>
            </a:r>
            <a:r>
              <a:rPr lang="ja-JP" altLang="en-US" sz="1600" b="1" dirty="0" smtClean="0">
                <a:solidFill>
                  <a:srgbClr val="FFC000"/>
                </a:solidFill>
                <a:latin typeface="Arial" pitchFamily="34" charset="0"/>
                <a:cs typeface="Arial" pitchFamily="34" charset="0"/>
              </a:rPr>
              <a:t>約</a:t>
            </a:r>
            <a:r>
              <a:rPr lang="en-US" altLang="ja-JP" sz="1600" b="1" dirty="0" smtClean="0">
                <a:solidFill>
                  <a:srgbClr val="FFC000"/>
                </a:solidFill>
                <a:latin typeface="Arial" pitchFamily="34" charset="0"/>
                <a:cs typeface="Arial" pitchFamily="34" charset="0"/>
              </a:rPr>
              <a:t>6</a:t>
            </a:r>
            <a:r>
              <a:rPr lang="ja-JP" altLang="en-US" sz="1600" b="1" dirty="0" smtClean="0">
                <a:solidFill>
                  <a:srgbClr val="FFC000"/>
                </a:solidFill>
                <a:latin typeface="Arial" pitchFamily="34" charset="0"/>
                <a:cs typeface="Arial" pitchFamily="34" charset="0"/>
              </a:rPr>
              <a:t>割</a:t>
            </a:r>
            <a:r>
              <a:rPr lang="ja-JP" altLang="en-US" sz="1600" dirty="0" smtClean="0">
                <a:solidFill>
                  <a:sysClr val="windowText" lastClr="000000"/>
                </a:solidFill>
                <a:latin typeface="Arial" pitchFamily="34" charset="0"/>
                <a:cs typeface="Arial" pitchFamily="34" charset="0"/>
              </a:rPr>
              <a:t>となっており、需要側の削減対策の重要性が示されている。</a:t>
            </a:r>
            <a:endParaRPr lang="ja-JP" altLang="en-US" sz="1600" dirty="0">
              <a:solidFill>
                <a:sysClr val="windowText" lastClr="000000"/>
              </a:solidFill>
              <a:latin typeface="Arial" pitchFamily="34" charset="0"/>
              <a:cs typeface="Arial" pitchFamily="34" charset="0"/>
            </a:endParaRPr>
          </a:p>
        </p:txBody>
      </p:sp>
      <p:sp>
        <p:nvSpPr>
          <p:cNvPr id="19" name="AutoShape 21"/>
          <p:cNvSpPr>
            <a:spLocks noChangeArrowheads="1"/>
          </p:cNvSpPr>
          <p:nvPr/>
        </p:nvSpPr>
        <p:spPr bwMode="auto">
          <a:xfrm>
            <a:off x="0" y="0"/>
            <a:ext cx="9144000" cy="64291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a:lnSpc>
                <a:spcPct val="120000"/>
              </a:lnSpc>
            </a:pPr>
            <a:endParaRPr lang="ja-JP" altLang="en-US" sz="1200">
              <a:solidFill>
                <a:prstClr val="black"/>
              </a:solidFill>
              <a:ea typeface="ＭＳ ゴシック" pitchFamily="49" charset="-128"/>
              <a:cs typeface="Arial" charset="0"/>
            </a:endParaRPr>
          </a:p>
        </p:txBody>
      </p:sp>
      <p:sp>
        <p:nvSpPr>
          <p:cNvPr id="20" name="Line 8"/>
          <p:cNvSpPr>
            <a:spLocks noChangeShapeType="1"/>
          </p:cNvSpPr>
          <p:nvPr/>
        </p:nvSpPr>
        <p:spPr bwMode="auto">
          <a:xfrm>
            <a:off x="0" y="668338"/>
            <a:ext cx="9144000" cy="0"/>
          </a:xfrm>
          <a:prstGeom prst="line">
            <a:avLst/>
          </a:prstGeom>
          <a:noFill/>
          <a:ln w="57150">
            <a:solidFill>
              <a:schemeClr val="accent5">
                <a:lumMod val="50000"/>
              </a:schemeClr>
            </a:solidFill>
            <a:round/>
            <a:headEnd/>
            <a:tailEnd/>
          </a:ln>
        </p:spPr>
        <p:txBody>
          <a:bodyPr/>
          <a:lstStyle/>
          <a:p>
            <a:endParaRPr lang="ja-JP" altLang="en-US">
              <a:solidFill>
                <a:prstClr val="black"/>
              </a:solidFill>
            </a:endParaRPr>
          </a:p>
        </p:txBody>
      </p:sp>
      <p:sp>
        <p:nvSpPr>
          <p:cNvPr id="21" name="Rectangle 58"/>
          <p:cNvSpPr>
            <a:spLocks noChangeArrowheads="1"/>
          </p:cNvSpPr>
          <p:nvPr/>
        </p:nvSpPr>
        <p:spPr bwMode="auto">
          <a:xfrm>
            <a:off x="0" y="169863"/>
            <a:ext cx="9144000" cy="287337"/>
          </a:xfrm>
          <a:prstGeom prst="rect">
            <a:avLst/>
          </a:prstGeom>
          <a:noFill/>
          <a:ln w="9525">
            <a:noFill/>
            <a:miter lim="800000"/>
            <a:headEnd/>
            <a:tailEnd/>
          </a:ln>
        </p:spPr>
        <p:txBody>
          <a:bodyPr anchor="ctr"/>
          <a:lstStyle/>
          <a:p>
            <a:pPr algn="ctr">
              <a:defRPr/>
            </a:pPr>
            <a:r>
              <a:rPr lang="en-US" altLang="ja-JP" sz="2400" dirty="0" smtClean="0">
                <a:ln>
                  <a:solidFill>
                    <a:prstClr val="black">
                      <a:lumMod val="65000"/>
                      <a:lumOff val="35000"/>
                    </a:prstClr>
                  </a:solidFill>
                </a:ln>
                <a:solidFill>
                  <a:prstClr val="black"/>
                </a:solidFill>
                <a:latin typeface="Arial" pitchFamily="34" charset="0"/>
                <a:ea typeface="ＭＳ ゴシック" pitchFamily="49" charset="-128"/>
                <a:cs typeface="Arial" pitchFamily="34" charset="0"/>
              </a:rPr>
              <a:t>2050</a:t>
            </a:r>
            <a:r>
              <a:rPr lang="ja-JP" altLang="en-US" sz="2400" dirty="0" smtClean="0">
                <a:ln>
                  <a:solidFill>
                    <a:prstClr val="black">
                      <a:lumMod val="65000"/>
                      <a:lumOff val="35000"/>
                    </a:prstClr>
                  </a:solidFill>
                </a:ln>
                <a:solidFill>
                  <a:prstClr val="black"/>
                </a:solidFill>
                <a:latin typeface="Arial" pitchFamily="34" charset="0"/>
                <a:ea typeface="ＭＳ ゴシック" pitchFamily="49" charset="-128"/>
                <a:cs typeface="Arial" pitchFamily="34" charset="0"/>
              </a:rPr>
              <a:t>年エネルギー技術見通し・国際エネルギー機関（</a:t>
            </a:r>
            <a:r>
              <a:rPr lang="en-US" altLang="ja-JP" sz="2400" dirty="0" smtClean="0">
                <a:ln>
                  <a:solidFill>
                    <a:prstClr val="black">
                      <a:lumMod val="65000"/>
                      <a:lumOff val="35000"/>
                    </a:prstClr>
                  </a:solidFill>
                </a:ln>
                <a:solidFill>
                  <a:prstClr val="black"/>
                </a:solidFill>
                <a:latin typeface="Arial" pitchFamily="34" charset="0"/>
                <a:ea typeface="ＭＳ ゴシック" pitchFamily="49" charset="-128"/>
                <a:cs typeface="Arial" pitchFamily="34" charset="0"/>
              </a:rPr>
              <a:t>IEA</a:t>
            </a:r>
            <a:r>
              <a:rPr lang="ja-JP" altLang="en-US" sz="2400" dirty="0" smtClean="0">
                <a:ln>
                  <a:solidFill>
                    <a:prstClr val="black">
                      <a:lumMod val="65000"/>
                      <a:lumOff val="35000"/>
                    </a:prstClr>
                  </a:solidFill>
                </a:ln>
                <a:solidFill>
                  <a:prstClr val="black"/>
                </a:solidFill>
                <a:latin typeface="Arial" pitchFamily="34" charset="0"/>
                <a:ea typeface="ＭＳ ゴシック" pitchFamily="49" charset="-128"/>
                <a:cs typeface="Arial" pitchFamily="34" charset="0"/>
              </a:rPr>
              <a:t>）</a:t>
            </a:r>
            <a:endParaRPr lang="ja-JP" altLang="en-US" sz="2400" dirty="0">
              <a:ln>
                <a:solidFill>
                  <a:prstClr val="black">
                    <a:lumMod val="65000"/>
                    <a:lumOff val="35000"/>
                  </a:prstClr>
                </a:solidFill>
              </a:ln>
              <a:solidFill>
                <a:prstClr val="black"/>
              </a:solidFill>
              <a:latin typeface="Arial" pitchFamily="34" charset="0"/>
              <a:ea typeface="ＭＳ ゴシック" pitchFamily="49" charset="-128"/>
              <a:cs typeface="Arial" pitchFamily="34" charset="0"/>
            </a:endParaRPr>
          </a:p>
        </p:txBody>
      </p:sp>
      <p:sp>
        <p:nvSpPr>
          <p:cNvPr id="22" name="Text Box 8"/>
          <p:cNvSpPr txBox="1">
            <a:spLocks noChangeArrowheads="1"/>
          </p:cNvSpPr>
          <p:nvPr/>
        </p:nvSpPr>
        <p:spPr bwMode="auto">
          <a:xfrm>
            <a:off x="214282" y="1976470"/>
            <a:ext cx="1681871" cy="372410"/>
          </a:xfrm>
          <a:prstGeom prst="rect">
            <a:avLst/>
          </a:prstGeom>
          <a:noFill/>
          <a:ln w="9525">
            <a:noFill/>
            <a:miter lim="800000"/>
            <a:headEnd/>
            <a:tailEnd/>
          </a:ln>
        </p:spPr>
        <p:txBody>
          <a:bodyPr wrap="none">
            <a:spAutoFit/>
            <a:scene3d>
              <a:camera prst="orthographicFront"/>
              <a:lightRig rig="balanced" dir="t">
                <a:rot lat="0" lon="0" rev="2100000"/>
              </a:lightRig>
            </a:scene3d>
            <a:sp3d extrusionH="57150" prstMaterial="metal">
              <a:bevelT w="38100" h="25400" prst="coolSlant"/>
              <a:contourClr>
                <a:schemeClr val="bg2"/>
              </a:contourClr>
            </a:sp3d>
          </a:bodyPr>
          <a:lstStyle/>
          <a:p>
            <a:pPr marL="541338" indent="-541338">
              <a:lnSpc>
                <a:spcPct val="130000"/>
              </a:lnSpc>
              <a:defRPr/>
            </a:pPr>
            <a:r>
              <a:rPr lang="ja-JP" altLang="en-US" sz="1400" dirty="0" smtClean="0">
                <a:solidFill>
                  <a:srgbClr val="1F497D"/>
                </a:solidFill>
                <a:effectLst>
                  <a:outerShdw blurRad="38100" dist="38100" dir="2700000" algn="tl">
                    <a:srgbClr val="C0C0C0"/>
                  </a:outerShdw>
                </a:effectLst>
                <a:latin typeface="ＭＳ ゴシック" pitchFamily="49" charset="-128"/>
                <a:ea typeface="ＭＳ ゴシック" pitchFamily="49" charset="-128"/>
                <a:sym typeface="Wingdings 3" pitchFamily="18" charset="2"/>
              </a:rPr>
              <a:t>●世界</a:t>
            </a:r>
            <a:r>
              <a:rPr lang="en-US" altLang="ja-JP" sz="1400" dirty="0" smtClean="0">
                <a:solidFill>
                  <a:srgbClr val="1F497D"/>
                </a:solidFill>
                <a:effectLst>
                  <a:outerShdw blurRad="38100" dist="38100" dir="2700000" algn="tl">
                    <a:srgbClr val="C0C0C0"/>
                  </a:outerShdw>
                </a:effectLst>
                <a:latin typeface="Arial" pitchFamily="34" charset="0"/>
                <a:ea typeface="ＭＳ ゴシック" pitchFamily="49" charset="-128"/>
                <a:cs typeface="Arial" pitchFamily="34" charset="0"/>
                <a:sym typeface="Wingdings 3" pitchFamily="18" charset="2"/>
              </a:rPr>
              <a:t>CO2</a:t>
            </a:r>
            <a:r>
              <a:rPr lang="ja-JP" altLang="en-US" sz="1400" dirty="0" smtClean="0">
                <a:solidFill>
                  <a:srgbClr val="1F497D"/>
                </a:solidFill>
                <a:effectLst>
                  <a:outerShdw blurRad="38100" dist="38100" dir="2700000" algn="tl">
                    <a:srgbClr val="C0C0C0"/>
                  </a:outerShdw>
                </a:effectLst>
                <a:latin typeface="ＭＳ ゴシック" pitchFamily="49" charset="-128"/>
                <a:ea typeface="ＭＳ ゴシック" pitchFamily="49" charset="-128"/>
                <a:sym typeface="Wingdings 3" pitchFamily="18" charset="2"/>
              </a:rPr>
              <a:t>排出量</a:t>
            </a:r>
            <a:r>
              <a:rPr lang="ja-JP" altLang="en-US" sz="800" dirty="0" smtClean="0">
                <a:solidFill>
                  <a:srgbClr val="1F497D"/>
                </a:solidFill>
                <a:effectLst>
                  <a:outerShdw blurRad="38100" dist="38100" dir="2700000" algn="tl">
                    <a:srgbClr val="C0C0C0"/>
                  </a:outerShdw>
                </a:effectLst>
                <a:latin typeface="ＭＳ ゴシック" pitchFamily="49" charset="-128"/>
                <a:ea typeface="ＭＳ ゴシック" pitchFamily="49" charset="-128"/>
                <a:sym typeface="Wingdings 3" pitchFamily="18" charset="2"/>
              </a:rPr>
              <a:t> </a:t>
            </a:r>
            <a:endParaRPr lang="ja-JP" altLang="en-US" sz="1400" dirty="0">
              <a:solidFill>
                <a:srgbClr val="1F497D"/>
              </a:solidFill>
              <a:effectLst>
                <a:outerShdw blurRad="38100" dist="38100" dir="2700000" algn="tl">
                  <a:srgbClr val="C0C0C0"/>
                </a:outerShdw>
              </a:effectLst>
              <a:latin typeface="ＭＳ ゴシック" pitchFamily="49" charset="-128"/>
              <a:ea typeface="ＭＳ ゴシック" pitchFamily="49" charset="-128"/>
              <a:sym typeface="Wingdings 3" pitchFamily="18" charset="2"/>
            </a:endParaRPr>
          </a:p>
        </p:txBody>
      </p:sp>
      <p:sp>
        <p:nvSpPr>
          <p:cNvPr id="45" name="正方形/長方形 44"/>
          <p:cNvSpPr/>
          <p:nvPr/>
        </p:nvSpPr>
        <p:spPr>
          <a:xfrm rot="16200000">
            <a:off x="3627533" y="3162541"/>
            <a:ext cx="910827" cy="307777"/>
          </a:xfrm>
          <a:prstGeom prst="rect">
            <a:avLst/>
          </a:prstGeom>
        </p:spPr>
        <p:txBody>
          <a:bodyPr wrap="none">
            <a:spAutoFit/>
          </a:bodyPr>
          <a:lstStyle/>
          <a:p>
            <a:r>
              <a:rPr lang="en-US" altLang="ja-JP" sz="1400" dirty="0">
                <a:solidFill>
                  <a:srgbClr val="C00000"/>
                </a:solidFill>
              </a:rPr>
              <a:t>430</a:t>
            </a:r>
            <a:r>
              <a:rPr lang="ja-JP" altLang="en-US" sz="1400" dirty="0">
                <a:solidFill>
                  <a:srgbClr val="C00000"/>
                </a:solidFill>
              </a:rPr>
              <a:t>億トン</a:t>
            </a:r>
            <a:endParaRPr lang="ja-JP" altLang="en-US" dirty="0">
              <a:solidFill>
                <a:prstClr val="black"/>
              </a:solidFill>
            </a:endParaRPr>
          </a:p>
        </p:txBody>
      </p:sp>
      <p:sp>
        <p:nvSpPr>
          <p:cNvPr id="52" name="テキスト ボックス 51"/>
          <p:cNvSpPr txBox="1"/>
          <p:nvPr/>
        </p:nvSpPr>
        <p:spPr>
          <a:xfrm>
            <a:off x="428596" y="5163514"/>
            <a:ext cx="3484224" cy="276999"/>
          </a:xfrm>
          <a:prstGeom prst="rect">
            <a:avLst/>
          </a:prstGeom>
          <a:noFill/>
        </p:spPr>
        <p:txBody>
          <a:bodyPr wrap="none" rtlCol="0">
            <a:spAutoFit/>
          </a:bodyPr>
          <a:lstStyle/>
          <a:p>
            <a:r>
              <a:rPr lang="ja-JP" altLang="en-US" sz="1200" dirty="0" smtClean="0">
                <a:solidFill>
                  <a:prstClr val="black"/>
                </a:solidFill>
                <a:latin typeface="Arial" pitchFamily="34" charset="0"/>
                <a:cs typeface="Arial" pitchFamily="34" charset="0"/>
              </a:rPr>
              <a:t>出典：</a:t>
            </a:r>
            <a:r>
              <a:rPr lang="en-US" altLang="ja-JP" sz="1200" dirty="0" smtClean="0">
                <a:solidFill>
                  <a:prstClr val="black"/>
                </a:solidFill>
                <a:latin typeface="Arial" pitchFamily="34" charset="0"/>
                <a:cs typeface="Arial" pitchFamily="34" charset="0"/>
              </a:rPr>
              <a:t>IEA ”Energy Technology Perspective 2010”</a:t>
            </a:r>
            <a:endParaRPr lang="ja-JP" altLang="en-US" sz="1200" dirty="0">
              <a:solidFill>
                <a:prstClr val="black"/>
              </a:solidFill>
              <a:latin typeface="Arial" pitchFamily="34" charset="0"/>
              <a:cs typeface="Arial" pitchFamily="34" charset="0"/>
            </a:endParaRPr>
          </a:p>
        </p:txBody>
      </p:sp>
      <p:sp>
        <p:nvSpPr>
          <p:cNvPr id="53" name="テキスト ボックス 52"/>
          <p:cNvSpPr txBox="1"/>
          <p:nvPr/>
        </p:nvSpPr>
        <p:spPr>
          <a:xfrm>
            <a:off x="4259848" y="6607377"/>
            <a:ext cx="4040465" cy="276999"/>
          </a:xfrm>
          <a:prstGeom prst="rect">
            <a:avLst/>
          </a:prstGeom>
          <a:noFill/>
        </p:spPr>
        <p:txBody>
          <a:bodyPr wrap="none" rtlCol="0">
            <a:spAutoFit/>
          </a:bodyPr>
          <a:lstStyle/>
          <a:p>
            <a:r>
              <a:rPr lang="ja-JP" altLang="en-US" sz="1200" dirty="0" smtClean="0">
                <a:solidFill>
                  <a:prstClr val="black"/>
                </a:solidFill>
                <a:latin typeface="Arial" pitchFamily="34" charset="0"/>
                <a:cs typeface="Arial" pitchFamily="34" charset="0"/>
              </a:rPr>
              <a:t>出典：</a:t>
            </a:r>
            <a:r>
              <a:rPr lang="en-US" altLang="ja-JP" sz="1200" dirty="0" smtClean="0">
                <a:solidFill>
                  <a:prstClr val="black"/>
                </a:solidFill>
                <a:latin typeface="Arial" pitchFamily="34" charset="0"/>
                <a:cs typeface="Arial" pitchFamily="34" charset="0"/>
              </a:rPr>
              <a:t>IEA ”Energy Technology Perspective 2010”</a:t>
            </a:r>
            <a:r>
              <a:rPr lang="ja-JP" altLang="en-US" sz="1200" dirty="0" smtClean="0">
                <a:solidFill>
                  <a:prstClr val="black"/>
                </a:solidFill>
                <a:latin typeface="Arial" pitchFamily="34" charset="0"/>
                <a:cs typeface="Arial" pitchFamily="34" charset="0"/>
              </a:rPr>
              <a:t>より作成</a:t>
            </a:r>
            <a:endParaRPr lang="en-US" altLang="ja-JP" sz="1200" dirty="0" smtClean="0">
              <a:solidFill>
                <a:prstClr val="black"/>
              </a:solidFill>
              <a:latin typeface="Arial" pitchFamily="34" charset="0"/>
              <a:cs typeface="Arial" pitchFamily="34" charset="0"/>
            </a:endParaRPr>
          </a:p>
        </p:txBody>
      </p:sp>
      <p:sp>
        <p:nvSpPr>
          <p:cNvPr id="51" name="テキスト ボックス 50"/>
          <p:cNvSpPr txBox="1"/>
          <p:nvPr/>
        </p:nvSpPr>
        <p:spPr>
          <a:xfrm>
            <a:off x="6077914" y="2377432"/>
            <a:ext cx="3066086" cy="1938992"/>
          </a:xfrm>
          <a:prstGeom prst="rect">
            <a:avLst/>
          </a:prstGeom>
          <a:solidFill>
            <a:schemeClr val="bg1"/>
          </a:solidFill>
          <a:ln>
            <a:noFill/>
          </a:ln>
        </p:spPr>
        <p:txBody>
          <a:bodyPr wrap="square" rtlCol="0">
            <a:spAutoFit/>
          </a:bodyPr>
          <a:lstStyle/>
          <a:p>
            <a:pPr marL="563563" indent="-563563">
              <a:lnSpc>
                <a:spcPts val="1200"/>
              </a:lnSpc>
            </a:pPr>
            <a:r>
              <a:rPr lang="ja-JP" altLang="en-US" sz="1000" dirty="0" smtClean="0">
                <a:ln w="3175">
                  <a:noFill/>
                </a:ln>
                <a:solidFill>
                  <a:prstClr val="black"/>
                </a:solidFill>
                <a:latin typeface="Arial" pitchFamily="34" charset="0"/>
                <a:cs typeface="Arial" pitchFamily="34" charset="0"/>
              </a:rPr>
              <a:t>（</a:t>
            </a:r>
            <a:r>
              <a:rPr lang="en-US" altLang="ja-JP" sz="1000" dirty="0" smtClean="0">
                <a:solidFill>
                  <a:prstClr val="black"/>
                </a:solidFill>
                <a:latin typeface="Arial" pitchFamily="34" charset="0"/>
                <a:cs typeface="Arial" pitchFamily="34" charset="0"/>
              </a:rPr>
              <a:t>19%</a:t>
            </a:r>
            <a:r>
              <a:rPr lang="ja-JP" altLang="en-US" sz="1000" dirty="0" smtClean="0">
                <a:solidFill>
                  <a:prstClr val="black"/>
                </a:solidFill>
                <a:latin typeface="Arial" pitchFamily="34" charset="0"/>
                <a:cs typeface="Arial" pitchFamily="34" charset="0"/>
              </a:rPr>
              <a:t>）</a:t>
            </a:r>
            <a:r>
              <a:rPr lang="en-US" altLang="ja-JP" sz="1000" dirty="0" smtClean="0">
                <a:solidFill>
                  <a:prstClr val="black"/>
                </a:solidFill>
                <a:latin typeface="Arial" pitchFamily="34" charset="0"/>
                <a:cs typeface="Arial" pitchFamily="34" charset="0"/>
              </a:rPr>
              <a:t>…</a:t>
            </a:r>
            <a:r>
              <a:rPr lang="ja-JP" altLang="en-US" sz="1000" dirty="0" smtClean="0">
                <a:solidFill>
                  <a:prstClr val="black"/>
                </a:solidFill>
                <a:latin typeface="Arial" pitchFamily="34" charset="0"/>
                <a:cs typeface="Arial" pitchFamily="34" charset="0"/>
              </a:rPr>
              <a:t> 発電、精製、合成燃料、高炉、セメント炉、産業</a:t>
            </a:r>
            <a:r>
              <a:rPr lang="en-US" altLang="ja-JP" sz="1000" dirty="0" smtClean="0">
                <a:solidFill>
                  <a:prstClr val="black"/>
                </a:solidFill>
                <a:latin typeface="Arial" pitchFamily="34" charset="0"/>
                <a:cs typeface="Arial" pitchFamily="34" charset="0"/>
              </a:rPr>
              <a:t>CHP</a:t>
            </a:r>
            <a:r>
              <a:rPr lang="ja-JP" altLang="en-US" sz="1000" dirty="0" smtClean="0">
                <a:solidFill>
                  <a:prstClr val="black"/>
                </a:solidFill>
                <a:latin typeface="Arial" pitchFamily="34" charset="0"/>
                <a:cs typeface="Arial" pitchFamily="34" charset="0"/>
              </a:rPr>
              <a:t>など</a:t>
            </a:r>
            <a:endParaRPr lang="en-US" altLang="ja-JP" sz="1000" dirty="0" smtClean="0">
              <a:solidFill>
                <a:prstClr val="black"/>
              </a:solidFill>
              <a:latin typeface="Arial" pitchFamily="34" charset="0"/>
              <a:cs typeface="Arial" pitchFamily="34" charset="0"/>
            </a:endParaRPr>
          </a:p>
          <a:p>
            <a:pPr marL="628650" indent="-628650">
              <a:lnSpc>
                <a:spcPts val="1200"/>
              </a:lnSpc>
            </a:pPr>
            <a:r>
              <a:rPr lang="ja-JP" altLang="en-US" sz="1000" dirty="0" smtClean="0">
                <a:solidFill>
                  <a:srgbClr val="FF0000"/>
                </a:solidFill>
                <a:latin typeface="Arial" pitchFamily="34" charset="0"/>
                <a:cs typeface="Arial" pitchFamily="34" charset="0"/>
              </a:rPr>
              <a:t>（</a:t>
            </a:r>
            <a:r>
              <a:rPr lang="en-US" altLang="ja-JP" sz="1000" dirty="0" smtClean="0">
                <a:solidFill>
                  <a:srgbClr val="FF0000"/>
                </a:solidFill>
                <a:latin typeface="Arial" pitchFamily="34" charset="0"/>
                <a:cs typeface="Arial" pitchFamily="34" charset="0"/>
              </a:rPr>
              <a:t>17%</a:t>
            </a:r>
            <a:r>
              <a:rPr lang="ja-JP" altLang="en-US" sz="1000" dirty="0" smtClean="0">
                <a:solidFill>
                  <a:srgbClr val="FF0000"/>
                </a:solidFill>
                <a:latin typeface="Arial" pitchFamily="34" charset="0"/>
                <a:cs typeface="Arial" pitchFamily="34" charset="0"/>
              </a:rPr>
              <a:t>）</a:t>
            </a:r>
            <a:r>
              <a:rPr lang="en-US" altLang="ja-JP" sz="1000" dirty="0" smtClean="0">
                <a:solidFill>
                  <a:srgbClr val="FF0000"/>
                </a:solidFill>
                <a:latin typeface="Arial" pitchFamily="34" charset="0"/>
                <a:cs typeface="Arial" pitchFamily="34" charset="0"/>
              </a:rPr>
              <a:t> </a:t>
            </a:r>
            <a:r>
              <a:rPr lang="en-US" altLang="ja-JP" sz="1000" dirty="0" smtClean="0">
                <a:solidFill>
                  <a:prstClr val="black"/>
                </a:solidFill>
                <a:latin typeface="Arial" pitchFamily="34" charset="0"/>
                <a:cs typeface="Arial" pitchFamily="34" charset="0"/>
              </a:rPr>
              <a:t>…</a:t>
            </a:r>
            <a:r>
              <a:rPr lang="ja-JP" altLang="en-US" sz="1000" dirty="0" smtClean="0">
                <a:solidFill>
                  <a:prstClr val="black"/>
                </a:solidFill>
                <a:latin typeface="Arial" pitchFamily="34" charset="0"/>
                <a:cs typeface="Arial" pitchFamily="34" charset="0"/>
              </a:rPr>
              <a:t> 風力、太陽光、太陽熱、地熱など</a:t>
            </a:r>
            <a:endParaRPr lang="en-US" altLang="ja-JP" sz="1000" dirty="0" smtClean="0">
              <a:solidFill>
                <a:prstClr val="black"/>
              </a:solidFill>
              <a:latin typeface="Arial" pitchFamily="34" charset="0"/>
              <a:cs typeface="Arial" pitchFamily="34" charset="0"/>
            </a:endParaRPr>
          </a:p>
          <a:p>
            <a:pPr marL="628650" indent="-628650">
              <a:lnSpc>
                <a:spcPts val="1200"/>
              </a:lnSpc>
            </a:pPr>
            <a:endParaRPr lang="en-US" altLang="ja-JP" sz="1000" dirty="0" smtClean="0">
              <a:solidFill>
                <a:prstClr val="black"/>
              </a:solidFill>
              <a:latin typeface="Arial" pitchFamily="34" charset="0"/>
              <a:cs typeface="Arial" pitchFamily="34" charset="0"/>
            </a:endParaRPr>
          </a:p>
          <a:p>
            <a:pPr marL="628650" indent="-628650">
              <a:lnSpc>
                <a:spcPts val="1200"/>
              </a:lnSpc>
            </a:pPr>
            <a:r>
              <a:rPr lang="ja-JP" altLang="en-US" sz="1000" dirty="0" smtClean="0">
                <a:solidFill>
                  <a:prstClr val="black"/>
                </a:solidFill>
                <a:latin typeface="Arial" pitchFamily="34" charset="0"/>
                <a:cs typeface="Arial" pitchFamily="34" charset="0"/>
              </a:rPr>
              <a:t>（</a:t>
            </a:r>
            <a:r>
              <a:rPr lang="en-US" altLang="ja-JP" sz="1000" dirty="0" smtClean="0">
                <a:solidFill>
                  <a:prstClr val="black"/>
                </a:solidFill>
                <a:latin typeface="Arial" pitchFamily="34" charset="0"/>
                <a:cs typeface="Arial" pitchFamily="34" charset="0"/>
              </a:rPr>
              <a:t>6%</a:t>
            </a:r>
            <a:r>
              <a:rPr lang="ja-JP" altLang="en-US" sz="1000" dirty="0" smtClean="0">
                <a:solidFill>
                  <a:prstClr val="black"/>
                </a:solidFill>
                <a:latin typeface="Arial" pitchFamily="34" charset="0"/>
                <a:cs typeface="Arial" pitchFamily="34" charset="0"/>
              </a:rPr>
              <a:t>）</a:t>
            </a:r>
            <a:endParaRPr lang="en-US" altLang="ja-JP" sz="1000" dirty="0" smtClean="0">
              <a:solidFill>
                <a:prstClr val="black"/>
              </a:solidFill>
              <a:latin typeface="Arial" pitchFamily="34" charset="0"/>
              <a:cs typeface="Arial" pitchFamily="34" charset="0"/>
            </a:endParaRPr>
          </a:p>
          <a:p>
            <a:pPr marL="628650" indent="-628650">
              <a:lnSpc>
                <a:spcPts val="1200"/>
              </a:lnSpc>
            </a:pPr>
            <a:endParaRPr lang="en-US" altLang="ja-JP" sz="1000" dirty="0" smtClean="0">
              <a:solidFill>
                <a:prstClr val="black"/>
              </a:solidFill>
              <a:latin typeface="Arial" pitchFamily="34" charset="0"/>
              <a:cs typeface="Arial" pitchFamily="34" charset="0"/>
            </a:endParaRPr>
          </a:p>
          <a:p>
            <a:pPr marL="587375" indent="-587375">
              <a:lnSpc>
                <a:spcPts val="1200"/>
              </a:lnSpc>
            </a:pPr>
            <a:r>
              <a:rPr lang="ja-JP" altLang="en-US" sz="1000" dirty="0" smtClean="0">
                <a:solidFill>
                  <a:prstClr val="black"/>
                </a:solidFill>
                <a:latin typeface="Arial" pitchFamily="34" charset="0"/>
                <a:cs typeface="Arial" pitchFamily="34" charset="0"/>
              </a:rPr>
              <a:t>（</a:t>
            </a:r>
            <a:r>
              <a:rPr lang="en-US" altLang="ja-JP" sz="1000" dirty="0" smtClean="0">
                <a:solidFill>
                  <a:prstClr val="black"/>
                </a:solidFill>
                <a:latin typeface="Arial" pitchFamily="34" charset="0"/>
                <a:cs typeface="Arial" pitchFamily="34" charset="0"/>
              </a:rPr>
              <a:t>5%</a:t>
            </a:r>
            <a:r>
              <a:rPr lang="ja-JP" altLang="en-US" sz="1000" dirty="0" smtClean="0">
                <a:solidFill>
                  <a:prstClr val="black"/>
                </a:solidFill>
                <a:latin typeface="Arial" pitchFamily="34" charset="0"/>
                <a:cs typeface="Arial" pitchFamily="34" charset="0"/>
              </a:rPr>
              <a:t>）　 </a:t>
            </a:r>
            <a:r>
              <a:rPr lang="en-US" altLang="ja-JP" sz="1000" dirty="0" smtClean="0">
                <a:solidFill>
                  <a:prstClr val="black"/>
                </a:solidFill>
                <a:latin typeface="Arial" pitchFamily="34" charset="0"/>
                <a:cs typeface="Arial" pitchFamily="34" charset="0"/>
              </a:rPr>
              <a:t>…</a:t>
            </a:r>
            <a:r>
              <a:rPr lang="ja-JP" altLang="en-US" sz="1000" dirty="0" smtClean="0">
                <a:solidFill>
                  <a:prstClr val="black"/>
                </a:solidFill>
                <a:latin typeface="Arial" pitchFamily="34" charset="0"/>
                <a:cs typeface="Arial" pitchFamily="34" charset="0"/>
              </a:rPr>
              <a:t> 燃料転換、石炭火力、ガス火力、バイオマス・廃棄物など</a:t>
            </a:r>
            <a:endParaRPr lang="en-US" altLang="ja-JP" sz="1000" dirty="0" smtClean="0">
              <a:solidFill>
                <a:prstClr val="black"/>
              </a:solidFill>
              <a:latin typeface="Arial" pitchFamily="34" charset="0"/>
              <a:cs typeface="Arial" pitchFamily="34" charset="0"/>
            </a:endParaRPr>
          </a:p>
          <a:p>
            <a:pPr marL="587375" indent="-587375">
              <a:lnSpc>
                <a:spcPts val="1200"/>
              </a:lnSpc>
            </a:pPr>
            <a:r>
              <a:rPr lang="ja-JP" altLang="en-US" sz="1000" dirty="0" smtClean="0">
                <a:solidFill>
                  <a:prstClr val="black"/>
                </a:solidFill>
                <a:latin typeface="Arial" pitchFamily="34" charset="0"/>
                <a:cs typeface="Arial" pitchFamily="34" charset="0"/>
              </a:rPr>
              <a:t>（</a:t>
            </a:r>
            <a:r>
              <a:rPr lang="en-US" altLang="ja-JP" sz="1000" dirty="0" smtClean="0">
                <a:solidFill>
                  <a:prstClr val="black"/>
                </a:solidFill>
                <a:latin typeface="Arial" pitchFamily="34" charset="0"/>
                <a:cs typeface="Arial" pitchFamily="34" charset="0"/>
              </a:rPr>
              <a:t>15%</a:t>
            </a:r>
            <a:r>
              <a:rPr lang="ja-JP" altLang="en-US" sz="1000" dirty="0" smtClean="0">
                <a:solidFill>
                  <a:prstClr val="black"/>
                </a:solidFill>
                <a:latin typeface="Arial" pitchFamily="34" charset="0"/>
                <a:cs typeface="Arial" pitchFamily="34" charset="0"/>
              </a:rPr>
              <a:t>）</a:t>
            </a:r>
            <a:r>
              <a:rPr lang="en-US" altLang="ja-JP" sz="1000" dirty="0" smtClean="0">
                <a:solidFill>
                  <a:prstClr val="black"/>
                </a:solidFill>
                <a:latin typeface="Arial" pitchFamily="34" charset="0"/>
                <a:cs typeface="Arial" pitchFamily="34" charset="0"/>
              </a:rPr>
              <a:t> …</a:t>
            </a:r>
            <a:r>
              <a:rPr lang="ja-JP" altLang="en-US" sz="1000" dirty="0" smtClean="0">
                <a:solidFill>
                  <a:prstClr val="black"/>
                </a:solidFill>
                <a:latin typeface="Arial" pitchFamily="34" charset="0"/>
                <a:cs typeface="Arial" pitchFamily="34" charset="0"/>
              </a:rPr>
              <a:t> 電気自動車、燃料電池、産業燃料転換、輸送用バイオ燃料など</a:t>
            </a:r>
            <a:endParaRPr lang="en-US" altLang="ja-JP" sz="1000" dirty="0" smtClean="0">
              <a:solidFill>
                <a:prstClr val="black"/>
              </a:solidFill>
              <a:latin typeface="Arial" pitchFamily="34" charset="0"/>
              <a:cs typeface="Arial" pitchFamily="34" charset="0"/>
            </a:endParaRPr>
          </a:p>
          <a:p>
            <a:pPr marL="587375" indent="-587375">
              <a:lnSpc>
                <a:spcPts val="1200"/>
              </a:lnSpc>
            </a:pPr>
            <a:r>
              <a:rPr lang="ja-JP" altLang="en-US" sz="1000" dirty="0" smtClean="0">
                <a:solidFill>
                  <a:srgbClr val="FF0000"/>
                </a:solidFill>
                <a:latin typeface="Arial" pitchFamily="34" charset="0"/>
                <a:cs typeface="Arial" pitchFamily="34" charset="0"/>
              </a:rPr>
              <a:t>（</a:t>
            </a:r>
            <a:r>
              <a:rPr lang="en-US" altLang="ja-JP" sz="1000" dirty="0" smtClean="0">
                <a:solidFill>
                  <a:srgbClr val="FF0000"/>
                </a:solidFill>
                <a:latin typeface="Arial" pitchFamily="34" charset="0"/>
                <a:cs typeface="Arial" pitchFamily="34" charset="0"/>
              </a:rPr>
              <a:t>38%</a:t>
            </a:r>
            <a:r>
              <a:rPr lang="ja-JP" altLang="en-US" sz="1000" dirty="0" smtClean="0">
                <a:solidFill>
                  <a:srgbClr val="FF0000"/>
                </a:solidFill>
                <a:latin typeface="Arial" pitchFamily="34" charset="0"/>
                <a:cs typeface="Arial" pitchFamily="34" charset="0"/>
              </a:rPr>
              <a:t>）</a:t>
            </a:r>
            <a:r>
              <a:rPr lang="en-US" altLang="ja-JP" sz="1000" dirty="0" smtClean="0">
                <a:solidFill>
                  <a:srgbClr val="FF0000"/>
                </a:solidFill>
                <a:latin typeface="Arial" pitchFamily="34" charset="0"/>
                <a:cs typeface="Arial" pitchFamily="34" charset="0"/>
              </a:rPr>
              <a:t> </a:t>
            </a:r>
            <a:r>
              <a:rPr lang="en-US" altLang="ja-JP" sz="1000" dirty="0" smtClean="0">
                <a:solidFill>
                  <a:prstClr val="black"/>
                </a:solidFill>
                <a:latin typeface="Arial" pitchFamily="34" charset="0"/>
                <a:cs typeface="Arial" pitchFamily="34" charset="0"/>
              </a:rPr>
              <a:t>…</a:t>
            </a:r>
            <a:r>
              <a:rPr lang="ja-JP" altLang="en-US" sz="1000" dirty="0" smtClean="0">
                <a:solidFill>
                  <a:prstClr val="black"/>
                </a:solidFill>
                <a:latin typeface="Arial" pitchFamily="34" charset="0"/>
                <a:cs typeface="Arial" pitchFamily="34" charset="0"/>
              </a:rPr>
              <a:t> 革新的製造プロセス、高効率空調、高効率給湯、モーダルシフト、電気自動車など</a:t>
            </a:r>
            <a:endParaRPr lang="ja-JP" altLang="en-US" sz="1000" dirty="0">
              <a:solidFill>
                <a:prstClr val="black"/>
              </a:solidFill>
              <a:latin typeface="Arial" pitchFamily="34" charset="0"/>
              <a:cs typeface="Arial" pitchFamily="34" charset="0"/>
            </a:endParaRPr>
          </a:p>
        </p:txBody>
      </p:sp>
      <p:sp>
        <p:nvSpPr>
          <p:cNvPr id="54" name="正方形/長方形 53"/>
          <p:cNvSpPr/>
          <p:nvPr/>
        </p:nvSpPr>
        <p:spPr>
          <a:xfrm>
            <a:off x="4286248" y="2377432"/>
            <a:ext cx="1785950" cy="214314"/>
          </a:xfrm>
          <a:prstGeom prst="rect">
            <a:avLst/>
          </a:prstGeom>
          <a:gradFill flip="none" rotWithShape="1">
            <a:gsLst>
              <a:gs pos="0">
                <a:srgbClr val="00B050"/>
              </a:gs>
              <a:gs pos="0">
                <a:srgbClr val="FFC000"/>
              </a:gs>
              <a:gs pos="50000">
                <a:srgbClr val="30A67F">
                  <a:tint val="44500"/>
                  <a:satMod val="160000"/>
                </a:srgbClr>
              </a:gs>
              <a:gs pos="100000">
                <a:srgbClr val="30A67F">
                  <a:tint val="23500"/>
                  <a:satMod val="160000"/>
                </a:srgbClr>
              </a:gs>
            </a:gsLst>
            <a:lin ang="0" scaled="1"/>
            <a:tileRect/>
          </a:gra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smtClean="0">
                <a:ln w="3175">
                  <a:solidFill>
                    <a:prstClr val="white"/>
                  </a:solidFill>
                </a:ln>
                <a:solidFill>
                  <a:prstClr val="white"/>
                </a:solidFill>
                <a:latin typeface="Arial" pitchFamily="34" charset="0"/>
                <a:ea typeface="ＭＳ ゴシック" pitchFamily="49" charset="-128"/>
                <a:cs typeface="Arial" pitchFamily="34" charset="0"/>
              </a:rPr>
              <a:t>CCS</a:t>
            </a:r>
            <a:endParaRPr lang="ja-JP" altLang="en-US" sz="1100" dirty="0">
              <a:ln w="3175">
                <a:solidFill>
                  <a:prstClr val="white"/>
                </a:solidFill>
              </a:ln>
              <a:solidFill>
                <a:prstClr val="white"/>
              </a:solidFill>
              <a:latin typeface="Arial" pitchFamily="34" charset="0"/>
              <a:ea typeface="ＭＳ ゴシック" pitchFamily="49" charset="-128"/>
              <a:cs typeface="Arial" pitchFamily="34" charset="0"/>
            </a:endParaRPr>
          </a:p>
        </p:txBody>
      </p:sp>
      <p:sp>
        <p:nvSpPr>
          <p:cNvPr id="55" name="正方形/長方形 54"/>
          <p:cNvSpPr/>
          <p:nvPr/>
        </p:nvSpPr>
        <p:spPr>
          <a:xfrm>
            <a:off x="4286248" y="2682552"/>
            <a:ext cx="1785950" cy="214314"/>
          </a:xfrm>
          <a:prstGeom prst="rect">
            <a:avLst/>
          </a:prstGeom>
          <a:solidFill>
            <a:srgbClr val="30A67F"/>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ln w="3175">
                  <a:solidFill>
                    <a:prstClr val="white"/>
                  </a:solidFill>
                </a:ln>
                <a:solidFill>
                  <a:prstClr val="white"/>
                </a:solidFill>
                <a:latin typeface="Arial" pitchFamily="34" charset="0"/>
                <a:ea typeface="ＭＳ ゴシック" pitchFamily="49" charset="-128"/>
                <a:cs typeface="Arial" pitchFamily="34" charset="0"/>
              </a:rPr>
              <a:t>再生可能エネルギー</a:t>
            </a:r>
            <a:endParaRPr lang="ja-JP" altLang="en-US" sz="1100" dirty="0">
              <a:ln w="3175">
                <a:solidFill>
                  <a:prstClr val="white"/>
                </a:solidFill>
              </a:ln>
              <a:solidFill>
                <a:prstClr val="white"/>
              </a:solidFill>
              <a:latin typeface="Arial" pitchFamily="34" charset="0"/>
              <a:ea typeface="ＭＳ ゴシック" pitchFamily="49" charset="-128"/>
              <a:cs typeface="Arial" pitchFamily="34" charset="0"/>
            </a:endParaRPr>
          </a:p>
        </p:txBody>
      </p:sp>
      <p:sp>
        <p:nvSpPr>
          <p:cNvPr id="56" name="正方形/長方形 55"/>
          <p:cNvSpPr/>
          <p:nvPr/>
        </p:nvSpPr>
        <p:spPr>
          <a:xfrm>
            <a:off x="4286248" y="2987672"/>
            <a:ext cx="1785950" cy="214314"/>
          </a:xfrm>
          <a:prstGeom prst="rect">
            <a:avLst/>
          </a:prstGeom>
          <a:solidFill>
            <a:srgbClr val="30A67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ln w="3175">
                  <a:solidFill>
                    <a:prstClr val="white"/>
                  </a:solidFill>
                </a:ln>
                <a:solidFill>
                  <a:prstClr val="white"/>
                </a:solidFill>
                <a:latin typeface="Arial" pitchFamily="34" charset="0"/>
                <a:ea typeface="ＭＳ ゴシック" pitchFamily="49" charset="-128"/>
                <a:cs typeface="Arial" pitchFamily="34" charset="0"/>
              </a:rPr>
              <a:t>原子力</a:t>
            </a:r>
            <a:endParaRPr lang="ja-JP" altLang="en-US" sz="1100" dirty="0">
              <a:ln w="3175">
                <a:solidFill>
                  <a:prstClr val="white"/>
                </a:solidFill>
              </a:ln>
              <a:solidFill>
                <a:prstClr val="white"/>
              </a:solidFill>
              <a:latin typeface="Arial" pitchFamily="34" charset="0"/>
              <a:ea typeface="ＭＳ ゴシック" pitchFamily="49" charset="-128"/>
              <a:cs typeface="Arial" pitchFamily="34" charset="0"/>
            </a:endParaRPr>
          </a:p>
        </p:txBody>
      </p:sp>
      <p:sp>
        <p:nvSpPr>
          <p:cNvPr id="57" name="正方形/長方形 56"/>
          <p:cNvSpPr/>
          <p:nvPr/>
        </p:nvSpPr>
        <p:spPr>
          <a:xfrm>
            <a:off x="4286248" y="3292792"/>
            <a:ext cx="1785950" cy="214314"/>
          </a:xfrm>
          <a:prstGeom prst="rect">
            <a:avLst/>
          </a:prstGeom>
          <a:solidFill>
            <a:srgbClr val="30A67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ln w="3175">
                  <a:solidFill>
                    <a:prstClr val="white"/>
                  </a:solidFill>
                </a:ln>
                <a:solidFill>
                  <a:prstClr val="white"/>
                </a:solidFill>
                <a:latin typeface="Arial" pitchFamily="34" charset="0"/>
                <a:ea typeface="ＭＳ ゴシック" pitchFamily="49" charset="-128"/>
                <a:cs typeface="Arial" pitchFamily="34" charset="0"/>
              </a:rPr>
              <a:t>発電所の効率改善等</a:t>
            </a:r>
            <a:endParaRPr lang="ja-JP" altLang="en-US" sz="1100" dirty="0">
              <a:ln w="3175">
                <a:solidFill>
                  <a:prstClr val="white"/>
                </a:solidFill>
              </a:ln>
              <a:solidFill>
                <a:prstClr val="white"/>
              </a:solidFill>
              <a:latin typeface="Arial" pitchFamily="34" charset="0"/>
              <a:ea typeface="ＭＳ ゴシック" pitchFamily="49" charset="-128"/>
              <a:cs typeface="Arial" pitchFamily="34" charset="0"/>
            </a:endParaRPr>
          </a:p>
        </p:txBody>
      </p:sp>
      <p:sp>
        <p:nvSpPr>
          <p:cNvPr id="59" name="正方形/長方形 58"/>
          <p:cNvSpPr/>
          <p:nvPr/>
        </p:nvSpPr>
        <p:spPr>
          <a:xfrm>
            <a:off x="4286248" y="3597912"/>
            <a:ext cx="1785950" cy="214314"/>
          </a:xfrm>
          <a:prstGeom prst="rect">
            <a:avLst/>
          </a:prstGeom>
          <a:solidFill>
            <a:srgbClr val="FFC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ln w="3175">
                  <a:solidFill>
                    <a:prstClr val="white"/>
                  </a:solidFill>
                </a:ln>
                <a:solidFill>
                  <a:prstClr val="white"/>
                </a:solidFill>
                <a:latin typeface="Arial" pitchFamily="34" charset="0"/>
                <a:ea typeface="ＭＳ ゴシック" pitchFamily="49" charset="-128"/>
                <a:cs typeface="Arial" pitchFamily="34" charset="0"/>
              </a:rPr>
              <a:t>最終消費部門の燃料転換</a:t>
            </a:r>
            <a:endParaRPr lang="ja-JP" altLang="en-US" sz="1100" dirty="0">
              <a:ln w="3175">
                <a:solidFill>
                  <a:prstClr val="white"/>
                </a:solidFill>
              </a:ln>
              <a:solidFill>
                <a:prstClr val="white"/>
              </a:solidFill>
              <a:latin typeface="Arial" pitchFamily="34" charset="0"/>
              <a:ea typeface="ＭＳ ゴシック" pitchFamily="49" charset="-128"/>
              <a:cs typeface="Arial" pitchFamily="34" charset="0"/>
            </a:endParaRPr>
          </a:p>
        </p:txBody>
      </p:sp>
      <p:sp>
        <p:nvSpPr>
          <p:cNvPr id="60" name="正方形/長方形 59"/>
          <p:cNvSpPr/>
          <p:nvPr/>
        </p:nvSpPr>
        <p:spPr>
          <a:xfrm>
            <a:off x="4286248" y="3903030"/>
            <a:ext cx="1785950" cy="214314"/>
          </a:xfrm>
          <a:prstGeom prst="rect">
            <a:avLst/>
          </a:prstGeom>
          <a:solidFill>
            <a:srgbClr val="FFC00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ln w="3175">
                  <a:solidFill>
                    <a:prstClr val="white"/>
                  </a:solidFill>
                </a:ln>
                <a:solidFill>
                  <a:prstClr val="white"/>
                </a:solidFill>
                <a:latin typeface="Arial" pitchFamily="34" charset="0"/>
                <a:ea typeface="ＭＳ ゴシック" pitchFamily="49" charset="-128"/>
                <a:cs typeface="Arial" pitchFamily="34" charset="0"/>
              </a:rPr>
              <a:t>最終消費部門の効率改善</a:t>
            </a:r>
            <a:endParaRPr lang="ja-JP" altLang="en-US" sz="1100" dirty="0">
              <a:ln w="3175">
                <a:solidFill>
                  <a:prstClr val="white"/>
                </a:solidFill>
              </a:ln>
              <a:solidFill>
                <a:prstClr val="white"/>
              </a:solidFill>
              <a:latin typeface="Arial" pitchFamily="34" charset="0"/>
              <a:ea typeface="ＭＳ ゴシック" pitchFamily="49" charset="-128"/>
              <a:cs typeface="Arial" pitchFamily="34" charset="0"/>
            </a:endParaRPr>
          </a:p>
        </p:txBody>
      </p:sp>
      <p:sp>
        <p:nvSpPr>
          <p:cNvPr id="62" name="テキスト ボックス 61"/>
          <p:cNvSpPr txBox="1"/>
          <p:nvPr/>
        </p:nvSpPr>
        <p:spPr>
          <a:xfrm>
            <a:off x="7500958" y="5286388"/>
            <a:ext cx="1569660" cy="1384995"/>
          </a:xfrm>
          <a:prstGeom prst="rect">
            <a:avLst/>
          </a:prstGeom>
          <a:noFill/>
          <a:ln>
            <a:noFill/>
          </a:ln>
        </p:spPr>
        <p:txBody>
          <a:bodyPr wrap="none" rtlCol="0">
            <a:spAutoFit/>
          </a:bodyPr>
          <a:lstStyle/>
          <a:p>
            <a:r>
              <a:rPr lang="ja-JP" altLang="en-US" sz="1200" dirty="0" smtClean="0">
                <a:solidFill>
                  <a:prstClr val="black"/>
                </a:solidFill>
              </a:rPr>
              <a:t>燃料の燃焼効率改善</a:t>
            </a:r>
          </a:p>
          <a:p>
            <a:r>
              <a:rPr lang="ja-JP" altLang="en-US" sz="1200" dirty="0" smtClean="0">
                <a:solidFill>
                  <a:prstClr val="black"/>
                </a:solidFill>
              </a:rPr>
              <a:t>電力の消費効率改善</a:t>
            </a:r>
            <a:endParaRPr lang="en-US" altLang="ja-JP" sz="1200" dirty="0" smtClean="0">
              <a:solidFill>
                <a:prstClr val="black"/>
              </a:solidFill>
            </a:endParaRPr>
          </a:p>
          <a:p>
            <a:r>
              <a:rPr lang="ja-JP" altLang="en-US" sz="1200" dirty="0" smtClean="0">
                <a:solidFill>
                  <a:prstClr val="black"/>
                </a:solidFill>
              </a:rPr>
              <a:t>電気自動車</a:t>
            </a:r>
          </a:p>
          <a:p>
            <a:r>
              <a:rPr lang="ja-JP" altLang="en-US" sz="1200" dirty="0" smtClean="0">
                <a:solidFill>
                  <a:prstClr val="black"/>
                </a:solidFill>
              </a:rPr>
              <a:t>その他の電化</a:t>
            </a:r>
            <a:endParaRPr lang="en-US" altLang="ja-JP" sz="1200" dirty="0" smtClean="0">
              <a:solidFill>
                <a:prstClr val="black"/>
              </a:solidFill>
            </a:endParaRPr>
          </a:p>
          <a:p>
            <a:r>
              <a:rPr lang="ja-JP" altLang="en-US" sz="1200" dirty="0" smtClean="0">
                <a:solidFill>
                  <a:prstClr val="black"/>
                </a:solidFill>
              </a:rPr>
              <a:t>燃料電池</a:t>
            </a:r>
            <a:endParaRPr lang="en-US" altLang="ja-JP" sz="1200" dirty="0" smtClean="0">
              <a:solidFill>
                <a:prstClr val="black"/>
              </a:solidFill>
            </a:endParaRPr>
          </a:p>
          <a:p>
            <a:r>
              <a:rPr lang="ja-JP" altLang="en-US" sz="1200" dirty="0" smtClean="0">
                <a:solidFill>
                  <a:prstClr val="black"/>
                </a:solidFill>
              </a:rPr>
              <a:t>その他の燃料転換</a:t>
            </a:r>
            <a:endParaRPr lang="en-US" altLang="ja-JP" sz="1200" dirty="0" smtClean="0">
              <a:solidFill>
                <a:prstClr val="black"/>
              </a:solidFill>
            </a:endParaRPr>
          </a:p>
          <a:p>
            <a:r>
              <a:rPr lang="en-US" altLang="ja-JP" sz="1200" dirty="0" smtClean="0">
                <a:solidFill>
                  <a:prstClr val="black"/>
                </a:solidFill>
              </a:rPr>
              <a:t>CCS</a:t>
            </a:r>
            <a:r>
              <a:rPr lang="ja-JP" altLang="en-US" sz="1200" dirty="0" smtClean="0">
                <a:solidFill>
                  <a:prstClr val="black"/>
                </a:solidFill>
              </a:rPr>
              <a:t>・産業</a:t>
            </a:r>
            <a:endParaRPr lang="ja-JP" altLang="en-US" sz="1200" dirty="0">
              <a:solidFill>
                <a:prstClr val="black"/>
              </a:solidFill>
            </a:endParaRPr>
          </a:p>
        </p:txBody>
      </p:sp>
      <p:sp>
        <p:nvSpPr>
          <p:cNvPr id="65" name="テキスト ボックス 64"/>
          <p:cNvSpPr txBox="1"/>
          <p:nvPr/>
        </p:nvSpPr>
        <p:spPr>
          <a:xfrm>
            <a:off x="4143316" y="4929198"/>
            <a:ext cx="1531253" cy="1200329"/>
          </a:xfrm>
          <a:prstGeom prst="rect">
            <a:avLst/>
          </a:prstGeom>
          <a:noFill/>
        </p:spPr>
        <p:txBody>
          <a:bodyPr wrap="none" rtlCol="0">
            <a:spAutoFit/>
          </a:bodyPr>
          <a:lstStyle/>
          <a:p>
            <a:pPr algn="r"/>
            <a:r>
              <a:rPr lang="ja-JP" altLang="en-US" sz="1200" dirty="0" smtClean="0">
                <a:solidFill>
                  <a:prstClr val="black"/>
                </a:solidFill>
              </a:rPr>
              <a:t>発電所の効率改善</a:t>
            </a:r>
            <a:endParaRPr lang="en-US" altLang="ja-JP" sz="1200" dirty="0" smtClean="0">
              <a:solidFill>
                <a:prstClr val="black"/>
              </a:solidFill>
            </a:endParaRPr>
          </a:p>
          <a:p>
            <a:pPr algn="r"/>
            <a:r>
              <a:rPr lang="ja-JP" altLang="en-US" sz="1200" dirty="0" smtClean="0">
                <a:solidFill>
                  <a:prstClr val="black"/>
                </a:solidFill>
              </a:rPr>
              <a:t>・燃料転換</a:t>
            </a:r>
            <a:endParaRPr lang="en-US" altLang="ja-JP" sz="1200" dirty="0" smtClean="0">
              <a:solidFill>
                <a:prstClr val="black"/>
              </a:solidFill>
            </a:endParaRPr>
          </a:p>
          <a:p>
            <a:pPr algn="r"/>
            <a:endParaRPr lang="en-US" altLang="ja-JP" sz="400" dirty="0" smtClean="0">
              <a:solidFill>
                <a:prstClr val="black"/>
              </a:solidFill>
            </a:endParaRPr>
          </a:p>
          <a:p>
            <a:pPr algn="r"/>
            <a:r>
              <a:rPr lang="ja-JP" altLang="en-US" sz="1200" dirty="0" smtClean="0">
                <a:solidFill>
                  <a:prstClr val="black"/>
                </a:solidFill>
              </a:rPr>
              <a:t>原子力</a:t>
            </a:r>
            <a:endParaRPr lang="en-US" altLang="ja-JP" sz="1200" dirty="0" smtClean="0">
              <a:solidFill>
                <a:prstClr val="black"/>
              </a:solidFill>
            </a:endParaRPr>
          </a:p>
          <a:p>
            <a:pPr algn="r"/>
            <a:endParaRPr lang="en-US" altLang="ja-JP" sz="400" dirty="0" smtClean="0">
              <a:solidFill>
                <a:prstClr val="black"/>
              </a:solidFill>
            </a:endParaRPr>
          </a:p>
          <a:p>
            <a:pPr algn="r"/>
            <a:r>
              <a:rPr lang="ja-JP" altLang="en-US" sz="1200" dirty="0" smtClean="0">
                <a:solidFill>
                  <a:prstClr val="black"/>
                </a:solidFill>
              </a:rPr>
              <a:t>再生可能エネルギー</a:t>
            </a:r>
            <a:endParaRPr lang="en-US" altLang="ja-JP" sz="1200" dirty="0" smtClean="0">
              <a:solidFill>
                <a:prstClr val="black"/>
              </a:solidFill>
            </a:endParaRPr>
          </a:p>
          <a:p>
            <a:pPr algn="r"/>
            <a:endParaRPr lang="en-US" altLang="ja-JP" sz="400" dirty="0" smtClean="0">
              <a:solidFill>
                <a:prstClr val="black"/>
              </a:solidFill>
            </a:endParaRPr>
          </a:p>
          <a:p>
            <a:pPr algn="r"/>
            <a:r>
              <a:rPr lang="en-US" altLang="ja-JP" sz="1200" dirty="0" smtClean="0">
                <a:solidFill>
                  <a:prstClr val="black"/>
                </a:solidFill>
              </a:rPr>
              <a:t>CCS</a:t>
            </a:r>
            <a:r>
              <a:rPr lang="ja-JP" altLang="en-US" sz="1200" dirty="0" smtClean="0">
                <a:solidFill>
                  <a:prstClr val="black"/>
                </a:solidFill>
              </a:rPr>
              <a:t>・発電</a:t>
            </a:r>
            <a:endParaRPr lang="ja-JP" altLang="en-US" sz="1200" dirty="0">
              <a:solidFill>
                <a:prstClr val="black"/>
              </a:solidFill>
            </a:endParaRPr>
          </a:p>
        </p:txBody>
      </p:sp>
      <p:cxnSp>
        <p:nvCxnSpPr>
          <p:cNvPr id="67" name="直線矢印コネクタ 66"/>
          <p:cNvCxnSpPr/>
          <p:nvPr/>
        </p:nvCxnSpPr>
        <p:spPr>
          <a:xfrm flipV="1">
            <a:off x="5667375" y="4826000"/>
            <a:ext cx="854075" cy="336550"/>
          </a:xfrm>
          <a:prstGeom prst="straightConnector1">
            <a:avLst/>
          </a:prstGeom>
          <a:ln w="6350">
            <a:solidFill>
              <a:srgbClr val="EB7A1D"/>
            </a:solidFill>
            <a:tailEnd type="oval" w="sm" len="sm"/>
          </a:ln>
        </p:spPr>
        <p:style>
          <a:lnRef idx="1">
            <a:schemeClr val="accent1"/>
          </a:lnRef>
          <a:fillRef idx="0">
            <a:schemeClr val="accent1"/>
          </a:fillRef>
          <a:effectRef idx="0">
            <a:schemeClr val="accent1"/>
          </a:effectRef>
          <a:fontRef idx="minor">
            <a:schemeClr val="tx1"/>
          </a:fontRef>
        </p:style>
      </p:cxnSp>
      <p:cxnSp>
        <p:nvCxnSpPr>
          <p:cNvPr id="69" name="直線矢印コネクタ 68"/>
          <p:cNvCxnSpPr>
            <a:stCxn id="65" idx="3"/>
          </p:cNvCxnSpPr>
          <p:nvPr/>
        </p:nvCxnSpPr>
        <p:spPr>
          <a:xfrm flipV="1">
            <a:off x="5674569" y="4978400"/>
            <a:ext cx="567481" cy="550963"/>
          </a:xfrm>
          <a:prstGeom prst="straightConnector1">
            <a:avLst/>
          </a:prstGeom>
          <a:ln w="6350">
            <a:solidFill>
              <a:srgbClr val="EB7A1D"/>
            </a:solidFill>
            <a:tailEnd type="oval" w="sm" len="sm"/>
          </a:ln>
        </p:spPr>
        <p:style>
          <a:lnRef idx="1">
            <a:schemeClr val="accent1"/>
          </a:lnRef>
          <a:fillRef idx="0">
            <a:schemeClr val="accent1"/>
          </a:fillRef>
          <a:effectRef idx="0">
            <a:schemeClr val="accent1"/>
          </a:effectRef>
          <a:fontRef idx="minor">
            <a:schemeClr val="tx1"/>
          </a:fontRef>
        </p:style>
      </p:cxnSp>
      <p:cxnSp>
        <p:nvCxnSpPr>
          <p:cNvPr id="74" name="直線矢印コネクタ 73"/>
          <p:cNvCxnSpPr/>
          <p:nvPr/>
        </p:nvCxnSpPr>
        <p:spPr>
          <a:xfrm flipV="1">
            <a:off x="5672138" y="5480050"/>
            <a:ext cx="360362" cy="256382"/>
          </a:xfrm>
          <a:prstGeom prst="straightConnector1">
            <a:avLst/>
          </a:prstGeom>
          <a:ln w="6350">
            <a:solidFill>
              <a:srgbClr val="EB7A1D"/>
            </a:solidFill>
            <a:tailEnd type="oval" w="sm" len="sm"/>
          </a:ln>
        </p:spPr>
        <p:style>
          <a:lnRef idx="1">
            <a:schemeClr val="accent1"/>
          </a:lnRef>
          <a:fillRef idx="0">
            <a:schemeClr val="accent1"/>
          </a:fillRef>
          <a:effectRef idx="0">
            <a:schemeClr val="accent1"/>
          </a:effectRef>
          <a:fontRef idx="minor">
            <a:schemeClr val="tx1"/>
          </a:fontRef>
        </p:style>
      </p:cxnSp>
      <p:cxnSp>
        <p:nvCxnSpPr>
          <p:cNvPr id="77" name="直線矢印コネクタ 76"/>
          <p:cNvCxnSpPr/>
          <p:nvPr/>
        </p:nvCxnSpPr>
        <p:spPr>
          <a:xfrm flipV="1">
            <a:off x="5679281" y="5930900"/>
            <a:ext cx="454819" cy="48419"/>
          </a:xfrm>
          <a:prstGeom prst="straightConnector1">
            <a:avLst/>
          </a:prstGeom>
          <a:ln w="6350">
            <a:solidFill>
              <a:srgbClr val="EB7A1D"/>
            </a:solidFill>
            <a:tailEnd type="oval" w="sm" len="sm"/>
          </a:ln>
        </p:spPr>
        <p:style>
          <a:lnRef idx="1">
            <a:schemeClr val="accent1"/>
          </a:lnRef>
          <a:fillRef idx="0">
            <a:schemeClr val="accent1"/>
          </a:fillRef>
          <a:effectRef idx="0">
            <a:schemeClr val="accent1"/>
          </a:effectRef>
          <a:fontRef idx="minor">
            <a:schemeClr val="tx1"/>
          </a:fontRef>
        </p:style>
      </p:cxnSp>
      <p:cxnSp>
        <p:nvCxnSpPr>
          <p:cNvPr id="85" name="直線矢印コネクタ 84"/>
          <p:cNvCxnSpPr/>
          <p:nvPr/>
        </p:nvCxnSpPr>
        <p:spPr>
          <a:xfrm rot="10800000">
            <a:off x="7215206" y="5214951"/>
            <a:ext cx="285732" cy="211921"/>
          </a:xfrm>
          <a:prstGeom prst="straightConnector1">
            <a:avLst/>
          </a:prstGeom>
          <a:ln w="6350">
            <a:solidFill>
              <a:srgbClr val="1A3DEE"/>
            </a:solidFill>
            <a:tailEnd type="oval" w="sm" len="sm"/>
          </a:ln>
        </p:spPr>
        <p:style>
          <a:lnRef idx="1">
            <a:schemeClr val="accent1"/>
          </a:lnRef>
          <a:fillRef idx="0">
            <a:schemeClr val="accent1"/>
          </a:fillRef>
          <a:effectRef idx="0">
            <a:schemeClr val="accent1"/>
          </a:effectRef>
          <a:fontRef idx="minor">
            <a:schemeClr val="tx1"/>
          </a:fontRef>
        </p:style>
      </p:cxnSp>
      <p:cxnSp>
        <p:nvCxnSpPr>
          <p:cNvPr id="88" name="直線矢印コネクタ 87"/>
          <p:cNvCxnSpPr/>
          <p:nvPr/>
        </p:nvCxnSpPr>
        <p:spPr>
          <a:xfrm rot="10800000" flipV="1">
            <a:off x="7029450" y="5798342"/>
            <a:ext cx="471488" cy="177007"/>
          </a:xfrm>
          <a:prstGeom prst="straightConnector1">
            <a:avLst/>
          </a:prstGeom>
          <a:ln w="6350">
            <a:solidFill>
              <a:srgbClr val="1A3DEE"/>
            </a:solidFill>
            <a:tailEnd type="oval" w="sm" len="sm"/>
          </a:ln>
        </p:spPr>
        <p:style>
          <a:lnRef idx="1">
            <a:schemeClr val="accent1"/>
          </a:lnRef>
          <a:fillRef idx="0">
            <a:schemeClr val="accent1"/>
          </a:fillRef>
          <a:effectRef idx="0">
            <a:schemeClr val="accent1"/>
          </a:effectRef>
          <a:fontRef idx="minor">
            <a:schemeClr val="tx1"/>
          </a:fontRef>
        </p:style>
      </p:cxnSp>
      <p:cxnSp>
        <p:nvCxnSpPr>
          <p:cNvPr id="91" name="直線矢印コネクタ 90"/>
          <p:cNvCxnSpPr>
            <a:stCxn id="62" idx="1"/>
          </p:cNvCxnSpPr>
          <p:nvPr/>
        </p:nvCxnSpPr>
        <p:spPr>
          <a:xfrm rot="10800000" flipV="1">
            <a:off x="6810376" y="5978885"/>
            <a:ext cx="690583" cy="94889"/>
          </a:xfrm>
          <a:prstGeom prst="straightConnector1">
            <a:avLst/>
          </a:prstGeom>
          <a:ln w="6350">
            <a:solidFill>
              <a:srgbClr val="1A3DEE"/>
            </a:solidFill>
            <a:tailEnd type="oval" w="sm" len="sm"/>
          </a:ln>
        </p:spPr>
        <p:style>
          <a:lnRef idx="1">
            <a:schemeClr val="accent1"/>
          </a:lnRef>
          <a:fillRef idx="0">
            <a:schemeClr val="accent1"/>
          </a:fillRef>
          <a:effectRef idx="0">
            <a:schemeClr val="accent1"/>
          </a:effectRef>
          <a:fontRef idx="minor">
            <a:schemeClr val="tx1"/>
          </a:fontRef>
        </p:style>
      </p:cxnSp>
      <p:cxnSp>
        <p:nvCxnSpPr>
          <p:cNvPr id="95" name="直線矢印コネクタ 94"/>
          <p:cNvCxnSpPr/>
          <p:nvPr/>
        </p:nvCxnSpPr>
        <p:spPr>
          <a:xfrm rot="10800000" flipV="1">
            <a:off x="6715140" y="6148388"/>
            <a:ext cx="785800" cy="66694"/>
          </a:xfrm>
          <a:prstGeom prst="straightConnector1">
            <a:avLst/>
          </a:prstGeom>
          <a:ln w="6350">
            <a:solidFill>
              <a:srgbClr val="1A3DEE"/>
            </a:solidFill>
            <a:tailEnd type="oval" w="sm" len="sm"/>
          </a:ln>
        </p:spPr>
        <p:style>
          <a:lnRef idx="1">
            <a:schemeClr val="accent1"/>
          </a:lnRef>
          <a:fillRef idx="0">
            <a:schemeClr val="accent1"/>
          </a:fillRef>
          <a:effectRef idx="0">
            <a:schemeClr val="accent1"/>
          </a:effectRef>
          <a:fontRef idx="minor">
            <a:schemeClr val="tx1"/>
          </a:fontRef>
        </p:style>
      </p:cxnSp>
      <p:cxnSp>
        <p:nvCxnSpPr>
          <p:cNvPr id="98" name="直線矢印コネクタ 97"/>
          <p:cNvCxnSpPr/>
          <p:nvPr/>
        </p:nvCxnSpPr>
        <p:spPr>
          <a:xfrm rot="10800000">
            <a:off x="6429388" y="6215083"/>
            <a:ext cx="1069168" cy="304783"/>
          </a:xfrm>
          <a:prstGeom prst="straightConnector1">
            <a:avLst/>
          </a:prstGeom>
          <a:ln w="6350">
            <a:solidFill>
              <a:srgbClr val="1A3DEE">
                <a:alpha val="80000"/>
              </a:srgb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104" name="直線矢印コネクタ 103"/>
          <p:cNvCxnSpPr/>
          <p:nvPr/>
        </p:nvCxnSpPr>
        <p:spPr>
          <a:xfrm rot="10800000">
            <a:off x="6572264" y="6215083"/>
            <a:ext cx="928676" cy="119043"/>
          </a:xfrm>
          <a:prstGeom prst="straightConnector1">
            <a:avLst/>
          </a:prstGeom>
          <a:ln w="6350">
            <a:solidFill>
              <a:srgbClr val="1A3DEE">
                <a:alpha val="80000"/>
              </a:srgb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111" name="直線矢印コネクタ 110"/>
          <p:cNvCxnSpPr/>
          <p:nvPr/>
        </p:nvCxnSpPr>
        <p:spPr>
          <a:xfrm rot="10800000" flipV="1">
            <a:off x="7286645" y="5619750"/>
            <a:ext cx="216677" cy="23828"/>
          </a:xfrm>
          <a:prstGeom prst="straightConnector1">
            <a:avLst/>
          </a:prstGeom>
          <a:ln w="6350">
            <a:solidFill>
              <a:srgbClr val="1A3DEE"/>
            </a:solidFill>
            <a:tailEnd type="oval" w="sm" len="sm"/>
          </a:ln>
        </p:spPr>
        <p:style>
          <a:lnRef idx="1">
            <a:schemeClr val="accent1"/>
          </a:lnRef>
          <a:fillRef idx="0">
            <a:schemeClr val="accent1"/>
          </a:fillRef>
          <a:effectRef idx="0">
            <a:schemeClr val="accent1"/>
          </a:effectRef>
          <a:fontRef idx="minor">
            <a:schemeClr val="tx1"/>
          </a:fontRef>
        </p:style>
      </p:cxnSp>
      <p:sp>
        <p:nvSpPr>
          <p:cNvPr id="123" name="テキスト ボックス 122"/>
          <p:cNvSpPr txBox="1"/>
          <p:nvPr/>
        </p:nvSpPr>
        <p:spPr>
          <a:xfrm>
            <a:off x="4285796" y="4451064"/>
            <a:ext cx="1377300" cy="461665"/>
          </a:xfrm>
          <a:prstGeom prst="rect">
            <a:avLst/>
          </a:prstGeom>
          <a:noFill/>
          <a:ln w="38100">
            <a:solidFill>
              <a:srgbClr val="00B050"/>
            </a:solidFill>
          </a:ln>
        </p:spPr>
        <p:txBody>
          <a:bodyPr wrap="none" rtlCol="0">
            <a:spAutoFit/>
          </a:bodyPr>
          <a:lstStyle/>
          <a:p>
            <a:pPr algn="ctr"/>
            <a:r>
              <a:rPr lang="ja-JP" altLang="en-US" sz="1200" dirty="0" smtClean="0">
                <a:ln w="3175">
                  <a:solidFill>
                    <a:prstClr val="black"/>
                  </a:solidFill>
                </a:ln>
                <a:solidFill>
                  <a:srgbClr val="00B050"/>
                </a:solidFill>
              </a:rPr>
              <a:t>エネルギー供給側</a:t>
            </a:r>
            <a:endParaRPr lang="en-US" altLang="ja-JP" sz="1200" dirty="0" smtClean="0">
              <a:ln w="3175">
                <a:solidFill>
                  <a:prstClr val="black"/>
                </a:solidFill>
              </a:ln>
              <a:solidFill>
                <a:srgbClr val="00B050"/>
              </a:solidFill>
            </a:endParaRPr>
          </a:p>
          <a:p>
            <a:pPr algn="ctr"/>
            <a:r>
              <a:rPr lang="ja-JP" altLang="en-US" sz="1200" dirty="0" smtClean="0">
                <a:ln w="3175">
                  <a:solidFill>
                    <a:prstClr val="black"/>
                  </a:solidFill>
                </a:ln>
                <a:solidFill>
                  <a:srgbClr val="00B050"/>
                </a:solidFill>
              </a:rPr>
              <a:t>の対策</a:t>
            </a:r>
            <a:endParaRPr lang="ja-JP" altLang="en-US" sz="1200" dirty="0">
              <a:ln w="3175">
                <a:solidFill>
                  <a:prstClr val="black"/>
                </a:solidFill>
              </a:ln>
              <a:solidFill>
                <a:srgbClr val="00B050"/>
              </a:solidFill>
            </a:endParaRPr>
          </a:p>
        </p:txBody>
      </p:sp>
      <p:sp>
        <p:nvSpPr>
          <p:cNvPr id="125" name="テキスト ボックス 124"/>
          <p:cNvSpPr txBox="1"/>
          <p:nvPr/>
        </p:nvSpPr>
        <p:spPr>
          <a:xfrm>
            <a:off x="7572396" y="4828732"/>
            <a:ext cx="1377301" cy="461665"/>
          </a:xfrm>
          <a:prstGeom prst="rect">
            <a:avLst/>
          </a:prstGeom>
          <a:noFill/>
          <a:ln w="38100">
            <a:solidFill>
              <a:srgbClr val="FFC000"/>
            </a:solidFill>
          </a:ln>
        </p:spPr>
        <p:txBody>
          <a:bodyPr wrap="none" rtlCol="0">
            <a:spAutoFit/>
          </a:bodyPr>
          <a:lstStyle/>
          <a:p>
            <a:pPr algn="ctr"/>
            <a:r>
              <a:rPr lang="ja-JP" altLang="en-US" sz="1200" dirty="0" smtClean="0">
                <a:ln w="3175">
                  <a:solidFill>
                    <a:prstClr val="black"/>
                  </a:solidFill>
                </a:ln>
                <a:solidFill>
                  <a:srgbClr val="FFC000"/>
                </a:solidFill>
              </a:rPr>
              <a:t>エネルギー需要側</a:t>
            </a:r>
            <a:endParaRPr lang="en-US" altLang="ja-JP" sz="1200" dirty="0" smtClean="0">
              <a:ln w="3175">
                <a:solidFill>
                  <a:prstClr val="black"/>
                </a:solidFill>
              </a:ln>
              <a:solidFill>
                <a:srgbClr val="FFC000"/>
              </a:solidFill>
            </a:endParaRPr>
          </a:p>
          <a:p>
            <a:pPr algn="ctr"/>
            <a:r>
              <a:rPr lang="ja-JP" altLang="en-US" sz="1200" dirty="0" smtClean="0">
                <a:ln w="3175">
                  <a:solidFill>
                    <a:prstClr val="black"/>
                  </a:solidFill>
                </a:ln>
                <a:solidFill>
                  <a:srgbClr val="FFC000"/>
                </a:solidFill>
              </a:rPr>
              <a:t>の対策</a:t>
            </a:r>
            <a:endParaRPr lang="ja-JP" altLang="en-US" sz="1200" dirty="0">
              <a:ln w="3175">
                <a:solidFill>
                  <a:prstClr val="black"/>
                </a:solidFill>
              </a:ln>
              <a:solidFill>
                <a:srgbClr val="FFC000"/>
              </a:solidFill>
            </a:endParaRPr>
          </a:p>
        </p:txBody>
      </p:sp>
      <p:sp>
        <p:nvSpPr>
          <p:cNvPr id="44" name="スライド番号プレースホルダ 3"/>
          <p:cNvSpPr>
            <a:spLocks noGrp="1"/>
          </p:cNvSpPr>
          <p:nvPr>
            <p:ph type="sldNum" sz="quarter" idx="12"/>
          </p:nvPr>
        </p:nvSpPr>
        <p:spPr>
          <a:xfrm>
            <a:off x="7020272" y="6520259"/>
            <a:ext cx="2133600" cy="365125"/>
          </a:xfrm>
        </p:spPr>
        <p:txBody>
          <a:bodyPr/>
          <a:lstStyle/>
          <a:p>
            <a:fld id="{D2D8002D-B5B0-4BAC-B1F6-782DDCCE6D9C}" type="slidenum">
              <a:rPr lang="ja-JP" altLang="en-US" smtClean="0">
                <a:solidFill>
                  <a:prstClr val="black"/>
                </a:solidFill>
              </a:rPr>
              <a:pPr/>
              <a:t>14</a:t>
            </a:fld>
            <a:endParaRPr lang="ja-JP" altLang="en-US" dirty="0">
              <a:solidFill>
                <a:prstClr val="black"/>
              </a:solidFill>
            </a:endParaRPr>
          </a:p>
        </p:txBody>
      </p:sp>
    </p:spTree>
    <p:extLst>
      <p:ext uri="{BB962C8B-B14F-4D97-AF65-F5344CB8AC3E}">
        <p14:creationId xmlns:p14="http://schemas.microsoft.com/office/powerpoint/2010/main" val="19197379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150" y="1466850"/>
            <a:ext cx="8072438" cy="524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137"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138" name="Rectangle 58"/>
          <p:cNvSpPr>
            <a:spLocks noChangeArrowheads="1"/>
          </p:cNvSpPr>
          <p:nvPr/>
        </p:nvSpPr>
        <p:spPr bwMode="auto">
          <a:xfrm>
            <a:off x="0" y="352425"/>
            <a:ext cx="9144000" cy="209550"/>
          </a:xfrm>
          <a:prstGeom prst="rect">
            <a:avLst/>
          </a:prstGeom>
          <a:noFill/>
          <a:ln w="9525">
            <a:noFill/>
            <a:miter lim="800000"/>
            <a:headEnd/>
            <a:tailEnd/>
          </a:ln>
        </p:spPr>
        <p:txBody>
          <a:bodyPr anchor="ctr"/>
          <a:lstStyle/>
          <a:p>
            <a:pPr algn="ctr" fontAlgn="base">
              <a:spcBef>
                <a:spcPct val="0"/>
              </a:spcBef>
              <a:spcAft>
                <a:spcPct val="0"/>
              </a:spcAft>
              <a:defRPr/>
            </a:pPr>
            <a:endParaRPr lang="ja-JP" altLang="en-US" sz="2400" dirty="0">
              <a:ln>
                <a:solidFill>
                  <a:prstClr val="black">
                    <a:lumMod val="65000"/>
                    <a:lumOff val="35000"/>
                  </a:prstClr>
                </a:solidFill>
              </a:ln>
              <a:solidFill>
                <a:prstClr val="black"/>
              </a:solidFill>
              <a:cs typeface="Arial" pitchFamily="34" charset="0"/>
            </a:endParaRPr>
          </a:p>
        </p:txBody>
      </p:sp>
      <p:sp>
        <p:nvSpPr>
          <p:cNvPr id="139" name="角丸四角形 138"/>
          <p:cNvSpPr/>
          <p:nvPr/>
        </p:nvSpPr>
        <p:spPr>
          <a:xfrm>
            <a:off x="2575560" y="1627848"/>
            <a:ext cx="4019550" cy="298057"/>
          </a:xfrm>
          <a:prstGeom prst="roundRect">
            <a:avLst/>
          </a:prstGeom>
          <a:solidFill>
            <a:srgbClr val="4F8FC9"/>
          </a:solidFill>
          <a:ln>
            <a:noFill/>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36000" tIns="36000" rIns="36000" bIns="36000" anchor="ctr"/>
          <a:lstStyle/>
          <a:p>
            <a:pPr algn="ctr" fontAlgn="base">
              <a:spcBef>
                <a:spcPct val="0"/>
              </a:spcBef>
              <a:spcAft>
                <a:spcPct val="0"/>
              </a:spcAft>
              <a:defRPr/>
            </a:pPr>
            <a:r>
              <a:rPr lang="en-US" altLang="ja-JP" dirty="0">
                <a:ln w="3175">
                  <a:solidFill>
                    <a:prstClr val="white">
                      <a:lumMod val="95000"/>
                    </a:prstClr>
                  </a:solidFill>
                </a:ln>
                <a:solidFill>
                  <a:prstClr val="white"/>
                </a:solidFill>
                <a:cs typeface="Arial" pitchFamily="34" charset="0"/>
              </a:rPr>
              <a:t>1900</a:t>
            </a:r>
            <a:r>
              <a:rPr lang="ja-JP" altLang="en-US" dirty="0">
                <a:ln w="3175">
                  <a:solidFill>
                    <a:prstClr val="white">
                      <a:lumMod val="95000"/>
                    </a:prstClr>
                  </a:solidFill>
                </a:ln>
                <a:solidFill>
                  <a:prstClr val="white"/>
                </a:solidFill>
                <a:cs typeface="Arial" pitchFamily="34" charset="0"/>
              </a:rPr>
              <a:t>年～</a:t>
            </a:r>
            <a:r>
              <a:rPr lang="en-US" altLang="ja-JP" dirty="0">
                <a:ln w="3175">
                  <a:solidFill>
                    <a:prstClr val="white">
                      <a:lumMod val="95000"/>
                    </a:prstClr>
                  </a:solidFill>
                </a:ln>
                <a:solidFill>
                  <a:prstClr val="white"/>
                </a:solidFill>
                <a:cs typeface="Arial" pitchFamily="34" charset="0"/>
              </a:rPr>
              <a:t>2050</a:t>
            </a:r>
            <a:r>
              <a:rPr lang="ja-JP" altLang="en-US" dirty="0">
                <a:ln w="3175">
                  <a:solidFill>
                    <a:prstClr val="white">
                      <a:lumMod val="95000"/>
                    </a:prstClr>
                  </a:solidFill>
                </a:ln>
                <a:solidFill>
                  <a:prstClr val="white"/>
                </a:solidFill>
                <a:cs typeface="Arial" pitchFamily="34" charset="0"/>
              </a:rPr>
              <a:t>年 我が国の排出経路</a:t>
            </a:r>
          </a:p>
        </p:txBody>
      </p:sp>
      <p:sp>
        <p:nvSpPr>
          <p:cNvPr id="140" name="正方形/長方形 139"/>
          <p:cNvSpPr/>
          <p:nvPr/>
        </p:nvSpPr>
        <p:spPr>
          <a:xfrm>
            <a:off x="631825" y="758825"/>
            <a:ext cx="7950200" cy="641350"/>
          </a:xfrm>
          <a:prstGeom prst="rect">
            <a:avLst/>
          </a:prstGeom>
          <a:solidFill>
            <a:schemeClr val="bg1"/>
          </a:solidFill>
          <a:ln w="9525">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lnSpc>
                <a:spcPts val="2000"/>
              </a:lnSpc>
              <a:spcBef>
                <a:spcPct val="0"/>
              </a:spcBef>
              <a:spcAft>
                <a:spcPct val="0"/>
              </a:spcAft>
              <a:defRPr/>
            </a:pPr>
            <a:r>
              <a:rPr lang="en-US" altLang="ja-JP" sz="1600">
                <a:solidFill>
                  <a:prstClr val="black"/>
                </a:solidFill>
                <a:cs typeface="Arial" pitchFamily="34" charset="0"/>
              </a:rPr>
              <a:t>2050</a:t>
            </a:r>
            <a:r>
              <a:rPr lang="ja-JP" altLang="en-US" sz="1600">
                <a:solidFill>
                  <a:prstClr val="black"/>
                </a:solidFill>
                <a:cs typeface="Arial" pitchFamily="34" charset="0"/>
              </a:rPr>
              <a:t>年</a:t>
            </a:r>
            <a:r>
              <a:rPr lang="en-US" altLang="ja-JP" sz="1600">
                <a:solidFill>
                  <a:prstClr val="black"/>
                </a:solidFill>
                <a:cs typeface="Arial" pitchFamily="34" charset="0"/>
              </a:rPr>
              <a:t>80%</a:t>
            </a:r>
            <a:r>
              <a:rPr lang="ja-JP" altLang="en-US" sz="1600">
                <a:solidFill>
                  <a:prstClr val="black"/>
                </a:solidFill>
                <a:cs typeface="Arial" pitchFamily="34" charset="0"/>
              </a:rPr>
              <a:t>削減はこれまでの延長線上にない社会。</a:t>
            </a:r>
            <a:r>
              <a:rPr lang="en-US" altLang="ja-JP" sz="1600">
                <a:solidFill>
                  <a:prstClr val="black"/>
                </a:solidFill>
                <a:cs typeface="Arial" pitchFamily="34" charset="0"/>
              </a:rPr>
              <a:t>2020</a:t>
            </a:r>
            <a:r>
              <a:rPr lang="ja-JP" altLang="en-US" sz="1600">
                <a:solidFill>
                  <a:prstClr val="black"/>
                </a:solidFill>
                <a:cs typeface="Arial" pitchFamily="34" charset="0"/>
              </a:rPr>
              <a:t>年・</a:t>
            </a:r>
            <a:r>
              <a:rPr lang="en-US" altLang="ja-JP" sz="1600">
                <a:solidFill>
                  <a:prstClr val="black"/>
                </a:solidFill>
                <a:cs typeface="Arial" pitchFamily="34" charset="0"/>
              </a:rPr>
              <a:t>2030</a:t>
            </a:r>
            <a:r>
              <a:rPr lang="ja-JP" altLang="en-US" sz="1600">
                <a:solidFill>
                  <a:prstClr val="black"/>
                </a:solidFill>
                <a:cs typeface="Arial" pitchFamily="34" charset="0"/>
              </a:rPr>
              <a:t>年の中期目標は</a:t>
            </a:r>
            <a:r>
              <a:rPr lang="en-US" altLang="ja-JP" sz="1600">
                <a:solidFill>
                  <a:prstClr val="black"/>
                </a:solidFill>
                <a:cs typeface="Arial" pitchFamily="34" charset="0"/>
              </a:rPr>
              <a:t>80%</a:t>
            </a:r>
            <a:r>
              <a:rPr lang="ja-JP" altLang="en-US" sz="1600">
                <a:solidFill>
                  <a:prstClr val="black"/>
                </a:solidFill>
                <a:cs typeface="Arial" pitchFamily="34" charset="0"/>
              </a:rPr>
              <a:t>削減を見据えた目標であることが必要で戦略的に進めるのが肝要。</a:t>
            </a:r>
          </a:p>
        </p:txBody>
      </p:sp>
      <p:sp>
        <p:nvSpPr>
          <p:cNvPr id="141" name="正方形/長方形 140"/>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142"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8D2C08E0-ADC1-46B5-9012-77B78313EB18}"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15</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146" name="Rectangle 58"/>
          <p:cNvSpPr>
            <a:spLocks noChangeArrowheads="1"/>
          </p:cNvSpPr>
          <p:nvPr/>
        </p:nvSpPr>
        <p:spPr bwMode="auto">
          <a:xfrm>
            <a:off x="-19050" y="190500"/>
            <a:ext cx="9144000" cy="447675"/>
          </a:xfrm>
          <a:prstGeom prst="rect">
            <a:avLst/>
          </a:prstGeom>
          <a:noFill/>
          <a:ln w="9525">
            <a:noFill/>
            <a:miter lim="800000"/>
            <a:headEnd/>
            <a:tailEnd/>
          </a:ln>
        </p:spPr>
        <p:txBody>
          <a:bodyPr anchor="ctr"/>
          <a:lstStyle/>
          <a:p>
            <a:pPr algn="ctr" fontAlgn="base">
              <a:spcBef>
                <a:spcPct val="0"/>
              </a:spcBef>
              <a:spcAft>
                <a:spcPct val="0"/>
              </a:spcAft>
              <a:defRPr/>
            </a:pPr>
            <a:r>
              <a:rPr lang="ja-JP" altLang="en-US" sz="2400" dirty="0" smtClean="0">
                <a:ln>
                  <a:solidFill>
                    <a:prstClr val="black">
                      <a:lumMod val="65000"/>
                      <a:lumOff val="35000"/>
                    </a:prstClr>
                  </a:solidFill>
                </a:ln>
                <a:solidFill>
                  <a:prstClr val="black"/>
                </a:solidFill>
                <a:cs typeface="Arial" pitchFamily="34" charset="0"/>
              </a:rPr>
              <a:t>中長期</a:t>
            </a:r>
            <a:r>
              <a:rPr lang="ja-JP" altLang="en-US" sz="2400" dirty="0">
                <a:ln>
                  <a:solidFill>
                    <a:prstClr val="black">
                      <a:lumMod val="65000"/>
                      <a:lumOff val="35000"/>
                    </a:prstClr>
                  </a:solidFill>
                </a:ln>
                <a:solidFill>
                  <a:prstClr val="black"/>
                </a:solidFill>
                <a:cs typeface="Arial" pitchFamily="34" charset="0"/>
              </a:rPr>
              <a:t>目標～まだ誰も見たことがない社会への挑戦～</a:t>
            </a:r>
          </a:p>
        </p:txBody>
      </p:sp>
      <p:cxnSp>
        <p:nvCxnSpPr>
          <p:cNvPr id="149" name="直線矢印コネクタ 148"/>
          <p:cNvCxnSpPr/>
          <p:nvPr/>
        </p:nvCxnSpPr>
        <p:spPr>
          <a:xfrm rot="16200000" flipH="1">
            <a:off x="6355018" y="3590099"/>
            <a:ext cx="1366616" cy="1226494"/>
          </a:xfrm>
          <a:prstGeom prst="straightConnector1">
            <a:avLst/>
          </a:prstGeom>
          <a:ln w="50800">
            <a:gradFill flip="none" rotWithShape="1">
              <a:gsLst>
                <a:gs pos="7000">
                  <a:srgbClr val="FFFFFF">
                    <a:alpha val="46667"/>
                  </a:srgbClr>
                </a:gs>
                <a:gs pos="38000">
                  <a:schemeClr val="accent1">
                    <a:tint val="44500"/>
                    <a:satMod val="160000"/>
                  </a:schemeClr>
                </a:gs>
                <a:gs pos="68000">
                  <a:srgbClr val="FF0000"/>
                </a:gs>
              </a:gsLst>
              <a:lin ang="2700000" scaled="1"/>
              <a:tileRect/>
            </a:gradFill>
            <a:tailEnd type="arrow" w="sm" len="sm"/>
          </a:ln>
        </p:spPr>
        <p:style>
          <a:lnRef idx="1">
            <a:schemeClr val="accent1"/>
          </a:lnRef>
          <a:fillRef idx="0">
            <a:schemeClr val="accent1"/>
          </a:fillRef>
          <a:effectRef idx="0">
            <a:schemeClr val="accent1"/>
          </a:effectRef>
          <a:fontRef idx="minor">
            <a:schemeClr val="tx1"/>
          </a:fontRef>
        </p:style>
      </p:cxnSp>
      <p:sp>
        <p:nvSpPr>
          <p:cNvPr id="23564" name="テキスト ボックス 18"/>
          <p:cNvSpPr txBox="1">
            <a:spLocks noChangeArrowheads="1"/>
          </p:cNvSpPr>
          <p:nvPr/>
        </p:nvSpPr>
        <p:spPr bwMode="auto">
          <a:xfrm>
            <a:off x="4759325" y="4384675"/>
            <a:ext cx="847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6000">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400" smtClean="0">
                <a:solidFill>
                  <a:prstClr val="black"/>
                </a:solidFill>
              </a:rPr>
              <a:t>石油危機</a:t>
            </a:r>
          </a:p>
        </p:txBody>
      </p:sp>
      <p:cxnSp>
        <p:nvCxnSpPr>
          <p:cNvPr id="21" name="直線矢印コネクタ 20"/>
          <p:cNvCxnSpPr>
            <a:stCxn id="23564" idx="1"/>
          </p:cNvCxnSpPr>
          <p:nvPr/>
        </p:nvCxnSpPr>
        <p:spPr>
          <a:xfrm rot="10800000" flipV="1">
            <a:off x="4489450" y="4538663"/>
            <a:ext cx="269875" cy="242887"/>
          </a:xfrm>
          <a:prstGeom prst="straightConnector1">
            <a:avLst/>
          </a:prstGeom>
          <a:ln>
            <a:solidFill>
              <a:schemeClr val="accent5">
                <a:lumMod val="7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stCxn id="23564" idx="1"/>
          </p:cNvCxnSpPr>
          <p:nvPr/>
        </p:nvCxnSpPr>
        <p:spPr>
          <a:xfrm rot="10800000" flipV="1">
            <a:off x="4687888" y="4538663"/>
            <a:ext cx="71437" cy="249237"/>
          </a:xfrm>
          <a:prstGeom prst="straightConnector1">
            <a:avLst/>
          </a:prstGeom>
          <a:ln>
            <a:solidFill>
              <a:schemeClr val="accent5">
                <a:lumMod val="7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3708400" y="5326063"/>
            <a:ext cx="777875" cy="1587"/>
          </a:xfrm>
          <a:prstGeom prst="straightConnector1">
            <a:avLst/>
          </a:prstGeom>
          <a:ln w="1905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rot="5400000">
            <a:off x="4090194" y="5233194"/>
            <a:ext cx="107950" cy="84138"/>
          </a:xfrm>
          <a:prstGeom prst="straightConnector1">
            <a:avLst/>
          </a:prstGeom>
          <a:ln>
            <a:solidFill>
              <a:schemeClr val="accent1">
                <a:lumMod val="75000"/>
              </a:schemeClr>
            </a:solidFill>
            <a:tailEnd type="oval" w="sm" len="sm"/>
          </a:ln>
        </p:spPr>
        <p:style>
          <a:lnRef idx="1">
            <a:schemeClr val="accent1"/>
          </a:lnRef>
          <a:fillRef idx="0">
            <a:schemeClr val="accent1"/>
          </a:fillRef>
          <a:effectRef idx="0">
            <a:schemeClr val="accent1"/>
          </a:effectRef>
          <a:fontRef idx="minor">
            <a:schemeClr val="tx1"/>
          </a:fontRef>
        </p:style>
      </p:cxnSp>
      <p:sp>
        <p:nvSpPr>
          <p:cNvPr id="23569" name="テキスト ボックス 31"/>
          <p:cNvSpPr txBox="1">
            <a:spLocks noChangeArrowheads="1"/>
          </p:cNvSpPr>
          <p:nvPr/>
        </p:nvSpPr>
        <p:spPr bwMode="auto">
          <a:xfrm>
            <a:off x="4059238" y="4956175"/>
            <a:ext cx="10271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6000">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400" smtClean="0">
                <a:solidFill>
                  <a:prstClr val="black"/>
                </a:solidFill>
              </a:rPr>
              <a:t>高度成長期</a:t>
            </a:r>
          </a:p>
        </p:txBody>
      </p:sp>
      <p:cxnSp>
        <p:nvCxnSpPr>
          <p:cNvPr id="33" name="直線矢印コネクタ 32"/>
          <p:cNvCxnSpPr/>
          <p:nvPr/>
        </p:nvCxnSpPr>
        <p:spPr>
          <a:xfrm>
            <a:off x="4991100" y="5327650"/>
            <a:ext cx="295275" cy="158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rot="5400000">
            <a:off x="5138738" y="5233988"/>
            <a:ext cx="107950" cy="82550"/>
          </a:xfrm>
          <a:prstGeom prst="straightConnector1">
            <a:avLst/>
          </a:prstGeom>
          <a:ln>
            <a:solidFill>
              <a:schemeClr val="accent1">
                <a:lumMod val="75000"/>
              </a:schemeClr>
            </a:solidFill>
            <a:tailEnd type="oval" w="sm" len="sm"/>
          </a:ln>
        </p:spPr>
        <p:style>
          <a:lnRef idx="1">
            <a:schemeClr val="accent1"/>
          </a:lnRef>
          <a:fillRef idx="0">
            <a:schemeClr val="accent1"/>
          </a:fillRef>
          <a:effectRef idx="0">
            <a:schemeClr val="accent1"/>
          </a:effectRef>
          <a:fontRef idx="minor">
            <a:schemeClr val="tx1"/>
          </a:fontRef>
        </p:style>
      </p:cxnSp>
      <p:sp>
        <p:nvSpPr>
          <p:cNvPr id="23572" name="テキスト ボックス 40"/>
          <p:cNvSpPr txBox="1">
            <a:spLocks noChangeArrowheads="1"/>
          </p:cNvSpPr>
          <p:nvPr/>
        </p:nvSpPr>
        <p:spPr bwMode="auto">
          <a:xfrm>
            <a:off x="5119688" y="4956175"/>
            <a:ext cx="10048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6000">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400" smtClean="0">
                <a:solidFill>
                  <a:prstClr val="black"/>
                </a:solidFill>
              </a:rPr>
              <a:t>バブル景気</a:t>
            </a:r>
          </a:p>
        </p:txBody>
      </p:sp>
      <p:sp>
        <p:nvSpPr>
          <p:cNvPr id="23" name="1 つの角を丸めた四角形 22"/>
          <p:cNvSpPr/>
          <p:nvPr/>
        </p:nvSpPr>
        <p:spPr>
          <a:xfrm rot="10800000">
            <a:off x="0" y="-4763"/>
            <a:ext cx="2662238" cy="209551"/>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400">
              <a:solidFill>
                <a:prstClr val="white"/>
              </a:solidFill>
            </a:endParaRPr>
          </a:p>
        </p:txBody>
      </p:sp>
      <p:sp>
        <p:nvSpPr>
          <p:cNvPr id="24" name="正方形/長方形 23"/>
          <p:cNvSpPr/>
          <p:nvPr/>
        </p:nvSpPr>
        <p:spPr>
          <a:xfrm>
            <a:off x="0" y="2857"/>
            <a:ext cx="2647460" cy="1832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Ⅱ.</a:t>
            </a:r>
            <a:r>
              <a:rPr lang="ja-JP" altLang="en-US" sz="1400" dirty="0" smtClean="0">
                <a:ln w="3175">
                  <a:solidFill>
                    <a:prstClr val="white">
                      <a:lumMod val="95000"/>
                    </a:prstClr>
                  </a:solidFill>
                </a:ln>
                <a:solidFill>
                  <a:prstClr val="white"/>
                </a:solidFill>
                <a:cs typeface="Arial" pitchFamily="34" charset="0"/>
              </a:rPr>
              <a:t>中長ロードマップ</a:t>
            </a:r>
            <a:r>
              <a:rPr lang="ja-JP" altLang="en-US" sz="1400" dirty="0">
                <a:ln w="3175">
                  <a:solidFill>
                    <a:prstClr val="white">
                      <a:lumMod val="95000"/>
                    </a:prstClr>
                  </a:solidFill>
                </a:ln>
                <a:solidFill>
                  <a:prstClr val="white"/>
                </a:solidFill>
                <a:cs typeface="Arial" pitchFamily="34" charset="0"/>
              </a:rPr>
              <a:t>とは</a:t>
            </a:r>
          </a:p>
        </p:txBody>
      </p:sp>
      <p:sp>
        <p:nvSpPr>
          <p:cNvPr id="23575" name="テキスト ボックス 24"/>
          <p:cNvSpPr txBox="1">
            <a:spLocks noChangeArrowheads="1"/>
          </p:cNvSpPr>
          <p:nvPr/>
        </p:nvSpPr>
        <p:spPr bwMode="auto">
          <a:xfrm>
            <a:off x="6169025" y="4194175"/>
            <a:ext cx="7540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6000">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400" smtClean="0">
                <a:solidFill>
                  <a:prstClr val="black"/>
                </a:solidFill>
              </a:rPr>
              <a:t>リーマン</a:t>
            </a:r>
            <a:endParaRPr lang="en-US" altLang="ja-JP" sz="1400" smtClean="0">
              <a:solidFill>
                <a:prstClr val="black"/>
              </a:solidFill>
            </a:endParaRPr>
          </a:p>
          <a:p>
            <a:pPr eaLnBrk="1" fontAlgn="base" hangingPunct="1">
              <a:spcBef>
                <a:spcPct val="0"/>
              </a:spcBef>
              <a:spcAft>
                <a:spcPct val="0"/>
              </a:spcAft>
            </a:pPr>
            <a:r>
              <a:rPr lang="ja-JP" altLang="en-US" sz="1400" smtClean="0">
                <a:solidFill>
                  <a:prstClr val="black"/>
                </a:solidFill>
              </a:rPr>
              <a:t>ショック</a:t>
            </a:r>
          </a:p>
        </p:txBody>
      </p:sp>
      <p:cxnSp>
        <p:nvCxnSpPr>
          <p:cNvPr id="26" name="直線矢印コネクタ 25"/>
          <p:cNvCxnSpPr>
            <a:stCxn id="23575" idx="1"/>
          </p:cNvCxnSpPr>
          <p:nvPr/>
        </p:nvCxnSpPr>
        <p:spPr>
          <a:xfrm rot="10800000" flipV="1">
            <a:off x="5924550" y="4454525"/>
            <a:ext cx="244475" cy="136525"/>
          </a:xfrm>
          <a:prstGeom prst="straightConnector1">
            <a:avLst/>
          </a:prstGeom>
          <a:ln>
            <a:solidFill>
              <a:schemeClr val="accent5">
                <a:lumMod val="75000"/>
              </a:schemeClr>
            </a:solidFill>
            <a:tailEnd type="oval" w="sm" len="sm"/>
          </a:ln>
        </p:spPr>
        <p:style>
          <a:lnRef idx="1">
            <a:schemeClr val="accent1"/>
          </a:lnRef>
          <a:fillRef idx="0">
            <a:schemeClr val="accent1"/>
          </a:fillRef>
          <a:effectRef idx="0">
            <a:schemeClr val="accent1"/>
          </a:effectRef>
          <a:fontRef idx="minor">
            <a:schemeClr val="tx1"/>
          </a:fontRef>
        </p:style>
      </p:cxnSp>
      <p:sp>
        <p:nvSpPr>
          <p:cNvPr id="23577" name="Text Box 27"/>
          <p:cNvSpPr txBox="1">
            <a:spLocks noChangeArrowheads="1"/>
          </p:cNvSpPr>
          <p:nvPr/>
        </p:nvSpPr>
        <p:spPr bwMode="auto">
          <a:xfrm>
            <a:off x="1776413" y="1958975"/>
            <a:ext cx="6064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GDP</a:t>
            </a:r>
            <a:r>
              <a:rPr lang="ja-JP" altLang="en-US" sz="1600" smtClean="0">
                <a:solidFill>
                  <a:prstClr val="black"/>
                </a:solidFill>
              </a:rPr>
              <a:t>と温室効果ガス         </a:t>
            </a:r>
            <a:r>
              <a:rPr lang="ja-JP" altLang="en-US" smtClean="0">
                <a:solidFill>
                  <a:prstClr val="black"/>
                </a:solidFill>
              </a:rPr>
              <a:t> </a:t>
            </a:r>
            <a:r>
              <a:rPr lang="en-US" altLang="ja-JP" smtClean="0">
                <a:solidFill>
                  <a:prstClr val="black"/>
                </a:solidFill>
              </a:rPr>
              <a:t>coupling     </a:t>
            </a:r>
            <a:r>
              <a:rPr lang="ja-JP" altLang="en-US" smtClean="0">
                <a:solidFill>
                  <a:prstClr val="black"/>
                </a:solidFill>
              </a:rPr>
              <a:t>⇒       </a:t>
            </a:r>
            <a:r>
              <a:rPr lang="en-US" altLang="ja-JP" smtClean="0">
                <a:solidFill>
                  <a:prstClr val="black"/>
                </a:solidFill>
              </a:rPr>
              <a:t>decoupling </a:t>
            </a:r>
            <a:r>
              <a:rPr lang="ja-JP" altLang="en-US" smtClean="0">
                <a:solidFill>
                  <a:prstClr val="black"/>
                </a:solidFill>
              </a:rPr>
              <a:t>へ</a:t>
            </a:r>
          </a:p>
        </p:txBody>
      </p:sp>
    </p:spTree>
    <p:extLst>
      <p:ext uri="{BB962C8B-B14F-4D97-AF65-F5344CB8AC3E}">
        <p14:creationId xmlns:p14="http://schemas.microsoft.com/office/powerpoint/2010/main" val="3364766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正方形/長方形 48"/>
          <p:cNvSpPr/>
          <p:nvPr/>
        </p:nvSpPr>
        <p:spPr>
          <a:xfrm>
            <a:off x="88900" y="5530850"/>
            <a:ext cx="631825" cy="26352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50" name="正方形/長方形 49"/>
          <p:cNvSpPr/>
          <p:nvPr/>
        </p:nvSpPr>
        <p:spPr>
          <a:xfrm>
            <a:off x="4957763" y="5530850"/>
            <a:ext cx="4089400" cy="26352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600">
              <a:solidFill>
                <a:prstClr val="white"/>
              </a:solidFill>
            </a:endParaRPr>
          </a:p>
        </p:txBody>
      </p:sp>
      <p:sp>
        <p:nvSpPr>
          <p:cNvPr id="51" name="正方形/長方形 50"/>
          <p:cNvSpPr/>
          <p:nvPr/>
        </p:nvSpPr>
        <p:spPr>
          <a:xfrm>
            <a:off x="1106488" y="5530850"/>
            <a:ext cx="3829050" cy="26352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47" name="正方形/長方形 46"/>
          <p:cNvSpPr/>
          <p:nvPr/>
        </p:nvSpPr>
        <p:spPr>
          <a:xfrm>
            <a:off x="88900" y="3705225"/>
            <a:ext cx="631825" cy="179228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48" name="正方形/長方形 47"/>
          <p:cNvSpPr/>
          <p:nvPr/>
        </p:nvSpPr>
        <p:spPr>
          <a:xfrm>
            <a:off x="88900" y="1706563"/>
            <a:ext cx="631825" cy="195897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45" name="正方形/長方形 44"/>
          <p:cNvSpPr/>
          <p:nvPr/>
        </p:nvSpPr>
        <p:spPr>
          <a:xfrm>
            <a:off x="4957763" y="3689350"/>
            <a:ext cx="4089400" cy="180816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600">
              <a:solidFill>
                <a:prstClr val="white"/>
              </a:solidFill>
            </a:endParaRPr>
          </a:p>
        </p:txBody>
      </p:sp>
      <p:sp>
        <p:nvSpPr>
          <p:cNvPr id="46" name="正方形/長方形 45"/>
          <p:cNvSpPr/>
          <p:nvPr/>
        </p:nvSpPr>
        <p:spPr>
          <a:xfrm>
            <a:off x="1106488" y="3695700"/>
            <a:ext cx="3829050" cy="180181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44" name="正方形/長方形 43"/>
          <p:cNvSpPr/>
          <p:nvPr/>
        </p:nvSpPr>
        <p:spPr>
          <a:xfrm>
            <a:off x="4957763" y="1706563"/>
            <a:ext cx="4089400" cy="195103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600">
              <a:solidFill>
                <a:prstClr val="white"/>
              </a:solidFill>
            </a:endParaRPr>
          </a:p>
        </p:txBody>
      </p:sp>
      <p:sp>
        <p:nvSpPr>
          <p:cNvPr id="43" name="正方形/長方形 42"/>
          <p:cNvSpPr/>
          <p:nvPr/>
        </p:nvSpPr>
        <p:spPr>
          <a:xfrm>
            <a:off x="1106488" y="1706563"/>
            <a:ext cx="3829050" cy="195103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5611" name="Rectangle 58"/>
          <p:cNvSpPr>
            <a:spLocks noChangeArrowheads="1"/>
          </p:cNvSpPr>
          <p:nvPr/>
        </p:nvSpPr>
        <p:spPr bwMode="auto">
          <a:xfrm>
            <a:off x="695325" y="561975"/>
            <a:ext cx="759618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pPr>
            <a:endParaRPr lang="ja-JP" altLang="en-US" sz="2400" smtClean="0">
              <a:solidFill>
                <a:prstClr val="black"/>
              </a:solidFill>
              <a:latin typeface="Calibri" pitchFamily="34" charset="0"/>
              <a:ea typeface="ＭＳ Ｐゴシック" pitchFamily="50" charset="-128"/>
            </a:endParaRPr>
          </a:p>
        </p:txBody>
      </p:sp>
      <p:sp>
        <p:nvSpPr>
          <p:cNvPr id="6"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7"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9" name="Rectangle 58"/>
          <p:cNvSpPr>
            <a:spLocks noChangeArrowheads="1"/>
          </p:cNvSpPr>
          <p:nvPr/>
        </p:nvSpPr>
        <p:spPr bwMode="auto">
          <a:xfrm>
            <a:off x="0" y="352425"/>
            <a:ext cx="9144000" cy="209550"/>
          </a:xfrm>
          <a:prstGeom prst="rect">
            <a:avLst/>
          </a:prstGeom>
          <a:noFill/>
          <a:ln w="9525">
            <a:noFill/>
            <a:miter lim="800000"/>
            <a:headEnd/>
            <a:tailEnd/>
          </a:ln>
        </p:spPr>
        <p:txBody>
          <a:bodyPr anchor="ctr"/>
          <a:lstStyle/>
          <a:p>
            <a:pPr algn="ctr" fontAlgn="base">
              <a:spcBef>
                <a:spcPct val="0"/>
              </a:spcBef>
              <a:spcAft>
                <a:spcPct val="0"/>
              </a:spcAft>
              <a:defRPr/>
            </a:pPr>
            <a:endParaRPr lang="ja-JP" altLang="en-US" sz="2400" dirty="0">
              <a:ln>
                <a:solidFill>
                  <a:prstClr val="black">
                    <a:lumMod val="65000"/>
                    <a:lumOff val="35000"/>
                  </a:prstClr>
                </a:solidFill>
              </a:ln>
              <a:solidFill>
                <a:prstClr val="black"/>
              </a:solidFill>
              <a:cs typeface="Arial" pitchFamily="34" charset="0"/>
            </a:endParaRPr>
          </a:p>
        </p:txBody>
      </p:sp>
      <p:sp>
        <p:nvSpPr>
          <p:cNvPr id="13" name="Rectangle 58"/>
          <p:cNvSpPr>
            <a:spLocks noChangeArrowheads="1"/>
          </p:cNvSpPr>
          <p:nvPr/>
        </p:nvSpPr>
        <p:spPr bwMode="auto">
          <a:xfrm>
            <a:off x="-19050" y="213360"/>
            <a:ext cx="9144000" cy="424815"/>
          </a:xfrm>
          <a:prstGeom prst="rect">
            <a:avLst/>
          </a:prstGeom>
          <a:noFill/>
          <a:ln w="9525">
            <a:noFill/>
            <a:miter lim="800000"/>
            <a:headEnd/>
            <a:tailEnd/>
          </a:ln>
        </p:spPr>
        <p:txBody>
          <a:bodyPr anchor="ctr"/>
          <a:lstStyle/>
          <a:p>
            <a:pPr algn="ctr" fontAlgn="base">
              <a:spcBef>
                <a:spcPct val="0"/>
              </a:spcBef>
              <a:spcAft>
                <a:spcPct val="0"/>
              </a:spcAft>
              <a:defRPr/>
            </a:pPr>
            <a:r>
              <a:rPr lang="ja-JP" altLang="en-US" sz="2400" dirty="0" smtClean="0">
                <a:ln>
                  <a:solidFill>
                    <a:prstClr val="black">
                      <a:lumMod val="65000"/>
                      <a:lumOff val="35000"/>
                    </a:prstClr>
                  </a:solidFill>
                </a:ln>
                <a:solidFill>
                  <a:prstClr val="black"/>
                </a:solidFill>
                <a:cs typeface="Arial" pitchFamily="34" charset="0"/>
              </a:rPr>
              <a:t>中長期</a:t>
            </a:r>
            <a:r>
              <a:rPr lang="ja-JP" altLang="en-US" sz="2400" dirty="0">
                <a:ln>
                  <a:solidFill>
                    <a:prstClr val="black">
                      <a:lumMod val="65000"/>
                      <a:lumOff val="35000"/>
                    </a:prstClr>
                  </a:solidFill>
                </a:ln>
                <a:solidFill>
                  <a:prstClr val="black"/>
                </a:solidFill>
                <a:cs typeface="Arial" pitchFamily="34" charset="0"/>
              </a:rPr>
              <a:t>ロードマップ検討のスケジュール</a:t>
            </a:r>
          </a:p>
        </p:txBody>
      </p:sp>
      <p:sp>
        <p:nvSpPr>
          <p:cNvPr id="25616" name="テキスト ボックス 9"/>
          <p:cNvSpPr txBox="1">
            <a:spLocks noChangeArrowheads="1"/>
          </p:cNvSpPr>
          <p:nvPr/>
        </p:nvSpPr>
        <p:spPr bwMode="auto">
          <a:xfrm>
            <a:off x="2616200" y="9556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mtClean="0">
                <a:solidFill>
                  <a:prstClr val="black"/>
                </a:solidFill>
              </a:rPr>
              <a:t>国内動向</a:t>
            </a:r>
          </a:p>
        </p:txBody>
      </p:sp>
      <p:sp>
        <p:nvSpPr>
          <p:cNvPr id="25617" name="テキスト ボックス 10"/>
          <p:cNvSpPr txBox="1">
            <a:spLocks noChangeArrowheads="1"/>
          </p:cNvSpPr>
          <p:nvPr/>
        </p:nvSpPr>
        <p:spPr bwMode="auto">
          <a:xfrm>
            <a:off x="5953125" y="955675"/>
            <a:ext cx="214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mtClean="0">
                <a:solidFill>
                  <a:prstClr val="black"/>
                </a:solidFill>
              </a:rPr>
              <a:t>諸外国・国際的動向</a:t>
            </a:r>
          </a:p>
        </p:txBody>
      </p:sp>
      <p:sp>
        <p:nvSpPr>
          <p:cNvPr id="18" name="テキスト ボックス 17"/>
          <p:cNvSpPr txBox="1"/>
          <p:nvPr/>
        </p:nvSpPr>
        <p:spPr>
          <a:xfrm>
            <a:off x="4922838" y="2798763"/>
            <a:ext cx="4124325" cy="338137"/>
          </a:xfrm>
          <a:prstGeom prst="rect">
            <a:avLst/>
          </a:prstGeom>
          <a:noFill/>
        </p:spPr>
        <p:txBody>
          <a:bodyPr>
            <a:spAutoFit/>
          </a:bodyPr>
          <a:lstStyle/>
          <a:p>
            <a:pPr fontAlgn="base">
              <a:spcBef>
                <a:spcPct val="0"/>
              </a:spcBef>
              <a:spcAft>
                <a:spcPct val="0"/>
              </a:spcAft>
              <a:defRPr/>
            </a:pP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12</a:t>
            </a:r>
            <a:r>
              <a:rPr lang="ja-JP" altLang="en-US" sz="1600" dirty="0">
                <a:solidFill>
                  <a:prstClr val="black"/>
                </a:solidFill>
                <a:ea typeface="ＭＳ Ｐゴシック" charset="-128"/>
              </a:rPr>
              <a:t>月） </a:t>
            </a:r>
            <a:r>
              <a:rPr lang="en-US" altLang="ja-JP" sz="1600" dirty="0">
                <a:solidFill>
                  <a:prstClr val="black"/>
                </a:solidFill>
                <a:ea typeface="ＭＳ Ｐゴシック" charset="-128"/>
              </a:rPr>
              <a:t>COP15</a:t>
            </a:r>
            <a:r>
              <a:rPr lang="ja-JP" altLang="en-US" sz="1600" spc="-120" dirty="0">
                <a:solidFill>
                  <a:prstClr val="black"/>
                </a:solidFill>
                <a:ea typeface="ＭＳ Ｐゴシック" charset="-128"/>
              </a:rPr>
              <a:t>（デンマーク  コペンハーゲン）</a:t>
            </a:r>
          </a:p>
        </p:txBody>
      </p:sp>
      <p:sp>
        <p:nvSpPr>
          <p:cNvPr id="26" name="テキスト ボックス 25"/>
          <p:cNvSpPr txBox="1"/>
          <p:nvPr/>
        </p:nvSpPr>
        <p:spPr>
          <a:xfrm>
            <a:off x="4922838" y="1965325"/>
            <a:ext cx="4237037" cy="338138"/>
          </a:xfrm>
          <a:prstGeom prst="rect">
            <a:avLst/>
          </a:prstGeom>
          <a:noFill/>
        </p:spPr>
        <p:txBody>
          <a:bodyPr>
            <a:spAutoFit/>
          </a:bodyPr>
          <a:lstStyle/>
          <a:p>
            <a:pPr fontAlgn="base">
              <a:spcBef>
                <a:spcPct val="0"/>
              </a:spcBef>
              <a:spcAft>
                <a:spcPct val="0"/>
              </a:spcAft>
              <a:defRPr/>
            </a:pP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8</a:t>
            </a:r>
            <a:r>
              <a:rPr lang="ja-JP" altLang="en-US" sz="1600" dirty="0">
                <a:solidFill>
                  <a:prstClr val="black"/>
                </a:solidFill>
                <a:ea typeface="ＭＳ Ｐゴシック" charset="-128"/>
              </a:rPr>
              <a:t>月） ラクイラサミット 先進国</a:t>
            </a:r>
            <a:r>
              <a:rPr lang="en-US" altLang="ja-JP" sz="1600" dirty="0">
                <a:solidFill>
                  <a:prstClr val="black"/>
                </a:solidFill>
                <a:ea typeface="ＭＳ Ｐゴシック" charset="-128"/>
              </a:rPr>
              <a:t>80%</a:t>
            </a:r>
            <a:r>
              <a:rPr lang="ja-JP" altLang="en-US" sz="1600" dirty="0">
                <a:solidFill>
                  <a:prstClr val="black"/>
                </a:solidFill>
                <a:ea typeface="ＭＳ Ｐゴシック" charset="-128"/>
              </a:rPr>
              <a:t>削減合意</a:t>
            </a:r>
          </a:p>
        </p:txBody>
      </p:sp>
      <p:sp>
        <p:nvSpPr>
          <p:cNvPr id="25620" name="テキスト ボックス 27"/>
          <p:cNvSpPr txBox="1">
            <a:spLocks noChangeArrowheads="1"/>
          </p:cNvSpPr>
          <p:nvPr/>
        </p:nvSpPr>
        <p:spPr bwMode="auto">
          <a:xfrm>
            <a:off x="93663" y="2398713"/>
            <a:ext cx="6397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2009</a:t>
            </a:r>
            <a:endParaRPr lang="ja-JP" altLang="en-US" sz="1600" smtClean="0">
              <a:solidFill>
                <a:prstClr val="black"/>
              </a:solidFill>
            </a:endParaRPr>
          </a:p>
        </p:txBody>
      </p:sp>
      <p:sp>
        <p:nvSpPr>
          <p:cNvPr id="25621" name="テキスト ボックス 28"/>
          <p:cNvSpPr txBox="1">
            <a:spLocks noChangeArrowheads="1"/>
          </p:cNvSpPr>
          <p:nvPr/>
        </p:nvSpPr>
        <p:spPr bwMode="auto">
          <a:xfrm>
            <a:off x="93663" y="4302125"/>
            <a:ext cx="6397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2010</a:t>
            </a:r>
            <a:endParaRPr lang="ja-JP" altLang="en-US" sz="1600" smtClean="0">
              <a:solidFill>
                <a:prstClr val="black"/>
              </a:solidFill>
            </a:endParaRPr>
          </a:p>
        </p:txBody>
      </p:sp>
      <p:sp>
        <p:nvSpPr>
          <p:cNvPr id="25622" name="テキスト ボックス 29"/>
          <p:cNvSpPr txBox="1">
            <a:spLocks noChangeArrowheads="1"/>
          </p:cNvSpPr>
          <p:nvPr/>
        </p:nvSpPr>
        <p:spPr bwMode="auto">
          <a:xfrm>
            <a:off x="93663" y="5476875"/>
            <a:ext cx="911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2011</a:t>
            </a:r>
            <a:endParaRPr lang="ja-JP" altLang="en-US" sz="1600" smtClean="0">
              <a:solidFill>
                <a:prstClr val="black"/>
              </a:solidFill>
            </a:endParaRPr>
          </a:p>
        </p:txBody>
      </p:sp>
      <p:sp>
        <p:nvSpPr>
          <p:cNvPr id="31" name="テキスト ボックス 30"/>
          <p:cNvSpPr txBox="1"/>
          <p:nvPr/>
        </p:nvSpPr>
        <p:spPr>
          <a:xfrm>
            <a:off x="4922838" y="2243138"/>
            <a:ext cx="4221162" cy="584200"/>
          </a:xfrm>
          <a:prstGeom prst="rect">
            <a:avLst/>
          </a:prstGeom>
          <a:noFill/>
        </p:spPr>
        <p:txBody>
          <a:bodyPr>
            <a:spAutoFit/>
          </a:bodyPr>
          <a:lstStyle/>
          <a:p>
            <a:pPr marL="809625" indent="-809625" fontAlgn="base">
              <a:spcBef>
                <a:spcPct val="0"/>
              </a:spcBef>
              <a:spcAft>
                <a:spcPct val="0"/>
              </a:spcAft>
              <a:defRPr/>
            </a:pPr>
            <a:r>
              <a:rPr lang="ja-JP" altLang="en-US" sz="1600" dirty="0">
                <a:solidFill>
                  <a:srgbClr val="E5E56D">
                    <a:lumMod val="75000"/>
                  </a:srgbClr>
                </a:solidFill>
                <a:ea typeface="ＭＳ Ｐゴシック" charset="-128"/>
              </a:rPr>
              <a:t>●</a:t>
            </a: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9</a:t>
            </a:r>
            <a:r>
              <a:rPr lang="ja-JP" altLang="en-US" sz="1600" dirty="0">
                <a:solidFill>
                  <a:prstClr val="black"/>
                </a:solidFill>
                <a:ea typeface="ＭＳ Ｐゴシック" charset="-128"/>
              </a:rPr>
              <a:t>月） 中国能源研究所 「中国</a:t>
            </a:r>
            <a:r>
              <a:rPr lang="en-US" altLang="ja-JP" sz="1600" dirty="0">
                <a:solidFill>
                  <a:prstClr val="black"/>
                </a:solidFill>
                <a:ea typeface="ＭＳ Ｐゴシック" charset="-128"/>
              </a:rPr>
              <a:t>2050</a:t>
            </a:r>
            <a:r>
              <a:rPr lang="ja-JP" altLang="en-US" sz="1600" dirty="0">
                <a:solidFill>
                  <a:prstClr val="black"/>
                </a:solidFill>
                <a:ea typeface="ＭＳ Ｐゴシック" charset="-128"/>
              </a:rPr>
              <a:t>年低炭素発展への道」</a:t>
            </a:r>
          </a:p>
        </p:txBody>
      </p:sp>
      <p:sp>
        <p:nvSpPr>
          <p:cNvPr id="32" name="テキスト ボックス 31"/>
          <p:cNvSpPr txBox="1"/>
          <p:nvPr/>
        </p:nvSpPr>
        <p:spPr>
          <a:xfrm>
            <a:off x="1310626" y="2482132"/>
            <a:ext cx="3331361" cy="338554"/>
          </a:xfrm>
          <a:prstGeom prst="rect">
            <a:avLst/>
          </a:prstGeom>
          <a:noFill/>
          <a:effectLst>
            <a:softEdge rad="31750"/>
          </a:effectLst>
        </p:spPr>
        <p:txBody>
          <a:bodyPr wrap="none">
            <a:spAutoFit/>
          </a:bodyPr>
          <a:lstStyle/>
          <a:p>
            <a:pPr fontAlgn="base">
              <a:spcBef>
                <a:spcPct val="0"/>
              </a:spcBef>
              <a:spcAft>
                <a:spcPct val="0"/>
              </a:spcAft>
              <a:defRPr/>
            </a:pP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9</a:t>
            </a:r>
            <a:r>
              <a:rPr lang="ja-JP" altLang="en-US" sz="1600" dirty="0">
                <a:solidFill>
                  <a:prstClr val="black"/>
                </a:solidFill>
                <a:ea typeface="ＭＳ Ｐゴシック" charset="-128"/>
              </a:rPr>
              <a:t>月） </a:t>
            </a:r>
            <a:r>
              <a:rPr lang="en-US" altLang="ja-JP" sz="1600" dirty="0">
                <a:solidFill>
                  <a:prstClr val="black"/>
                </a:solidFill>
                <a:ea typeface="ＭＳ Ｐゴシック" charset="-128"/>
              </a:rPr>
              <a:t>2020</a:t>
            </a:r>
            <a:r>
              <a:rPr lang="ja-JP" altLang="en-US" sz="1600" dirty="0">
                <a:solidFill>
                  <a:prstClr val="black"/>
                </a:solidFill>
                <a:ea typeface="ＭＳ Ｐゴシック" charset="-128"/>
              </a:rPr>
              <a:t>年 ▲</a:t>
            </a:r>
            <a:r>
              <a:rPr lang="en-US" altLang="ja-JP" sz="1600" dirty="0">
                <a:solidFill>
                  <a:prstClr val="black"/>
                </a:solidFill>
                <a:ea typeface="ＭＳ Ｐゴシック" charset="-128"/>
              </a:rPr>
              <a:t>25%</a:t>
            </a:r>
            <a:r>
              <a:rPr lang="ja-JP" altLang="en-US" sz="1600" dirty="0">
                <a:solidFill>
                  <a:prstClr val="black"/>
                </a:solidFill>
                <a:ea typeface="ＭＳ Ｐゴシック" charset="-128"/>
              </a:rPr>
              <a:t>削減目標発表</a:t>
            </a:r>
          </a:p>
        </p:txBody>
      </p:sp>
      <p:sp>
        <p:nvSpPr>
          <p:cNvPr id="33" name="テキスト ボックス 32"/>
          <p:cNvSpPr txBox="1"/>
          <p:nvPr/>
        </p:nvSpPr>
        <p:spPr>
          <a:xfrm>
            <a:off x="1248479" y="3046352"/>
            <a:ext cx="3469219" cy="338554"/>
          </a:xfrm>
          <a:prstGeom prst="rect">
            <a:avLst/>
          </a:prstGeom>
          <a:noFill/>
          <a:effectLst>
            <a:softEdge rad="31750"/>
          </a:effectLst>
        </p:spPr>
        <p:txBody>
          <a:bodyPr wrap="none">
            <a:spAutoFit/>
          </a:bodyPr>
          <a:lstStyle/>
          <a:p>
            <a:pPr fontAlgn="base">
              <a:spcBef>
                <a:spcPct val="0"/>
              </a:spcBef>
              <a:spcAft>
                <a:spcPct val="0"/>
              </a:spcAft>
              <a:defRPr/>
            </a:pP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12</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3</a:t>
            </a:r>
            <a:r>
              <a:rPr lang="ja-JP" altLang="en-US" sz="1600" dirty="0">
                <a:solidFill>
                  <a:prstClr val="black"/>
                </a:solidFill>
                <a:ea typeface="ＭＳ Ｐゴシック" charset="-128"/>
              </a:rPr>
              <a:t>月） 中長期ロードマップ検討会</a:t>
            </a:r>
          </a:p>
        </p:txBody>
      </p:sp>
      <p:sp>
        <p:nvSpPr>
          <p:cNvPr id="34" name="テキスト ボックス 33"/>
          <p:cNvSpPr txBox="1"/>
          <p:nvPr/>
        </p:nvSpPr>
        <p:spPr>
          <a:xfrm>
            <a:off x="1267352" y="3302223"/>
            <a:ext cx="3709670" cy="338554"/>
          </a:xfrm>
          <a:prstGeom prst="rect">
            <a:avLst/>
          </a:prstGeom>
          <a:noFill/>
          <a:effectLst>
            <a:softEdge rad="31750"/>
          </a:effectLst>
        </p:spPr>
        <p:txBody>
          <a:bodyPr wrap="none">
            <a:spAutoFit/>
          </a:bodyPr>
          <a:lstStyle/>
          <a:p>
            <a:pPr fontAlgn="base">
              <a:spcBef>
                <a:spcPct val="0"/>
              </a:spcBef>
              <a:spcAft>
                <a:spcPct val="0"/>
              </a:spcAft>
              <a:defRPr/>
            </a:pP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3</a:t>
            </a:r>
            <a:r>
              <a:rPr lang="ja-JP" altLang="en-US" sz="1600" dirty="0">
                <a:solidFill>
                  <a:prstClr val="black"/>
                </a:solidFill>
                <a:ea typeface="ＭＳ Ｐゴシック" charset="-128"/>
              </a:rPr>
              <a:t>月） 中長期ロードマップ 環境大臣試案</a:t>
            </a:r>
          </a:p>
        </p:txBody>
      </p:sp>
      <p:sp>
        <p:nvSpPr>
          <p:cNvPr id="35" name="テキスト ボックス 34"/>
          <p:cNvSpPr txBox="1"/>
          <p:nvPr/>
        </p:nvSpPr>
        <p:spPr>
          <a:xfrm>
            <a:off x="1290860" y="3736647"/>
            <a:ext cx="3677650" cy="1877437"/>
          </a:xfrm>
          <a:prstGeom prst="rect">
            <a:avLst/>
          </a:prstGeom>
          <a:noFill/>
          <a:effectLst>
            <a:softEdge rad="31750"/>
          </a:effectLst>
        </p:spPr>
        <p:txBody>
          <a:bodyPr>
            <a:spAutoFit/>
          </a:bodyPr>
          <a:lstStyle/>
          <a:p>
            <a:pPr fontAlgn="base">
              <a:spcBef>
                <a:spcPct val="0"/>
              </a:spcBef>
              <a:spcAft>
                <a:spcPct val="0"/>
              </a:spcAft>
              <a:defRPr/>
            </a:pP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4</a:t>
            </a:r>
            <a:r>
              <a:rPr lang="ja-JP" altLang="en-US" sz="1600" dirty="0">
                <a:solidFill>
                  <a:prstClr val="black"/>
                </a:solidFill>
                <a:ea typeface="ＭＳ Ｐゴシック" charset="-128"/>
              </a:rPr>
              <a:t>月～</a:t>
            </a:r>
            <a:r>
              <a:rPr lang="en-US" altLang="ja-JP" sz="1600" dirty="0">
                <a:solidFill>
                  <a:prstClr val="black"/>
                </a:solidFill>
                <a:ea typeface="ＭＳ Ｐゴシック" charset="-128"/>
              </a:rPr>
              <a:t>12</a:t>
            </a:r>
            <a:r>
              <a:rPr lang="ja-JP" altLang="en-US" sz="1600" dirty="0">
                <a:solidFill>
                  <a:prstClr val="black"/>
                </a:solidFill>
                <a:ea typeface="ＭＳ Ｐゴシック" charset="-128"/>
              </a:rPr>
              <a:t>月） </a:t>
            </a:r>
            <a:endParaRPr lang="en-US" altLang="ja-JP" sz="1600" dirty="0">
              <a:solidFill>
                <a:prstClr val="black"/>
              </a:solidFill>
              <a:ea typeface="ＭＳ Ｐゴシック" charset="-128"/>
            </a:endParaRPr>
          </a:p>
          <a:p>
            <a:pPr fontAlgn="base">
              <a:spcBef>
                <a:spcPct val="0"/>
              </a:spcBef>
              <a:spcAft>
                <a:spcPct val="0"/>
              </a:spcAft>
              <a:defRPr/>
            </a:pPr>
            <a:r>
              <a:rPr lang="ja-JP" altLang="en-US" sz="1600" dirty="0">
                <a:solidFill>
                  <a:prstClr val="black"/>
                </a:solidFill>
                <a:ea typeface="ＭＳ Ｐゴシック" charset="-128"/>
              </a:rPr>
              <a:t>  ・中央環境審議会 中長期ロードマップ</a:t>
            </a:r>
            <a:endParaRPr lang="en-US" altLang="ja-JP" sz="1600" dirty="0">
              <a:solidFill>
                <a:prstClr val="black"/>
              </a:solidFill>
              <a:ea typeface="ＭＳ Ｐゴシック" charset="-128"/>
            </a:endParaRPr>
          </a:p>
          <a:p>
            <a:pPr fontAlgn="base">
              <a:spcBef>
                <a:spcPct val="0"/>
              </a:spcBef>
              <a:spcAft>
                <a:spcPct val="0"/>
              </a:spcAft>
              <a:defRPr/>
            </a:pPr>
            <a:r>
              <a:rPr lang="ja-JP" altLang="en-US" sz="1600" dirty="0">
                <a:solidFill>
                  <a:prstClr val="black"/>
                </a:solidFill>
                <a:ea typeface="ＭＳ Ｐゴシック" charset="-128"/>
              </a:rPr>
              <a:t>　　小委員会 （</a:t>
            </a:r>
            <a:r>
              <a:rPr lang="en-US" altLang="ja-JP" sz="1600" dirty="0">
                <a:solidFill>
                  <a:prstClr val="black"/>
                </a:solidFill>
                <a:ea typeface="ＭＳ Ｐゴシック" charset="-128"/>
              </a:rPr>
              <a:t>20</a:t>
            </a:r>
            <a:r>
              <a:rPr lang="ja-JP" altLang="en-US" sz="1600" dirty="0">
                <a:solidFill>
                  <a:prstClr val="black"/>
                </a:solidFill>
                <a:ea typeface="ＭＳ Ｐゴシック" charset="-128"/>
              </a:rPr>
              <a:t>名</a:t>
            </a:r>
            <a:r>
              <a:rPr lang="en-US" altLang="ja-JP" sz="1600" dirty="0">
                <a:solidFill>
                  <a:prstClr val="black"/>
                </a:solidFill>
                <a:ea typeface="ＭＳ Ｐゴシック" charset="-128"/>
              </a:rPr>
              <a:t>19</a:t>
            </a:r>
            <a:r>
              <a:rPr lang="ja-JP" altLang="en-US" sz="1600" dirty="0">
                <a:solidFill>
                  <a:prstClr val="black"/>
                </a:solidFill>
                <a:ea typeface="ＭＳ Ｐゴシック" charset="-128"/>
              </a:rPr>
              <a:t>回）</a:t>
            </a:r>
            <a:r>
              <a:rPr lang="en-US" altLang="ja-JP" sz="1600" dirty="0">
                <a:solidFill>
                  <a:prstClr val="black"/>
                </a:solidFill>
                <a:ea typeface="ＭＳ Ｐゴシック" charset="-128"/>
              </a:rPr>
              <a:t>※</a:t>
            </a:r>
          </a:p>
          <a:p>
            <a:pPr fontAlgn="base">
              <a:spcBef>
                <a:spcPct val="0"/>
              </a:spcBef>
              <a:spcAft>
                <a:spcPct val="0"/>
              </a:spcAft>
              <a:defRPr/>
            </a:pPr>
            <a:endParaRPr lang="en-US" altLang="ja-JP" sz="400" dirty="0">
              <a:solidFill>
                <a:prstClr val="black"/>
              </a:solidFill>
              <a:ea typeface="ＭＳ Ｐゴシック" charset="-128"/>
            </a:endParaRPr>
          </a:p>
          <a:p>
            <a:pPr fontAlgn="base">
              <a:spcBef>
                <a:spcPct val="0"/>
              </a:spcBef>
              <a:spcAft>
                <a:spcPct val="0"/>
              </a:spcAft>
              <a:defRPr/>
            </a:pPr>
            <a:r>
              <a:rPr lang="ja-JP" altLang="en-US" sz="1600" dirty="0">
                <a:solidFill>
                  <a:prstClr val="black"/>
                </a:solidFill>
                <a:ea typeface="ＭＳ Ｐゴシック" charset="-128"/>
              </a:rPr>
              <a:t>  ・中長期ロードマップワーキングループ</a:t>
            </a:r>
            <a:endParaRPr lang="en-US" altLang="ja-JP" sz="1600" dirty="0">
              <a:solidFill>
                <a:prstClr val="black"/>
              </a:solidFill>
              <a:ea typeface="ＭＳ Ｐゴシック" charset="-128"/>
            </a:endParaRPr>
          </a:p>
          <a:p>
            <a:pPr fontAlgn="base">
              <a:spcBef>
                <a:spcPct val="0"/>
              </a:spcBef>
              <a:spcAft>
                <a:spcPct val="0"/>
              </a:spcAft>
              <a:defRPr/>
            </a:pPr>
            <a:r>
              <a:rPr lang="ja-JP" altLang="en-US" sz="1600" dirty="0">
                <a:solidFill>
                  <a:prstClr val="black"/>
                </a:solidFill>
                <a:ea typeface="ＭＳ Ｐゴシック" charset="-128"/>
              </a:rPr>
              <a:t>　　（</a:t>
            </a:r>
            <a:r>
              <a:rPr lang="en-US" altLang="ja-JP" sz="1600" dirty="0">
                <a:solidFill>
                  <a:prstClr val="black"/>
                </a:solidFill>
                <a:ea typeface="ＭＳ Ｐゴシック" charset="-128"/>
              </a:rPr>
              <a:t>101</a:t>
            </a:r>
            <a:r>
              <a:rPr lang="ja-JP" altLang="en-US" sz="1600" dirty="0">
                <a:solidFill>
                  <a:prstClr val="black"/>
                </a:solidFill>
                <a:ea typeface="ＭＳ Ｐゴシック" charset="-128"/>
              </a:rPr>
              <a:t>名，</a:t>
            </a:r>
            <a:r>
              <a:rPr lang="en-US" altLang="ja-JP" sz="1600" dirty="0">
                <a:solidFill>
                  <a:prstClr val="black"/>
                </a:solidFill>
                <a:ea typeface="ＭＳ Ｐゴシック" charset="-128"/>
              </a:rPr>
              <a:t>49</a:t>
            </a:r>
            <a:r>
              <a:rPr lang="ja-JP" altLang="en-US" sz="1600" dirty="0">
                <a:solidFill>
                  <a:prstClr val="black"/>
                </a:solidFill>
                <a:ea typeface="ＭＳ Ｐゴシック" charset="-128"/>
              </a:rPr>
              <a:t>回）</a:t>
            </a:r>
            <a:endParaRPr lang="en-US" altLang="ja-JP" sz="1600" dirty="0">
              <a:solidFill>
                <a:prstClr val="black"/>
              </a:solidFill>
              <a:ea typeface="ＭＳ Ｐゴシック" charset="-128"/>
            </a:endParaRPr>
          </a:p>
          <a:p>
            <a:pPr fontAlgn="base">
              <a:spcBef>
                <a:spcPct val="0"/>
              </a:spcBef>
              <a:spcAft>
                <a:spcPct val="0"/>
              </a:spcAft>
              <a:defRPr/>
            </a:pPr>
            <a:endParaRPr lang="en-US" altLang="ja-JP" sz="400" dirty="0">
              <a:solidFill>
                <a:prstClr val="black"/>
              </a:solidFill>
              <a:ea typeface="ＭＳ Ｐゴシック" charset="-128"/>
            </a:endParaRPr>
          </a:p>
          <a:p>
            <a:pPr marL="987425" indent="-987425" fontAlgn="base">
              <a:lnSpc>
                <a:spcPts val="1400"/>
              </a:lnSpc>
              <a:spcBef>
                <a:spcPct val="0"/>
              </a:spcBef>
              <a:spcAft>
                <a:spcPct val="0"/>
              </a:spcAft>
              <a:tabLst>
                <a:tab pos="987425" algn="l"/>
              </a:tabLst>
              <a:defRPr/>
            </a:pPr>
            <a:r>
              <a:rPr lang="en-US" altLang="ja-JP" sz="1400" dirty="0">
                <a:solidFill>
                  <a:prstClr val="black"/>
                </a:solidFill>
                <a:ea typeface="ＭＳ Ｐゴシック" charset="-128"/>
              </a:rPr>
              <a:t> </a:t>
            </a:r>
            <a:r>
              <a:rPr lang="ja-JP" altLang="en-US" sz="1400" dirty="0">
                <a:solidFill>
                  <a:prstClr val="black"/>
                </a:solidFill>
                <a:ea typeface="ＭＳ Ｐゴシック" charset="-128"/>
              </a:rPr>
              <a:t>  </a:t>
            </a:r>
            <a:r>
              <a:rPr lang="en-US" altLang="ja-JP" sz="1400" dirty="0">
                <a:solidFill>
                  <a:prstClr val="black"/>
                </a:solidFill>
                <a:ea typeface="ＭＳ Ｐゴシック" charset="-128"/>
              </a:rPr>
              <a:t>※</a:t>
            </a:r>
            <a:r>
              <a:rPr lang="ja-JP" altLang="en-US" sz="1400" dirty="0">
                <a:solidFill>
                  <a:prstClr val="black"/>
                </a:solidFill>
                <a:ea typeface="ＭＳ Ｐゴシック" charset="-128"/>
              </a:rPr>
              <a:t> （</a:t>
            </a:r>
            <a:r>
              <a:rPr lang="en-US" altLang="ja-JP" sz="1400" dirty="0">
                <a:solidFill>
                  <a:prstClr val="black"/>
                </a:solidFill>
                <a:ea typeface="ＭＳ Ｐゴシック" charset="-128"/>
              </a:rPr>
              <a:t>12/28</a:t>
            </a:r>
            <a:r>
              <a:rPr lang="ja-JP" altLang="en-US" sz="1400" dirty="0">
                <a:solidFill>
                  <a:prstClr val="black"/>
                </a:solidFill>
                <a:ea typeface="ＭＳ Ｐゴシック" charset="-128"/>
              </a:rPr>
              <a:t>）中長期ロードマップ（中間整理）を中環審地球部会に報告</a:t>
            </a:r>
          </a:p>
        </p:txBody>
      </p:sp>
      <p:sp>
        <p:nvSpPr>
          <p:cNvPr id="38" name="テキスト ボックス 37"/>
          <p:cNvSpPr txBox="1"/>
          <p:nvPr/>
        </p:nvSpPr>
        <p:spPr>
          <a:xfrm>
            <a:off x="4922838" y="3117850"/>
            <a:ext cx="4187825" cy="338138"/>
          </a:xfrm>
          <a:prstGeom prst="rect">
            <a:avLst/>
          </a:prstGeom>
          <a:noFill/>
        </p:spPr>
        <p:txBody>
          <a:bodyPr>
            <a:spAutoFit/>
          </a:bodyPr>
          <a:lstStyle/>
          <a:p>
            <a:pPr fontAlgn="base">
              <a:spcBef>
                <a:spcPct val="0"/>
              </a:spcBef>
              <a:spcAft>
                <a:spcPct val="0"/>
              </a:spcAft>
              <a:defRPr/>
            </a:pPr>
            <a:r>
              <a:rPr lang="ja-JP" altLang="en-US" sz="1600" dirty="0">
                <a:solidFill>
                  <a:srgbClr val="E5E56D">
                    <a:lumMod val="75000"/>
                  </a:srgbClr>
                </a:solidFill>
                <a:ea typeface="ＭＳ Ｐゴシック" charset="-128"/>
              </a:rPr>
              <a:t>●</a:t>
            </a: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12</a:t>
            </a:r>
            <a:r>
              <a:rPr lang="ja-JP" altLang="en-US" sz="1600" dirty="0">
                <a:solidFill>
                  <a:prstClr val="black"/>
                </a:solidFill>
                <a:ea typeface="ＭＳ Ｐゴシック" charset="-128"/>
              </a:rPr>
              <a:t>月） 韓国 「低炭素グリーン成長基本法」</a:t>
            </a:r>
          </a:p>
        </p:txBody>
      </p:sp>
      <p:sp>
        <p:nvSpPr>
          <p:cNvPr id="40" name="テキスト ボックス 39"/>
          <p:cNvSpPr txBox="1"/>
          <p:nvPr/>
        </p:nvSpPr>
        <p:spPr>
          <a:xfrm>
            <a:off x="4922838" y="3898900"/>
            <a:ext cx="3676650" cy="585788"/>
          </a:xfrm>
          <a:prstGeom prst="rect">
            <a:avLst/>
          </a:prstGeom>
          <a:noFill/>
        </p:spPr>
        <p:txBody>
          <a:bodyPr wrap="none">
            <a:spAutoFit/>
          </a:bodyPr>
          <a:lstStyle/>
          <a:p>
            <a:pPr fontAlgn="base">
              <a:spcBef>
                <a:spcPct val="0"/>
              </a:spcBef>
              <a:spcAft>
                <a:spcPct val="0"/>
              </a:spcAft>
              <a:defRPr/>
            </a:pPr>
            <a:r>
              <a:rPr lang="ja-JP" altLang="en-US" sz="1600" dirty="0">
                <a:solidFill>
                  <a:srgbClr val="E5E56D">
                    <a:lumMod val="75000"/>
                  </a:srgbClr>
                </a:solidFill>
                <a:ea typeface="ＭＳ Ｐゴシック" charset="-128"/>
              </a:rPr>
              <a:t>●</a:t>
            </a: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4</a:t>
            </a:r>
            <a:r>
              <a:rPr lang="ja-JP" altLang="en-US" sz="1600" dirty="0">
                <a:solidFill>
                  <a:prstClr val="black"/>
                </a:solidFill>
                <a:ea typeface="ＭＳ Ｐゴシック" charset="-128"/>
              </a:rPr>
              <a:t>月） </a:t>
            </a:r>
            <a:r>
              <a:rPr lang="ja-JP" altLang="en-US" sz="1600" spc="-130" dirty="0">
                <a:solidFill>
                  <a:prstClr val="black"/>
                </a:solidFill>
                <a:ea typeface="ＭＳ Ｐゴシック" charset="-128"/>
              </a:rPr>
              <a:t>欧州再生可能エネルギー協議会</a:t>
            </a:r>
            <a:r>
              <a:rPr lang="ja-JP" altLang="en-US" sz="1600" dirty="0">
                <a:solidFill>
                  <a:prstClr val="black"/>
                </a:solidFill>
                <a:ea typeface="ＭＳ Ｐゴシック" charset="-128"/>
              </a:rPr>
              <a:t> </a:t>
            </a:r>
            <a:endParaRPr lang="en-US" altLang="ja-JP" sz="1600" dirty="0">
              <a:solidFill>
                <a:prstClr val="black"/>
              </a:solidFill>
              <a:ea typeface="ＭＳ Ｐゴシック" charset="-128"/>
            </a:endParaRPr>
          </a:p>
          <a:p>
            <a:pPr fontAlgn="base">
              <a:spcBef>
                <a:spcPct val="0"/>
              </a:spcBef>
              <a:spcAft>
                <a:spcPct val="0"/>
              </a:spcAft>
              <a:defRPr/>
            </a:pPr>
            <a:r>
              <a:rPr lang="ja-JP" altLang="en-US" sz="1600" dirty="0">
                <a:solidFill>
                  <a:prstClr val="black"/>
                </a:solidFill>
                <a:ea typeface="ＭＳ Ｐゴシック" charset="-128"/>
              </a:rPr>
              <a:t>　　　　　　「</a:t>
            </a:r>
            <a:r>
              <a:rPr lang="en-US" altLang="ja-JP" sz="1600" dirty="0">
                <a:solidFill>
                  <a:prstClr val="black"/>
                </a:solidFill>
                <a:ea typeface="ＭＳ Ｐゴシック" charset="-128"/>
              </a:rPr>
              <a:t>Re-thinking</a:t>
            </a:r>
            <a:r>
              <a:rPr lang="ja-JP" altLang="en-US" sz="1600" dirty="0">
                <a:solidFill>
                  <a:prstClr val="black"/>
                </a:solidFill>
                <a:ea typeface="ＭＳ Ｐゴシック" charset="-128"/>
              </a:rPr>
              <a:t> </a:t>
            </a:r>
            <a:r>
              <a:rPr lang="en-US" altLang="ja-JP" sz="1600" dirty="0">
                <a:solidFill>
                  <a:prstClr val="black"/>
                </a:solidFill>
                <a:ea typeface="ＭＳ Ｐゴシック" charset="-128"/>
              </a:rPr>
              <a:t>2050</a:t>
            </a:r>
            <a:r>
              <a:rPr lang="ja-JP" altLang="en-US" sz="1600" dirty="0">
                <a:solidFill>
                  <a:prstClr val="black"/>
                </a:solidFill>
                <a:ea typeface="ＭＳ Ｐゴシック" charset="-128"/>
              </a:rPr>
              <a:t>」</a:t>
            </a:r>
          </a:p>
        </p:txBody>
      </p:sp>
      <p:sp>
        <p:nvSpPr>
          <p:cNvPr id="41" name="テキスト ボックス 40"/>
          <p:cNvSpPr txBox="1"/>
          <p:nvPr/>
        </p:nvSpPr>
        <p:spPr>
          <a:xfrm>
            <a:off x="4922838" y="5183188"/>
            <a:ext cx="3467100" cy="338137"/>
          </a:xfrm>
          <a:prstGeom prst="rect">
            <a:avLst/>
          </a:prstGeom>
          <a:noFill/>
        </p:spPr>
        <p:txBody>
          <a:bodyPr>
            <a:spAutoFit/>
          </a:bodyPr>
          <a:lstStyle/>
          <a:p>
            <a:pPr fontAlgn="base">
              <a:spcBef>
                <a:spcPct val="0"/>
              </a:spcBef>
              <a:spcAft>
                <a:spcPct val="0"/>
              </a:spcAft>
              <a:defRPr/>
            </a:pP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12</a:t>
            </a:r>
            <a:r>
              <a:rPr lang="ja-JP" altLang="en-US" sz="1600" dirty="0">
                <a:solidFill>
                  <a:prstClr val="black"/>
                </a:solidFill>
                <a:ea typeface="ＭＳ Ｐゴシック" charset="-128"/>
              </a:rPr>
              <a:t>月） </a:t>
            </a:r>
            <a:r>
              <a:rPr lang="en-US" altLang="ja-JP" sz="1600" dirty="0">
                <a:solidFill>
                  <a:prstClr val="black"/>
                </a:solidFill>
                <a:ea typeface="ＭＳ Ｐゴシック" charset="-128"/>
              </a:rPr>
              <a:t>COP16</a:t>
            </a:r>
            <a:r>
              <a:rPr lang="ja-JP" altLang="en-US" sz="1600" dirty="0">
                <a:solidFill>
                  <a:prstClr val="black"/>
                </a:solidFill>
                <a:ea typeface="ＭＳ Ｐゴシック" charset="-128"/>
              </a:rPr>
              <a:t>（メキシコ カンクン）</a:t>
            </a:r>
          </a:p>
        </p:txBody>
      </p:sp>
      <p:sp>
        <p:nvSpPr>
          <p:cNvPr id="42" name="テキスト ボックス 41"/>
          <p:cNvSpPr txBox="1"/>
          <p:nvPr/>
        </p:nvSpPr>
        <p:spPr>
          <a:xfrm>
            <a:off x="4922838" y="4495800"/>
            <a:ext cx="3316287" cy="338138"/>
          </a:xfrm>
          <a:prstGeom prst="rect">
            <a:avLst/>
          </a:prstGeom>
          <a:noFill/>
        </p:spPr>
        <p:txBody>
          <a:bodyPr>
            <a:spAutoFit/>
          </a:bodyPr>
          <a:lstStyle/>
          <a:p>
            <a:pPr fontAlgn="base">
              <a:spcBef>
                <a:spcPct val="0"/>
              </a:spcBef>
              <a:spcAft>
                <a:spcPct val="0"/>
              </a:spcAft>
              <a:defRPr/>
            </a:pPr>
            <a:r>
              <a:rPr lang="ja-JP" altLang="en-US" sz="1600" dirty="0">
                <a:solidFill>
                  <a:srgbClr val="E5E56D">
                    <a:lumMod val="75000"/>
                  </a:srgbClr>
                </a:solidFill>
                <a:ea typeface="ＭＳ Ｐゴシック" charset="-128"/>
              </a:rPr>
              <a:t>●</a:t>
            </a: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7</a:t>
            </a:r>
            <a:r>
              <a:rPr lang="ja-JP" altLang="en-US" sz="1600" dirty="0">
                <a:solidFill>
                  <a:prstClr val="black"/>
                </a:solidFill>
                <a:ea typeface="ＭＳ Ｐゴシック" charset="-128"/>
              </a:rPr>
              <a:t>月） 独 「</a:t>
            </a:r>
            <a:r>
              <a:rPr lang="en-US" altLang="ja-JP" sz="1600" dirty="0" err="1">
                <a:solidFill>
                  <a:prstClr val="black"/>
                </a:solidFill>
                <a:ea typeface="ＭＳ Ｐゴシック" charset="-128"/>
              </a:rPr>
              <a:t>Energieziel</a:t>
            </a:r>
            <a:r>
              <a:rPr lang="en-US" altLang="ja-JP" sz="1600" dirty="0">
                <a:solidFill>
                  <a:prstClr val="black"/>
                </a:solidFill>
                <a:ea typeface="ＭＳ Ｐゴシック" charset="-128"/>
              </a:rPr>
              <a:t> 2050</a:t>
            </a:r>
            <a:r>
              <a:rPr lang="ja-JP" altLang="en-US" sz="1600" dirty="0">
                <a:solidFill>
                  <a:prstClr val="black"/>
                </a:solidFill>
                <a:ea typeface="ＭＳ Ｐゴシック" charset="-128"/>
              </a:rPr>
              <a:t>」</a:t>
            </a:r>
          </a:p>
        </p:txBody>
      </p:sp>
      <p:sp>
        <p:nvSpPr>
          <p:cNvPr id="54" name="テキスト ボックス 53"/>
          <p:cNvSpPr txBox="1"/>
          <p:nvPr/>
        </p:nvSpPr>
        <p:spPr>
          <a:xfrm>
            <a:off x="4922838" y="3648075"/>
            <a:ext cx="4075112" cy="338138"/>
          </a:xfrm>
          <a:prstGeom prst="rect">
            <a:avLst/>
          </a:prstGeom>
          <a:noFill/>
        </p:spPr>
        <p:txBody>
          <a:bodyPr>
            <a:spAutoFit/>
          </a:bodyPr>
          <a:lstStyle/>
          <a:p>
            <a:pPr fontAlgn="base">
              <a:spcBef>
                <a:spcPct val="0"/>
              </a:spcBef>
              <a:spcAft>
                <a:spcPct val="0"/>
              </a:spcAft>
              <a:defRPr/>
            </a:pPr>
            <a:r>
              <a:rPr lang="ja-JP" altLang="en-US" sz="1600" dirty="0">
                <a:solidFill>
                  <a:srgbClr val="E5E56D">
                    <a:lumMod val="75000"/>
                  </a:srgbClr>
                </a:solidFill>
                <a:ea typeface="ＭＳ Ｐゴシック" charset="-128"/>
              </a:rPr>
              <a:t>●</a:t>
            </a: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4</a:t>
            </a:r>
            <a:r>
              <a:rPr lang="ja-JP" altLang="en-US" sz="1600" dirty="0">
                <a:solidFill>
                  <a:prstClr val="black"/>
                </a:solidFill>
                <a:ea typeface="ＭＳ Ｐゴシック" charset="-128"/>
              </a:rPr>
              <a:t>月） 欧州気候基金 「</a:t>
            </a:r>
            <a:r>
              <a:rPr lang="en-US" altLang="ja-JP" sz="1600" dirty="0">
                <a:solidFill>
                  <a:prstClr val="black"/>
                </a:solidFill>
                <a:ea typeface="ＭＳ Ｐゴシック" charset="-128"/>
              </a:rPr>
              <a:t>ROADMAP 2050</a:t>
            </a:r>
            <a:r>
              <a:rPr lang="ja-JP" altLang="en-US" sz="1600" dirty="0">
                <a:solidFill>
                  <a:prstClr val="black"/>
                </a:solidFill>
                <a:ea typeface="ＭＳ Ｐゴシック" charset="-128"/>
              </a:rPr>
              <a:t>」</a:t>
            </a:r>
          </a:p>
        </p:txBody>
      </p:sp>
      <p:sp>
        <p:nvSpPr>
          <p:cNvPr id="56" name="テキスト ボックス 55"/>
          <p:cNvSpPr txBox="1"/>
          <p:nvPr/>
        </p:nvSpPr>
        <p:spPr>
          <a:xfrm>
            <a:off x="4922838" y="1701800"/>
            <a:ext cx="4222750" cy="339725"/>
          </a:xfrm>
          <a:prstGeom prst="rect">
            <a:avLst/>
          </a:prstGeom>
          <a:noFill/>
        </p:spPr>
        <p:txBody>
          <a:bodyPr>
            <a:spAutoFit/>
          </a:bodyPr>
          <a:lstStyle/>
          <a:p>
            <a:pPr fontAlgn="base">
              <a:spcBef>
                <a:spcPct val="0"/>
              </a:spcBef>
              <a:spcAft>
                <a:spcPct val="0"/>
              </a:spcAft>
              <a:defRPr/>
            </a:pPr>
            <a:r>
              <a:rPr lang="ja-JP" altLang="en-US" sz="1600" dirty="0">
                <a:solidFill>
                  <a:srgbClr val="E5E56D">
                    <a:lumMod val="75000"/>
                  </a:srgbClr>
                </a:solidFill>
                <a:ea typeface="ＭＳ Ｐゴシック" charset="-128"/>
              </a:rPr>
              <a:t>●</a:t>
            </a: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7</a:t>
            </a:r>
            <a:r>
              <a:rPr lang="ja-JP" altLang="en-US" sz="1600" dirty="0">
                <a:solidFill>
                  <a:prstClr val="black"/>
                </a:solidFill>
                <a:ea typeface="ＭＳ Ｐゴシック" charset="-128"/>
              </a:rPr>
              <a:t>月） 英国 「イギリス低炭素移行計画」</a:t>
            </a:r>
          </a:p>
        </p:txBody>
      </p:sp>
      <p:sp>
        <p:nvSpPr>
          <p:cNvPr id="60" name="正方形/長方形 59"/>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61"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FEFB5E0E-5602-44B9-B0F9-7891A3C4F205}"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16</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58" name="山形 57"/>
          <p:cNvSpPr/>
          <p:nvPr/>
        </p:nvSpPr>
        <p:spPr>
          <a:xfrm rot="5400000">
            <a:off x="1039019" y="3251994"/>
            <a:ext cx="403225" cy="147637"/>
          </a:xfrm>
          <a:prstGeom prst="chevron">
            <a:avLst/>
          </a:prstGeom>
          <a:solidFill>
            <a:srgbClr val="FF6D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black"/>
              </a:solidFill>
            </a:endParaRPr>
          </a:p>
        </p:txBody>
      </p:sp>
      <p:sp>
        <p:nvSpPr>
          <p:cNvPr id="59" name="正方形/長方形 58"/>
          <p:cNvSpPr/>
          <p:nvPr/>
        </p:nvSpPr>
        <p:spPr>
          <a:xfrm>
            <a:off x="88900" y="5816600"/>
            <a:ext cx="631825" cy="26352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62" name="正方形/長方形 61"/>
          <p:cNvSpPr/>
          <p:nvPr/>
        </p:nvSpPr>
        <p:spPr>
          <a:xfrm>
            <a:off x="4957763" y="5816600"/>
            <a:ext cx="4089400" cy="26352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600">
              <a:solidFill>
                <a:prstClr val="white"/>
              </a:solidFill>
            </a:endParaRPr>
          </a:p>
        </p:txBody>
      </p:sp>
      <p:sp>
        <p:nvSpPr>
          <p:cNvPr id="63" name="正方形/長方形 62"/>
          <p:cNvSpPr/>
          <p:nvPr/>
        </p:nvSpPr>
        <p:spPr>
          <a:xfrm>
            <a:off x="1106488" y="5816600"/>
            <a:ext cx="3829050" cy="26352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5648" name="テキスト ボックス 63"/>
          <p:cNvSpPr txBox="1">
            <a:spLocks noChangeArrowheads="1"/>
          </p:cNvSpPr>
          <p:nvPr/>
        </p:nvSpPr>
        <p:spPr bwMode="auto">
          <a:xfrm>
            <a:off x="93663" y="5762625"/>
            <a:ext cx="911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2012</a:t>
            </a:r>
            <a:endParaRPr lang="ja-JP" altLang="en-US" sz="1600" smtClean="0">
              <a:solidFill>
                <a:prstClr val="black"/>
              </a:solidFill>
            </a:endParaRPr>
          </a:p>
        </p:txBody>
      </p:sp>
      <p:sp>
        <p:nvSpPr>
          <p:cNvPr id="65" name="正方形/長方形 64"/>
          <p:cNvSpPr/>
          <p:nvPr/>
        </p:nvSpPr>
        <p:spPr>
          <a:xfrm>
            <a:off x="88900" y="6103938"/>
            <a:ext cx="631825" cy="26352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66" name="正方形/長方形 65"/>
          <p:cNvSpPr/>
          <p:nvPr/>
        </p:nvSpPr>
        <p:spPr>
          <a:xfrm>
            <a:off x="4957763" y="6103938"/>
            <a:ext cx="4089400" cy="26352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600">
              <a:solidFill>
                <a:prstClr val="white"/>
              </a:solidFill>
            </a:endParaRPr>
          </a:p>
        </p:txBody>
      </p:sp>
      <p:sp>
        <p:nvSpPr>
          <p:cNvPr id="67" name="正方形/長方形 66"/>
          <p:cNvSpPr/>
          <p:nvPr/>
        </p:nvSpPr>
        <p:spPr>
          <a:xfrm>
            <a:off x="1106488" y="6103938"/>
            <a:ext cx="3829050" cy="26352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5652" name="テキスト ボックス 67"/>
          <p:cNvSpPr txBox="1">
            <a:spLocks noChangeArrowheads="1"/>
          </p:cNvSpPr>
          <p:nvPr/>
        </p:nvSpPr>
        <p:spPr bwMode="auto">
          <a:xfrm>
            <a:off x="93663" y="6069013"/>
            <a:ext cx="911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2013</a:t>
            </a:r>
            <a:endParaRPr lang="ja-JP" altLang="en-US" sz="1600" smtClean="0">
              <a:solidFill>
                <a:prstClr val="black"/>
              </a:solidFill>
            </a:endParaRPr>
          </a:p>
        </p:txBody>
      </p:sp>
      <p:sp>
        <p:nvSpPr>
          <p:cNvPr id="70" name="円/楕円 69"/>
          <p:cNvSpPr/>
          <p:nvPr/>
        </p:nvSpPr>
        <p:spPr>
          <a:xfrm>
            <a:off x="1185863" y="3533775"/>
            <a:ext cx="112712" cy="119063"/>
          </a:xfrm>
          <a:prstGeom prst="ellipse">
            <a:avLst/>
          </a:prstGeom>
          <a:solidFill>
            <a:srgbClr val="FF6D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71" name="円/楕円 70"/>
          <p:cNvSpPr/>
          <p:nvPr/>
        </p:nvSpPr>
        <p:spPr>
          <a:xfrm>
            <a:off x="1196975" y="2601913"/>
            <a:ext cx="112713" cy="119062"/>
          </a:xfrm>
          <a:prstGeom prst="ellipse">
            <a:avLst/>
          </a:prstGeom>
          <a:solidFill>
            <a:srgbClr val="FF6D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72" name="正方形/長方形 71"/>
          <p:cNvSpPr/>
          <p:nvPr/>
        </p:nvSpPr>
        <p:spPr>
          <a:xfrm>
            <a:off x="88900" y="1397000"/>
            <a:ext cx="631825" cy="26352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73" name="正方形/長方形 72"/>
          <p:cNvSpPr/>
          <p:nvPr/>
        </p:nvSpPr>
        <p:spPr>
          <a:xfrm>
            <a:off x="4957763" y="1397000"/>
            <a:ext cx="4089400" cy="26352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600">
              <a:solidFill>
                <a:prstClr val="white"/>
              </a:solidFill>
            </a:endParaRPr>
          </a:p>
        </p:txBody>
      </p:sp>
      <p:sp>
        <p:nvSpPr>
          <p:cNvPr id="74" name="正方形/長方形 73"/>
          <p:cNvSpPr/>
          <p:nvPr/>
        </p:nvSpPr>
        <p:spPr>
          <a:xfrm>
            <a:off x="1106488" y="1397000"/>
            <a:ext cx="3829050" cy="26352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5658" name="テキスト ボックス 74"/>
          <p:cNvSpPr txBox="1">
            <a:spLocks noChangeArrowheads="1"/>
          </p:cNvSpPr>
          <p:nvPr/>
        </p:nvSpPr>
        <p:spPr bwMode="auto">
          <a:xfrm>
            <a:off x="93663" y="1343025"/>
            <a:ext cx="911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2008</a:t>
            </a:r>
            <a:endParaRPr lang="ja-JP" altLang="en-US" sz="1600" smtClean="0">
              <a:solidFill>
                <a:prstClr val="black"/>
              </a:solidFill>
            </a:endParaRPr>
          </a:p>
        </p:txBody>
      </p:sp>
      <p:sp>
        <p:nvSpPr>
          <p:cNvPr id="76" name="テキスト ボックス 75"/>
          <p:cNvSpPr txBox="1"/>
          <p:nvPr/>
        </p:nvSpPr>
        <p:spPr>
          <a:xfrm>
            <a:off x="4922838" y="5487988"/>
            <a:ext cx="3790950" cy="338137"/>
          </a:xfrm>
          <a:prstGeom prst="rect">
            <a:avLst/>
          </a:prstGeom>
          <a:noFill/>
        </p:spPr>
        <p:txBody>
          <a:bodyPr>
            <a:spAutoFit/>
          </a:bodyPr>
          <a:lstStyle/>
          <a:p>
            <a:pPr fontAlgn="base">
              <a:spcBef>
                <a:spcPct val="0"/>
              </a:spcBef>
              <a:spcAft>
                <a:spcPct val="0"/>
              </a:spcAft>
              <a:defRPr/>
            </a:pP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12</a:t>
            </a:r>
            <a:r>
              <a:rPr lang="ja-JP" altLang="en-US" sz="1600" dirty="0">
                <a:solidFill>
                  <a:prstClr val="black"/>
                </a:solidFill>
                <a:ea typeface="ＭＳ Ｐゴシック" charset="-128"/>
              </a:rPr>
              <a:t>月） </a:t>
            </a:r>
            <a:r>
              <a:rPr lang="en-US" altLang="ja-JP" sz="1600" dirty="0">
                <a:solidFill>
                  <a:prstClr val="black"/>
                </a:solidFill>
                <a:ea typeface="ＭＳ Ｐゴシック" charset="-128"/>
              </a:rPr>
              <a:t>COP17</a:t>
            </a:r>
            <a:r>
              <a:rPr lang="ja-JP" altLang="en-US" sz="1600" dirty="0">
                <a:solidFill>
                  <a:prstClr val="black"/>
                </a:solidFill>
                <a:ea typeface="ＭＳ Ｐゴシック" charset="-128"/>
              </a:rPr>
              <a:t>（南ア  ダーバン）</a:t>
            </a:r>
          </a:p>
        </p:txBody>
      </p:sp>
      <p:sp>
        <p:nvSpPr>
          <p:cNvPr id="80" name="正方形/長方形 79"/>
          <p:cNvSpPr/>
          <p:nvPr/>
        </p:nvSpPr>
        <p:spPr>
          <a:xfrm>
            <a:off x="755650" y="1403350"/>
            <a:ext cx="311150" cy="469423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1600" dirty="0">
                <a:solidFill>
                  <a:srgbClr val="5EC45E">
                    <a:lumMod val="50000"/>
                  </a:srgbClr>
                </a:solidFill>
              </a:rPr>
              <a:t>京都議定書 第１約束期間</a:t>
            </a:r>
          </a:p>
        </p:txBody>
      </p:sp>
      <p:sp>
        <p:nvSpPr>
          <p:cNvPr id="81" name="ホームベース 80"/>
          <p:cNvSpPr/>
          <p:nvPr/>
        </p:nvSpPr>
        <p:spPr>
          <a:xfrm rot="5400000">
            <a:off x="616744" y="6234906"/>
            <a:ext cx="565150" cy="338138"/>
          </a:xfrm>
          <a:prstGeom prst="homePlate">
            <a:avLst>
              <a:gd name="adj" fmla="val 2780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82" name="テキスト ボックス 81"/>
          <p:cNvSpPr txBox="1"/>
          <p:nvPr/>
        </p:nvSpPr>
        <p:spPr>
          <a:xfrm>
            <a:off x="1158875" y="6432550"/>
            <a:ext cx="1150938" cy="338138"/>
          </a:xfrm>
          <a:prstGeom prst="rect">
            <a:avLst/>
          </a:prstGeom>
          <a:noFill/>
        </p:spPr>
        <p:txBody>
          <a:bodyPr wrap="none">
            <a:spAutoFit/>
          </a:bodyPr>
          <a:lstStyle/>
          <a:p>
            <a:pPr algn="ctr" fontAlgn="base">
              <a:spcBef>
                <a:spcPct val="0"/>
              </a:spcBef>
              <a:spcAft>
                <a:spcPct val="0"/>
              </a:spcAft>
              <a:defRPr/>
            </a:pPr>
            <a:r>
              <a:rPr lang="ja-JP" altLang="en-US" sz="1600" dirty="0">
                <a:solidFill>
                  <a:srgbClr val="5EC45E">
                    <a:lumMod val="50000"/>
                  </a:srgbClr>
                </a:solidFill>
                <a:ea typeface="ＭＳ Ｐゴシック" charset="-128"/>
              </a:rPr>
              <a:t>新しい枠組</a:t>
            </a:r>
          </a:p>
        </p:txBody>
      </p:sp>
      <p:sp>
        <p:nvSpPr>
          <p:cNvPr id="69" name="テキスト ボックス 68"/>
          <p:cNvSpPr txBox="1"/>
          <p:nvPr/>
        </p:nvSpPr>
        <p:spPr>
          <a:xfrm>
            <a:off x="4922838" y="4862513"/>
            <a:ext cx="2841625" cy="338137"/>
          </a:xfrm>
          <a:prstGeom prst="rect">
            <a:avLst/>
          </a:prstGeom>
          <a:noFill/>
        </p:spPr>
        <p:txBody>
          <a:bodyPr>
            <a:spAutoFit/>
          </a:bodyPr>
          <a:lstStyle/>
          <a:p>
            <a:pPr fontAlgn="base">
              <a:spcBef>
                <a:spcPct val="0"/>
              </a:spcBef>
              <a:spcAft>
                <a:spcPct val="0"/>
              </a:spcAft>
              <a:defRPr/>
            </a:pPr>
            <a:r>
              <a:rPr lang="ja-JP" altLang="en-US" sz="1600" dirty="0">
                <a:solidFill>
                  <a:srgbClr val="E5E56D">
                    <a:lumMod val="75000"/>
                  </a:srgbClr>
                </a:solidFill>
                <a:ea typeface="ＭＳ Ｐゴシック" charset="-128"/>
              </a:rPr>
              <a:t>●</a:t>
            </a:r>
            <a:r>
              <a:rPr lang="ja-JP" altLang="en-US" sz="1600" dirty="0">
                <a:solidFill>
                  <a:srgbClr val="5EC45E">
                    <a:lumMod val="75000"/>
                  </a:srgbClr>
                </a:solidFill>
                <a:ea typeface="ＭＳ Ｐゴシック" charset="-128"/>
              </a:rPr>
              <a:t> </a:t>
            </a:r>
            <a:r>
              <a:rPr lang="ja-JP" altLang="en-US" sz="1600" dirty="0">
                <a:solidFill>
                  <a:prstClr val="black"/>
                </a:solidFill>
                <a:ea typeface="ＭＳ Ｐゴシック" charset="-128"/>
              </a:rPr>
              <a:t>（</a:t>
            </a:r>
            <a:r>
              <a:rPr lang="en-US" altLang="ja-JP" sz="1600" dirty="0">
                <a:solidFill>
                  <a:prstClr val="black"/>
                </a:solidFill>
                <a:ea typeface="ＭＳ Ｐゴシック" charset="-128"/>
              </a:rPr>
              <a:t>11</a:t>
            </a:r>
            <a:r>
              <a:rPr lang="ja-JP" altLang="en-US" sz="1600" dirty="0">
                <a:solidFill>
                  <a:prstClr val="black"/>
                </a:solidFill>
                <a:ea typeface="ＭＳ Ｐゴシック" charset="-128"/>
              </a:rPr>
              <a:t>月） </a:t>
            </a:r>
            <a:r>
              <a:rPr lang="en-US" altLang="ja-JP" sz="1600" dirty="0">
                <a:solidFill>
                  <a:prstClr val="black"/>
                </a:solidFill>
                <a:ea typeface="ＭＳ Ｐゴシック" charset="-128"/>
              </a:rPr>
              <a:t>EU</a:t>
            </a:r>
            <a:r>
              <a:rPr lang="ja-JP" altLang="en-US" sz="1600" dirty="0">
                <a:solidFill>
                  <a:prstClr val="black"/>
                </a:solidFill>
                <a:ea typeface="ＭＳ Ｐゴシック" charset="-128"/>
              </a:rPr>
              <a:t> 「</a:t>
            </a:r>
            <a:r>
              <a:rPr lang="en-US" altLang="ja-JP" sz="1600" dirty="0">
                <a:solidFill>
                  <a:prstClr val="black"/>
                </a:solidFill>
                <a:ea typeface="ＭＳ Ｐゴシック" charset="-128"/>
              </a:rPr>
              <a:t>Energy</a:t>
            </a:r>
            <a:r>
              <a:rPr lang="ja-JP" altLang="en-US" sz="1600" dirty="0">
                <a:solidFill>
                  <a:prstClr val="black"/>
                </a:solidFill>
                <a:ea typeface="ＭＳ Ｐゴシック" charset="-128"/>
              </a:rPr>
              <a:t> </a:t>
            </a:r>
            <a:r>
              <a:rPr lang="en-US" altLang="ja-JP" sz="1600" dirty="0">
                <a:solidFill>
                  <a:prstClr val="black"/>
                </a:solidFill>
                <a:ea typeface="ＭＳ Ｐゴシック" charset="-128"/>
              </a:rPr>
              <a:t>2020</a:t>
            </a:r>
            <a:r>
              <a:rPr lang="ja-JP" altLang="en-US" sz="1600" dirty="0">
                <a:solidFill>
                  <a:prstClr val="black"/>
                </a:solidFill>
                <a:ea typeface="ＭＳ Ｐゴシック" charset="-128"/>
              </a:rPr>
              <a:t>」</a:t>
            </a:r>
          </a:p>
        </p:txBody>
      </p:sp>
      <p:sp>
        <p:nvSpPr>
          <p:cNvPr id="25664" name="テキスト ボックス 76"/>
          <p:cNvSpPr txBox="1">
            <a:spLocks noChangeArrowheads="1"/>
          </p:cNvSpPr>
          <p:nvPr/>
        </p:nvSpPr>
        <p:spPr bwMode="auto">
          <a:xfrm>
            <a:off x="57150" y="955675"/>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mtClean="0">
                <a:solidFill>
                  <a:prstClr val="black"/>
                </a:solidFill>
              </a:rPr>
              <a:t>年度</a:t>
            </a:r>
          </a:p>
        </p:txBody>
      </p:sp>
      <p:cxnSp>
        <p:nvCxnSpPr>
          <p:cNvPr id="83" name="直線矢印コネクタ 82"/>
          <p:cNvCxnSpPr>
            <a:stCxn id="82" idx="1"/>
          </p:cNvCxnSpPr>
          <p:nvPr/>
        </p:nvCxnSpPr>
        <p:spPr>
          <a:xfrm rot="10800000">
            <a:off x="930275" y="6370638"/>
            <a:ext cx="228600" cy="231775"/>
          </a:xfrm>
          <a:prstGeom prst="straightConnector1">
            <a:avLst/>
          </a:prstGeom>
          <a:ln>
            <a:solidFill>
              <a:schemeClr val="accent4">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78" name="1 つの角を丸めた四角形 77"/>
          <p:cNvSpPr/>
          <p:nvPr/>
        </p:nvSpPr>
        <p:spPr>
          <a:xfrm rot="10800000">
            <a:off x="0" y="-4763"/>
            <a:ext cx="2662238" cy="209551"/>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400">
              <a:solidFill>
                <a:prstClr val="white"/>
              </a:solidFill>
            </a:endParaRPr>
          </a:p>
        </p:txBody>
      </p:sp>
      <p:sp>
        <p:nvSpPr>
          <p:cNvPr id="79" name="正方形/長方形 78"/>
          <p:cNvSpPr/>
          <p:nvPr/>
        </p:nvSpPr>
        <p:spPr>
          <a:xfrm>
            <a:off x="0" y="2857"/>
            <a:ext cx="2647460" cy="1832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Ⅱ.</a:t>
            </a:r>
            <a:r>
              <a:rPr lang="ja-JP" altLang="en-US" sz="1400" dirty="0">
                <a:ln w="3175">
                  <a:solidFill>
                    <a:prstClr val="white">
                      <a:lumMod val="95000"/>
                    </a:prstClr>
                  </a:solidFill>
                </a:ln>
                <a:solidFill>
                  <a:prstClr val="white"/>
                </a:solidFill>
                <a:cs typeface="Arial" pitchFamily="34" charset="0"/>
              </a:rPr>
              <a:t>中長期ロードマップとは</a:t>
            </a:r>
          </a:p>
        </p:txBody>
      </p:sp>
      <p:sp>
        <p:nvSpPr>
          <p:cNvPr id="84" name="山形 83"/>
          <p:cNvSpPr/>
          <p:nvPr/>
        </p:nvSpPr>
        <p:spPr>
          <a:xfrm rot="5400000">
            <a:off x="462756" y="4885532"/>
            <a:ext cx="1584325" cy="176212"/>
          </a:xfrm>
          <a:prstGeom prst="chevron">
            <a:avLst/>
          </a:prstGeom>
          <a:solidFill>
            <a:srgbClr val="FFD1E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black"/>
              </a:solidFill>
            </a:endParaRPr>
          </a:p>
        </p:txBody>
      </p:sp>
      <p:sp>
        <p:nvSpPr>
          <p:cNvPr id="57" name="山形 56"/>
          <p:cNvSpPr/>
          <p:nvPr/>
        </p:nvSpPr>
        <p:spPr>
          <a:xfrm rot="5400000">
            <a:off x="462756" y="4415632"/>
            <a:ext cx="1584325" cy="176212"/>
          </a:xfrm>
          <a:prstGeom prst="chevron">
            <a:avLst/>
          </a:prstGeom>
          <a:solidFill>
            <a:srgbClr val="FF6D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black"/>
              </a:solidFill>
            </a:endParaRPr>
          </a:p>
        </p:txBody>
      </p:sp>
    </p:spTree>
    <p:extLst>
      <p:ext uri="{BB962C8B-B14F-4D97-AF65-F5344CB8AC3E}">
        <p14:creationId xmlns:p14="http://schemas.microsoft.com/office/powerpoint/2010/main" val="34002441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正方形/長方形 57"/>
          <p:cNvSpPr/>
          <p:nvPr/>
        </p:nvSpPr>
        <p:spPr>
          <a:xfrm>
            <a:off x="403225" y="1882775"/>
            <a:ext cx="8278813" cy="4840288"/>
          </a:xfrm>
          <a:prstGeom prst="rect">
            <a:avLst/>
          </a:prstGeom>
          <a:gradFill flip="none" rotWithShape="1">
            <a:gsLst>
              <a:gs pos="0">
                <a:schemeClr val="bg1"/>
              </a:gs>
              <a:gs pos="90000">
                <a:schemeClr val="bg1"/>
              </a:gs>
              <a:gs pos="100000">
                <a:schemeClr val="accent1">
                  <a:tint val="23500"/>
                  <a:satMod val="160000"/>
                </a:schemeClr>
              </a:gs>
            </a:gsLst>
            <a:path path="rect">
              <a:fillToRect l="50000" t="50000" r="50000" b="50000"/>
            </a:path>
            <a:tileRect/>
          </a:gra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dirty="0">
              <a:solidFill>
                <a:prstClr val="white"/>
              </a:solidFill>
            </a:endParaRPr>
          </a:p>
        </p:txBody>
      </p:sp>
      <p:sp>
        <p:nvSpPr>
          <p:cNvPr id="52" name="Rectangle 11"/>
          <p:cNvSpPr>
            <a:spLocks noChangeArrowheads="1"/>
          </p:cNvSpPr>
          <p:nvPr/>
        </p:nvSpPr>
        <p:spPr bwMode="auto">
          <a:xfrm>
            <a:off x="130175" y="763588"/>
            <a:ext cx="8955088" cy="461962"/>
          </a:xfrm>
          <a:prstGeom prst="rect">
            <a:avLst/>
          </a:prstGeom>
          <a:solidFill>
            <a:srgbClr val="E9EFFB"/>
          </a:solidFill>
          <a:ln w="9525">
            <a:noFill/>
            <a:miter lim="800000"/>
            <a:headEnd/>
            <a:tailEnd/>
          </a:ln>
        </p:spPr>
        <p:txBody>
          <a:bodyPr>
            <a:spAutoFit/>
          </a:bodyPr>
          <a:lstStyle/>
          <a:p>
            <a:pPr marL="146050" indent="-146050" fontAlgn="base">
              <a:lnSpc>
                <a:spcPct val="120000"/>
              </a:lnSpc>
              <a:spcBef>
                <a:spcPct val="0"/>
              </a:spcBef>
              <a:spcAft>
                <a:spcPct val="0"/>
              </a:spcAft>
              <a:defRPr/>
            </a:pPr>
            <a:r>
              <a:rPr lang="en-US" altLang="ja-JP" sz="2000" dirty="0">
                <a:solidFill>
                  <a:prstClr val="black"/>
                </a:solidFill>
              </a:rPr>
              <a:t>2010</a:t>
            </a:r>
            <a:r>
              <a:rPr lang="ja-JP" altLang="en-US" sz="2000" dirty="0">
                <a:solidFill>
                  <a:prstClr val="black"/>
                </a:solidFill>
              </a:rPr>
              <a:t>年度は</a:t>
            </a:r>
            <a:r>
              <a:rPr lang="en-US" altLang="ja-JP" sz="2000" dirty="0">
                <a:solidFill>
                  <a:prstClr val="black"/>
                </a:solidFill>
              </a:rPr>
              <a:t>4</a:t>
            </a:r>
            <a:r>
              <a:rPr lang="ja-JP" altLang="en-US" sz="2000" dirty="0">
                <a:solidFill>
                  <a:prstClr val="black"/>
                </a:solidFill>
              </a:rPr>
              <a:t>月～</a:t>
            </a:r>
            <a:r>
              <a:rPr lang="en-US" altLang="ja-JP" sz="2000" dirty="0">
                <a:solidFill>
                  <a:prstClr val="black"/>
                </a:solidFill>
              </a:rPr>
              <a:t>12</a:t>
            </a:r>
            <a:r>
              <a:rPr lang="ja-JP" altLang="en-US" sz="2000" dirty="0">
                <a:solidFill>
                  <a:prstClr val="black"/>
                </a:solidFill>
              </a:rPr>
              <a:t>月にかけ、各分野の</a:t>
            </a:r>
            <a:r>
              <a:rPr lang="en-US" altLang="ja-JP" sz="2000" dirty="0">
                <a:solidFill>
                  <a:prstClr val="black"/>
                </a:solidFill>
              </a:rPr>
              <a:t>100</a:t>
            </a:r>
            <a:r>
              <a:rPr lang="ja-JP" altLang="en-US" sz="2000" dirty="0">
                <a:solidFill>
                  <a:prstClr val="black"/>
                </a:solidFill>
              </a:rPr>
              <a:t>名を越える専門家によって検討。</a:t>
            </a:r>
            <a:endParaRPr lang="en-US" altLang="ja-JP" sz="2000" dirty="0">
              <a:solidFill>
                <a:prstClr val="black"/>
              </a:solidFill>
            </a:endParaRPr>
          </a:p>
        </p:txBody>
      </p:sp>
      <p:sp>
        <p:nvSpPr>
          <p:cNvPr id="206"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207"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208" name="Rectangle 58"/>
          <p:cNvSpPr>
            <a:spLocks noChangeArrowheads="1"/>
          </p:cNvSpPr>
          <p:nvPr/>
        </p:nvSpPr>
        <p:spPr bwMode="auto">
          <a:xfrm>
            <a:off x="0" y="352425"/>
            <a:ext cx="9144000" cy="209550"/>
          </a:xfrm>
          <a:prstGeom prst="rect">
            <a:avLst/>
          </a:prstGeom>
          <a:noFill/>
          <a:ln w="9525">
            <a:noFill/>
            <a:miter lim="800000"/>
            <a:headEnd/>
            <a:tailEnd/>
          </a:ln>
        </p:spPr>
        <p:txBody>
          <a:bodyPr anchor="ctr"/>
          <a:lstStyle/>
          <a:p>
            <a:pPr algn="ctr" fontAlgn="base">
              <a:spcBef>
                <a:spcPct val="0"/>
              </a:spcBef>
              <a:spcAft>
                <a:spcPct val="0"/>
              </a:spcAft>
              <a:defRPr/>
            </a:pPr>
            <a:endParaRPr lang="ja-JP" altLang="en-US" sz="2400" dirty="0">
              <a:ln>
                <a:solidFill>
                  <a:prstClr val="black">
                    <a:lumMod val="65000"/>
                    <a:lumOff val="35000"/>
                  </a:prstClr>
                </a:solidFill>
              </a:ln>
              <a:solidFill>
                <a:prstClr val="black"/>
              </a:solidFill>
              <a:cs typeface="Arial" pitchFamily="34" charset="0"/>
            </a:endParaRPr>
          </a:p>
        </p:txBody>
      </p:sp>
      <p:sp>
        <p:nvSpPr>
          <p:cNvPr id="91" name="Text Box 23"/>
          <p:cNvSpPr txBox="1">
            <a:spLocks noChangeArrowheads="1"/>
          </p:cNvSpPr>
          <p:nvPr/>
        </p:nvSpPr>
        <p:spPr bwMode="auto">
          <a:xfrm>
            <a:off x="2368227" y="2766160"/>
            <a:ext cx="1420167" cy="603885"/>
          </a:xfrm>
          <a:prstGeom prst="rect">
            <a:avLst/>
          </a:prstGeom>
          <a:solidFill>
            <a:schemeClr val="accent1">
              <a:lumMod val="75000"/>
            </a:schemeClr>
          </a:solidFill>
          <a:ln w="9525">
            <a:noFill/>
            <a:miter lim="800000"/>
            <a:headEnd/>
            <a:tailEnd/>
          </a:ln>
          <a:scene3d>
            <a:camera prst="orthographicFront"/>
            <a:lightRig rig="threePt" dir="t"/>
          </a:scene3d>
          <a:sp3d>
            <a:bevelT/>
          </a:sp3d>
        </p:spPr>
        <p:txBody>
          <a:bodyPr lIns="0" tIns="0" rIns="0" bIns="0" anchor="ctr" anchorCtr="1"/>
          <a:lstStyle/>
          <a:p>
            <a:pPr algn="ctr" fontAlgn="base">
              <a:spcBef>
                <a:spcPct val="0"/>
              </a:spcBef>
              <a:spcAft>
                <a:spcPct val="0"/>
              </a:spcAft>
              <a:defRPr/>
            </a:pPr>
            <a:r>
              <a:rPr lang="ja-JP" altLang="en-US" dirty="0">
                <a:ln w="3175">
                  <a:solidFill>
                    <a:prstClr val="white"/>
                  </a:solidFill>
                </a:ln>
                <a:solidFill>
                  <a:prstClr val="white"/>
                </a:solidFill>
              </a:rPr>
              <a:t>ものづくり</a:t>
            </a:r>
            <a:endParaRPr lang="en-US" altLang="ja-JP" dirty="0">
              <a:ln w="3175">
                <a:solidFill>
                  <a:prstClr val="white"/>
                </a:solidFill>
              </a:ln>
              <a:solidFill>
                <a:prstClr val="white"/>
              </a:solidFill>
            </a:endParaRPr>
          </a:p>
          <a:p>
            <a:pPr algn="ctr" fontAlgn="base">
              <a:spcBef>
                <a:spcPct val="0"/>
              </a:spcBef>
              <a:spcAft>
                <a:spcPct val="0"/>
              </a:spcAft>
              <a:defRPr/>
            </a:pPr>
            <a:r>
              <a:rPr lang="en-US" altLang="ja-JP" dirty="0">
                <a:ln w="3175">
                  <a:solidFill>
                    <a:prstClr val="white"/>
                  </a:solidFill>
                </a:ln>
                <a:solidFill>
                  <a:prstClr val="white"/>
                </a:solidFill>
              </a:rPr>
              <a:t>WG</a:t>
            </a:r>
            <a:endParaRPr lang="ja-JP" altLang="en-US" dirty="0">
              <a:ln w="3175">
                <a:solidFill>
                  <a:prstClr val="white"/>
                </a:solidFill>
              </a:ln>
              <a:solidFill>
                <a:prstClr val="white"/>
              </a:solidFill>
            </a:endParaRPr>
          </a:p>
        </p:txBody>
      </p:sp>
      <p:sp>
        <p:nvSpPr>
          <p:cNvPr id="27656" name="Rectangle 57"/>
          <p:cNvSpPr>
            <a:spLocks noChangeArrowheads="1"/>
          </p:cNvSpPr>
          <p:nvPr/>
        </p:nvSpPr>
        <p:spPr bwMode="auto">
          <a:xfrm>
            <a:off x="2336800" y="3376613"/>
            <a:ext cx="14573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fontAlgn="base">
              <a:spcBef>
                <a:spcPct val="0"/>
              </a:spcBef>
              <a:spcAft>
                <a:spcPct val="0"/>
              </a:spcAft>
            </a:pPr>
            <a:r>
              <a:rPr lang="ja-JP" altLang="en-US" sz="1600" smtClean="0">
                <a:solidFill>
                  <a:prstClr val="black"/>
                </a:solidFill>
                <a:ea typeface="ＭＳ Ｐゴシック" pitchFamily="50" charset="-128"/>
              </a:rPr>
              <a:t>座長 藤井良弘</a:t>
            </a:r>
            <a:endParaRPr lang="en-US" altLang="ja-JP" sz="1600" smtClean="0">
              <a:solidFill>
                <a:prstClr val="black"/>
              </a:solidFill>
              <a:ea typeface="ＭＳ Ｐゴシック" pitchFamily="50" charset="-128"/>
            </a:endParaRPr>
          </a:p>
          <a:p>
            <a:pPr algn="ctr" fontAlgn="base">
              <a:spcBef>
                <a:spcPct val="0"/>
              </a:spcBef>
              <a:spcAft>
                <a:spcPct val="0"/>
              </a:spcAft>
            </a:pPr>
            <a:r>
              <a:rPr lang="ja-JP" altLang="en-US" sz="1600" smtClean="0">
                <a:solidFill>
                  <a:prstClr val="black"/>
                </a:solidFill>
                <a:ea typeface="ＭＳ Ｐゴシック" pitchFamily="50" charset="-128"/>
              </a:rPr>
              <a:t>（上智大学） </a:t>
            </a:r>
          </a:p>
        </p:txBody>
      </p:sp>
      <p:sp>
        <p:nvSpPr>
          <p:cNvPr id="93" name="Text Box 23"/>
          <p:cNvSpPr txBox="1">
            <a:spLocks noChangeArrowheads="1"/>
          </p:cNvSpPr>
          <p:nvPr/>
        </p:nvSpPr>
        <p:spPr bwMode="auto">
          <a:xfrm>
            <a:off x="3865392" y="2770085"/>
            <a:ext cx="1420167" cy="603885"/>
          </a:xfrm>
          <a:prstGeom prst="rect">
            <a:avLst/>
          </a:prstGeom>
          <a:solidFill>
            <a:schemeClr val="accent2">
              <a:lumMod val="75000"/>
            </a:schemeClr>
          </a:solidFill>
          <a:ln w="9525">
            <a:noFill/>
            <a:miter lim="800000"/>
            <a:headEnd/>
            <a:tailEnd/>
          </a:ln>
          <a:scene3d>
            <a:camera prst="orthographicFront"/>
            <a:lightRig rig="threePt" dir="t"/>
          </a:scene3d>
          <a:sp3d>
            <a:bevelT/>
          </a:sp3d>
        </p:spPr>
        <p:txBody>
          <a:bodyPr lIns="0" tIns="0" rIns="0" bIns="0" anchor="ctr" anchorCtr="1"/>
          <a:lstStyle/>
          <a:p>
            <a:pPr algn="ctr" fontAlgn="base">
              <a:spcBef>
                <a:spcPct val="0"/>
              </a:spcBef>
              <a:spcAft>
                <a:spcPct val="0"/>
              </a:spcAft>
              <a:defRPr/>
            </a:pPr>
            <a:r>
              <a:rPr lang="ja-JP" altLang="en-US" dirty="0">
                <a:ln w="3175">
                  <a:solidFill>
                    <a:prstClr val="white"/>
                  </a:solidFill>
                </a:ln>
                <a:solidFill>
                  <a:prstClr val="white"/>
                </a:solidFill>
              </a:rPr>
              <a:t>住宅･建築物</a:t>
            </a:r>
            <a:r>
              <a:rPr lang="en-US" altLang="ja-JP" dirty="0">
                <a:ln w="3175">
                  <a:solidFill>
                    <a:prstClr val="white"/>
                  </a:solidFill>
                </a:ln>
                <a:solidFill>
                  <a:prstClr val="white"/>
                </a:solidFill>
              </a:rPr>
              <a:t>WG</a:t>
            </a:r>
            <a:endParaRPr lang="ja-JP" altLang="en-US" dirty="0">
              <a:ln w="3175">
                <a:solidFill>
                  <a:prstClr val="white"/>
                </a:solidFill>
              </a:ln>
              <a:solidFill>
                <a:prstClr val="white"/>
              </a:solidFill>
            </a:endParaRPr>
          </a:p>
        </p:txBody>
      </p:sp>
      <p:sp>
        <p:nvSpPr>
          <p:cNvPr id="27658" name="Rectangle 57"/>
          <p:cNvSpPr>
            <a:spLocks noChangeArrowheads="1"/>
          </p:cNvSpPr>
          <p:nvPr/>
        </p:nvSpPr>
        <p:spPr bwMode="auto">
          <a:xfrm>
            <a:off x="3843338" y="3375025"/>
            <a:ext cx="1473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fontAlgn="base">
              <a:spcBef>
                <a:spcPct val="0"/>
              </a:spcBef>
              <a:spcAft>
                <a:spcPct val="0"/>
              </a:spcAft>
            </a:pPr>
            <a:r>
              <a:rPr lang="ja-JP" altLang="en-US" sz="1600" smtClean="0">
                <a:solidFill>
                  <a:prstClr val="black"/>
                </a:solidFill>
                <a:ea typeface="ＭＳ Ｐゴシック" pitchFamily="50" charset="-128"/>
              </a:rPr>
              <a:t>座長 村上周三</a:t>
            </a:r>
            <a:endParaRPr lang="en-US" altLang="ja-JP" sz="1600" smtClean="0">
              <a:solidFill>
                <a:prstClr val="black"/>
              </a:solidFill>
              <a:ea typeface="ＭＳ Ｐゴシック" pitchFamily="50" charset="-128"/>
            </a:endParaRPr>
          </a:p>
          <a:p>
            <a:pPr algn="ctr" fontAlgn="base">
              <a:spcBef>
                <a:spcPct val="0"/>
              </a:spcBef>
              <a:spcAft>
                <a:spcPct val="0"/>
              </a:spcAft>
            </a:pPr>
            <a:r>
              <a:rPr lang="ja-JP" altLang="en-US" sz="1600" smtClean="0">
                <a:solidFill>
                  <a:prstClr val="black"/>
                </a:solidFill>
                <a:ea typeface="ＭＳ Ｐゴシック" pitchFamily="50" charset="-128"/>
              </a:rPr>
              <a:t>（建築研究所） </a:t>
            </a:r>
          </a:p>
        </p:txBody>
      </p:sp>
      <p:sp>
        <p:nvSpPr>
          <p:cNvPr id="95" name="Text Box 23"/>
          <p:cNvSpPr txBox="1">
            <a:spLocks noChangeArrowheads="1"/>
          </p:cNvSpPr>
          <p:nvPr/>
        </p:nvSpPr>
        <p:spPr bwMode="auto">
          <a:xfrm>
            <a:off x="5351491" y="2771775"/>
            <a:ext cx="1420167" cy="603885"/>
          </a:xfrm>
          <a:prstGeom prst="rect">
            <a:avLst/>
          </a:prstGeom>
          <a:solidFill>
            <a:schemeClr val="accent4">
              <a:lumMod val="75000"/>
            </a:schemeClr>
          </a:solidFill>
          <a:ln w="9525">
            <a:noFill/>
            <a:miter lim="800000"/>
            <a:headEnd/>
            <a:tailEnd/>
          </a:ln>
          <a:scene3d>
            <a:camera prst="orthographicFront"/>
            <a:lightRig rig="threePt" dir="t"/>
          </a:scene3d>
          <a:sp3d>
            <a:bevelT/>
          </a:sp3d>
        </p:spPr>
        <p:txBody>
          <a:bodyPr lIns="0" tIns="0" rIns="0" bIns="0" anchor="ctr" anchorCtr="1"/>
          <a:lstStyle/>
          <a:p>
            <a:pPr algn="ctr" fontAlgn="base">
              <a:spcBef>
                <a:spcPct val="0"/>
              </a:spcBef>
              <a:spcAft>
                <a:spcPct val="0"/>
              </a:spcAft>
              <a:defRPr/>
            </a:pPr>
            <a:r>
              <a:rPr lang="ja-JP" altLang="en-US" dirty="0">
                <a:ln w="3175">
                  <a:solidFill>
                    <a:prstClr val="white"/>
                  </a:solidFill>
                </a:ln>
                <a:solidFill>
                  <a:prstClr val="white"/>
                </a:solidFill>
              </a:rPr>
              <a:t>自動車</a:t>
            </a:r>
            <a:endParaRPr lang="en-US" altLang="ja-JP" dirty="0">
              <a:ln w="3175">
                <a:solidFill>
                  <a:prstClr val="white"/>
                </a:solidFill>
              </a:ln>
              <a:solidFill>
                <a:prstClr val="white"/>
              </a:solidFill>
            </a:endParaRPr>
          </a:p>
          <a:p>
            <a:pPr algn="ctr" fontAlgn="base">
              <a:spcBef>
                <a:spcPct val="0"/>
              </a:spcBef>
              <a:spcAft>
                <a:spcPct val="0"/>
              </a:spcAft>
              <a:defRPr/>
            </a:pPr>
            <a:r>
              <a:rPr lang="en-US" altLang="ja-JP" dirty="0">
                <a:ln w="3175">
                  <a:solidFill>
                    <a:prstClr val="white"/>
                  </a:solidFill>
                </a:ln>
                <a:solidFill>
                  <a:prstClr val="white"/>
                </a:solidFill>
              </a:rPr>
              <a:t>WG</a:t>
            </a:r>
            <a:endParaRPr lang="ja-JP" altLang="en-US" dirty="0">
              <a:ln w="3175">
                <a:solidFill>
                  <a:prstClr val="white"/>
                </a:solidFill>
              </a:ln>
              <a:solidFill>
                <a:prstClr val="white"/>
              </a:solidFill>
            </a:endParaRPr>
          </a:p>
        </p:txBody>
      </p:sp>
      <p:sp>
        <p:nvSpPr>
          <p:cNvPr id="27660" name="Rectangle 57"/>
          <p:cNvSpPr>
            <a:spLocks noChangeArrowheads="1"/>
          </p:cNvSpPr>
          <p:nvPr/>
        </p:nvSpPr>
        <p:spPr bwMode="auto">
          <a:xfrm>
            <a:off x="5353050" y="3390900"/>
            <a:ext cx="14351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fontAlgn="base">
              <a:spcBef>
                <a:spcPct val="0"/>
              </a:spcBef>
              <a:spcAft>
                <a:spcPct val="0"/>
              </a:spcAft>
            </a:pPr>
            <a:r>
              <a:rPr lang="ja-JP" altLang="en-US" sz="1600" smtClean="0">
                <a:solidFill>
                  <a:prstClr val="black"/>
                </a:solidFill>
                <a:ea typeface="ＭＳ Ｐゴシック" pitchFamily="50" charset="-128"/>
              </a:rPr>
              <a:t>座長 大聖泰弘</a:t>
            </a:r>
            <a:endParaRPr lang="en-US" altLang="ja-JP" sz="1600" smtClean="0">
              <a:solidFill>
                <a:prstClr val="black"/>
              </a:solidFill>
              <a:ea typeface="ＭＳ Ｐゴシック" pitchFamily="50" charset="-128"/>
            </a:endParaRPr>
          </a:p>
          <a:p>
            <a:pPr algn="ctr" fontAlgn="base">
              <a:spcBef>
                <a:spcPct val="0"/>
              </a:spcBef>
              <a:spcAft>
                <a:spcPct val="0"/>
              </a:spcAft>
            </a:pPr>
            <a:r>
              <a:rPr lang="ja-JP" altLang="en-US" sz="1600" smtClean="0">
                <a:solidFill>
                  <a:prstClr val="black"/>
                </a:solidFill>
                <a:ea typeface="ＭＳ Ｐゴシック" pitchFamily="50" charset="-128"/>
              </a:rPr>
              <a:t>（早稲田大学） </a:t>
            </a:r>
          </a:p>
        </p:txBody>
      </p:sp>
      <p:grpSp>
        <p:nvGrpSpPr>
          <p:cNvPr id="27661" name="グループ化 97"/>
          <p:cNvGrpSpPr>
            <a:grpSpLocks/>
          </p:cNvGrpSpPr>
          <p:nvPr/>
        </p:nvGrpSpPr>
        <p:grpSpPr bwMode="auto">
          <a:xfrm flipH="1">
            <a:off x="2759075" y="3922713"/>
            <a:ext cx="3675063" cy="2070100"/>
            <a:chOff x="1198738" y="2174729"/>
            <a:chExt cx="6660159" cy="3344622"/>
          </a:xfrm>
        </p:grpSpPr>
        <p:sp>
          <p:nvSpPr>
            <p:cNvPr id="84" name="直方体 83"/>
            <p:cNvSpPr/>
            <p:nvPr/>
          </p:nvSpPr>
          <p:spPr>
            <a:xfrm>
              <a:off x="1215688" y="4400341"/>
              <a:ext cx="6567459" cy="1119010"/>
            </a:xfrm>
            <a:prstGeom prst="cube">
              <a:avLst>
                <a:gd name="adj" fmla="val 37223"/>
              </a:avLst>
            </a:prstGeom>
            <a:solidFill>
              <a:srgbClr val="C9DDC9"/>
            </a:solidFill>
            <a:ln>
              <a:solidFill>
                <a:schemeClr val="bg1">
                  <a:lumMod val="50000"/>
                </a:schemeClr>
              </a:solidFill>
            </a:ln>
            <a:scene3d>
              <a:camera prst="orthographicFront">
                <a:rot lat="24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83" name="直方体 82"/>
            <p:cNvSpPr/>
            <p:nvPr/>
          </p:nvSpPr>
          <p:spPr>
            <a:xfrm>
              <a:off x="1215688" y="3791249"/>
              <a:ext cx="6567459" cy="1119010"/>
            </a:xfrm>
            <a:prstGeom prst="cube">
              <a:avLst>
                <a:gd name="adj" fmla="val 37223"/>
              </a:avLst>
            </a:prstGeom>
            <a:solidFill>
              <a:srgbClr val="EDB5A3"/>
            </a:solidFill>
            <a:ln>
              <a:solidFill>
                <a:schemeClr val="bg1">
                  <a:lumMod val="50000"/>
                </a:schemeClr>
              </a:solidFill>
            </a:ln>
            <a:scene3d>
              <a:camera prst="orthographicFront">
                <a:rot lat="24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pic>
          <p:nvPicPr>
            <p:cNvPr id="27703" name="Picture 4"/>
            <p:cNvPicPr>
              <a:picLocks noChangeAspect="1" noChangeArrowheads="1"/>
            </p:cNvPicPr>
            <p:nvPr/>
          </p:nvPicPr>
          <p:blipFill>
            <a:blip r:embed="rId3">
              <a:extLst>
                <a:ext uri="{28A0092B-C50C-407E-A947-70E740481C1C}">
                  <a14:useLocalDpi xmlns:a14="http://schemas.microsoft.com/office/drawing/2010/main" val="0"/>
                </a:ext>
              </a:extLst>
            </a:blip>
            <a:srcRect l="8258" t="26901" r="9726" b="26913"/>
            <a:stretch>
              <a:fillRect/>
            </a:stretch>
          </p:blipFill>
          <p:spPr bwMode="auto">
            <a:xfrm>
              <a:off x="1210586" y="2570205"/>
              <a:ext cx="6648311" cy="1007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直方体 73"/>
            <p:cNvSpPr/>
            <p:nvPr/>
          </p:nvSpPr>
          <p:spPr>
            <a:xfrm>
              <a:off x="1215688" y="3182155"/>
              <a:ext cx="6567459" cy="1119010"/>
            </a:xfrm>
            <a:prstGeom prst="cube">
              <a:avLst>
                <a:gd name="adj" fmla="val 37223"/>
              </a:avLst>
            </a:prstGeom>
            <a:solidFill>
              <a:srgbClr val="E2B6BF"/>
            </a:solidFill>
            <a:ln>
              <a:solidFill>
                <a:schemeClr val="bg1">
                  <a:lumMod val="50000"/>
                </a:schemeClr>
              </a:solidFill>
            </a:ln>
            <a:scene3d>
              <a:camera prst="orthographicFront">
                <a:rot lat="24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dirty="0">
                <a:solidFill>
                  <a:prstClr val="white"/>
                </a:solidFill>
              </a:endParaRPr>
            </a:p>
          </p:txBody>
        </p:sp>
        <p:pic>
          <p:nvPicPr>
            <p:cNvPr id="164869" name="Picture 5"/>
            <p:cNvPicPr>
              <a:picLocks noChangeAspect="1" noChangeArrowheads="1"/>
            </p:cNvPicPr>
            <p:nvPr/>
          </p:nvPicPr>
          <p:blipFill>
            <a:blip r:embed="rId4" cstate="print"/>
            <a:srcRect l="8793" t="43023" r="15736" b="27519"/>
            <a:stretch>
              <a:fillRect/>
            </a:stretch>
          </p:blipFill>
          <p:spPr bwMode="auto">
            <a:xfrm>
              <a:off x="1256757" y="2894996"/>
              <a:ext cx="6117749" cy="702851"/>
            </a:xfrm>
            <a:prstGeom prst="rect">
              <a:avLst/>
            </a:prstGeom>
            <a:noFill/>
            <a:ln w="9525">
              <a:noFill/>
              <a:miter lim="800000"/>
              <a:headEnd/>
              <a:tailEnd/>
            </a:ln>
            <a:effectLst>
              <a:softEdge rad="31750"/>
            </a:effectLst>
          </p:spPr>
        </p:pic>
        <p:sp>
          <p:nvSpPr>
            <p:cNvPr id="82" name="正方形/長方形 81"/>
            <p:cNvSpPr/>
            <p:nvPr/>
          </p:nvSpPr>
          <p:spPr>
            <a:xfrm>
              <a:off x="7274991" y="2174729"/>
              <a:ext cx="528369" cy="1886575"/>
            </a:xfrm>
            <a:prstGeom prst="rect">
              <a:avLst/>
            </a:prstGeom>
            <a:solidFill>
              <a:srgbClr val="96003D"/>
            </a:solidFill>
            <a:scene3d>
              <a:camera prst="orthographicFront">
                <a:rot lat="15000000" lon="8400000" rev="21594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7707" name="テキスト ボックス 84"/>
            <p:cNvSpPr txBox="1">
              <a:spLocks noChangeArrowheads="1"/>
            </p:cNvSpPr>
            <p:nvPr/>
          </p:nvSpPr>
          <p:spPr bwMode="auto">
            <a:xfrm>
              <a:off x="1210122" y="3638936"/>
              <a:ext cx="6125070" cy="596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en-US" altLang="ja-JP" smtClean="0">
                  <a:solidFill>
                    <a:prstClr val="black"/>
                  </a:solidFill>
                  <a:latin typeface="ＭＳ ゴシック" pitchFamily="49" charset="-128"/>
                  <a:ea typeface="ＭＳ ゴシック" pitchFamily="49" charset="-128"/>
                </a:rPr>
                <a:t>【 </a:t>
              </a:r>
              <a:r>
                <a:rPr lang="ja-JP" altLang="en-US" smtClean="0">
                  <a:solidFill>
                    <a:prstClr val="black"/>
                  </a:solidFill>
                  <a:latin typeface="ＭＳ ゴシック" pitchFamily="49" charset="-128"/>
                  <a:ea typeface="ＭＳ ゴシック" pitchFamily="49" charset="-128"/>
                </a:rPr>
                <a:t>技　術 </a:t>
              </a:r>
              <a:r>
                <a:rPr lang="en-US" altLang="ja-JP" smtClean="0">
                  <a:solidFill>
                    <a:prstClr val="black"/>
                  </a:solidFill>
                  <a:latin typeface="ＭＳ ゴシック" pitchFamily="49" charset="-128"/>
                  <a:ea typeface="ＭＳ ゴシック" pitchFamily="49" charset="-128"/>
                </a:rPr>
                <a:t>】</a:t>
              </a:r>
              <a:endParaRPr lang="ja-JP" altLang="en-US" smtClean="0">
                <a:solidFill>
                  <a:prstClr val="black"/>
                </a:solidFill>
                <a:latin typeface="ＭＳ ゴシック" pitchFamily="49" charset="-128"/>
                <a:ea typeface="ＭＳ ゴシック" pitchFamily="49" charset="-128"/>
              </a:endParaRPr>
            </a:p>
          </p:txBody>
        </p:sp>
        <p:sp>
          <p:nvSpPr>
            <p:cNvPr id="27708" name="テキスト ボックス 85"/>
            <p:cNvSpPr txBox="1">
              <a:spLocks noChangeArrowheads="1"/>
            </p:cNvSpPr>
            <p:nvPr/>
          </p:nvSpPr>
          <p:spPr bwMode="auto">
            <a:xfrm>
              <a:off x="1198738" y="4237728"/>
              <a:ext cx="6156964" cy="596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en-US" altLang="ja-JP" smtClean="0">
                  <a:solidFill>
                    <a:prstClr val="black"/>
                  </a:solidFill>
                  <a:latin typeface="ＭＳ ゴシック" pitchFamily="49" charset="-128"/>
                  <a:ea typeface="ＭＳ ゴシック" pitchFamily="49" charset="-128"/>
                </a:rPr>
                <a:t>【</a:t>
              </a:r>
              <a:r>
                <a:rPr lang="ja-JP" altLang="en-US" smtClean="0">
                  <a:solidFill>
                    <a:prstClr val="black"/>
                  </a:solidFill>
                  <a:latin typeface="ＭＳ ゴシック" pitchFamily="49" charset="-128"/>
                  <a:ea typeface="ＭＳ ゴシック" pitchFamily="49" charset="-128"/>
                </a:rPr>
                <a:t>社会／経済</a:t>
              </a:r>
              <a:r>
                <a:rPr lang="en-US" altLang="ja-JP" smtClean="0">
                  <a:solidFill>
                    <a:prstClr val="black"/>
                  </a:solidFill>
                  <a:latin typeface="ＭＳ ゴシック" pitchFamily="49" charset="-128"/>
                  <a:ea typeface="ＭＳ ゴシック" pitchFamily="49" charset="-128"/>
                </a:rPr>
                <a:t>】</a:t>
              </a:r>
              <a:endParaRPr lang="ja-JP" altLang="en-US" smtClean="0">
                <a:solidFill>
                  <a:prstClr val="black"/>
                </a:solidFill>
                <a:latin typeface="ＭＳ ゴシック" pitchFamily="49" charset="-128"/>
                <a:ea typeface="ＭＳ ゴシック" pitchFamily="49" charset="-128"/>
              </a:endParaRPr>
            </a:p>
          </p:txBody>
        </p:sp>
        <p:sp>
          <p:nvSpPr>
            <p:cNvPr id="27709" name="テキスト ボックス 86"/>
            <p:cNvSpPr txBox="1">
              <a:spLocks noChangeArrowheads="1"/>
            </p:cNvSpPr>
            <p:nvPr/>
          </p:nvSpPr>
          <p:spPr bwMode="auto">
            <a:xfrm>
              <a:off x="1198738" y="4857529"/>
              <a:ext cx="6156964" cy="596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en-US" altLang="ja-JP" smtClean="0">
                  <a:solidFill>
                    <a:prstClr val="black"/>
                  </a:solidFill>
                  <a:latin typeface="ＭＳ ゴシック" pitchFamily="49" charset="-128"/>
                  <a:ea typeface="ＭＳ ゴシック" pitchFamily="49" charset="-128"/>
                </a:rPr>
                <a:t>【 </a:t>
              </a:r>
              <a:r>
                <a:rPr lang="ja-JP" altLang="en-US" smtClean="0">
                  <a:solidFill>
                    <a:prstClr val="black"/>
                  </a:solidFill>
                  <a:latin typeface="ＭＳ ゴシック" pitchFamily="49" charset="-128"/>
                  <a:ea typeface="ＭＳ ゴシック" pitchFamily="49" charset="-128"/>
                </a:rPr>
                <a:t>人 </a:t>
              </a:r>
              <a:r>
                <a:rPr lang="en-US" altLang="ja-JP" smtClean="0">
                  <a:solidFill>
                    <a:prstClr val="black"/>
                  </a:solidFill>
                  <a:latin typeface="ＭＳ ゴシック" pitchFamily="49" charset="-128"/>
                  <a:ea typeface="ＭＳ ゴシック" pitchFamily="49" charset="-128"/>
                </a:rPr>
                <a:t>】</a:t>
              </a:r>
              <a:endParaRPr lang="ja-JP" altLang="en-US" smtClean="0">
                <a:solidFill>
                  <a:prstClr val="black"/>
                </a:solidFill>
                <a:latin typeface="ＭＳ ゴシック" pitchFamily="49" charset="-128"/>
                <a:ea typeface="ＭＳ ゴシック" pitchFamily="49" charset="-128"/>
              </a:endParaRPr>
            </a:p>
          </p:txBody>
        </p:sp>
      </p:grpSp>
      <p:sp>
        <p:nvSpPr>
          <p:cNvPr id="101" name="テキスト ボックス 100"/>
          <p:cNvSpPr txBox="1"/>
          <p:nvPr/>
        </p:nvSpPr>
        <p:spPr>
          <a:xfrm flipH="1">
            <a:off x="3211987" y="4074883"/>
            <a:ext cx="761332" cy="400110"/>
          </a:xfrm>
          <a:prstGeom prst="rect">
            <a:avLst/>
          </a:prstGeom>
          <a:noFill/>
          <a:scene3d>
            <a:camera prst="orthographicFront">
              <a:rot lat="2400000" lon="3000000" rev="2280000"/>
            </a:camera>
            <a:lightRig rig="threePt" dir="t"/>
          </a:scene3d>
        </p:spPr>
        <p:txBody>
          <a:bodyPr>
            <a:spAutoFit/>
          </a:bodyPr>
          <a:lstStyle/>
          <a:p>
            <a:pPr fontAlgn="base">
              <a:spcBef>
                <a:spcPct val="0"/>
              </a:spcBef>
              <a:spcAft>
                <a:spcPct val="0"/>
              </a:spcAft>
              <a:defRPr/>
            </a:pPr>
            <a:r>
              <a:rPr lang="ja-JP" altLang="en-US" sz="2000" dirty="0">
                <a:solidFill>
                  <a:prstClr val="white"/>
                </a:solidFill>
                <a:ea typeface="ＭＳ Ｐゴシック" charset="-128"/>
              </a:rPr>
              <a:t>産業</a:t>
            </a:r>
          </a:p>
        </p:txBody>
      </p:sp>
      <p:sp>
        <p:nvSpPr>
          <p:cNvPr id="102" name="テキスト ボックス 101"/>
          <p:cNvSpPr txBox="1"/>
          <p:nvPr/>
        </p:nvSpPr>
        <p:spPr>
          <a:xfrm flipH="1">
            <a:off x="4179145" y="4082975"/>
            <a:ext cx="761332" cy="400110"/>
          </a:xfrm>
          <a:prstGeom prst="rect">
            <a:avLst/>
          </a:prstGeom>
          <a:noFill/>
          <a:scene3d>
            <a:camera prst="orthographicFront">
              <a:rot lat="2400000" lon="3000000" rev="2280000"/>
            </a:camera>
            <a:lightRig rig="threePt" dir="t"/>
          </a:scene3d>
        </p:spPr>
        <p:txBody>
          <a:bodyPr>
            <a:spAutoFit/>
          </a:bodyPr>
          <a:lstStyle/>
          <a:p>
            <a:pPr fontAlgn="base">
              <a:spcBef>
                <a:spcPct val="0"/>
              </a:spcBef>
              <a:spcAft>
                <a:spcPct val="0"/>
              </a:spcAft>
              <a:defRPr/>
            </a:pPr>
            <a:r>
              <a:rPr lang="ja-JP" altLang="en-US" sz="2000" dirty="0">
                <a:solidFill>
                  <a:prstClr val="white"/>
                </a:solidFill>
                <a:ea typeface="ＭＳ Ｐゴシック" charset="-128"/>
              </a:rPr>
              <a:t>業務</a:t>
            </a:r>
          </a:p>
        </p:txBody>
      </p:sp>
      <p:sp>
        <p:nvSpPr>
          <p:cNvPr id="103" name="テキスト ボックス 102"/>
          <p:cNvSpPr txBox="1"/>
          <p:nvPr/>
        </p:nvSpPr>
        <p:spPr>
          <a:xfrm flipH="1">
            <a:off x="4718854" y="4091067"/>
            <a:ext cx="761332" cy="400110"/>
          </a:xfrm>
          <a:prstGeom prst="rect">
            <a:avLst/>
          </a:prstGeom>
          <a:noFill/>
          <a:scene3d>
            <a:camera prst="orthographicFront">
              <a:rot lat="2400000" lon="3000000" rev="2280000"/>
            </a:camera>
            <a:lightRig rig="threePt" dir="t"/>
          </a:scene3d>
        </p:spPr>
        <p:txBody>
          <a:bodyPr>
            <a:spAutoFit/>
          </a:bodyPr>
          <a:lstStyle/>
          <a:p>
            <a:pPr fontAlgn="base">
              <a:spcBef>
                <a:spcPct val="0"/>
              </a:spcBef>
              <a:spcAft>
                <a:spcPct val="0"/>
              </a:spcAft>
              <a:defRPr/>
            </a:pPr>
            <a:r>
              <a:rPr lang="ja-JP" altLang="en-US" sz="2000" dirty="0">
                <a:solidFill>
                  <a:prstClr val="white"/>
                </a:solidFill>
                <a:ea typeface="ＭＳ Ｐゴシック" charset="-128"/>
              </a:rPr>
              <a:t>家庭</a:t>
            </a:r>
          </a:p>
        </p:txBody>
      </p:sp>
      <p:sp>
        <p:nvSpPr>
          <p:cNvPr id="104" name="テキスト ボックス 103"/>
          <p:cNvSpPr txBox="1"/>
          <p:nvPr/>
        </p:nvSpPr>
        <p:spPr>
          <a:xfrm flipH="1">
            <a:off x="5242901" y="4086207"/>
            <a:ext cx="761332" cy="400110"/>
          </a:xfrm>
          <a:prstGeom prst="rect">
            <a:avLst/>
          </a:prstGeom>
          <a:noFill/>
          <a:scene3d>
            <a:camera prst="orthographicFront">
              <a:rot lat="2400000" lon="3000000" rev="2280000"/>
            </a:camera>
            <a:lightRig rig="threePt" dir="t"/>
          </a:scene3d>
        </p:spPr>
        <p:txBody>
          <a:bodyPr>
            <a:spAutoFit/>
          </a:bodyPr>
          <a:lstStyle/>
          <a:p>
            <a:pPr fontAlgn="base">
              <a:spcBef>
                <a:spcPct val="0"/>
              </a:spcBef>
              <a:spcAft>
                <a:spcPct val="0"/>
              </a:spcAft>
              <a:defRPr/>
            </a:pPr>
            <a:r>
              <a:rPr lang="ja-JP" altLang="en-US" sz="2000" dirty="0">
                <a:solidFill>
                  <a:prstClr val="white"/>
                </a:solidFill>
                <a:ea typeface="ＭＳ Ｐゴシック" charset="-128"/>
              </a:rPr>
              <a:t>運輸</a:t>
            </a:r>
          </a:p>
        </p:txBody>
      </p:sp>
      <p:sp>
        <p:nvSpPr>
          <p:cNvPr id="27666" name="テキスト ボックス 104"/>
          <p:cNvSpPr txBox="1">
            <a:spLocks noChangeArrowheads="1"/>
          </p:cNvSpPr>
          <p:nvPr/>
        </p:nvSpPr>
        <p:spPr bwMode="auto">
          <a:xfrm flipH="1">
            <a:off x="4800600" y="4449763"/>
            <a:ext cx="1914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ja-JP" altLang="en-US" sz="1600" smtClean="0">
                <a:solidFill>
                  <a:prstClr val="white"/>
                </a:solidFill>
              </a:rPr>
              <a:t>エネルギー供給</a:t>
            </a:r>
          </a:p>
        </p:txBody>
      </p:sp>
      <p:sp>
        <p:nvSpPr>
          <p:cNvPr id="88" name="テキスト ボックス 87"/>
          <p:cNvSpPr txBox="1"/>
          <p:nvPr/>
        </p:nvSpPr>
        <p:spPr>
          <a:xfrm>
            <a:off x="2819682" y="4435913"/>
            <a:ext cx="2161893" cy="369332"/>
          </a:xfrm>
          <a:prstGeom prst="rect">
            <a:avLst/>
          </a:prstGeom>
          <a:noFill/>
          <a:scene3d>
            <a:camera prst="orthographicFront"/>
            <a:lightRig rig="threePt" dir="t"/>
          </a:scene3d>
          <a:sp3d>
            <a:bevelT w="139700" prst="cross"/>
          </a:sp3d>
        </p:spPr>
        <p:txBody>
          <a:bodyPr>
            <a:spAutoFit/>
          </a:bodyPr>
          <a:lstStyle/>
          <a:p>
            <a:pPr algn="ctr" fontAlgn="base">
              <a:spcBef>
                <a:spcPct val="0"/>
              </a:spcBef>
              <a:spcAft>
                <a:spcPct val="0"/>
              </a:spcAft>
              <a:defRPr/>
            </a:pPr>
            <a:r>
              <a:rPr lang="en-US" altLang="ja-JP" dirty="0">
                <a:solidFill>
                  <a:prstClr val="black"/>
                </a:solidFill>
                <a:latin typeface="ＭＳ ゴシック" pitchFamily="49" charset="-128"/>
              </a:rPr>
              <a:t>【</a:t>
            </a:r>
            <a:r>
              <a:rPr lang="ja-JP" altLang="en-US" dirty="0">
                <a:solidFill>
                  <a:prstClr val="black"/>
                </a:solidFill>
                <a:latin typeface="ＭＳ ゴシック" pitchFamily="49" charset="-128"/>
              </a:rPr>
              <a:t>温室効果ガス</a:t>
            </a:r>
            <a:r>
              <a:rPr lang="en-US" altLang="ja-JP" dirty="0">
                <a:solidFill>
                  <a:prstClr val="black"/>
                </a:solidFill>
                <a:latin typeface="ＭＳ ゴシック" pitchFamily="49" charset="-128"/>
              </a:rPr>
              <a:t>】</a:t>
            </a:r>
            <a:endParaRPr lang="ja-JP" altLang="en-US" dirty="0">
              <a:solidFill>
                <a:prstClr val="black"/>
              </a:solidFill>
              <a:latin typeface="ＭＳ ゴシック" pitchFamily="49" charset="-128"/>
            </a:endParaRPr>
          </a:p>
        </p:txBody>
      </p:sp>
      <p:sp>
        <p:nvSpPr>
          <p:cNvPr id="117" name="左右矢印 116"/>
          <p:cNvSpPr/>
          <p:nvPr/>
        </p:nvSpPr>
        <p:spPr>
          <a:xfrm>
            <a:off x="4052888" y="3943350"/>
            <a:ext cx="1081087" cy="203200"/>
          </a:xfrm>
          <a:prstGeom prst="leftRightArrow">
            <a:avLst>
              <a:gd name="adj1" fmla="val 41056"/>
              <a:gd name="adj2" fmla="val 69895"/>
            </a:avLst>
          </a:prstGeom>
          <a:solidFill>
            <a:schemeClr val="accent2">
              <a:lumMod val="20000"/>
              <a:lumOff val="80000"/>
            </a:schemeClr>
          </a:solidFill>
          <a:ln>
            <a:solidFill>
              <a:schemeClr val="accent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118" name="左右矢印 117"/>
          <p:cNvSpPr/>
          <p:nvPr/>
        </p:nvSpPr>
        <p:spPr>
          <a:xfrm>
            <a:off x="5140325" y="3935413"/>
            <a:ext cx="746125" cy="212725"/>
          </a:xfrm>
          <a:prstGeom prst="leftRightArrow">
            <a:avLst>
              <a:gd name="adj1" fmla="val 41056"/>
              <a:gd name="adj2" fmla="val 69895"/>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119" name="左右矢印 118"/>
          <p:cNvSpPr/>
          <p:nvPr/>
        </p:nvSpPr>
        <p:spPr>
          <a:xfrm>
            <a:off x="5248275" y="4278313"/>
            <a:ext cx="1120775" cy="212725"/>
          </a:xfrm>
          <a:prstGeom prst="leftRightArrow">
            <a:avLst>
              <a:gd name="adj1" fmla="val 41056"/>
              <a:gd name="adj2" fmla="val 69895"/>
            </a:avLst>
          </a:pr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121" name="Text Box 23"/>
          <p:cNvSpPr txBox="1">
            <a:spLocks noChangeArrowheads="1"/>
          </p:cNvSpPr>
          <p:nvPr/>
        </p:nvSpPr>
        <p:spPr bwMode="auto">
          <a:xfrm>
            <a:off x="6735772" y="3846912"/>
            <a:ext cx="1450968" cy="601263"/>
          </a:xfrm>
          <a:prstGeom prst="rect">
            <a:avLst/>
          </a:prstGeom>
          <a:solidFill>
            <a:schemeClr val="accent6">
              <a:lumMod val="75000"/>
            </a:schemeClr>
          </a:solidFill>
          <a:ln w="9525">
            <a:noFill/>
            <a:miter lim="800000"/>
            <a:headEnd/>
            <a:tailEnd/>
          </a:ln>
          <a:scene3d>
            <a:camera prst="orthographicFront"/>
            <a:lightRig rig="threePt" dir="t"/>
          </a:scene3d>
          <a:sp3d>
            <a:bevelT/>
          </a:sp3d>
        </p:spPr>
        <p:txBody>
          <a:bodyPr lIns="0" tIns="0" rIns="0" bIns="0" anchor="ctr" anchorCtr="1"/>
          <a:lstStyle/>
          <a:p>
            <a:pPr algn="ctr" fontAlgn="base">
              <a:spcBef>
                <a:spcPct val="0"/>
              </a:spcBef>
              <a:spcAft>
                <a:spcPct val="0"/>
              </a:spcAft>
              <a:defRPr/>
            </a:pPr>
            <a:r>
              <a:rPr lang="ja-JP" altLang="en-US" sz="2000" dirty="0">
                <a:ln w="3175">
                  <a:solidFill>
                    <a:prstClr val="white"/>
                  </a:solidFill>
                </a:ln>
                <a:solidFill>
                  <a:prstClr val="white"/>
                </a:solidFill>
              </a:rPr>
              <a:t>エネルギー</a:t>
            </a:r>
            <a:endParaRPr lang="en-US" altLang="ja-JP" sz="2000" dirty="0">
              <a:ln w="3175">
                <a:solidFill>
                  <a:prstClr val="white"/>
                </a:solidFill>
              </a:ln>
              <a:solidFill>
                <a:prstClr val="white"/>
              </a:solidFill>
            </a:endParaRPr>
          </a:p>
          <a:p>
            <a:pPr algn="ctr" fontAlgn="base">
              <a:spcBef>
                <a:spcPct val="0"/>
              </a:spcBef>
              <a:spcAft>
                <a:spcPct val="0"/>
              </a:spcAft>
              <a:defRPr/>
            </a:pPr>
            <a:r>
              <a:rPr lang="ja-JP" altLang="en-US" sz="2000" dirty="0">
                <a:ln w="3175">
                  <a:solidFill>
                    <a:prstClr val="white"/>
                  </a:solidFill>
                </a:ln>
                <a:solidFill>
                  <a:prstClr val="white"/>
                </a:solidFill>
              </a:rPr>
              <a:t>供給</a:t>
            </a:r>
            <a:r>
              <a:rPr lang="en-US" altLang="ja-JP" sz="2000" dirty="0">
                <a:ln w="3175">
                  <a:solidFill>
                    <a:prstClr val="white"/>
                  </a:solidFill>
                </a:ln>
                <a:solidFill>
                  <a:prstClr val="white"/>
                </a:solidFill>
              </a:rPr>
              <a:t>WG</a:t>
            </a:r>
            <a:endParaRPr lang="ja-JP" altLang="en-US" sz="2000" dirty="0">
              <a:ln w="3175">
                <a:solidFill>
                  <a:prstClr val="white"/>
                </a:solidFill>
              </a:ln>
              <a:solidFill>
                <a:prstClr val="white"/>
              </a:solidFill>
            </a:endParaRPr>
          </a:p>
        </p:txBody>
      </p:sp>
      <p:sp>
        <p:nvSpPr>
          <p:cNvPr id="27674" name="Rectangle 57"/>
          <p:cNvSpPr>
            <a:spLocks noChangeArrowheads="1"/>
          </p:cNvSpPr>
          <p:nvPr/>
        </p:nvSpPr>
        <p:spPr bwMode="auto">
          <a:xfrm>
            <a:off x="6829425" y="4468813"/>
            <a:ext cx="13366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fontAlgn="base">
              <a:spcBef>
                <a:spcPct val="0"/>
              </a:spcBef>
              <a:spcAft>
                <a:spcPct val="0"/>
              </a:spcAft>
            </a:pPr>
            <a:r>
              <a:rPr lang="ja-JP" altLang="en-US" sz="1600" smtClean="0">
                <a:solidFill>
                  <a:prstClr val="black"/>
                </a:solidFill>
                <a:ea typeface="ＭＳ Ｐゴシック" pitchFamily="50" charset="-128"/>
              </a:rPr>
              <a:t>座長 大塚直</a:t>
            </a:r>
            <a:endParaRPr lang="en-US" altLang="ja-JP" sz="1600" smtClean="0">
              <a:solidFill>
                <a:prstClr val="black"/>
              </a:solidFill>
              <a:ea typeface="ＭＳ Ｐゴシック" pitchFamily="50" charset="-128"/>
            </a:endParaRPr>
          </a:p>
          <a:p>
            <a:pPr algn="ctr" fontAlgn="base">
              <a:spcBef>
                <a:spcPct val="0"/>
              </a:spcBef>
              <a:spcAft>
                <a:spcPct val="0"/>
              </a:spcAft>
            </a:pPr>
            <a:r>
              <a:rPr lang="ja-JP" altLang="en-US" sz="1600" smtClean="0">
                <a:solidFill>
                  <a:prstClr val="black"/>
                </a:solidFill>
                <a:ea typeface="ＭＳ Ｐゴシック" pitchFamily="50" charset="-128"/>
              </a:rPr>
              <a:t>（早稲田大学）</a:t>
            </a:r>
          </a:p>
        </p:txBody>
      </p:sp>
      <p:sp>
        <p:nvSpPr>
          <p:cNvPr id="123" name="左右矢印 122"/>
          <p:cNvSpPr/>
          <p:nvPr/>
        </p:nvSpPr>
        <p:spPr>
          <a:xfrm rot="16200000">
            <a:off x="6279356" y="5317332"/>
            <a:ext cx="644525" cy="211138"/>
          </a:xfrm>
          <a:prstGeom prst="leftRightArrow">
            <a:avLst>
              <a:gd name="adj1" fmla="val 41056"/>
              <a:gd name="adj2" fmla="val 69895"/>
            </a:avLst>
          </a:prstGeom>
          <a:solidFill>
            <a:schemeClr val="accent3">
              <a:lumMod val="40000"/>
              <a:lumOff val="60000"/>
            </a:schemeClr>
          </a:solidFill>
          <a:ln>
            <a:solidFill>
              <a:schemeClr val="accent3">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124" name="Text Box 23"/>
          <p:cNvSpPr txBox="1">
            <a:spLocks noChangeArrowheads="1"/>
          </p:cNvSpPr>
          <p:nvPr/>
        </p:nvSpPr>
        <p:spPr bwMode="auto">
          <a:xfrm>
            <a:off x="609600" y="4924426"/>
            <a:ext cx="1755447" cy="564334"/>
          </a:xfrm>
          <a:prstGeom prst="rect">
            <a:avLst/>
          </a:prstGeom>
          <a:solidFill>
            <a:schemeClr val="accent5">
              <a:lumMod val="50000"/>
            </a:schemeClr>
          </a:solidFill>
          <a:ln w="9525">
            <a:noFill/>
            <a:miter lim="800000"/>
            <a:headEnd/>
            <a:tailEnd/>
          </a:ln>
          <a:scene3d>
            <a:camera prst="orthographicFront"/>
            <a:lightRig rig="threePt" dir="t"/>
          </a:scene3d>
          <a:sp3d>
            <a:bevelT/>
          </a:sp3d>
        </p:spPr>
        <p:txBody>
          <a:bodyPr lIns="0" tIns="0" rIns="0" bIns="0" anchor="ctr" anchorCtr="1"/>
          <a:lstStyle/>
          <a:p>
            <a:pPr algn="ctr" fontAlgn="base">
              <a:spcBef>
                <a:spcPct val="0"/>
              </a:spcBef>
              <a:spcAft>
                <a:spcPct val="0"/>
              </a:spcAft>
              <a:defRPr/>
            </a:pPr>
            <a:r>
              <a:rPr lang="ja-JP" altLang="en-US" dirty="0">
                <a:ln w="3175">
                  <a:solidFill>
                    <a:prstClr val="white"/>
                  </a:solidFill>
                </a:ln>
                <a:solidFill>
                  <a:prstClr val="white"/>
                </a:solidFill>
              </a:rPr>
              <a:t>マクロフレーム</a:t>
            </a:r>
            <a:endParaRPr lang="en-US" altLang="ja-JP" dirty="0">
              <a:ln w="3175">
                <a:solidFill>
                  <a:prstClr val="white"/>
                </a:solidFill>
              </a:ln>
              <a:solidFill>
                <a:prstClr val="white"/>
              </a:solidFill>
            </a:endParaRPr>
          </a:p>
          <a:p>
            <a:pPr algn="ctr" fontAlgn="base">
              <a:spcBef>
                <a:spcPct val="0"/>
              </a:spcBef>
              <a:spcAft>
                <a:spcPct val="0"/>
              </a:spcAft>
              <a:defRPr/>
            </a:pPr>
            <a:r>
              <a:rPr lang="en-US" altLang="ja-JP" dirty="0">
                <a:ln w="3175">
                  <a:solidFill>
                    <a:prstClr val="white"/>
                  </a:solidFill>
                </a:ln>
                <a:solidFill>
                  <a:prstClr val="white"/>
                </a:solidFill>
              </a:rPr>
              <a:t>WG</a:t>
            </a:r>
            <a:endParaRPr lang="ja-JP" altLang="en-US" dirty="0">
              <a:ln w="3175">
                <a:solidFill>
                  <a:prstClr val="white"/>
                </a:solidFill>
              </a:ln>
              <a:solidFill>
                <a:prstClr val="white"/>
              </a:solidFill>
            </a:endParaRPr>
          </a:p>
        </p:txBody>
      </p:sp>
      <p:sp>
        <p:nvSpPr>
          <p:cNvPr id="125" name="Text Box 23"/>
          <p:cNvSpPr txBox="1">
            <a:spLocks noChangeArrowheads="1"/>
          </p:cNvSpPr>
          <p:nvPr/>
        </p:nvSpPr>
        <p:spPr bwMode="auto">
          <a:xfrm>
            <a:off x="4133850" y="6191251"/>
            <a:ext cx="2129402" cy="495300"/>
          </a:xfrm>
          <a:prstGeom prst="rect">
            <a:avLst/>
          </a:prstGeom>
          <a:solidFill>
            <a:srgbClr val="FF3386"/>
          </a:solidFill>
          <a:ln w="9525">
            <a:noFill/>
            <a:miter lim="800000"/>
            <a:headEnd/>
            <a:tailEnd/>
          </a:ln>
          <a:scene3d>
            <a:camera prst="orthographicFront"/>
            <a:lightRig rig="threePt" dir="t"/>
          </a:scene3d>
          <a:sp3d>
            <a:bevelT/>
          </a:sp3d>
        </p:spPr>
        <p:txBody>
          <a:bodyPr lIns="0" tIns="0" rIns="0" bIns="0" anchor="ctr" anchorCtr="1"/>
          <a:lstStyle/>
          <a:p>
            <a:pPr algn="ctr" fontAlgn="base">
              <a:spcBef>
                <a:spcPct val="0"/>
              </a:spcBef>
              <a:spcAft>
                <a:spcPct val="0"/>
              </a:spcAft>
              <a:defRPr/>
            </a:pPr>
            <a:r>
              <a:rPr lang="ja-JP" altLang="en-US" sz="1600" dirty="0">
                <a:ln w="3175">
                  <a:solidFill>
                    <a:prstClr val="white"/>
                  </a:solidFill>
                </a:ln>
                <a:solidFill>
                  <a:prstClr val="white"/>
                </a:solidFill>
                <a:latin typeface="ＭＳ Ｐゴシック" pitchFamily="50" charset="-128"/>
                <a:ea typeface="ＭＳ Ｐゴシック" pitchFamily="50" charset="-128"/>
              </a:rPr>
              <a:t>コミュニケーション・</a:t>
            </a:r>
            <a:endParaRPr lang="en-US" altLang="ja-JP" sz="1600" dirty="0">
              <a:ln w="3175">
                <a:solidFill>
                  <a:prstClr val="white"/>
                </a:solidFill>
              </a:ln>
              <a:solidFill>
                <a:prstClr val="white"/>
              </a:solidFill>
              <a:latin typeface="ＭＳ Ｐゴシック" pitchFamily="50" charset="-128"/>
              <a:ea typeface="ＭＳ Ｐゴシック" pitchFamily="50" charset="-128"/>
            </a:endParaRPr>
          </a:p>
          <a:p>
            <a:pPr algn="ctr" fontAlgn="base">
              <a:spcBef>
                <a:spcPct val="0"/>
              </a:spcBef>
              <a:spcAft>
                <a:spcPct val="0"/>
              </a:spcAft>
              <a:defRPr/>
            </a:pPr>
            <a:r>
              <a:rPr lang="ja-JP" altLang="en-US" sz="1600" dirty="0">
                <a:ln w="3175">
                  <a:solidFill>
                    <a:prstClr val="white"/>
                  </a:solidFill>
                </a:ln>
                <a:solidFill>
                  <a:prstClr val="white"/>
                </a:solidFill>
                <a:latin typeface="ＭＳ Ｐゴシック" pitchFamily="50" charset="-128"/>
                <a:ea typeface="ＭＳ Ｐゴシック" pitchFamily="50" charset="-128"/>
              </a:rPr>
              <a:t>マーケティング</a:t>
            </a:r>
            <a:r>
              <a:rPr lang="en-US" altLang="ja-JP" sz="1600" dirty="0">
                <a:ln w="3175">
                  <a:solidFill>
                    <a:prstClr val="white"/>
                  </a:solidFill>
                </a:ln>
                <a:solidFill>
                  <a:prstClr val="white"/>
                </a:solidFill>
              </a:rPr>
              <a:t>WG</a:t>
            </a:r>
            <a:endParaRPr lang="ja-JP" altLang="en-US" sz="1600" dirty="0">
              <a:ln w="3175">
                <a:solidFill>
                  <a:prstClr val="white"/>
                </a:solidFill>
              </a:ln>
              <a:solidFill>
                <a:prstClr val="white"/>
              </a:solidFill>
            </a:endParaRPr>
          </a:p>
        </p:txBody>
      </p:sp>
      <p:sp>
        <p:nvSpPr>
          <p:cNvPr id="126" name="Rectangle 57"/>
          <p:cNvSpPr>
            <a:spLocks noChangeArrowheads="1"/>
          </p:cNvSpPr>
          <p:nvPr/>
        </p:nvSpPr>
        <p:spPr bwMode="auto">
          <a:xfrm>
            <a:off x="360363" y="5502275"/>
            <a:ext cx="2298700" cy="488950"/>
          </a:xfrm>
          <a:prstGeom prst="rect">
            <a:avLst/>
          </a:prstGeom>
          <a:noFill/>
          <a:ln w="9525">
            <a:noFill/>
            <a:miter lim="800000"/>
            <a:headEnd/>
            <a:tailEnd/>
          </a:ln>
        </p:spPr>
        <p:txBody>
          <a:bodyPr lIns="0" tIns="0" rIns="0" bIns="0">
            <a:spAutoFit/>
          </a:bodyPr>
          <a:lstStyle/>
          <a:p>
            <a:pPr algn="ctr" fontAlgn="base">
              <a:spcBef>
                <a:spcPct val="0"/>
              </a:spcBef>
              <a:spcAft>
                <a:spcPct val="0"/>
              </a:spcAft>
              <a:defRPr/>
            </a:pPr>
            <a:r>
              <a:rPr lang="ja-JP" altLang="en-US" sz="1600" dirty="0">
                <a:solidFill>
                  <a:prstClr val="black"/>
                </a:solidFill>
                <a:ea typeface="ＭＳ Ｐゴシック" charset="-128"/>
              </a:rPr>
              <a:t>座長　安井 至</a:t>
            </a:r>
            <a:endParaRPr lang="en-US" altLang="ja-JP" sz="1600" dirty="0">
              <a:solidFill>
                <a:prstClr val="black"/>
              </a:solidFill>
              <a:ea typeface="ＭＳ Ｐゴシック" charset="-128"/>
            </a:endParaRPr>
          </a:p>
          <a:p>
            <a:pPr algn="ctr" fontAlgn="base">
              <a:spcBef>
                <a:spcPct val="0"/>
              </a:spcBef>
              <a:spcAft>
                <a:spcPct val="0"/>
              </a:spcAft>
              <a:defRPr/>
            </a:pPr>
            <a:r>
              <a:rPr lang="ja-JP" altLang="en-US" sz="1600" spc="-100" dirty="0">
                <a:solidFill>
                  <a:prstClr val="black"/>
                </a:solidFill>
                <a:ea typeface="ＭＳ Ｐゴシック" charset="-128"/>
              </a:rPr>
              <a:t>（製品評価技術基盤機構）</a:t>
            </a:r>
          </a:p>
        </p:txBody>
      </p:sp>
      <p:sp>
        <p:nvSpPr>
          <p:cNvPr id="127" name="Rectangle 57"/>
          <p:cNvSpPr>
            <a:spLocks noChangeArrowheads="1"/>
          </p:cNvSpPr>
          <p:nvPr/>
        </p:nvSpPr>
        <p:spPr bwMode="auto">
          <a:xfrm>
            <a:off x="1198563" y="6170613"/>
            <a:ext cx="2855912" cy="492125"/>
          </a:xfrm>
          <a:prstGeom prst="rect">
            <a:avLst/>
          </a:prstGeom>
          <a:noFill/>
          <a:ln w="9525">
            <a:noFill/>
            <a:miter lim="800000"/>
            <a:headEnd/>
            <a:tailEnd/>
          </a:ln>
        </p:spPr>
        <p:txBody>
          <a:bodyPr lIns="0" tIns="0" rIns="0" bIns="0">
            <a:spAutoFit/>
          </a:bodyPr>
          <a:lstStyle/>
          <a:p>
            <a:pPr algn="r" fontAlgn="base">
              <a:spcBef>
                <a:spcPct val="0"/>
              </a:spcBef>
              <a:spcAft>
                <a:spcPct val="0"/>
              </a:spcAft>
              <a:defRPr/>
            </a:pPr>
            <a:r>
              <a:rPr lang="ja-JP" altLang="en-US" sz="1600" dirty="0">
                <a:solidFill>
                  <a:prstClr val="black"/>
                </a:solidFill>
                <a:ea typeface="ＭＳ Ｐゴシック" charset="-128"/>
              </a:rPr>
              <a:t>  座長 枝廣淳子</a:t>
            </a:r>
            <a:endParaRPr lang="en-US" altLang="ja-JP" sz="1600" dirty="0">
              <a:solidFill>
                <a:prstClr val="black"/>
              </a:solidFill>
              <a:ea typeface="ＭＳ Ｐゴシック" charset="-128"/>
            </a:endParaRPr>
          </a:p>
          <a:p>
            <a:pPr algn="r" fontAlgn="base">
              <a:spcBef>
                <a:spcPct val="0"/>
              </a:spcBef>
              <a:spcAft>
                <a:spcPct val="0"/>
              </a:spcAft>
              <a:defRPr/>
            </a:pPr>
            <a:r>
              <a:rPr lang="ja-JP" altLang="en-US" sz="1600" dirty="0">
                <a:solidFill>
                  <a:prstClr val="black"/>
                </a:solidFill>
                <a:ea typeface="ＭＳ Ｐゴシック" charset="-128"/>
              </a:rPr>
              <a:t> </a:t>
            </a:r>
            <a:r>
              <a:rPr lang="ja-JP" altLang="en-US" sz="1600" spc="-150" dirty="0">
                <a:solidFill>
                  <a:prstClr val="black"/>
                </a:solidFill>
                <a:ea typeface="ＭＳ Ｐゴシック" charset="-128"/>
              </a:rPr>
              <a:t>（ジャパン・フォー・サステナビリティ）</a:t>
            </a:r>
            <a:r>
              <a:rPr lang="ja-JP" altLang="en-US" sz="1600" dirty="0">
                <a:solidFill>
                  <a:prstClr val="black"/>
                </a:solidFill>
                <a:ea typeface="ＭＳ Ｐゴシック" charset="-128"/>
              </a:rPr>
              <a:t>　　</a:t>
            </a:r>
            <a:endParaRPr lang="en-US" altLang="ja-JP" sz="1600" dirty="0">
              <a:solidFill>
                <a:prstClr val="black"/>
              </a:solidFill>
              <a:ea typeface="ＭＳ Ｐゴシック" charset="-128"/>
            </a:endParaRPr>
          </a:p>
        </p:txBody>
      </p:sp>
      <p:sp>
        <p:nvSpPr>
          <p:cNvPr id="128" name="左右矢印 127"/>
          <p:cNvSpPr/>
          <p:nvPr/>
        </p:nvSpPr>
        <p:spPr>
          <a:xfrm>
            <a:off x="3913188" y="5932488"/>
            <a:ext cx="2513012" cy="211137"/>
          </a:xfrm>
          <a:prstGeom prst="leftRightArrow">
            <a:avLst>
              <a:gd name="adj1" fmla="val 41056"/>
              <a:gd name="adj2" fmla="val 69895"/>
            </a:avLst>
          </a:prstGeom>
          <a:solidFill>
            <a:schemeClr val="accent1">
              <a:lumMod val="20000"/>
              <a:lumOff val="80000"/>
            </a:schemeClr>
          </a:solidFill>
          <a:ln>
            <a:solidFill>
              <a:srgbClr val="FF338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149" name="Text Box 23"/>
          <p:cNvSpPr txBox="1">
            <a:spLocks noChangeArrowheads="1"/>
          </p:cNvSpPr>
          <p:nvPr/>
        </p:nvSpPr>
        <p:spPr bwMode="auto">
          <a:xfrm>
            <a:off x="6850533" y="5153025"/>
            <a:ext cx="1532900" cy="619125"/>
          </a:xfrm>
          <a:prstGeom prst="rect">
            <a:avLst/>
          </a:prstGeom>
          <a:solidFill>
            <a:schemeClr val="accent3">
              <a:lumMod val="50000"/>
            </a:schemeClr>
          </a:solidFill>
          <a:ln w="9525">
            <a:noFill/>
            <a:miter lim="800000"/>
            <a:headEnd/>
            <a:tailEnd/>
          </a:ln>
          <a:scene3d>
            <a:camera prst="orthographicFront"/>
            <a:lightRig rig="threePt" dir="t"/>
          </a:scene3d>
          <a:sp3d>
            <a:bevelT/>
          </a:sp3d>
        </p:spPr>
        <p:txBody>
          <a:bodyPr lIns="0" tIns="0" rIns="0" bIns="0" anchor="ctr" anchorCtr="1"/>
          <a:lstStyle/>
          <a:p>
            <a:pPr algn="ctr" fontAlgn="base">
              <a:spcBef>
                <a:spcPct val="0"/>
              </a:spcBef>
              <a:spcAft>
                <a:spcPct val="0"/>
              </a:spcAft>
              <a:defRPr/>
            </a:pPr>
            <a:r>
              <a:rPr lang="ja-JP" altLang="en-US" sz="2000" dirty="0">
                <a:ln w="3175">
                  <a:solidFill>
                    <a:prstClr val="white"/>
                  </a:solidFill>
                </a:ln>
                <a:solidFill>
                  <a:prstClr val="white"/>
                </a:solidFill>
              </a:rPr>
              <a:t>地域づくり</a:t>
            </a:r>
            <a:r>
              <a:rPr lang="en-US" altLang="ja-JP" sz="2000" dirty="0">
                <a:ln w="3175">
                  <a:solidFill>
                    <a:prstClr val="white"/>
                  </a:solidFill>
                </a:ln>
                <a:solidFill>
                  <a:prstClr val="white"/>
                </a:solidFill>
              </a:rPr>
              <a:t>WG</a:t>
            </a:r>
            <a:endParaRPr lang="ja-JP" altLang="en-US" sz="2000" dirty="0">
              <a:ln w="3175">
                <a:solidFill>
                  <a:prstClr val="white"/>
                </a:solidFill>
              </a:ln>
              <a:solidFill>
                <a:prstClr val="white"/>
              </a:solidFill>
            </a:endParaRPr>
          </a:p>
        </p:txBody>
      </p:sp>
      <p:sp>
        <p:nvSpPr>
          <p:cNvPr id="27682" name="Rectangle 57"/>
          <p:cNvSpPr>
            <a:spLocks noChangeArrowheads="1"/>
          </p:cNvSpPr>
          <p:nvPr/>
        </p:nvSpPr>
        <p:spPr bwMode="auto">
          <a:xfrm>
            <a:off x="6799263" y="5803900"/>
            <a:ext cx="16732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fontAlgn="base">
              <a:spcBef>
                <a:spcPct val="0"/>
              </a:spcBef>
              <a:spcAft>
                <a:spcPct val="0"/>
              </a:spcAft>
            </a:pPr>
            <a:r>
              <a:rPr lang="ja-JP" altLang="en-US" sz="1600" smtClean="0">
                <a:solidFill>
                  <a:prstClr val="black"/>
                </a:solidFill>
                <a:ea typeface="ＭＳ Ｐゴシック" pitchFamily="50" charset="-128"/>
              </a:rPr>
              <a:t>座長 屋井鉄雄</a:t>
            </a:r>
            <a:endParaRPr lang="en-US" altLang="ja-JP" sz="1600" smtClean="0">
              <a:solidFill>
                <a:prstClr val="black"/>
              </a:solidFill>
              <a:ea typeface="ＭＳ Ｐゴシック" pitchFamily="50" charset="-128"/>
            </a:endParaRPr>
          </a:p>
          <a:p>
            <a:pPr algn="ctr" fontAlgn="base">
              <a:spcBef>
                <a:spcPct val="0"/>
              </a:spcBef>
              <a:spcAft>
                <a:spcPct val="0"/>
              </a:spcAft>
            </a:pPr>
            <a:r>
              <a:rPr lang="ja-JP" altLang="en-US" sz="1600" smtClean="0">
                <a:solidFill>
                  <a:prstClr val="black"/>
                </a:solidFill>
                <a:ea typeface="ＭＳ Ｐゴシック" pitchFamily="50" charset="-128"/>
              </a:rPr>
              <a:t> （東京工業大学）</a:t>
            </a:r>
          </a:p>
        </p:txBody>
      </p:sp>
      <p:sp>
        <p:nvSpPr>
          <p:cNvPr id="151" name="左右矢印 150"/>
          <p:cNvSpPr/>
          <p:nvPr/>
        </p:nvSpPr>
        <p:spPr>
          <a:xfrm rot="16200000">
            <a:off x="2132807" y="5161756"/>
            <a:ext cx="939800" cy="211137"/>
          </a:xfrm>
          <a:prstGeom prst="leftRightArrow">
            <a:avLst>
              <a:gd name="adj1" fmla="val 41056"/>
              <a:gd name="adj2" fmla="val 69895"/>
            </a:avLst>
          </a:prstGeom>
          <a:solidFill>
            <a:schemeClr val="accent5">
              <a:lumMod val="20000"/>
              <a:lumOff val="80000"/>
            </a:schemeClr>
          </a:solidFill>
          <a:ln>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61" name="正方形/長方形 60"/>
          <p:cNvSpPr/>
          <p:nvPr/>
        </p:nvSpPr>
        <p:spPr>
          <a:xfrm>
            <a:off x="395288" y="1279525"/>
            <a:ext cx="8304212" cy="428625"/>
          </a:xfrm>
          <a:prstGeom prst="rect">
            <a:avLst/>
          </a:prstGeom>
          <a:gradFill flip="none" rotWithShape="1">
            <a:gsLst>
              <a:gs pos="0">
                <a:schemeClr val="bg1"/>
              </a:gs>
              <a:gs pos="91000">
                <a:schemeClr val="bg1"/>
              </a:gs>
              <a:gs pos="100000">
                <a:schemeClr val="accent6">
                  <a:lumMod val="20000"/>
                  <a:lumOff val="80000"/>
                </a:schemeClr>
              </a:gs>
            </a:gsLst>
            <a:path path="rect">
              <a:fillToRect l="50000" t="50000" r="50000" b="50000"/>
            </a:path>
            <a:tileRect/>
          </a:gra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dirty="0">
              <a:solidFill>
                <a:prstClr val="white"/>
              </a:solidFill>
            </a:endParaRPr>
          </a:p>
        </p:txBody>
      </p:sp>
      <p:sp>
        <p:nvSpPr>
          <p:cNvPr id="63" name="上下矢印 62"/>
          <p:cNvSpPr/>
          <p:nvPr/>
        </p:nvSpPr>
        <p:spPr>
          <a:xfrm rot="10800000">
            <a:off x="3176588" y="1725613"/>
            <a:ext cx="382587" cy="263525"/>
          </a:xfrm>
          <a:prstGeom prst="upDownArrow">
            <a:avLst>
              <a:gd name="adj1" fmla="val 59080"/>
              <a:gd name="adj2" fmla="val 32352"/>
            </a:avLst>
          </a:prstGeom>
          <a:solidFill>
            <a:schemeClr val="bg1">
              <a:lumMod val="9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65" name="正方形/長方形 64"/>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66"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1FFA4FED-A64F-4D14-9EA4-429786BC5825}"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17</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27688" name="正方形/長方形 68"/>
          <p:cNvSpPr>
            <a:spLocks noChangeArrowheads="1"/>
          </p:cNvSpPr>
          <p:nvPr/>
        </p:nvSpPr>
        <p:spPr bwMode="auto">
          <a:xfrm>
            <a:off x="7192963" y="2719388"/>
            <a:ext cx="15049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ja-JP" altLang="en-US" sz="1600" smtClean="0">
                <a:solidFill>
                  <a:prstClr val="black"/>
                </a:solidFill>
                <a:ea typeface="ＭＳ Ｐゴシック" pitchFamily="50" charset="-128"/>
              </a:rPr>
              <a:t>（</a:t>
            </a:r>
            <a:r>
              <a:rPr lang="en-US" altLang="ja-JP" sz="1600" smtClean="0">
                <a:solidFill>
                  <a:prstClr val="black"/>
                </a:solidFill>
                <a:ea typeface="ＭＳ Ｐゴシック" pitchFamily="50" charset="-128"/>
              </a:rPr>
              <a:t>101</a:t>
            </a:r>
            <a:r>
              <a:rPr lang="ja-JP" altLang="en-US" sz="1600" smtClean="0">
                <a:solidFill>
                  <a:prstClr val="black"/>
                </a:solidFill>
                <a:ea typeface="ＭＳ Ｐゴシック" pitchFamily="50" charset="-128"/>
              </a:rPr>
              <a:t>名，</a:t>
            </a:r>
            <a:r>
              <a:rPr lang="en-US" altLang="ja-JP" sz="1600" smtClean="0">
                <a:solidFill>
                  <a:prstClr val="black"/>
                </a:solidFill>
                <a:ea typeface="ＭＳ Ｐゴシック" pitchFamily="50" charset="-128"/>
              </a:rPr>
              <a:t>49</a:t>
            </a:r>
            <a:r>
              <a:rPr lang="ja-JP" altLang="en-US" sz="1600" smtClean="0">
                <a:solidFill>
                  <a:prstClr val="black"/>
                </a:solidFill>
                <a:ea typeface="ＭＳ Ｐゴシック" pitchFamily="50" charset="-128"/>
              </a:rPr>
              <a:t>回）</a:t>
            </a:r>
          </a:p>
        </p:txBody>
      </p:sp>
      <p:sp>
        <p:nvSpPr>
          <p:cNvPr id="70" name="上下矢印 69"/>
          <p:cNvSpPr/>
          <p:nvPr/>
        </p:nvSpPr>
        <p:spPr>
          <a:xfrm rot="10800000">
            <a:off x="5591175" y="1716088"/>
            <a:ext cx="381000" cy="263525"/>
          </a:xfrm>
          <a:prstGeom prst="upDownArrow">
            <a:avLst>
              <a:gd name="adj1" fmla="val 59080"/>
              <a:gd name="adj2" fmla="val 32352"/>
            </a:avLst>
          </a:prstGeom>
          <a:solidFill>
            <a:schemeClr val="bg1">
              <a:lumMod val="9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7690" name="テキスト ボックス 71"/>
          <p:cNvSpPr txBox="1">
            <a:spLocks noChangeArrowheads="1"/>
          </p:cNvSpPr>
          <p:nvPr/>
        </p:nvSpPr>
        <p:spPr bwMode="auto">
          <a:xfrm>
            <a:off x="1309688" y="2413000"/>
            <a:ext cx="6645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600" smtClean="0">
                <a:solidFill>
                  <a:prstClr val="black"/>
                </a:solidFill>
              </a:rPr>
              <a:t>中朝目標達成のための対策・施策に関する専門的・技術的観点からの検討</a:t>
            </a:r>
          </a:p>
        </p:txBody>
      </p:sp>
      <p:sp>
        <p:nvSpPr>
          <p:cNvPr id="76" name="角丸四角形 75"/>
          <p:cNvSpPr/>
          <p:nvPr/>
        </p:nvSpPr>
        <p:spPr>
          <a:xfrm>
            <a:off x="790575" y="1338263"/>
            <a:ext cx="7645400" cy="30480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anchor="ctr"/>
          <a:lstStyle/>
          <a:p>
            <a:pPr algn="ctr" fontAlgn="base">
              <a:spcBef>
                <a:spcPct val="0"/>
              </a:spcBef>
              <a:spcAft>
                <a:spcPct val="0"/>
              </a:spcAft>
              <a:defRPr/>
            </a:pPr>
            <a:r>
              <a:rPr lang="ja-JP" altLang="en-US" sz="2000" dirty="0">
                <a:solidFill>
                  <a:prstClr val="white"/>
                </a:solidFill>
              </a:rPr>
              <a:t>中央環境審議会 地球環境部会中長期ロードマップ小委員会</a:t>
            </a:r>
          </a:p>
        </p:txBody>
      </p:sp>
      <p:sp>
        <p:nvSpPr>
          <p:cNvPr id="77" name="角丸四角形 76"/>
          <p:cNvSpPr/>
          <p:nvPr/>
        </p:nvSpPr>
        <p:spPr>
          <a:xfrm>
            <a:off x="638175" y="2039938"/>
            <a:ext cx="7867650" cy="407987"/>
          </a:xfrm>
          <a:prstGeom prst="roundRect">
            <a:avLst/>
          </a:prstGeom>
          <a:solidFill>
            <a:srgbClr val="E597C4"/>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anchor="ctr"/>
          <a:lstStyle/>
          <a:p>
            <a:pPr fontAlgn="base">
              <a:spcBef>
                <a:spcPct val="0"/>
              </a:spcBef>
              <a:spcAft>
                <a:spcPct val="0"/>
              </a:spcAft>
              <a:defRPr/>
            </a:pPr>
            <a:r>
              <a:rPr lang="ja-JP" altLang="en-US" sz="2000" dirty="0">
                <a:solidFill>
                  <a:prstClr val="white"/>
                </a:solidFill>
                <a:latin typeface="ＭＳ Ｐゴシック" pitchFamily="50" charset="-128"/>
                <a:ea typeface="ＭＳ Ｐゴシック" pitchFamily="50" charset="-128"/>
              </a:rPr>
              <a:t>地球温暖化対策に係る中長期ロードマップに関するワーキングループ</a:t>
            </a:r>
          </a:p>
        </p:txBody>
      </p:sp>
      <p:sp>
        <p:nvSpPr>
          <p:cNvPr id="73" name="1 つの角を丸めた四角形 72"/>
          <p:cNvSpPr/>
          <p:nvPr/>
        </p:nvSpPr>
        <p:spPr>
          <a:xfrm rot="10800000">
            <a:off x="0" y="-4763"/>
            <a:ext cx="2662238" cy="209551"/>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400">
              <a:solidFill>
                <a:prstClr val="white"/>
              </a:solidFill>
            </a:endParaRPr>
          </a:p>
        </p:txBody>
      </p:sp>
      <p:sp>
        <p:nvSpPr>
          <p:cNvPr id="75" name="正方形/長方形 74"/>
          <p:cNvSpPr/>
          <p:nvPr/>
        </p:nvSpPr>
        <p:spPr>
          <a:xfrm>
            <a:off x="0" y="2857"/>
            <a:ext cx="2647460" cy="1832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Ⅱ.</a:t>
            </a:r>
            <a:r>
              <a:rPr lang="ja-JP" altLang="en-US" sz="1400" dirty="0">
                <a:ln w="3175">
                  <a:solidFill>
                    <a:prstClr val="white">
                      <a:lumMod val="95000"/>
                    </a:prstClr>
                  </a:solidFill>
                </a:ln>
                <a:solidFill>
                  <a:prstClr val="white"/>
                </a:solidFill>
                <a:cs typeface="Arial" pitchFamily="34" charset="0"/>
              </a:rPr>
              <a:t>中長期ロードマップとは</a:t>
            </a:r>
          </a:p>
        </p:txBody>
      </p:sp>
      <p:sp>
        <p:nvSpPr>
          <p:cNvPr id="78" name="Rectangle 58"/>
          <p:cNvSpPr>
            <a:spLocks noChangeArrowheads="1"/>
          </p:cNvSpPr>
          <p:nvPr/>
        </p:nvSpPr>
        <p:spPr bwMode="auto">
          <a:xfrm>
            <a:off x="-19050" y="211455"/>
            <a:ext cx="9144000" cy="417195"/>
          </a:xfrm>
          <a:prstGeom prst="rect">
            <a:avLst/>
          </a:prstGeom>
          <a:noFill/>
          <a:ln w="9525">
            <a:noFill/>
            <a:miter lim="800000"/>
            <a:headEnd/>
            <a:tailEnd/>
          </a:ln>
        </p:spPr>
        <p:txBody>
          <a:bodyPr anchor="ctr"/>
          <a:lstStyle/>
          <a:p>
            <a:pPr algn="ctr" fontAlgn="base">
              <a:spcBef>
                <a:spcPct val="0"/>
              </a:spcBef>
              <a:spcAft>
                <a:spcPct val="0"/>
              </a:spcAft>
              <a:defRPr/>
            </a:pPr>
            <a:r>
              <a:rPr lang="ja-JP" altLang="en-US" sz="2400" dirty="0" smtClean="0">
                <a:ln>
                  <a:solidFill>
                    <a:prstClr val="black">
                      <a:lumMod val="65000"/>
                      <a:lumOff val="35000"/>
                    </a:prstClr>
                  </a:solidFill>
                </a:ln>
                <a:solidFill>
                  <a:prstClr val="black"/>
                </a:solidFill>
                <a:cs typeface="Arial" pitchFamily="34" charset="0"/>
              </a:rPr>
              <a:t>多く</a:t>
            </a:r>
            <a:r>
              <a:rPr lang="ja-JP" altLang="en-US" sz="2400" dirty="0">
                <a:ln>
                  <a:solidFill>
                    <a:prstClr val="black">
                      <a:lumMod val="65000"/>
                      <a:lumOff val="35000"/>
                    </a:prstClr>
                  </a:solidFill>
                </a:ln>
                <a:solidFill>
                  <a:prstClr val="black"/>
                </a:solidFill>
                <a:cs typeface="Arial" pitchFamily="34" charset="0"/>
              </a:rPr>
              <a:t>の専門家によって検討</a:t>
            </a:r>
          </a:p>
        </p:txBody>
      </p:sp>
      <p:sp>
        <p:nvSpPr>
          <p:cNvPr id="81" name="左右矢印 80"/>
          <p:cNvSpPr/>
          <p:nvPr/>
        </p:nvSpPr>
        <p:spPr>
          <a:xfrm>
            <a:off x="2665413" y="3943350"/>
            <a:ext cx="1368425" cy="212725"/>
          </a:xfrm>
          <a:prstGeom prst="leftRightArrow">
            <a:avLst>
              <a:gd name="adj1" fmla="val 41056"/>
              <a:gd name="adj2" fmla="val 69895"/>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80" name="テキスト ボックス 79"/>
          <p:cNvSpPr txBox="1"/>
          <p:nvPr/>
        </p:nvSpPr>
        <p:spPr>
          <a:xfrm>
            <a:off x="1460596" y="4209544"/>
            <a:ext cx="1271502" cy="523220"/>
          </a:xfrm>
          <a:prstGeom prst="rect">
            <a:avLst/>
          </a:prstGeom>
          <a:noFill/>
          <a:scene3d>
            <a:camera prst="orthographicFront">
              <a:rot lat="21594000" lon="0" rev="0"/>
            </a:camera>
            <a:lightRig rig="threePt" dir="t"/>
          </a:scene3d>
        </p:spPr>
        <p:txBody>
          <a:bodyPr wrap="none">
            <a:spAutoFit/>
          </a:bodyPr>
          <a:lstStyle/>
          <a:p>
            <a:pPr algn="r" fontAlgn="base">
              <a:spcBef>
                <a:spcPct val="0"/>
              </a:spcBef>
              <a:spcAft>
                <a:spcPct val="0"/>
              </a:spcAft>
              <a:defRPr/>
            </a:pPr>
            <a:r>
              <a:rPr lang="ja-JP" altLang="en-US" sz="1400" dirty="0">
                <a:solidFill>
                  <a:srgbClr val="FF3399"/>
                </a:solidFill>
                <a:ea typeface="ＭＳ Ｐゴシック" charset="-128"/>
              </a:rPr>
              <a:t>発電起源</a:t>
            </a:r>
            <a:r>
              <a:rPr lang="en-US" altLang="ja-JP" sz="1400" dirty="0">
                <a:solidFill>
                  <a:srgbClr val="FF3399"/>
                </a:solidFill>
                <a:ea typeface="ＭＳ Ｐゴシック" charset="-128"/>
              </a:rPr>
              <a:t>CO2</a:t>
            </a:r>
          </a:p>
          <a:p>
            <a:pPr algn="r" fontAlgn="base">
              <a:spcBef>
                <a:spcPct val="0"/>
              </a:spcBef>
              <a:spcAft>
                <a:spcPct val="0"/>
              </a:spcAft>
              <a:defRPr/>
            </a:pPr>
            <a:r>
              <a:rPr lang="ja-JP" altLang="en-US" sz="1400" dirty="0">
                <a:solidFill>
                  <a:srgbClr val="FF3399"/>
                </a:solidFill>
                <a:ea typeface="ＭＳ Ｐゴシック" charset="-128"/>
              </a:rPr>
              <a:t>の転嫁</a:t>
            </a:r>
          </a:p>
        </p:txBody>
      </p:sp>
      <p:cxnSp>
        <p:nvCxnSpPr>
          <p:cNvPr id="90" name="直線コネクタ 89"/>
          <p:cNvCxnSpPr/>
          <p:nvPr/>
        </p:nvCxnSpPr>
        <p:spPr>
          <a:xfrm rot="5400000" flipH="1" flipV="1">
            <a:off x="2882901" y="4568825"/>
            <a:ext cx="241300" cy="317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rot="16200000" flipV="1">
            <a:off x="2824956" y="4280694"/>
            <a:ext cx="180975" cy="179388"/>
          </a:xfrm>
          <a:prstGeom prst="line">
            <a:avLst/>
          </a:prstGeom>
          <a:ln w="38100">
            <a:solidFill>
              <a:schemeClr val="bg1">
                <a:lumMod val="8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0" name="直線矢印コネクタ 59"/>
          <p:cNvCxnSpPr>
            <a:stCxn id="80" idx="3"/>
          </p:cNvCxnSpPr>
          <p:nvPr/>
        </p:nvCxnSpPr>
        <p:spPr>
          <a:xfrm>
            <a:off x="2732088" y="4470400"/>
            <a:ext cx="204787" cy="12700"/>
          </a:xfrm>
          <a:prstGeom prst="straightConnector1">
            <a:avLst/>
          </a:prstGeom>
          <a:ln>
            <a:solidFill>
              <a:schemeClr val="accent4">
                <a:lumMod val="75000"/>
              </a:schemeClr>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79725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00" y="2319338"/>
            <a:ext cx="5646738"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207"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208" name="Rectangle 58"/>
          <p:cNvSpPr>
            <a:spLocks noChangeArrowheads="1"/>
          </p:cNvSpPr>
          <p:nvPr/>
        </p:nvSpPr>
        <p:spPr bwMode="auto">
          <a:xfrm>
            <a:off x="0" y="352425"/>
            <a:ext cx="9144000" cy="209550"/>
          </a:xfrm>
          <a:prstGeom prst="rect">
            <a:avLst/>
          </a:prstGeom>
          <a:noFill/>
          <a:ln w="9525">
            <a:noFill/>
            <a:miter lim="800000"/>
            <a:headEnd/>
            <a:tailEnd/>
          </a:ln>
        </p:spPr>
        <p:txBody>
          <a:bodyPr anchor="ctr"/>
          <a:lstStyle/>
          <a:p>
            <a:pPr algn="ctr" fontAlgn="base">
              <a:spcBef>
                <a:spcPct val="0"/>
              </a:spcBef>
              <a:spcAft>
                <a:spcPct val="0"/>
              </a:spcAft>
              <a:defRPr/>
            </a:pPr>
            <a:endParaRPr lang="ja-JP" altLang="en-US" sz="2400" dirty="0">
              <a:ln>
                <a:solidFill>
                  <a:prstClr val="black">
                    <a:lumMod val="65000"/>
                    <a:lumOff val="35000"/>
                  </a:prstClr>
                </a:solidFill>
              </a:ln>
              <a:solidFill>
                <a:prstClr val="black"/>
              </a:solidFill>
              <a:cs typeface="Arial" pitchFamily="34" charset="0"/>
            </a:endParaRPr>
          </a:p>
        </p:txBody>
      </p:sp>
      <p:sp>
        <p:nvSpPr>
          <p:cNvPr id="9" name="角丸四角形 8"/>
          <p:cNvSpPr/>
          <p:nvPr/>
        </p:nvSpPr>
        <p:spPr>
          <a:xfrm>
            <a:off x="1367328" y="2025650"/>
            <a:ext cx="4400616" cy="265799"/>
          </a:xfrm>
          <a:prstGeom prst="roundRect">
            <a:avLst/>
          </a:prstGeom>
          <a:solidFill>
            <a:srgbClr val="4F8FC9"/>
          </a:solidFill>
          <a:ln>
            <a:noFill/>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36000" tIns="36000" rIns="36000" bIns="36000" anchor="ctr"/>
          <a:lstStyle/>
          <a:p>
            <a:pPr algn="ctr" fontAlgn="base">
              <a:spcBef>
                <a:spcPct val="0"/>
              </a:spcBef>
              <a:spcAft>
                <a:spcPct val="0"/>
              </a:spcAft>
              <a:defRPr/>
            </a:pPr>
            <a:r>
              <a:rPr lang="en-US" altLang="ja-JP" sz="1600" dirty="0">
                <a:ln w="3175">
                  <a:solidFill>
                    <a:prstClr val="white">
                      <a:lumMod val="95000"/>
                    </a:prstClr>
                  </a:solidFill>
                </a:ln>
                <a:solidFill>
                  <a:prstClr val="white"/>
                </a:solidFill>
              </a:rPr>
              <a:t>2005</a:t>
            </a:r>
            <a:r>
              <a:rPr lang="ja-JP" altLang="en-US" sz="1600" dirty="0">
                <a:ln w="3175">
                  <a:solidFill>
                    <a:prstClr val="white">
                      <a:lumMod val="95000"/>
                    </a:prstClr>
                  </a:solidFill>
                </a:ln>
                <a:solidFill>
                  <a:prstClr val="white"/>
                </a:solidFill>
              </a:rPr>
              <a:t>年／</a:t>
            </a:r>
            <a:r>
              <a:rPr lang="en-US" altLang="ja-JP" sz="1600" dirty="0">
                <a:ln w="3175">
                  <a:solidFill>
                    <a:prstClr val="white">
                      <a:lumMod val="95000"/>
                    </a:prstClr>
                  </a:solidFill>
                </a:ln>
                <a:solidFill>
                  <a:prstClr val="white"/>
                </a:solidFill>
              </a:rPr>
              <a:t>2050</a:t>
            </a:r>
            <a:r>
              <a:rPr lang="ja-JP" altLang="en-US" sz="1600" dirty="0">
                <a:ln w="3175">
                  <a:solidFill>
                    <a:prstClr val="white">
                      <a:lumMod val="95000"/>
                    </a:prstClr>
                  </a:solidFill>
                </a:ln>
                <a:solidFill>
                  <a:prstClr val="white"/>
                </a:solidFill>
              </a:rPr>
              <a:t>年 最終消費部門排出構造</a:t>
            </a:r>
          </a:p>
        </p:txBody>
      </p:sp>
      <p:sp>
        <p:nvSpPr>
          <p:cNvPr id="11" name="メモ 10"/>
          <p:cNvSpPr/>
          <p:nvPr/>
        </p:nvSpPr>
        <p:spPr>
          <a:xfrm>
            <a:off x="409575" y="1955800"/>
            <a:ext cx="5988050" cy="3683000"/>
          </a:xfrm>
          <a:prstGeom prst="foldedCorner">
            <a:avLst>
              <a:gd name="adj" fmla="val 2635"/>
            </a:avLst>
          </a:prstGeom>
          <a:noFill/>
          <a:ln w="6350">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12" name="正方形/長方形 11"/>
          <p:cNvSpPr/>
          <p:nvPr/>
        </p:nvSpPr>
        <p:spPr>
          <a:xfrm>
            <a:off x="533400" y="809625"/>
            <a:ext cx="8181975" cy="1047750"/>
          </a:xfrm>
          <a:prstGeom prst="rect">
            <a:avLst/>
          </a:prstGeom>
          <a:solidFill>
            <a:schemeClr val="bg1"/>
          </a:solidFill>
          <a:ln w="9525">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177800" indent="-177800" fontAlgn="base">
              <a:spcBef>
                <a:spcPct val="0"/>
              </a:spcBef>
              <a:spcAft>
                <a:spcPct val="0"/>
              </a:spcAft>
              <a:defRPr/>
            </a:pPr>
            <a:r>
              <a:rPr lang="ja-JP" altLang="en-US" dirty="0">
                <a:solidFill>
                  <a:prstClr val="black"/>
                </a:solidFill>
                <a:cs typeface="Arial" pitchFamily="34" charset="0"/>
              </a:rPr>
              <a:t>・</a:t>
            </a:r>
            <a:r>
              <a:rPr lang="en-US" altLang="ja-JP" dirty="0">
                <a:solidFill>
                  <a:prstClr val="black"/>
                </a:solidFill>
                <a:cs typeface="Arial" pitchFamily="34" charset="0"/>
              </a:rPr>
              <a:t>2050</a:t>
            </a:r>
            <a:r>
              <a:rPr lang="ja-JP" altLang="en-US" dirty="0">
                <a:solidFill>
                  <a:prstClr val="black"/>
                </a:solidFill>
                <a:cs typeface="Arial" pitchFamily="34" charset="0"/>
              </a:rPr>
              <a:t>年</a:t>
            </a:r>
            <a:r>
              <a:rPr lang="en-US" altLang="ja-JP" dirty="0">
                <a:solidFill>
                  <a:prstClr val="black"/>
                </a:solidFill>
                <a:cs typeface="Arial" pitchFamily="34" charset="0"/>
              </a:rPr>
              <a:t>80%</a:t>
            </a:r>
            <a:r>
              <a:rPr lang="ja-JP" altLang="en-US" dirty="0">
                <a:solidFill>
                  <a:prstClr val="black"/>
                </a:solidFill>
                <a:cs typeface="Arial" pitchFamily="34" charset="0"/>
              </a:rPr>
              <a:t>削減社会では、産業部門の高温熱需要と運輸部門の遠距離物流において化石燃料を優先的・戦略的に活用。</a:t>
            </a:r>
            <a:endParaRPr lang="en-US" altLang="ja-JP" dirty="0">
              <a:solidFill>
                <a:prstClr val="black"/>
              </a:solidFill>
              <a:cs typeface="Arial" pitchFamily="34" charset="0"/>
            </a:endParaRPr>
          </a:p>
          <a:p>
            <a:pPr marL="177800" indent="-177800" fontAlgn="base">
              <a:spcBef>
                <a:spcPct val="0"/>
              </a:spcBef>
              <a:spcAft>
                <a:spcPct val="0"/>
              </a:spcAft>
              <a:defRPr/>
            </a:pPr>
            <a:r>
              <a:rPr lang="ja-JP" altLang="en-US" dirty="0">
                <a:solidFill>
                  <a:prstClr val="black"/>
                </a:solidFill>
                <a:cs typeface="Arial" pitchFamily="34" charset="0"/>
              </a:rPr>
              <a:t>・</a:t>
            </a:r>
            <a:r>
              <a:rPr lang="ja-JP" altLang="en-US" dirty="0">
                <a:ln w="3175">
                  <a:noFill/>
                </a:ln>
                <a:solidFill>
                  <a:prstClr val="black"/>
                </a:solidFill>
                <a:cs typeface="Arial" pitchFamily="34" charset="0"/>
              </a:rPr>
              <a:t>民生部門、電力部門、乗用車や近距離物流はゼロエミッション化</a:t>
            </a:r>
            <a:r>
              <a:rPr lang="ja-JP" altLang="en-US" dirty="0">
                <a:solidFill>
                  <a:prstClr val="black"/>
                </a:solidFill>
                <a:cs typeface="Arial" pitchFamily="34" charset="0"/>
              </a:rPr>
              <a:t>が必要。</a:t>
            </a:r>
          </a:p>
        </p:txBody>
      </p:sp>
      <p:cxnSp>
        <p:nvCxnSpPr>
          <p:cNvPr id="14" name="直線矢印コネクタ 13"/>
          <p:cNvCxnSpPr>
            <a:stCxn id="20" idx="1"/>
          </p:cNvCxnSpPr>
          <p:nvPr/>
        </p:nvCxnSpPr>
        <p:spPr>
          <a:xfrm rot="10800000">
            <a:off x="5314950" y="4554538"/>
            <a:ext cx="1204913" cy="820737"/>
          </a:xfrm>
          <a:prstGeom prst="straightConnector1">
            <a:avLst/>
          </a:prstGeom>
          <a:ln>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2778" name="テキスト ボックス 14"/>
          <p:cNvSpPr txBox="1">
            <a:spLocks noChangeArrowheads="1"/>
          </p:cNvSpPr>
          <p:nvPr/>
        </p:nvSpPr>
        <p:spPr bwMode="auto">
          <a:xfrm>
            <a:off x="377825" y="5697538"/>
            <a:ext cx="804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600" smtClean="0">
                <a:solidFill>
                  <a:prstClr val="black"/>
                </a:solidFill>
                <a:ea typeface="ＭＳ ゴシック" pitchFamily="49" charset="-128"/>
                <a:cs typeface="Arial" pitchFamily="34" charset="0"/>
              </a:rPr>
              <a:t>出典：脱温暖化</a:t>
            </a:r>
            <a:r>
              <a:rPr lang="en-US" altLang="ja-JP" sz="1600" smtClean="0">
                <a:solidFill>
                  <a:prstClr val="black"/>
                </a:solidFill>
                <a:ea typeface="ＭＳ ゴシック" pitchFamily="49" charset="-128"/>
                <a:cs typeface="Arial" pitchFamily="34" charset="0"/>
              </a:rPr>
              <a:t>2050</a:t>
            </a:r>
            <a:r>
              <a:rPr lang="ja-JP" altLang="en-US" sz="1600" smtClean="0">
                <a:solidFill>
                  <a:prstClr val="black"/>
                </a:solidFill>
                <a:ea typeface="ＭＳ ゴシック" pitchFamily="49" charset="-128"/>
                <a:cs typeface="Arial" pitchFamily="34" charset="0"/>
              </a:rPr>
              <a:t>プロジェクトスナップショットモデルの試算結果より作成</a:t>
            </a:r>
            <a:endParaRPr lang="en-US" altLang="ja-JP" sz="1600" smtClean="0">
              <a:solidFill>
                <a:prstClr val="black"/>
              </a:solidFill>
              <a:ea typeface="ＭＳ ゴシック" pitchFamily="49" charset="-128"/>
              <a:cs typeface="Arial" pitchFamily="34" charset="0"/>
            </a:endParaRPr>
          </a:p>
          <a:p>
            <a:pPr eaLnBrk="1" fontAlgn="base" hangingPunct="1">
              <a:spcBef>
                <a:spcPct val="0"/>
              </a:spcBef>
              <a:spcAft>
                <a:spcPct val="0"/>
              </a:spcAft>
            </a:pPr>
            <a:r>
              <a:rPr lang="ja-JP" altLang="en-US" sz="1600" smtClean="0">
                <a:solidFill>
                  <a:prstClr val="black"/>
                </a:solidFill>
                <a:ea typeface="ＭＳ ゴシック" pitchFamily="49" charset="-128"/>
                <a:cs typeface="Arial" pitchFamily="34" charset="0"/>
              </a:rPr>
              <a:t>　　　（</a:t>
            </a:r>
            <a:r>
              <a:rPr lang="en-US" altLang="ja-JP" sz="1600" smtClean="0">
                <a:solidFill>
                  <a:prstClr val="black"/>
                </a:solidFill>
                <a:ea typeface="ＭＳ ゴシック" pitchFamily="49" charset="-128"/>
                <a:cs typeface="Arial" pitchFamily="34" charset="0"/>
              </a:rPr>
              <a:t>※2050</a:t>
            </a:r>
            <a:r>
              <a:rPr lang="ja-JP" altLang="en-US" sz="1600" smtClean="0">
                <a:solidFill>
                  <a:prstClr val="black"/>
                </a:solidFill>
                <a:ea typeface="ＭＳ ゴシック" pitchFamily="49" charset="-128"/>
                <a:cs typeface="Arial" pitchFamily="34" charset="0"/>
              </a:rPr>
              <a:t>年</a:t>
            </a:r>
            <a:r>
              <a:rPr lang="en-US" altLang="ja-JP" sz="1600" smtClean="0">
                <a:solidFill>
                  <a:prstClr val="black"/>
                </a:solidFill>
                <a:ea typeface="ＭＳ ゴシック" pitchFamily="49" charset="-128"/>
                <a:cs typeface="Arial" pitchFamily="34" charset="0"/>
              </a:rPr>
              <a:t>80</a:t>
            </a:r>
            <a:r>
              <a:rPr lang="ja-JP" altLang="en-US" sz="1600" smtClean="0">
                <a:solidFill>
                  <a:prstClr val="black"/>
                </a:solidFill>
                <a:ea typeface="ＭＳ ゴシック" pitchFamily="49" charset="-128"/>
                <a:cs typeface="Arial" pitchFamily="34" charset="0"/>
              </a:rPr>
              <a:t>％削減を実現した場合に、あり得るシナリオの一つとして試算）</a:t>
            </a:r>
          </a:p>
        </p:txBody>
      </p:sp>
      <p:sp>
        <p:nvSpPr>
          <p:cNvPr id="16" name="正方形/長方形 15"/>
          <p:cNvSpPr/>
          <p:nvPr/>
        </p:nvSpPr>
        <p:spPr>
          <a:xfrm>
            <a:off x="6534464" y="2581275"/>
            <a:ext cx="2330136" cy="32899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u="sng" dirty="0">
                <a:solidFill>
                  <a:sysClr val="windowText" lastClr="000000"/>
                </a:solidFill>
              </a:rPr>
              <a:t>ゼロエミッション化</a:t>
            </a:r>
          </a:p>
        </p:txBody>
      </p:sp>
      <p:sp>
        <p:nvSpPr>
          <p:cNvPr id="17" name="正方形/長方形 16"/>
          <p:cNvSpPr/>
          <p:nvPr/>
        </p:nvSpPr>
        <p:spPr>
          <a:xfrm>
            <a:off x="6515100" y="4645026"/>
            <a:ext cx="2482850" cy="380999"/>
          </a:xfrm>
          <a:prstGeom prst="rect">
            <a:avLst/>
          </a:prstGeom>
          <a:solidFill>
            <a:schemeClr val="accent2">
              <a:lumMod val="75000"/>
            </a:schemeClr>
          </a:solidFill>
          <a:ln w="635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latin typeface="ＭＳ ゴシック" pitchFamily="49" charset="-128"/>
              </a:rPr>
              <a:t>運輸部門の遠距離物流</a:t>
            </a:r>
            <a:endParaRPr lang="en-US" altLang="ja-JP" dirty="0">
              <a:solidFill>
                <a:prstClr val="white"/>
              </a:solidFill>
              <a:latin typeface="ＭＳ ゴシック" pitchFamily="49" charset="-128"/>
            </a:endParaRPr>
          </a:p>
        </p:txBody>
      </p:sp>
      <p:cxnSp>
        <p:nvCxnSpPr>
          <p:cNvPr id="18" name="直線矢印コネクタ 17"/>
          <p:cNvCxnSpPr>
            <a:stCxn id="17" idx="1"/>
          </p:cNvCxnSpPr>
          <p:nvPr/>
        </p:nvCxnSpPr>
        <p:spPr>
          <a:xfrm rot="10800000">
            <a:off x="5307013" y="4357688"/>
            <a:ext cx="1208087" cy="477837"/>
          </a:xfrm>
          <a:prstGeom prst="straightConnector1">
            <a:avLst/>
          </a:prstGeom>
          <a:ln>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42" idx="1"/>
          </p:cNvCxnSpPr>
          <p:nvPr/>
        </p:nvCxnSpPr>
        <p:spPr>
          <a:xfrm rot="10800000">
            <a:off x="5264150" y="3521075"/>
            <a:ext cx="1165225" cy="34925"/>
          </a:xfrm>
          <a:prstGeom prst="straightConnector1">
            <a:avLst/>
          </a:prstGeom>
          <a:ln>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6519496" y="5184776"/>
            <a:ext cx="2486401" cy="380999"/>
          </a:xfrm>
          <a:prstGeom prst="rect">
            <a:avLst/>
          </a:prstGeom>
          <a:solidFill>
            <a:schemeClr val="accent2">
              <a:lumMod val="75000"/>
            </a:schemeClr>
          </a:solidFill>
          <a:ln w="635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latin typeface="ＭＳ ゴシック" pitchFamily="49" charset="-128"/>
              </a:rPr>
              <a:t>産業部門の高温熱需要</a:t>
            </a:r>
            <a:endParaRPr lang="en-US" altLang="ja-JP" dirty="0">
              <a:solidFill>
                <a:prstClr val="white"/>
              </a:solidFill>
              <a:latin typeface="ＭＳ ゴシック" pitchFamily="49" charset="-128"/>
            </a:endParaRPr>
          </a:p>
        </p:txBody>
      </p:sp>
      <p:sp>
        <p:nvSpPr>
          <p:cNvPr id="21" name="Rectangle 58"/>
          <p:cNvSpPr>
            <a:spLocks noChangeArrowheads="1"/>
          </p:cNvSpPr>
          <p:nvPr/>
        </p:nvSpPr>
        <p:spPr bwMode="auto">
          <a:xfrm>
            <a:off x="-19050" y="160832"/>
            <a:ext cx="9144000" cy="468271"/>
          </a:xfrm>
          <a:prstGeom prst="rect">
            <a:avLst/>
          </a:prstGeom>
          <a:noFill/>
          <a:ln w="9525">
            <a:noFill/>
            <a:miter lim="800000"/>
            <a:headEnd/>
            <a:tailEnd/>
          </a:ln>
        </p:spPr>
        <p:txBody>
          <a:bodyPr anchor="ctr"/>
          <a:lstStyle/>
          <a:p>
            <a:pPr algn="ctr" fontAlgn="base">
              <a:spcBef>
                <a:spcPct val="0"/>
              </a:spcBef>
              <a:spcAft>
                <a:spcPct val="0"/>
              </a:spcAft>
              <a:defRPr/>
            </a:pPr>
            <a:r>
              <a:rPr lang="en-US" altLang="ja-JP" sz="2400" dirty="0" smtClean="0">
                <a:ln>
                  <a:solidFill>
                    <a:prstClr val="black">
                      <a:lumMod val="65000"/>
                      <a:lumOff val="35000"/>
                    </a:prstClr>
                  </a:solidFill>
                </a:ln>
                <a:solidFill>
                  <a:prstClr val="black"/>
                </a:solidFill>
                <a:cs typeface="Arial" pitchFamily="34" charset="0"/>
              </a:rPr>
              <a:t>2050</a:t>
            </a:r>
            <a:r>
              <a:rPr lang="ja-JP" altLang="en-US" sz="2400" dirty="0">
                <a:ln>
                  <a:solidFill>
                    <a:prstClr val="black">
                      <a:lumMod val="65000"/>
                      <a:lumOff val="35000"/>
                    </a:prstClr>
                  </a:solidFill>
                </a:ln>
                <a:solidFill>
                  <a:prstClr val="black"/>
                </a:solidFill>
                <a:cs typeface="Arial" pitchFamily="34" charset="0"/>
              </a:rPr>
              <a:t>年のエネルギー消費構造・</a:t>
            </a:r>
            <a:r>
              <a:rPr lang="en-US" altLang="ja-JP" sz="2400" dirty="0">
                <a:ln>
                  <a:solidFill>
                    <a:prstClr val="black">
                      <a:lumMod val="65000"/>
                      <a:lumOff val="35000"/>
                    </a:prstClr>
                  </a:solidFill>
                </a:ln>
                <a:solidFill>
                  <a:prstClr val="black"/>
                </a:solidFill>
                <a:cs typeface="Arial" pitchFamily="34" charset="0"/>
              </a:rPr>
              <a:t>CO2</a:t>
            </a:r>
            <a:r>
              <a:rPr lang="ja-JP" altLang="en-US" sz="2400" dirty="0">
                <a:ln>
                  <a:solidFill>
                    <a:prstClr val="black">
                      <a:lumMod val="65000"/>
                      <a:lumOff val="35000"/>
                    </a:prstClr>
                  </a:solidFill>
                </a:ln>
                <a:solidFill>
                  <a:prstClr val="black"/>
                </a:solidFill>
                <a:cs typeface="Arial" pitchFamily="34" charset="0"/>
              </a:rPr>
              <a:t>排出構造</a:t>
            </a:r>
          </a:p>
        </p:txBody>
      </p:sp>
      <p:sp>
        <p:nvSpPr>
          <p:cNvPr id="22" name="1 つの角を丸めた四角形 21"/>
          <p:cNvSpPr/>
          <p:nvPr/>
        </p:nvSpPr>
        <p:spPr>
          <a:xfrm rot="10800000">
            <a:off x="0" y="-4763"/>
            <a:ext cx="3116263" cy="203201"/>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400">
              <a:solidFill>
                <a:prstClr val="white"/>
              </a:solidFill>
            </a:endParaRPr>
          </a:p>
        </p:txBody>
      </p:sp>
      <p:sp>
        <p:nvSpPr>
          <p:cNvPr id="24" name="正方形/長方形 23"/>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25"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D2C62E9B-93F0-42A8-901E-9C6D422BA3B9}"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18</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26" name="1 つの角を丸めた四角形 25"/>
          <p:cNvSpPr/>
          <p:nvPr/>
        </p:nvSpPr>
        <p:spPr>
          <a:xfrm rot="10800000">
            <a:off x="0" y="-4763"/>
            <a:ext cx="3116263" cy="203201"/>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400">
              <a:solidFill>
                <a:prstClr val="white"/>
              </a:solidFill>
            </a:endParaRPr>
          </a:p>
        </p:txBody>
      </p:sp>
      <p:sp>
        <p:nvSpPr>
          <p:cNvPr id="27" name="正方形/長方形 26"/>
          <p:cNvSpPr/>
          <p:nvPr/>
        </p:nvSpPr>
        <p:spPr>
          <a:xfrm>
            <a:off x="0" y="2857"/>
            <a:ext cx="3098800" cy="1781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Ⅲ. 2050</a:t>
            </a:r>
            <a:r>
              <a:rPr lang="ja-JP" altLang="en-US" sz="1400" dirty="0">
                <a:ln w="3175">
                  <a:solidFill>
                    <a:prstClr val="white">
                      <a:lumMod val="95000"/>
                    </a:prstClr>
                  </a:solidFill>
                </a:ln>
                <a:solidFill>
                  <a:prstClr val="white"/>
                </a:solidFill>
                <a:cs typeface="Arial" pitchFamily="34" charset="0"/>
              </a:rPr>
              <a:t>年</a:t>
            </a:r>
            <a:r>
              <a:rPr lang="en-US" altLang="ja-JP" sz="1400" dirty="0">
                <a:ln w="3175">
                  <a:solidFill>
                    <a:prstClr val="white">
                      <a:lumMod val="95000"/>
                    </a:prstClr>
                  </a:solidFill>
                </a:ln>
                <a:solidFill>
                  <a:prstClr val="white"/>
                </a:solidFill>
                <a:cs typeface="Arial" pitchFamily="34" charset="0"/>
              </a:rPr>
              <a:t>80%</a:t>
            </a:r>
            <a:r>
              <a:rPr lang="ja-JP" altLang="en-US" sz="1400" dirty="0">
                <a:ln w="3175">
                  <a:solidFill>
                    <a:prstClr val="white">
                      <a:lumMod val="95000"/>
                    </a:prstClr>
                  </a:solidFill>
                </a:ln>
                <a:solidFill>
                  <a:prstClr val="white"/>
                </a:solidFill>
                <a:cs typeface="Arial" pitchFamily="34" charset="0"/>
              </a:rPr>
              <a:t>って、どんな社会？</a:t>
            </a:r>
          </a:p>
        </p:txBody>
      </p:sp>
      <p:sp>
        <p:nvSpPr>
          <p:cNvPr id="28" name="下矢印 27"/>
          <p:cNvSpPr/>
          <p:nvPr/>
        </p:nvSpPr>
        <p:spPr>
          <a:xfrm>
            <a:off x="2689225" y="2930525"/>
            <a:ext cx="663575" cy="715963"/>
          </a:xfrm>
          <a:prstGeom prst="downArrow">
            <a:avLst/>
          </a:prstGeom>
          <a:solidFill>
            <a:srgbClr val="FFB7DB"/>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9" name="下矢印 28"/>
          <p:cNvSpPr/>
          <p:nvPr/>
        </p:nvSpPr>
        <p:spPr>
          <a:xfrm>
            <a:off x="4608513" y="3040063"/>
            <a:ext cx="663575" cy="1216025"/>
          </a:xfrm>
          <a:prstGeom prst="downArrow">
            <a:avLst/>
          </a:prstGeom>
          <a:solidFill>
            <a:srgbClr val="FFB7DB">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32792" name="テキスト ボックス 29"/>
          <p:cNvSpPr txBox="1">
            <a:spLocks noChangeArrowheads="1"/>
          </p:cNvSpPr>
          <p:nvPr/>
        </p:nvSpPr>
        <p:spPr bwMode="auto">
          <a:xfrm>
            <a:off x="2679700" y="3170238"/>
            <a:ext cx="803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mtClean="0">
                <a:solidFill>
                  <a:prstClr val="black"/>
                </a:solidFill>
              </a:rPr>
              <a:t>４割減</a:t>
            </a:r>
          </a:p>
        </p:txBody>
      </p:sp>
      <p:sp>
        <p:nvSpPr>
          <p:cNvPr id="32793" name="テキスト ボックス 30"/>
          <p:cNvSpPr txBox="1">
            <a:spLocks noChangeArrowheads="1"/>
          </p:cNvSpPr>
          <p:nvPr/>
        </p:nvSpPr>
        <p:spPr bwMode="auto">
          <a:xfrm>
            <a:off x="4416425" y="3168650"/>
            <a:ext cx="1049338"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1990</a:t>
            </a:r>
            <a:r>
              <a:rPr lang="ja-JP" altLang="en-US" sz="1600" smtClean="0">
                <a:solidFill>
                  <a:prstClr val="black"/>
                </a:solidFill>
              </a:rPr>
              <a:t>年比</a:t>
            </a:r>
            <a:endParaRPr lang="en-US" altLang="ja-JP" sz="1600" smtClean="0">
              <a:solidFill>
                <a:prstClr val="black"/>
              </a:solidFill>
            </a:endParaRPr>
          </a:p>
          <a:p>
            <a:pPr eaLnBrk="1" fontAlgn="base" hangingPunct="1">
              <a:spcBef>
                <a:spcPct val="0"/>
              </a:spcBef>
              <a:spcAft>
                <a:spcPct val="0"/>
              </a:spcAft>
            </a:pPr>
            <a:r>
              <a:rPr lang="ja-JP" altLang="en-US" smtClean="0">
                <a:solidFill>
                  <a:prstClr val="black"/>
                </a:solidFill>
              </a:rPr>
              <a:t>▲</a:t>
            </a:r>
            <a:r>
              <a:rPr lang="en-US" altLang="ja-JP" smtClean="0">
                <a:solidFill>
                  <a:prstClr val="black"/>
                </a:solidFill>
              </a:rPr>
              <a:t>8</a:t>
            </a:r>
            <a:r>
              <a:rPr lang="ja-JP" altLang="en-US" smtClean="0">
                <a:solidFill>
                  <a:prstClr val="black"/>
                </a:solidFill>
              </a:rPr>
              <a:t>割</a:t>
            </a:r>
          </a:p>
        </p:txBody>
      </p:sp>
      <p:sp>
        <p:nvSpPr>
          <p:cNvPr id="38" name="正方形/長方形 37"/>
          <p:cNvSpPr/>
          <p:nvPr/>
        </p:nvSpPr>
        <p:spPr>
          <a:xfrm>
            <a:off x="6602252" y="3390648"/>
            <a:ext cx="1187384" cy="33362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rPr>
              <a:t>電力部門</a:t>
            </a:r>
          </a:p>
        </p:txBody>
      </p:sp>
      <p:sp>
        <p:nvSpPr>
          <p:cNvPr id="39" name="正方形/長方形 38"/>
          <p:cNvSpPr/>
          <p:nvPr/>
        </p:nvSpPr>
        <p:spPr>
          <a:xfrm>
            <a:off x="6602252" y="3781173"/>
            <a:ext cx="2262347" cy="33362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rPr>
              <a:t>乗用車・近距離物流</a:t>
            </a:r>
          </a:p>
        </p:txBody>
      </p:sp>
      <p:sp>
        <p:nvSpPr>
          <p:cNvPr id="40" name="正方形/長方形 39"/>
          <p:cNvSpPr/>
          <p:nvPr/>
        </p:nvSpPr>
        <p:spPr>
          <a:xfrm>
            <a:off x="6602252" y="3000123"/>
            <a:ext cx="1187384" cy="33362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rPr>
              <a:t>民生部門</a:t>
            </a:r>
          </a:p>
        </p:txBody>
      </p:sp>
      <p:sp>
        <p:nvSpPr>
          <p:cNvPr id="42" name="左中かっこ 41"/>
          <p:cNvSpPr/>
          <p:nvPr/>
        </p:nvSpPr>
        <p:spPr>
          <a:xfrm>
            <a:off x="6429375" y="3003550"/>
            <a:ext cx="130175" cy="1104900"/>
          </a:xfrm>
          <a:prstGeom prst="leftBrace">
            <a:avLst>
              <a:gd name="adj1" fmla="val 35784"/>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ja-JP" altLang="en-US">
              <a:solidFill>
                <a:prstClr val="black"/>
              </a:solidFill>
            </a:endParaRPr>
          </a:p>
        </p:txBody>
      </p:sp>
      <p:sp>
        <p:nvSpPr>
          <p:cNvPr id="32798" name="AutoShape 30"/>
          <p:cNvSpPr>
            <a:spLocks noChangeArrowheads="1"/>
          </p:cNvSpPr>
          <p:nvPr/>
        </p:nvSpPr>
        <p:spPr bwMode="auto">
          <a:xfrm>
            <a:off x="1450975" y="2349500"/>
            <a:ext cx="2147888" cy="647700"/>
          </a:xfrm>
          <a:prstGeom prst="cloudCallout">
            <a:avLst>
              <a:gd name="adj1" fmla="val 23903"/>
              <a:gd name="adj2" fmla="val 78722"/>
            </a:avLst>
          </a:prstGeom>
          <a:solidFill>
            <a:schemeClr val="bg1"/>
          </a:solidFill>
          <a:ln w="9525">
            <a:solidFill>
              <a:schemeClr val="accent1"/>
            </a:solidFill>
            <a:round/>
            <a:headEnd/>
            <a:tailEnd/>
          </a:ln>
        </p:spPr>
        <p:txBody>
          <a:bodyPr/>
          <a:lstStyle/>
          <a:p>
            <a:pPr algn="ctr" fontAlgn="base">
              <a:spcBef>
                <a:spcPct val="0"/>
              </a:spcBef>
              <a:spcAft>
                <a:spcPct val="0"/>
              </a:spcAft>
            </a:pPr>
            <a:r>
              <a:rPr lang="ja-JP" altLang="en-US" sz="1400" b="1" smtClean="0">
                <a:solidFill>
                  <a:srgbClr val="FF0000"/>
                </a:solidFill>
                <a:ea typeface="ＭＳ Ｐゴシック" pitchFamily="50" charset="-128"/>
              </a:rPr>
              <a:t>省エネが</a:t>
            </a:r>
          </a:p>
          <a:p>
            <a:pPr algn="ctr" fontAlgn="base">
              <a:spcBef>
                <a:spcPct val="0"/>
              </a:spcBef>
              <a:spcAft>
                <a:spcPct val="0"/>
              </a:spcAft>
            </a:pPr>
            <a:r>
              <a:rPr lang="ja-JP" altLang="en-US" sz="1400" b="1" smtClean="0">
                <a:solidFill>
                  <a:srgbClr val="FF0000"/>
                </a:solidFill>
                <a:ea typeface="ＭＳ Ｐゴシック" pitchFamily="50" charset="-128"/>
              </a:rPr>
              <a:t>第一ポイント</a:t>
            </a:r>
          </a:p>
        </p:txBody>
      </p:sp>
      <p:sp>
        <p:nvSpPr>
          <p:cNvPr id="32799" name="AutoShape 31"/>
          <p:cNvSpPr>
            <a:spLocks noChangeArrowheads="1"/>
          </p:cNvSpPr>
          <p:nvPr/>
        </p:nvSpPr>
        <p:spPr bwMode="auto">
          <a:xfrm>
            <a:off x="3744913" y="2262188"/>
            <a:ext cx="1920875" cy="790575"/>
          </a:xfrm>
          <a:prstGeom prst="cloudCallout">
            <a:avLst>
              <a:gd name="adj1" fmla="val 9102"/>
              <a:gd name="adj2" fmla="val 65606"/>
            </a:avLst>
          </a:prstGeom>
          <a:noFill/>
          <a:ln w="952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pPr algn="ctr" fontAlgn="base">
              <a:spcBef>
                <a:spcPct val="0"/>
              </a:spcBef>
              <a:spcAft>
                <a:spcPct val="0"/>
              </a:spcAft>
            </a:pPr>
            <a:r>
              <a:rPr lang="ja-JP" altLang="en-US" sz="1400" b="1" smtClean="0">
                <a:solidFill>
                  <a:srgbClr val="FF0000"/>
                </a:solidFill>
                <a:ea typeface="ＭＳ Ｐゴシック" pitchFamily="50" charset="-128"/>
              </a:rPr>
              <a:t>エネルギーの低炭素化が</a:t>
            </a:r>
            <a:endParaRPr lang="en-US" altLang="ja-JP" sz="1400" b="1" smtClean="0">
              <a:solidFill>
                <a:srgbClr val="FF0000"/>
              </a:solidFill>
              <a:ea typeface="ＭＳ Ｐゴシック" pitchFamily="50" charset="-128"/>
            </a:endParaRPr>
          </a:p>
          <a:p>
            <a:pPr algn="ctr" fontAlgn="base">
              <a:spcBef>
                <a:spcPct val="0"/>
              </a:spcBef>
              <a:spcAft>
                <a:spcPct val="0"/>
              </a:spcAft>
            </a:pPr>
            <a:r>
              <a:rPr lang="ja-JP" altLang="en-US" sz="1400" b="1" smtClean="0">
                <a:solidFill>
                  <a:srgbClr val="FF0000"/>
                </a:solidFill>
                <a:ea typeface="ＭＳ Ｐゴシック" pitchFamily="50" charset="-128"/>
              </a:rPr>
              <a:t>第二ポイント</a:t>
            </a:r>
            <a:endParaRPr lang="en-US" altLang="ja-JP" sz="1400" b="1" smtClean="0">
              <a:solidFill>
                <a:srgbClr val="FF0000"/>
              </a:solidFill>
              <a:ea typeface="ＭＳ Ｐゴシック" pitchFamily="50" charset="-128"/>
            </a:endParaRPr>
          </a:p>
        </p:txBody>
      </p:sp>
    </p:spTree>
    <p:extLst>
      <p:ext uri="{BB962C8B-B14F-4D97-AF65-F5344CB8AC3E}">
        <p14:creationId xmlns:p14="http://schemas.microsoft.com/office/powerpoint/2010/main" val="40143310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30"/>
          <p:cNvSpPr txBox="1">
            <a:spLocks noChangeArrowheads="1"/>
          </p:cNvSpPr>
          <p:nvPr/>
        </p:nvSpPr>
        <p:spPr bwMode="auto">
          <a:xfrm>
            <a:off x="4675188" y="2220913"/>
            <a:ext cx="4421187" cy="1323975"/>
          </a:xfrm>
          <a:prstGeom prst="rect">
            <a:avLst/>
          </a:prstGeom>
          <a:solidFill>
            <a:schemeClr val="bg1"/>
          </a:solidFill>
          <a:ln w="9525">
            <a:solidFill>
              <a:srgbClr val="1F497D"/>
            </a:solidFill>
            <a:miter lim="800000"/>
            <a:headEnd/>
            <a:tailEnd/>
          </a:ln>
        </p:spPr>
        <p:txBody>
          <a:bodyPr>
            <a:spAutoFit/>
          </a:bodyPr>
          <a:lstStyle/>
          <a:p>
            <a:pPr marL="85725" indent="-85725" fontAlgn="base">
              <a:lnSpc>
                <a:spcPct val="125000"/>
              </a:lnSpc>
              <a:spcBef>
                <a:spcPct val="0"/>
              </a:spcBef>
              <a:spcAft>
                <a:spcPct val="0"/>
              </a:spcAft>
              <a:defRPr/>
            </a:pPr>
            <a:r>
              <a:rPr lang="ja-JP" altLang="en-US" sz="1600" dirty="0">
                <a:solidFill>
                  <a:prstClr val="black"/>
                </a:solidFill>
                <a:latin typeface="メイリオ" pitchFamily="50" charset="-128"/>
                <a:ea typeface="ＭＳ Ｐゴシック" charset="-128"/>
              </a:rPr>
              <a:t>・</a:t>
            </a:r>
            <a:r>
              <a:rPr lang="en-US" altLang="ja-JP" sz="1600" dirty="0">
                <a:solidFill>
                  <a:prstClr val="black"/>
                </a:solidFill>
                <a:latin typeface="メイリオ" pitchFamily="50" charset="-128"/>
                <a:ea typeface="ＭＳ Ｐゴシック" charset="-128"/>
              </a:rPr>
              <a:t> 2005</a:t>
            </a:r>
            <a:r>
              <a:rPr lang="ja-JP" altLang="en-US" sz="1600" dirty="0">
                <a:solidFill>
                  <a:prstClr val="black"/>
                </a:solidFill>
                <a:latin typeface="メイリオ" pitchFamily="50" charset="-128"/>
                <a:ea typeface="ＭＳ Ｐゴシック" charset="-128"/>
              </a:rPr>
              <a:t>年比 太陽光発電 </a:t>
            </a:r>
            <a:r>
              <a:rPr lang="en-US" altLang="ja-JP" sz="1600" dirty="0">
                <a:solidFill>
                  <a:prstClr val="black"/>
                </a:solidFill>
                <a:latin typeface="メイリオ" pitchFamily="50" charset="-128"/>
                <a:ea typeface="ＭＳ Ｐゴシック" charset="-128"/>
              </a:rPr>
              <a:t>24</a:t>
            </a:r>
            <a:r>
              <a:rPr lang="ja-JP" altLang="en-US" sz="1600" dirty="0">
                <a:solidFill>
                  <a:prstClr val="black"/>
                </a:solidFill>
                <a:latin typeface="メイリオ" pitchFamily="50" charset="-128"/>
                <a:ea typeface="ＭＳ Ｐゴシック" charset="-128"/>
              </a:rPr>
              <a:t>～</a:t>
            </a:r>
            <a:r>
              <a:rPr lang="en-US" altLang="ja-JP" sz="1600" dirty="0">
                <a:solidFill>
                  <a:prstClr val="black"/>
                </a:solidFill>
                <a:latin typeface="メイリオ" pitchFamily="50" charset="-128"/>
                <a:ea typeface="ＭＳ Ｐゴシック" charset="-128"/>
              </a:rPr>
              <a:t>35</a:t>
            </a:r>
            <a:r>
              <a:rPr lang="ja-JP" altLang="en-US" sz="1600" dirty="0">
                <a:solidFill>
                  <a:prstClr val="black"/>
                </a:solidFill>
                <a:latin typeface="メイリオ" pitchFamily="50" charset="-128"/>
                <a:ea typeface="ＭＳ Ｐゴシック" charset="-128"/>
              </a:rPr>
              <a:t>倍、</a:t>
            </a:r>
            <a:endParaRPr lang="en-US" altLang="ja-JP" sz="1600" dirty="0">
              <a:solidFill>
                <a:prstClr val="black"/>
              </a:solidFill>
              <a:latin typeface="メイリオ" pitchFamily="50" charset="-128"/>
              <a:ea typeface="ＭＳ Ｐゴシック" charset="-128"/>
            </a:endParaRPr>
          </a:p>
          <a:p>
            <a:pPr marL="85725" indent="-85725" fontAlgn="base">
              <a:lnSpc>
                <a:spcPct val="125000"/>
              </a:lnSpc>
              <a:spcBef>
                <a:spcPct val="0"/>
              </a:spcBef>
              <a:spcAft>
                <a:spcPct val="0"/>
              </a:spcAft>
              <a:defRPr/>
            </a:pPr>
            <a:r>
              <a:rPr lang="ja-JP" altLang="en-US" sz="1600" dirty="0">
                <a:solidFill>
                  <a:prstClr val="black"/>
                </a:solidFill>
                <a:latin typeface="メイリオ" pitchFamily="50" charset="-128"/>
                <a:ea typeface="ＭＳ Ｐゴシック" charset="-128"/>
              </a:rPr>
              <a:t>　　　　　　　　 風力発電 </a:t>
            </a:r>
            <a:r>
              <a:rPr lang="en-US" altLang="ja-JP" sz="1600" dirty="0">
                <a:solidFill>
                  <a:prstClr val="black"/>
                </a:solidFill>
                <a:latin typeface="メイリオ" pitchFamily="50" charset="-128"/>
                <a:ea typeface="ＭＳ Ｐゴシック" charset="-128"/>
              </a:rPr>
              <a:t>10</a:t>
            </a:r>
            <a:r>
              <a:rPr lang="ja-JP" altLang="en-US" sz="1600" dirty="0">
                <a:solidFill>
                  <a:prstClr val="black"/>
                </a:solidFill>
                <a:latin typeface="メイリオ" pitchFamily="50" charset="-128"/>
                <a:ea typeface="ＭＳ Ｐゴシック" charset="-128"/>
              </a:rPr>
              <a:t>倍、地熱発電 </a:t>
            </a:r>
            <a:r>
              <a:rPr lang="en-US" altLang="ja-JP" sz="1600" dirty="0">
                <a:solidFill>
                  <a:prstClr val="black"/>
                </a:solidFill>
                <a:latin typeface="メイリオ" pitchFamily="50" charset="-128"/>
                <a:ea typeface="ＭＳ Ｐゴシック" charset="-128"/>
              </a:rPr>
              <a:t>3</a:t>
            </a:r>
            <a:r>
              <a:rPr lang="ja-JP" altLang="en-US" sz="1600" dirty="0">
                <a:solidFill>
                  <a:prstClr val="black"/>
                </a:solidFill>
                <a:latin typeface="メイリオ" pitchFamily="50" charset="-128"/>
                <a:ea typeface="ＭＳ Ｐゴシック" charset="-128"/>
              </a:rPr>
              <a:t>倍</a:t>
            </a:r>
            <a:endParaRPr lang="en-US" altLang="ja-JP" sz="1600" dirty="0">
              <a:solidFill>
                <a:prstClr val="black"/>
              </a:solidFill>
              <a:latin typeface="メイリオ" pitchFamily="50" charset="-128"/>
              <a:ea typeface="ＭＳ Ｐゴシック" charset="-128"/>
            </a:endParaRPr>
          </a:p>
          <a:p>
            <a:pPr marL="182563" indent="-182563" fontAlgn="base">
              <a:lnSpc>
                <a:spcPct val="125000"/>
              </a:lnSpc>
              <a:spcBef>
                <a:spcPct val="0"/>
              </a:spcBef>
              <a:spcAft>
                <a:spcPct val="0"/>
              </a:spcAft>
              <a:defRPr/>
            </a:pPr>
            <a:r>
              <a:rPr lang="ja-JP" altLang="en-US" sz="1600" dirty="0">
                <a:solidFill>
                  <a:prstClr val="black"/>
                </a:solidFill>
                <a:latin typeface="メイリオ" pitchFamily="50" charset="-128"/>
                <a:ea typeface="ＭＳ Ｐゴシック" charset="-128"/>
              </a:rPr>
              <a:t>・ 再生可能エネルギーが一次エネルギー供給に占める割合 </a:t>
            </a:r>
            <a:r>
              <a:rPr lang="en-US" altLang="ja-JP" sz="1600" dirty="0">
                <a:solidFill>
                  <a:prstClr val="black"/>
                </a:solidFill>
                <a:latin typeface="メイリオ" pitchFamily="50" charset="-128"/>
                <a:ea typeface="ＭＳ Ｐゴシック" charset="-128"/>
              </a:rPr>
              <a:t>10%</a:t>
            </a:r>
            <a:r>
              <a:rPr lang="ja-JP" altLang="en-US" sz="1600" dirty="0">
                <a:solidFill>
                  <a:prstClr val="black"/>
                </a:solidFill>
                <a:latin typeface="メイリオ" pitchFamily="50" charset="-128"/>
                <a:ea typeface="ＭＳ Ｐゴシック" charset="-128"/>
              </a:rPr>
              <a:t>～</a:t>
            </a:r>
            <a:r>
              <a:rPr lang="en-US" altLang="ja-JP" sz="1600" dirty="0">
                <a:solidFill>
                  <a:prstClr val="black"/>
                </a:solidFill>
                <a:latin typeface="メイリオ" pitchFamily="50" charset="-128"/>
                <a:ea typeface="ＭＳ Ｐゴシック" charset="-128"/>
              </a:rPr>
              <a:t>12%</a:t>
            </a:r>
            <a:r>
              <a:rPr lang="ja-JP" altLang="en-US" sz="1600" dirty="0">
                <a:solidFill>
                  <a:prstClr val="black"/>
                </a:solidFill>
                <a:latin typeface="メイリオ" pitchFamily="50" charset="-128"/>
                <a:ea typeface="ＭＳ Ｐゴシック" charset="-128"/>
              </a:rPr>
              <a:t> </a:t>
            </a:r>
            <a:endParaRPr lang="en-US" altLang="ja-JP" sz="1600" dirty="0">
              <a:solidFill>
                <a:prstClr val="black"/>
              </a:solidFill>
              <a:latin typeface="メイリオ" pitchFamily="50" charset="-128"/>
              <a:ea typeface="ＭＳ Ｐゴシック" charset="-128"/>
            </a:endParaRPr>
          </a:p>
        </p:txBody>
      </p:sp>
      <p:sp>
        <p:nvSpPr>
          <p:cNvPr id="36867" name="Text Box 630"/>
          <p:cNvSpPr txBox="1">
            <a:spLocks noChangeArrowheads="1"/>
          </p:cNvSpPr>
          <p:nvPr/>
        </p:nvSpPr>
        <p:spPr bwMode="auto">
          <a:xfrm>
            <a:off x="4675188" y="3641725"/>
            <a:ext cx="4421187" cy="708025"/>
          </a:xfrm>
          <a:prstGeom prst="rect">
            <a:avLst/>
          </a:prstGeom>
          <a:solidFill>
            <a:schemeClr val="bg1"/>
          </a:solidFill>
          <a:ln w="9525">
            <a:solidFill>
              <a:srgbClr val="1F497D"/>
            </a:solidFill>
            <a:miter lim="800000"/>
            <a:headEnd/>
            <a:tailEnd/>
          </a:ln>
        </p:spPr>
        <p:txBody>
          <a:bodyPr>
            <a:spAutoFit/>
          </a:bodyPr>
          <a:lstStyle>
            <a:lvl1pPr marL="182563" indent="-182563"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ct val="125000"/>
              </a:lnSpc>
              <a:spcBef>
                <a:spcPct val="0"/>
              </a:spcBef>
              <a:spcAft>
                <a:spcPct val="0"/>
              </a:spcAft>
            </a:pPr>
            <a:r>
              <a:rPr lang="ja-JP" altLang="en-US" sz="1600" smtClean="0">
                <a:solidFill>
                  <a:prstClr val="black"/>
                </a:solidFill>
                <a:latin typeface="メイリオ" pitchFamily="50" charset="-128"/>
              </a:rPr>
              <a:t>・安全の確保を大前提とした原子力の利用拡大（現状より９基新増設）</a:t>
            </a:r>
            <a:endParaRPr lang="en-US" altLang="ja-JP" sz="1600" smtClean="0">
              <a:solidFill>
                <a:prstClr val="black"/>
              </a:solidFill>
              <a:latin typeface="メイリオ" pitchFamily="50" charset="-128"/>
            </a:endParaRPr>
          </a:p>
        </p:txBody>
      </p:sp>
      <p:sp>
        <p:nvSpPr>
          <p:cNvPr id="6" name="Text Box 630"/>
          <p:cNvSpPr txBox="1">
            <a:spLocks noChangeArrowheads="1"/>
          </p:cNvSpPr>
          <p:nvPr/>
        </p:nvSpPr>
        <p:spPr bwMode="auto">
          <a:xfrm>
            <a:off x="4675188" y="4430713"/>
            <a:ext cx="4421187" cy="1323975"/>
          </a:xfrm>
          <a:prstGeom prst="rect">
            <a:avLst/>
          </a:prstGeom>
          <a:solidFill>
            <a:schemeClr val="bg1"/>
          </a:solidFill>
          <a:ln w="9525">
            <a:solidFill>
              <a:srgbClr val="1F497D"/>
            </a:solidFill>
            <a:miter lim="800000"/>
            <a:headEnd/>
            <a:tailEnd/>
          </a:ln>
        </p:spPr>
        <p:txBody>
          <a:bodyPr>
            <a:spAutoFit/>
          </a:bodyPr>
          <a:lstStyle/>
          <a:p>
            <a:pPr marL="107950" indent="-107950" fontAlgn="base">
              <a:lnSpc>
                <a:spcPct val="125000"/>
              </a:lnSpc>
              <a:spcBef>
                <a:spcPct val="0"/>
              </a:spcBef>
              <a:spcAft>
                <a:spcPct val="0"/>
              </a:spcAft>
              <a:defRPr/>
            </a:pPr>
            <a:r>
              <a:rPr lang="ja-JP" altLang="en-US" sz="1600" dirty="0">
                <a:solidFill>
                  <a:prstClr val="black"/>
                </a:solidFill>
                <a:latin typeface="メイリオ" pitchFamily="50" charset="-128"/>
                <a:ea typeface="ＭＳ Ｐゴシック" charset="-128"/>
              </a:rPr>
              <a:t>・全ての最終消費部門において効率改善・燃料転換が行われ、石油の消費量は大幅に低下</a:t>
            </a:r>
            <a:endParaRPr lang="en-US" altLang="ja-JP" sz="1600" dirty="0">
              <a:solidFill>
                <a:prstClr val="black"/>
              </a:solidFill>
              <a:latin typeface="メイリオ" pitchFamily="50" charset="-128"/>
              <a:ea typeface="ＭＳ Ｐゴシック" charset="-128"/>
            </a:endParaRPr>
          </a:p>
          <a:p>
            <a:pPr marL="120650" indent="-120650" fontAlgn="base">
              <a:lnSpc>
                <a:spcPct val="125000"/>
              </a:lnSpc>
              <a:spcBef>
                <a:spcPct val="0"/>
              </a:spcBef>
              <a:spcAft>
                <a:spcPct val="0"/>
              </a:spcAft>
              <a:defRPr/>
            </a:pPr>
            <a:r>
              <a:rPr lang="ja-JP" altLang="en-US" sz="1600" dirty="0">
                <a:solidFill>
                  <a:prstClr val="black"/>
                </a:solidFill>
                <a:latin typeface="メイリオ" pitchFamily="50" charset="-128"/>
                <a:ea typeface="ＭＳ Ｐゴシック" charset="-128"/>
              </a:rPr>
              <a:t>・天然ガスへのシフトを進めることで石炭火力発電による発電が減少し、石炭の消費量が低下</a:t>
            </a:r>
            <a:endParaRPr lang="en-US" altLang="ja-JP" sz="1600" dirty="0">
              <a:solidFill>
                <a:prstClr val="black"/>
              </a:solidFill>
              <a:latin typeface="メイリオ" pitchFamily="50" charset="-128"/>
              <a:ea typeface="ＭＳ Ｐゴシック" charset="-128"/>
            </a:endParaRPr>
          </a:p>
        </p:txBody>
      </p:sp>
      <p:sp>
        <p:nvSpPr>
          <p:cNvPr id="36869" name="Text Box 630"/>
          <p:cNvSpPr txBox="1">
            <a:spLocks noChangeArrowheads="1"/>
          </p:cNvSpPr>
          <p:nvPr/>
        </p:nvSpPr>
        <p:spPr bwMode="auto">
          <a:xfrm>
            <a:off x="4675188" y="5824538"/>
            <a:ext cx="4421187" cy="708025"/>
          </a:xfrm>
          <a:prstGeom prst="rect">
            <a:avLst/>
          </a:prstGeom>
          <a:solidFill>
            <a:schemeClr val="bg1"/>
          </a:solidFill>
          <a:ln w="9525">
            <a:solidFill>
              <a:srgbClr val="1F497D"/>
            </a:solidFill>
            <a:miter lim="800000"/>
            <a:headEnd/>
            <a:tailEnd/>
          </a:ln>
        </p:spPr>
        <p:txBody>
          <a:bodyPr>
            <a:spAutoFit/>
          </a:bodyPr>
          <a:lstStyle>
            <a:lvl1pPr marL="182563" indent="-182563"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ct val="125000"/>
              </a:lnSpc>
              <a:spcBef>
                <a:spcPct val="0"/>
              </a:spcBef>
              <a:spcAft>
                <a:spcPct val="0"/>
              </a:spcAft>
            </a:pPr>
            <a:r>
              <a:rPr lang="ja-JP" altLang="en-US" sz="1600" smtClean="0">
                <a:solidFill>
                  <a:prstClr val="black"/>
                </a:solidFill>
                <a:latin typeface="メイリオ" pitchFamily="50" charset="-128"/>
              </a:rPr>
              <a:t>・最大で</a:t>
            </a:r>
            <a:r>
              <a:rPr lang="en-US" altLang="ja-JP" sz="1600" smtClean="0">
                <a:solidFill>
                  <a:prstClr val="black"/>
                </a:solidFill>
                <a:latin typeface="メイリオ" pitchFamily="50" charset="-128"/>
              </a:rPr>
              <a:t>1</a:t>
            </a:r>
            <a:r>
              <a:rPr lang="ja-JP" altLang="en-US" sz="1600" smtClean="0">
                <a:solidFill>
                  <a:prstClr val="black"/>
                </a:solidFill>
                <a:latin typeface="メイリオ" pitchFamily="50" charset="-128"/>
              </a:rPr>
              <a:t>基の石炭火力発電に設置</a:t>
            </a:r>
            <a:endParaRPr lang="en-US" altLang="ja-JP" sz="1600" smtClean="0">
              <a:solidFill>
                <a:prstClr val="black"/>
              </a:solidFill>
              <a:latin typeface="メイリオ" pitchFamily="50" charset="-128"/>
            </a:endParaRPr>
          </a:p>
          <a:p>
            <a:pPr eaLnBrk="1" fontAlgn="base" hangingPunct="1">
              <a:lnSpc>
                <a:spcPct val="125000"/>
              </a:lnSpc>
              <a:spcBef>
                <a:spcPct val="0"/>
              </a:spcBef>
              <a:spcAft>
                <a:spcPct val="0"/>
              </a:spcAft>
            </a:pPr>
            <a:r>
              <a:rPr lang="ja-JP" altLang="en-US" sz="1600" smtClean="0">
                <a:solidFill>
                  <a:prstClr val="black"/>
                </a:solidFill>
                <a:latin typeface="メイリオ" pitchFamily="50" charset="-128"/>
              </a:rPr>
              <a:t>　（▲２５％ケース）</a:t>
            </a:r>
            <a:endParaRPr lang="en-US" altLang="ja-JP" sz="1600" smtClean="0">
              <a:solidFill>
                <a:prstClr val="black"/>
              </a:solidFill>
              <a:latin typeface="メイリオ" pitchFamily="50" charset="-128"/>
            </a:endParaRPr>
          </a:p>
        </p:txBody>
      </p:sp>
      <p:sp>
        <p:nvSpPr>
          <p:cNvPr id="12"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dirty="0">
              <a:solidFill>
                <a:prstClr val="black"/>
              </a:solidFill>
              <a:cs typeface="Arial" charset="0"/>
            </a:endParaRPr>
          </a:p>
        </p:txBody>
      </p:sp>
      <p:sp>
        <p:nvSpPr>
          <p:cNvPr id="26"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18" name="Text Box 630"/>
          <p:cNvSpPr txBox="1">
            <a:spLocks noChangeArrowheads="1"/>
          </p:cNvSpPr>
          <p:nvPr/>
        </p:nvSpPr>
        <p:spPr bwMode="auto">
          <a:xfrm>
            <a:off x="339725" y="819150"/>
            <a:ext cx="8416925" cy="600075"/>
          </a:xfrm>
          <a:prstGeom prst="rect">
            <a:avLst/>
          </a:prstGeom>
          <a:solidFill>
            <a:schemeClr val="bg1"/>
          </a:solidFill>
          <a:ln w="9525">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ja-JP" altLang="en-US" dirty="0">
                <a:solidFill>
                  <a:prstClr val="black"/>
                </a:solidFill>
                <a:cs typeface="Arial" pitchFamily="34" charset="0"/>
              </a:rPr>
              <a:t>施策の効果の定量的な検証、低炭素技術の供給体制、施策の実施に伴う追加的な負担発生の有無などについては、更に検討を深めていく予定。</a:t>
            </a:r>
          </a:p>
        </p:txBody>
      </p:sp>
      <p:sp>
        <p:nvSpPr>
          <p:cNvPr id="19" name="Rectangle 58"/>
          <p:cNvSpPr>
            <a:spLocks noChangeArrowheads="1"/>
          </p:cNvSpPr>
          <p:nvPr/>
        </p:nvSpPr>
        <p:spPr bwMode="auto">
          <a:xfrm>
            <a:off x="0" y="1"/>
            <a:ext cx="9144000" cy="609600"/>
          </a:xfrm>
          <a:prstGeom prst="rect">
            <a:avLst/>
          </a:prstGeom>
          <a:noFill/>
          <a:ln w="9525">
            <a:noFill/>
            <a:miter lim="800000"/>
            <a:headEnd/>
            <a:tailEnd/>
          </a:ln>
        </p:spPr>
        <p:txBody>
          <a:bodyPr anchor="ctr"/>
          <a:lstStyle/>
          <a:p>
            <a:pPr algn="ctr" fontAlgn="base">
              <a:spcBef>
                <a:spcPct val="0"/>
              </a:spcBef>
              <a:spcAft>
                <a:spcPct val="0"/>
              </a:spcAft>
              <a:defRPr/>
            </a:pPr>
            <a:r>
              <a:rPr lang="ja-JP" altLang="en-US" sz="2200" dirty="0">
                <a:ln>
                  <a:solidFill>
                    <a:prstClr val="black">
                      <a:lumMod val="65000"/>
                      <a:lumOff val="35000"/>
                    </a:prstClr>
                  </a:solidFill>
                </a:ln>
                <a:solidFill>
                  <a:prstClr val="black"/>
                </a:solidFill>
                <a:cs typeface="Arial" pitchFamily="34" charset="0"/>
              </a:rPr>
              <a:t> </a:t>
            </a:r>
            <a:endParaRPr lang="en-US" altLang="ja-JP" sz="2200" dirty="0">
              <a:ln>
                <a:solidFill>
                  <a:prstClr val="black">
                    <a:lumMod val="65000"/>
                    <a:lumOff val="35000"/>
                  </a:prstClr>
                </a:solidFill>
              </a:ln>
              <a:solidFill>
                <a:prstClr val="black"/>
              </a:solidFill>
              <a:cs typeface="Arial" pitchFamily="34" charset="0"/>
            </a:endParaRPr>
          </a:p>
          <a:p>
            <a:pPr algn="ctr" fontAlgn="base">
              <a:spcBef>
                <a:spcPct val="0"/>
              </a:spcBef>
              <a:spcAft>
                <a:spcPct val="0"/>
              </a:spcAft>
              <a:defRPr/>
            </a:pPr>
            <a:r>
              <a:rPr lang="ja-JP" altLang="en-US" sz="2400" dirty="0" smtClean="0">
                <a:ln>
                  <a:solidFill>
                    <a:prstClr val="black">
                      <a:lumMod val="65000"/>
                      <a:lumOff val="35000"/>
                    </a:prstClr>
                  </a:solidFill>
                </a:ln>
                <a:solidFill>
                  <a:prstClr val="black"/>
                </a:solidFill>
                <a:cs typeface="Arial" pitchFamily="34" charset="0"/>
              </a:rPr>
              <a:t>削減</a:t>
            </a:r>
            <a:r>
              <a:rPr lang="ja-JP" altLang="en-US" sz="2400" dirty="0">
                <a:ln>
                  <a:solidFill>
                    <a:prstClr val="black">
                      <a:lumMod val="65000"/>
                      <a:lumOff val="35000"/>
                    </a:prstClr>
                  </a:solidFill>
                </a:ln>
                <a:solidFill>
                  <a:prstClr val="black"/>
                </a:solidFill>
                <a:cs typeface="Arial" pitchFamily="34" charset="0"/>
              </a:rPr>
              <a:t>目標の達成のために導入される対策は</a:t>
            </a:r>
            <a:r>
              <a:rPr lang="ja-JP" altLang="en-US" sz="2400" dirty="0" smtClean="0">
                <a:ln>
                  <a:solidFill>
                    <a:prstClr val="black">
                      <a:lumMod val="65000"/>
                      <a:lumOff val="35000"/>
                    </a:prstClr>
                  </a:solidFill>
                </a:ln>
                <a:solidFill>
                  <a:prstClr val="black"/>
                </a:solidFill>
                <a:cs typeface="Arial" pitchFamily="34" charset="0"/>
              </a:rPr>
              <a:t>？</a:t>
            </a:r>
            <a:endParaRPr lang="ja-JP" altLang="en-US" sz="2400" dirty="0">
              <a:ln>
                <a:solidFill>
                  <a:prstClr val="black">
                    <a:lumMod val="65000"/>
                    <a:lumOff val="35000"/>
                  </a:prstClr>
                </a:solidFill>
              </a:ln>
              <a:solidFill>
                <a:prstClr val="black"/>
              </a:solidFill>
              <a:cs typeface="Arial" pitchFamily="34" charset="0"/>
            </a:endParaRPr>
          </a:p>
        </p:txBody>
      </p:sp>
      <p:sp>
        <p:nvSpPr>
          <p:cNvPr id="151" name="Rectangle 14"/>
          <p:cNvSpPr>
            <a:spLocks noChangeArrowheads="1"/>
          </p:cNvSpPr>
          <p:nvPr/>
        </p:nvSpPr>
        <p:spPr bwMode="auto">
          <a:xfrm>
            <a:off x="3737610" y="3638550"/>
            <a:ext cx="936411" cy="714375"/>
          </a:xfrm>
          <a:prstGeom prst="rect">
            <a:avLst/>
          </a:prstGeom>
          <a:solidFill>
            <a:srgbClr val="C88FD3"/>
          </a:solidFill>
          <a:ln w="9525">
            <a:solidFill>
              <a:srgbClr val="1F497D"/>
            </a:solidFill>
            <a:miter lim="800000"/>
            <a:headEnd/>
            <a:tailEnd/>
          </a:ln>
        </p:spPr>
        <p:txBody>
          <a:bodyPr lIns="36000" rIns="3600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defRPr/>
            </a:pPr>
            <a:r>
              <a:rPr lang="ja-JP" altLang="en-US" sz="2000" b="1" spc="50" dirty="0">
                <a:ln w="11430"/>
                <a:solidFill>
                  <a:srgbClr val="C88FD3"/>
                </a:solidFill>
                <a:effectLst>
                  <a:outerShdw blurRad="76200" dist="50800" dir="5400000" algn="tl" rotWithShape="0">
                    <a:srgbClr val="000000">
                      <a:alpha val="65000"/>
                    </a:srgbClr>
                  </a:outerShdw>
                </a:effectLst>
                <a:ea typeface="ＭＳ Ｐゴシック" charset="-128"/>
              </a:rPr>
              <a:t>原子力</a:t>
            </a:r>
          </a:p>
        </p:txBody>
      </p:sp>
      <p:sp>
        <p:nvSpPr>
          <p:cNvPr id="152" name="Rectangle 14"/>
          <p:cNvSpPr>
            <a:spLocks noChangeArrowheads="1"/>
          </p:cNvSpPr>
          <p:nvPr/>
        </p:nvSpPr>
        <p:spPr bwMode="auto">
          <a:xfrm>
            <a:off x="3737610" y="2221230"/>
            <a:ext cx="936411" cy="1322070"/>
          </a:xfrm>
          <a:prstGeom prst="rect">
            <a:avLst/>
          </a:prstGeom>
          <a:solidFill>
            <a:srgbClr val="00B050"/>
          </a:solidFill>
          <a:ln w="9525">
            <a:solidFill>
              <a:srgbClr val="1F497D"/>
            </a:solidFill>
            <a:miter lim="800000"/>
            <a:headEnd/>
            <a:tailEnd/>
          </a:ln>
        </p:spPr>
        <p:txBody>
          <a:bodyPr lIns="36000" rIns="3600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defRPr/>
            </a:pPr>
            <a:r>
              <a:rPr lang="ja-JP" altLang="en-US" sz="2000" b="1" spc="50" dirty="0">
                <a:ln w="11430"/>
                <a:solidFill>
                  <a:srgbClr val="00B050"/>
                </a:solidFill>
                <a:effectLst>
                  <a:outerShdw blurRad="76200" dist="50800" dir="5400000" algn="tl" rotWithShape="0">
                    <a:srgbClr val="000000">
                      <a:alpha val="65000"/>
                    </a:srgbClr>
                  </a:outerShdw>
                </a:effectLst>
                <a:ea typeface="ＭＳ Ｐゴシック" charset="-128"/>
              </a:rPr>
              <a:t>新エネ等</a:t>
            </a:r>
          </a:p>
        </p:txBody>
      </p:sp>
      <p:sp>
        <p:nvSpPr>
          <p:cNvPr id="153" name="Rectangle 14"/>
          <p:cNvSpPr>
            <a:spLocks noChangeArrowheads="1"/>
          </p:cNvSpPr>
          <p:nvPr/>
        </p:nvSpPr>
        <p:spPr bwMode="auto">
          <a:xfrm>
            <a:off x="3737610" y="4429125"/>
            <a:ext cx="936411" cy="1323975"/>
          </a:xfrm>
          <a:prstGeom prst="rect">
            <a:avLst/>
          </a:prstGeom>
          <a:gradFill flip="none" rotWithShape="1">
            <a:gsLst>
              <a:gs pos="12000">
                <a:srgbClr val="D7D726"/>
              </a:gs>
              <a:gs pos="46000">
                <a:srgbClr val="F05652"/>
              </a:gs>
              <a:gs pos="100000">
                <a:srgbClr val="FF9900"/>
              </a:gs>
            </a:gsLst>
            <a:lin ang="5400000" scaled="1"/>
            <a:tileRect/>
          </a:gradFill>
          <a:ln w="9525">
            <a:solidFill>
              <a:srgbClr val="1F497D"/>
            </a:solidFill>
            <a:miter lim="800000"/>
            <a:headEnd/>
            <a:tailEnd/>
          </a:ln>
        </p:spPr>
        <p:txBody>
          <a:bodyPr lIns="36000" rIns="3600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defRPr/>
            </a:pPr>
            <a:r>
              <a:rPr lang="ja-JP" altLang="en-US" sz="2000" b="1" spc="50" dirty="0">
                <a:ln w="11430"/>
                <a:solidFill>
                  <a:srgbClr val="F05652"/>
                </a:solidFill>
                <a:effectLst>
                  <a:outerShdw blurRad="76200" dist="50800" dir="5400000" algn="tl" rotWithShape="0">
                    <a:srgbClr val="000000">
                      <a:alpha val="65000"/>
                    </a:srgbClr>
                  </a:outerShdw>
                </a:effectLst>
                <a:ea typeface="ＭＳ Ｐゴシック" charset="-128"/>
              </a:rPr>
              <a:t>化石</a:t>
            </a:r>
            <a:endParaRPr lang="en-US" altLang="ja-JP" sz="2000" b="1" spc="50" dirty="0">
              <a:ln w="11430"/>
              <a:solidFill>
                <a:srgbClr val="F05652"/>
              </a:solidFill>
              <a:effectLst>
                <a:outerShdw blurRad="76200" dist="50800" dir="5400000" algn="tl" rotWithShape="0">
                  <a:srgbClr val="000000">
                    <a:alpha val="65000"/>
                  </a:srgbClr>
                </a:outerShdw>
              </a:effectLst>
              <a:ea typeface="ＭＳ Ｐゴシック" charset="-128"/>
            </a:endParaRPr>
          </a:p>
          <a:p>
            <a:pPr algn="ctr" fontAlgn="base">
              <a:spcBef>
                <a:spcPct val="0"/>
              </a:spcBef>
              <a:spcAft>
                <a:spcPct val="0"/>
              </a:spcAft>
              <a:defRPr/>
            </a:pPr>
            <a:r>
              <a:rPr lang="ja-JP" altLang="en-US" sz="2000" b="1" spc="50" dirty="0">
                <a:ln w="11430"/>
                <a:solidFill>
                  <a:srgbClr val="F05652"/>
                </a:solidFill>
                <a:effectLst>
                  <a:outerShdw blurRad="76200" dist="50800" dir="5400000" algn="tl" rotWithShape="0">
                    <a:srgbClr val="000000">
                      <a:alpha val="65000"/>
                    </a:srgbClr>
                  </a:outerShdw>
                </a:effectLst>
                <a:ea typeface="ＭＳ Ｐゴシック" charset="-128"/>
              </a:rPr>
              <a:t>燃料</a:t>
            </a:r>
          </a:p>
        </p:txBody>
      </p:sp>
      <p:sp>
        <p:nvSpPr>
          <p:cNvPr id="154" name="Rectangle 14"/>
          <p:cNvSpPr>
            <a:spLocks noChangeArrowheads="1"/>
          </p:cNvSpPr>
          <p:nvPr/>
        </p:nvSpPr>
        <p:spPr bwMode="auto">
          <a:xfrm>
            <a:off x="3737610" y="5823585"/>
            <a:ext cx="936411" cy="707844"/>
          </a:xfrm>
          <a:prstGeom prst="rect">
            <a:avLst/>
          </a:prstGeom>
          <a:solidFill>
            <a:srgbClr val="F05652"/>
          </a:solidFill>
          <a:ln w="9525">
            <a:solidFill>
              <a:srgbClr val="1F497D"/>
            </a:solidFill>
            <a:miter lim="800000"/>
            <a:headEnd/>
            <a:tailEnd/>
          </a:ln>
        </p:spPr>
        <p:txBody>
          <a:bodyPr lIns="36000" rIns="3600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defRPr/>
            </a:pPr>
            <a:r>
              <a:rPr lang="en-US" altLang="ja-JP" sz="2000" b="1" spc="50" dirty="0">
                <a:ln w="11430"/>
                <a:solidFill>
                  <a:srgbClr val="F05652"/>
                </a:solidFill>
                <a:effectLst>
                  <a:outerShdw blurRad="76200" dist="50800" dir="5400000" algn="tl" rotWithShape="0">
                    <a:srgbClr val="000000">
                      <a:alpha val="65000"/>
                    </a:srgbClr>
                  </a:outerShdw>
                </a:effectLst>
                <a:ea typeface="ＭＳ Ｐゴシック" charset="-128"/>
              </a:rPr>
              <a:t>CCS</a:t>
            </a:r>
            <a:endParaRPr lang="ja-JP" altLang="en-US" sz="2000" b="1" spc="50" dirty="0">
              <a:ln w="11430"/>
              <a:solidFill>
                <a:srgbClr val="F05652"/>
              </a:solidFill>
              <a:effectLst>
                <a:outerShdw blurRad="76200" dist="50800" dir="5400000" algn="tl" rotWithShape="0">
                  <a:srgbClr val="000000">
                    <a:alpha val="65000"/>
                  </a:srgbClr>
                </a:outerShdw>
              </a:effectLst>
              <a:ea typeface="ＭＳ Ｐゴシック" charset="-128"/>
            </a:endParaRPr>
          </a:p>
        </p:txBody>
      </p:sp>
      <p:sp>
        <p:nvSpPr>
          <p:cNvPr id="155" name="Rectangle 229"/>
          <p:cNvSpPr>
            <a:spLocks noChangeArrowheads="1"/>
          </p:cNvSpPr>
          <p:nvPr/>
        </p:nvSpPr>
        <p:spPr bwMode="auto">
          <a:xfrm>
            <a:off x="4986338" y="1671638"/>
            <a:ext cx="2659062" cy="461962"/>
          </a:xfrm>
          <a:prstGeom prst="rect">
            <a:avLst/>
          </a:prstGeom>
          <a:noFill/>
          <a:ln w="9525">
            <a:noFill/>
            <a:miter lim="800000"/>
            <a:headEnd/>
            <a:tailEnd/>
          </a:ln>
        </p:spPr>
        <p:txBody>
          <a:bodyPr wrap="none">
            <a:spAutoFit/>
          </a:bodyPr>
          <a:lstStyle/>
          <a:p>
            <a:pPr fontAlgn="base">
              <a:spcBef>
                <a:spcPct val="0"/>
              </a:spcBef>
              <a:spcAft>
                <a:spcPct val="0"/>
              </a:spcAft>
              <a:defRPr/>
            </a:pPr>
            <a:r>
              <a:rPr lang="ja-JP" altLang="en-US" sz="2400" b="1" dirty="0">
                <a:solidFill>
                  <a:srgbClr val="1F497D"/>
                </a:solidFill>
                <a:effectLst>
                  <a:outerShdw blurRad="38100" dist="38100" dir="2700000" algn="tl">
                    <a:srgbClr val="000000">
                      <a:alpha val="43137"/>
                    </a:srgbClr>
                  </a:outerShdw>
                </a:effectLst>
                <a:latin typeface="メイリオ" pitchFamily="50" charset="-128"/>
                <a:ea typeface="ＭＳ Ｐゴシック" charset="-128"/>
              </a:rPr>
              <a:t>＜供給部門の姿＞</a:t>
            </a:r>
          </a:p>
        </p:txBody>
      </p:sp>
      <p:sp>
        <p:nvSpPr>
          <p:cNvPr id="22" name="正方形/長方形 21"/>
          <p:cNvSpPr/>
          <p:nvPr/>
        </p:nvSpPr>
        <p:spPr>
          <a:xfrm>
            <a:off x="2049463" y="6599238"/>
            <a:ext cx="635000" cy="220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5" name="正方形/長方形 24"/>
          <p:cNvSpPr/>
          <p:nvPr/>
        </p:nvSpPr>
        <p:spPr>
          <a:xfrm>
            <a:off x="2522538" y="6616700"/>
            <a:ext cx="660400" cy="220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pic>
        <p:nvPicPr>
          <p:cNvPr id="36881" name="Picture 2"/>
          <p:cNvPicPr>
            <a:picLocks noChangeAspect="1" noChangeArrowheads="1"/>
          </p:cNvPicPr>
          <p:nvPr/>
        </p:nvPicPr>
        <p:blipFill>
          <a:blip r:embed="rId3">
            <a:extLst>
              <a:ext uri="{28A0092B-C50C-407E-A947-70E740481C1C}">
                <a14:useLocalDpi xmlns:a14="http://schemas.microsoft.com/office/drawing/2010/main" val="0"/>
              </a:ext>
            </a:extLst>
          </a:blip>
          <a:srcRect b="9390"/>
          <a:stretch>
            <a:fillRect/>
          </a:stretch>
        </p:blipFill>
        <p:spPr bwMode="auto">
          <a:xfrm>
            <a:off x="0" y="1485900"/>
            <a:ext cx="3448050"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直線矢印コネクタ 22"/>
          <p:cNvCxnSpPr>
            <a:stCxn id="152" idx="1"/>
          </p:cNvCxnSpPr>
          <p:nvPr/>
        </p:nvCxnSpPr>
        <p:spPr>
          <a:xfrm rot="10800000">
            <a:off x="3238500" y="2768600"/>
            <a:ext cx="498475" cy="114300"/>
          </a:xfrm>
          <a:prstGeom prst="straightConnector1">
            <a:avLst/>
          </a:prstGeom>
          <a:ln>
            <a:solidFill>
              <a:schemeClr val="accent6">
                <a:lumMod val="7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151" idx="1"/>
          </p:cNvCxnSpPr>
          <p:nvPr/>
        </p:nvCxnSpPr>
        <p:spPr>
          <a:xfrm rot="10800000">
            <a:off x="3225800" y="3225800"/>
            <a:ext cx="511175" cy="769938"/>
          </a:xfrm>
          <a:prstGeom prst="straightConnector1">
            <a:avLst/>
          </a:prstGeom>
          <a:ln>
            <a:solidFill>
              <a:schemeClr val="accent6">
                <a:lumMod val="7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stCxn id="153" idx="1"/>
            <a:endCxn id="35" idx="1"/>
          </p:cNvCxnSpPr>
          <p:nvPr/>
        </p:nvCxnSpPr>
        <p:spPr>
          <a:xfrm rot="10800000">
            <a:off x="3479800" y="4376738"/>
            <a:ext cx="257175" cy="714375"/>
          </a:xfrm>
          <a:prstGeom prst="straightConnector1">
            <a:avLst/>
          </a:prstGeom>
          <a:ln>
            <a:solidFill>
              <a:schemeClr val="accent6">
                <a:lumMod val="7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5" name="右中かっこ 34"/>
          <p:cNvSpPr/>
          <p:nvPr/>
        </p:nvSpPr>
        <p:spPr>
          <a:xfrm>
            <a:off x="3378200" y="3508375"/>
            <a:ext cx="101600" cy="1736725"/>
          </a:xfrm>
          <a:prstGeom prst="rightBrace">
            <a:avLst>
              <a:gd name="adj1" fmla="val 55208"/>
              <a:gd name="adj2" fmla="val 50000"/>
            </a:avLst>
          </a:prstGeom>
          <a:ln w="9525">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ja-JP" altLang="en-US">
              <a:solidFill>
                <a:prstClr val="black"/>
              </a:solidFill>
            </a:endParaRPr>
          </a:p>
        </p:txBody>
      </p:sp>
      <p:cxnSp>
        <p:nvCxnSpPr>
          <p:cNvPr id="37" name="直線矢印コネクタ 36"/>
          <p:cNvCxnSpPr>
            <a:stCxn id="154" idx="1"/>
          </p:cNvCxnSpPr>
          <p:nvPr/>
        </p:nvCxnSpPr>
        <p:spPr>
          <a:xfrm rot="10800000">
            <a:off x="3213100" y="4138613"/>
            <a:ext cx="523875" cy="2038350"/>
          </a:xfrm>
          <a:prstGeom prst="straightConnector1">
            <a:avLst/>
          </a:prstGeom>
          <a:ln>
            <a:solidFill>
              <a:schemeClr val="accent6">
                <a:lumMod val="7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6887" name="テキスト ボックス 38"/>
          <p:cNvSpPr txBox="1">
            <a:spLocks noChangeArrowheads="1"/>
          </p:cNvSpPr>
          <p:nvPr/>
        </p:nvSpPr>
        <p:spPr bwMode="auto">
          <a:xfrm rot="-5400000">
            <a:off x="1704182" y="3574256"/>
            <a:ext cx="54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400" smtClean="0">
                <a:solidFill>
                  <a:prstClr val="black"/>
                </a:solidFill>
              </a:rPr>
              <a:t>石炭</a:t>
            </a:r>
          </a:p>
        </p:txBody>
      </p:sp>
      <p:sp>
        <p:nvSpPr>
          <p:cNvPr id="36888" name="テキスト ボックス 39"/>
          <p:cNvSpPr txBox="1">
            <a:spLocks noChangeArrowheads="1"/>
          </p:cNvSpPr>
          <p:nvPr/>
        </p:nvSpPr>
        <p:spPr bwMode="auto">
          <a:xfrm rot="-5400000">
            <a:off x="1704182" y="4488656"/>
            <a:ext cx="54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400" smtClean="0">
                <a:solidFill>
                  <a:prstClr val="black"/>
                </a:solidFill>
              </a:rPr>
              <a:t>石油</a:t>
            </a:r>
          </a:p>
        </p:txBody>
      </p:sp>
      <p:sp>
        <p:nvSpPr>
          <p:cNvPr id="36889" name="テキスト ボックス 40"/>
          <p:cNvSpPr txBox="1">
            <a:spLocks noChangeArrowheads="1"/>
          </p:cNvSpPr>
          <p:nvPr/>
        </p:nvSpPr>
        <p:spPr bwMode="auto">
          <a:xfrm rot="-5400000">
            <a:off x="1720850" y="2971800"/>
            <a:ext cx="511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400" smtClean="0">
                <a:solidFill>
                  <a:prstClr val="black"/>
                </a:solidFill>
              </a:rPr>
              <a:t>ガス</a:t>
            </a:r>
          </a:p>
        </p:txBody>
      </p:sp>
      <p:sp>
        <p:nvSpPr>
          <p:cNvPr id="29" name="1 つの角を丸めた四角形 28"/>
          <p:cNvSpPr/>
          <p:nvPr/>
        </p:nvSpPr>
        <p:spPr>
          <a:xfrm rot="10800000">
            <a:off x="0" y="-7938"/>
            <a:ext cx="2771775" cy="254001"/>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30" name="正方形/長方形 29"/>
          <p:cNvSpPr/>
          <p:nvPr/>
        </p:nvSpPr>
        <p:spPr>
          <a:xfrm>
            <a:off x="1" y="0"/>
            <a:ext cx="28670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Ⅳ. 2020</a:t>
            </a:r>
            <a:r>
              <a:rPr lang="ja-JP" altLang="en-US" sz="1400" dirty="0">
                <a:ln w="3175">
                  <a:solidFill>
                    <a:prstClr val="white">
                      <a:lumMod val="95000"/>
                    </a:prstClr>
                  </a:solidFill>
                </a:ln>
                <a:solidFill>
                  <a:prstClr val="white"/>
                </a:solidFill>
                <a:cs typeface="Arial" pitchFamily="34" charset="0"/>
              </a:rPr>
              <a:t>年目標達成のためは･･･</a:t>
            </a:r>
          </a:p>
        </p:txBody>
      </p:sp>
      <p:sp>
        <p:nvSpPr>
          <p:cNvPr id="32" name="正方形/長方形 31"/>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33"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E49775EC-868B-4C4D-8557-816206723CEE}"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19</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Tree>
    <p:extLst>
      <p:ext uri="{BB962C8B-B14F-4D97-AF65-F5344CB8AC3E}">
        <p14:creationId xmlns:p14="http://schemas.microsoft.com/office/powerpoint/2010/main" val="1237476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３１１後</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稼働中の原子力発電は５４基中１８基</a:t>
            </a:r>
            <a:endParaRPr lang="en-US" altLang="ja-JP" dirty="0" smtClean="0"/>
          </a:p>
          <a:p>
            <a:r>
              <a:rPr kumimoji="1" lang="ja-JP" altLang="en-US" dirty="0"/>
              <a:t>東京電力</a:t>
            </a:r>
            <a:r>
              <a:rPr kumimoji="1" lang="ja-JP" altLang="en-US" dirty="0" smtClean="0"/>
              <a:t>管内</a:t>
            </a:r>
            <a:endParaRPr lang="en-US" altLang="ja-JP" dirty="0"/>
          </a:p>
          <a:p>
            <a:pPr lvl="1"/>
            <a:r>
              <a:rPr kumimoji="1" lang="ja-JP" altLang="en-US" dirty="0" smtClean="0"/>
              <a:t>電力ピーク削減率１８％（</a:t>
            </a:r>
            <a:r>
              <a:rPr kumimoji="1" lang="en-US" altLang="ja-JP" dirty="0" smtClean="0"/>
              <a:t>4</a:t>
            </a:r>
            <a:r>
              <a:rPr kumimoji="1" lang="ja-JP" altLang="en-US" dirty="0" smtClean="0"/>
              <a:t>月）</a:t>
            </a:r>
            <a:endParaRPr kumimoji="1" lang="en-US" altLang="ja-JP" dirty="0" smtClean="0"/>
          </a:p>
          <a:p>
            <a:pPr lvl="1"/>
            <a:r>
              <a:rPr lang="ja-JP" altLang="en-US" dirty="0" smtClean="0"/>
              <a:t>電力</a:t>
            </a:r>
            <a:r>
              <a:rPr lang="ja-JP" altLang="en-US" dirty="0" smtClean="0"/>
              <a:t>消費量削減率１５％（</a:t>
            </a:r>
            <a:r>
              <a:rPr lang="en-US" altLang="ja-JP" dirty="0" smtClean="0"/>
              <a:t>4</a:t>
            </a:r>
            <a:r>
              <a:rPr lang="ja-JP" altLang="en-US" dirty="0" smtClean="0"/>
              <a:t>月）</a:t>
            </a:r>
            <a:endParaRPr kumimoji="1" lang="en-US" altLang="ja-JP" dirty="0" smtClean="0"/>
          </a:p>
          <a:p>
            <a:r>
              <a:rPr lang="ja-JP" altLang="en-US" dirty="0" smtClean="0"/>
              <a:t>再エネ意識の高まり</a:t>
            </a:r>
            <a:endParaRPr lang="en-US" altLang="ja-JP" dirty="0" smtClean="0"/>
          </a:p>
          <a:p>
            <a:r>
              <a:rPr lang="ja-JP" altLang="en-US" dirty="0" smtClean="0"/>
              <a:t>節電ライフスタイル</a:t>
            </a:r>
            <a:endParaRPr lang="en-US" altLang="ja-JP" dirty="0" smtClean="0"/>
          </a:p>
        </p:txBody>
      </p:sp>
    </p:spTree>
    <p:extLst>
      <p:ext uri="{BB962C8B-B14F-4D97-AF65-F5344CB8AC3E}">
        <p14:creationId xmlns:p14="http://schemas.microsoft.com/office/powerpoint/2010/main" val="41250528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b="13097"/>
          <a:stretch>
            <a:fillRect/>
          </a:stretch>
        </p:blipFill>
        <p:spPr bwMode="auto">
          <a:xfrm>
            <a:off x="0" y="1752600"/>
            <a:ext cx="3267075" cy="502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0"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188" name="正方形/長方形 187"/>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189"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136714B5-AA92-42C2-B61C-23E5A6629EE1}"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20</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7" name="Rectangle 58"/>
          <p:cNvSpPr>
            <a:spLocks noChangeArrowheads="1"/>
          </p:cNvSpPr>
          <p:nvPr/>
        </p:nvSpPr>
        <p:spPr bwMode="auto">
          <a:xfrm>
            <a:off x="0" y="1"/>
            <a:ext cx="9144000" cy="609600"/>
          </a:xfrm>
          <a:prstGeom prst="rect">
            <a:avLst/>
          </a:prstGeom>
          <a:noFill/>
          <a:ln w="9525">
            <a:noFill/>
            <a:miter lim="800000"/>
            <a:headEnd/>
            <a:tailEnd/>
          </a:ln>
        </p:spPr>
        <p:txBody>
          <a:bodyPr anchor="ctr"/>
          <a:lstStyle/>
          <a:p>
            <a:pPr algn="ctr" fontAlgn="base">
              <a:spcBef>
                <a:spcPct val="0"/>
              </a:spcBef>
              <a:spcAft>
                <a:spcPct val="0"/>
              </a:spcAft>
              <a:defRPr/>
            </a:pPr>
            <a:r>
              <a:rPr lang="ja-JP" altLang="en-US" sz="2200" dirty="0">
                <a:ln>
                  <a:solidFill>
                    <a:prstClr val="black">
                      <a:lumMod val="65000"/>
                      <a:lumOff val="35000"/>
                    </a:prstClr>
                  </a:solidFill>
                </a:ln>
                <a:solidFill>
                  <a:prstClr val="black"/>
                </a:solidFill>
                <a:cs typeface="Arial" pitchFamily="34" charset="0"/>
              </a:rPr>
              <a:t> </a:t>
            </a:r>
            <a:endParaRPr lang="en-US" altLang="ja-JP" sz="2200" dirty="0">
              <a:ln>
                <a:solidFill>
                  <a:prstClr val="black">
                    <a:lumMod val="65000"/>
                    <a:lumOff val="35000"/>
                  </a:prstClr>
                </a:solidFill>
              </a:ln>
              <a:solidFill>
                <a:prstClr val="black"/>
              </a:solidFill>
              <a:cs typeface="Arial" pitchFamily="34" charset="0"/>
            </a:endParaRPr>
          </a:p>
          <a:p>
            <a:pPr algn="ctr" fontAlgn="base">
              <a:spcBef>
                <a:spcPct val="0"/>
              </a:spcBef>
              <a:spcAft>
                <a:spcPct val="0"/>
              </a:spcAft>
              <a:defRPr/>
            </a:pPr>
            <a:r>
              <a:rPr lang="ja-JP" altLang="en-US" sz="2400" dirty="0" smtClean="0">
                <a:ln>
                  <a:solidFill>
                    <a:prstClr val="black">
                      <a:lumMod val="65000"/>
                      <a:lumOff val="35000"/>
                    </a:prstClr>
                  </a:solidFill>
                </a:ln>
                <a:solidFill>
                  <a:prstClr val="black"/>
                </a:solidFill>
                <a:cs typeface="Arial" pitchFamily="34" charset="0"/>
              </a:rPr>
              <a:t>削減</a:t>
            </a:r>
            <a:r>
              <a:rPr lang="ja-JP" altLang="en-US" sz="2400" dirty="0">
                <a:ln>
                  <a:solidFill>
                    <a:prstClr val="black">
                      <a:lumMod val="65000"/>
                      <a:lumOff val="35000"/>
                    </a:prstClr>
                  </a:solidFill>
                </a:ln>
                <a:solidFill>
                  <a:prstClr val="black"/>
                </a:solidFill>
                <a:cs typeface="Arial" pitchFamily="34" charset="0"/>
              </a:rPr>
              <a:t>目標の達成のために導入される対策は</a:t>
            </a:r>
            <a:r>
              <a:rPr lang="ja-JP" altLang="en-US" sz="2400" dirty="0" smtClean="0">
                <a:ln>
                  <a:solidFill>
                    <a:prstClr val="black">
                      <a:lumMod val="65000"/>
                      <a:lumOff val="35000"/>
                    </a:prstClr>
                  </a:solidFill>
                </a:ln>
                <a:solidFill>
                  <a:prstClr val="black"/>
                </a:solidFill>
                <a:cs typeface="Arial" pitchFamily="34" charset="0"/>
              </a:rPr>
              <a:t>？</a:t>
            </a:r>
            <a:endParaRPr lang="ja-JP" altLang="en-US" sz="2400" dirty="0">
              <a:ln>
                <a:solidFill>
                  <a:prstClr val="black">
                    <a:lumMod val="65000"/>
                    <a:lumOff val="35000"/>
                  </a:prstClr>
                </a:solidFill>
              </a:ln>
              <a:solidFill>
                <a:prstClr val="black"/>
              </a:solidFill>
              <a:cs typeface="Arial" pitchFamily="34" charset="0"/>
            </a:endParaRPr>
          </a:p>
        </p:txBody>
      </p:sp>
      <p:sp>
        <p:nvSpPr>
          <p:cNvPr id="22" name="Text Box 630"/>
          <p:cNvSpPr txBox="1">
            <a:spLocks noChangeArrowheads="1"/>
          </p:cNvSpPr>
          <p:nvPr/>
        </p:nvSpPr>
        <p:spPr bwMode="auto">
          <a:xfrm>
            <a:off x="354013" y="852488"/>
            <a:ext cx="8296275" cy="609600"/>
          </a:xfrm>
          <a:prstGeom prst="rect">
            <a:avLst/>
          </a:prstGeom>
          <a:solidFill>
            <a:schemeClr val="bg1"/>
          </a:solidFill>
          <a:ln w="9525">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lnSpc>
                <a:spcPts val="2000"/>
              </a:lnSpc>
              <a:spcBef>
                <a:spcPct val="0"/>
              </a:spcBef>
              <a:spcAft>
                <a:spcPct val="0"/>
              </a:spcAft>
              <a:defRPr/>
            </a:pPr>
            <a:r>
              <a:rPr lang="ja-JP" altLang="en-US" dirty="0">
                <a:solidFill>
                  <a:prstClr val="black"/>
                </a:solidFill>
                <a:cs typeface="Arial" pitchFamily="34" charset="0"/>
              </a:rPr>
              <a:t>関係者ヒアリング結果を十分にとりいれた専門家</a:t>
            </a:r>
            <a:r>
              <a:rPr lang="en-US" altLang="ja-JP" dirty="0">
                <a:solidFill>
                  <a:prstClr val="black"/>
                </a:solidFill>
                <a:cs typeface="Arial" pitchFamily="34" charset="0"/>
              </a:rPr>
              <a:t>WG</a:t>
            </a:r>
            <a:r>
              <a:rPr lang="ja-JP" altLang="en-US" dirty="0">
                <a:solidFill>
                  <a:prstClr val="black"/>
                </a:solidFill>
                <a:cs typeface="Arial" pitchFamily="34" charset="0"/>
              </a:rPr>
              <a:t>の検討で、既存の導入が見込まれる対策技術の積み上げにより削減目標達成は可能であると結論。</a:t>
            </a:r>
          </a:p>
        </p:txBody>
      </p:sp>
      <p:sp>
        <p:nvSpPr>
          <p:cNvPr id="35848" name="Text Box 630"/>
          <p:cNvSpPr txBox="1">
            <a:spLocks noChangeArrowheads="1"/>
          </p:cNvSpPr>
          <p:nvPr/>
        </p:nvSpPr>
        <p:spPr bwMode="auto">
          <a:xfrm>
            <a:off x="4368800" y="4197350"/>
            <a:ext cx="4695825" cy="1274763"/>
          </a:xfrm>
          <a:prstGeom prst="rect">
            <a:avLst/>
          </a:prstGeom>
          <a:gradFill rotWithShape="1">
            <a:gsLst>
              <a:gs pos="0">
                <a:srgbClr val="609ACE">
                  <a:alpha val="20000"/>
                </a:srgbClr>
              </a:gs>
              <a:gs pos="88000">
                <a:srgbClr val="44BA44">
                  <a:alpha val="20000"/>
                </a:srgbClr>
              </a:gs>
              <a:gs pos="100000">
                <a:srgbClr val="44BA44">
                  <a:alpha val="20000"/>
                </a:srgbClr>
              </a:gs>
            </a:gsLst>
            <a:lin ang="5400000" scaled="1"/>
          </a:gradFill>
          <a:ln w="9525">
            <a:solidFill>
              <a:srgbClr val="1F497D"/>
            </a:solidFill>
            <a:miter lim="800000"/>
            <a:headEnd/>
            <a:tailEnd/>
          </a:ln>
        </p:spPr>
        <p:txBody>
          <a:bodyPr lIns="36000" rIns="36000">
            <a:spAutoFit/>
          </a:bodyPr>
          <a:lstStyle>
            <a:lvl1pPr marL="182563" indent="-182563"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・新築住宅・新築建築物の全てが高断熱･省エネ化</a:t>
            </a:r>
            <a:endParaRPr lang="en-US" altLang="ja-JP" sz="1600" smtClean="0">
              <a:solidFill>
                <a:prstClr val="black"/>
              </a:solidFill>
              <a:ea typeface="ＭＳ ゴシック" pitchFamily="49" charset="-128"/>
              <a:cs typeface="Arial" pitchFamily="34" charset="0"/>
            </a:endParaRPr>
          </a:p>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・高効率給湯器 世帯普及率 </a:t>
            </a:r>
            <a:r>
              <a:rPr lang="en-US" altLang="ja-JP" sz="1600" smtClean="0">
                <a:solidFill>
                  <a:prstClr val="black"/>
                </a:solidFill>
                <a:ea typeface="ＭＳ ゴシック" pitchFamily="49" charset="-128"/>
                <a:cs typeface="Arial" pitchFamily="34" charset="0"/>
              </a:rPr>
              <a:t>5</a:t>
            </a:r>
            <a:r>
              <a:rPr lang="ja-JP" altLang="en-US" sz="1600" smtClean="0">
                <a:solidFill>
                  <a:prstClr val="black"/>
                </a:solidFill>
                <a:ea typeface="ＭＳ ゴシック" pitchFamily="49" charset="-128"/>
                <a:cs typeface="Arial" pitchFamily="34" charset="0"/>
              </a:rPr>
              <a:t>～</a:t>
            </a:r>
            <a:r>
              <a:rPr lang="en-US" altLang="ja-JP" sz="1600" smtClean="0">
                <a:solidFill>
                  <a:prstClr val="black"/>
                </a:solidFill>
                <a:ea typeface="ＭＳ ゴシック" pitchFamily="49" charset="-128"/>
                <a:cs typeface="Arial" pitchFamily="34" charset="0"/>
              </a:rPr>
              <a:t>7</a:t>
            </a:r>
            <a:r>
              <a:rPr lang="ja-JP" altLang="en-US" sz="1600" smtClean="0">
                <a:solidFill>
                  <a:prstClr val="black"/>
                </a:solidFill>
                <a:ea typeface="ＭＳ ゴシック" pitchFamily="49" charset="-128"/>
                <a:cs typeface="Arial" pitchFamily="34" charset="0"/>
              </a:rPr>
              <a:t>割</a:t>
            </a:r>
            <a:endParaRPr lang="en-US" altLang="ja-JP" sz="1600" smtClean="0">
              <a:solidFill>
                <a:prstClr val="black"/>
              </a:solidFill>
              <a:ea typeface="ＭＳ ゴシック" pitchFamily="49" charset="-128"/>
              <a:cs typeface="Arial" pitchFamily="34" charset="0"/>
            </a:endParaRPr>
          </a:p>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a:t>
            </a:r>
            <a:r>
              <a:rPr lang="ja-JP" altLang="en-US" sz="1600" smtClean="0">
                <a:solidFill>
                  <a:prstClr val="black"/>
                </a:solidFill>
                <a:latin typeface="ＭＳ Ｐゴシック" pitchFamily="50" charset="-128"/>
                <a:ea typeface="ＭＳ ゴシック" pitchFamily="49" charset="-128"/>
                <a:cs typeface="Arial" pitchFamily="34" charset="0"/>
              </a:rPr>
              <a:t>ビルエネルギー計測制御システム 普及率 </a:t>
            </a:r>
            <a:r>
              <a:rPr lang="en-US" altLang="ja-JP" sz="1600" smtClean="0">
                <a:solidFill>
                  <a:prstClr val="black"/>
                </a:solidFill>
                <a:latin typeface="ＭＳ Ｐゴシック" pitchFamily="50" charset="-128"/>
                <a:ea typeface="ＭＳ ゴシック" pitchFamily="49" charset="-128"/>
                <a:cs typeface="Arial" pitchFamily="34" charset="0"/>
              </a:rPr>
              <a:t>3</a:t>
            </a:r>
            <a:r>
              <a:rPr lang="ja-JP" altLang="en-US" sz="1600" smtClean="0">
                <a:solidFill>
                  <a:prstClr val="black"/>
                </a:solidFill>
                <a:latin typeface="ＭＳ Ｐゴシック" pitchFamily="50" charset="-128"/>
                <a:ea typeface="ＭＳ ゴシック" pitchFamily="49" charset="-128"/>
                <a:cs typeface="Arial" pitchFamily="34" charset="0"/>
              </a:rPr>
              <a:t>～</a:t>
            </a:r>
            <a:r>
              <a:rPr lang="en-US" altLang="ja-JP" sz="1600" smtClean="0">
                <a:solidFill>
                  <a:prstClr val="black"/>
                </a:solidFill>
                <a:latin typeface="ＭＳ Ｐゴシック" pitchFamily="50" charset="-128"/>
                <a:ea typeface="ＭＳ ゴシック" pitchFamily="49" charset="-128"/>
                <a:cs typeface="Arial" pitchFamily="34" charset="0"/>
              </a:rPr>
              <a:t>4</a:t>
            </a:r>
            <a:r>
              <a:rPr lang="ja-JP" altLang="en-US" sz="1600" smtClean="0">
                <a:solidFill>
                  <a:prstClr val="black"/>
                </a:solidFill>
                <a:latin typeface="ＭＳ Ｐゴシック" pitchFamily="50" charset="-128"/>
                <a:ea typeface="ＭＳ ゴシック" pitchFamily="49" charset="-128"/>
                <a:cs typeface="Arial" pitchFamily="34" charset="0"/>
              </a:rPr>
              <a:t>割</a:t>
            </a:r>
            <a:endParaRPr lang="en-US" altLang="ja-JP" sz="1600" smtClean="0">
              <a:solidFill>
                <a:prstClr val="black"/>
              </a:solidFill>
              <a:latin typeface="ＭＳ Ｐゴシック" pitchFamily="50" charset="-128"/>
              <a:ea typeface="ＭＳ ゴシック" pitchFamily="49" charset="-128"/>
              <a:cs typeface="Arial" pitchFamily="34" charset="0"/>
            </a:endParaRPr>
          </a:p>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・太陽光発電の世帯普及率 </a:t>
            </a:r>
            <a:r>
              <a:rPr lang="en-US" altLang="ja-JP" sz="1600" smtClean="0">
                <a:solidFill>
                  <a:prstClr val="black"/>
                </a:solidFill>
                <a:ea typeface="ＭＳ ゴシック" pitchFamily="49" charset="-128"/>
                <a:cs typeface="Arial" pitchFamily="34" charset="0"/>
              </a:rPr>
              <a:t>1</a:t>
            </a:r>
            <a:r>
              <a:rPr lang="ja-JP" altLang="en-US" sz="1600" smtClean="0">
                <a:solidFill>
                  <a:prstClr val="black"/>
                </a:solidFill>
                <a:ea typeface="ＭＳ ゴシック" pitchFamily="49" charset="-128"/>
                <a:cs typeface="Arial" pitchFamily="34" charset="0"/>
              </a:rPr>
              <a:t>～</a:t>
            </a:r>
            <a:r>
              <a:rPr lang="en-US" altLang="ja-JP" sz="1600" smtClean="0">
                <a:solidFill>
                  <a:prstClr val="black"/>
                </a:solidFill>
                <a:ea typeface="ＭＳ ゴシック" pitchFamily="49" charset="-128"/>
                <a:cs typeface="Arial" pitchFamily="34" charset="0"/>
              </a:rPr>
              <a:t>2</a:t>
            </a:r>
            <a:r>
              <a:rPr lang="ja-JP" altLang="en-US" sz="1600" smtClean="0">
                <a:solidFill>
                  <a:prstClr val="black"/>
                </a:solidFill>
                <a:ea typeface="ＭＳ ゴシック" pitchFamily="49" charset="-128"/>
                <a:cs typeface="Arial" pitchFamily="34" charset="0"/>
              </a:rPr>
              <a:t>割</a:t>
            </a:r>
          </a:p>
        </p:txBody>
      </p:sp>
      <p:sp>
        <p:nvSpPr>
          <p:cNvPr id="35849" name="Text Box 630"/>
          <p:cNvSpPr txBox="1">
            <a:spLocks noChangeArrowheads="1"/>
          </p:cNvSpPr>
          <p:nvPr/>
        </p:nvSpPr>
        <p:spPr bwMode="auto">
          <a:xfrm>
            <a:off x="4370388" y="5556250"/>
            <a:ext cx="4692650" cy="682625"/>
          </a:xfrm>
          <a:prstGeom prst="rect">
            <a:avLst/>
          </a:prstGeom>
          <a:solidFill>
            <a:srgbClr val="FFDDDD"/>
          </a:solidFill>
          <a:ln w="9525">
            <a:solidFill>
              <a:srgbClr val="1F497D"/>
            </a:solidFill>
            <a:miter lim="800000"/>
            <a:headEnd/>
            <a:tailEnd/>
          </a:ln>
        </p:spPr>
        <p:txBody>
          <a:bodyPr lIns="36000" rIns="36000">
            <a:spAutoFit/>
          </a:bodyPr>
          <a:lstStyle>
            <a:lvl1pPr marL="182563" indent="-182563"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a:t>
            </a:r>
            <a:r>
              <a:rPr lang="ja-JP" altLang="en-US" sz="1600" smtClean="0">
                <a:solidFill>
                  <a:prstClr val="black"/>
                </a:solidFill>
                <a:latin typeface="メイリオ" pitchFamily="50" charset="-128"/>
                <a:ea typeface="ＭＳ ゴシック" pitchFamily="49" charset="-128"/>
                <a:cs typeface="Arial" pitchFamily="34" charset="0"/>
              </a:rPr>
              <a:t>世界最先端の技術（</a:t>
            </a:r>
            <a:r>
              <a:rPr lang="en-US" altLang="ja-JP" sz="1600" smtClean="0">
                <a:solidFill>
                  <a:prstClr val="black"/>
                </a:solidFill>
                <a:ea typeface="ＭＳ ゴシック" pitchFamily="49" charset="-128"/>
                <a:cs typeface="Arial" pitchFamily="34" charset="0"/>
              </a:rPr>
              <a:t>BAT</a:t>
            </a:r>
            <a:r>
              <a:rPr lang="ja-JP" altLang="en-US" sz="1600" smtClean="0">
                <a:solidFill>
                  <a:prstClr val="black"/>
                </a:solidFill>
                <a:ea typeface="ＭＳ ゴシック" pitchFamily="49" charset="-128"/>
                <a:cs typeface="Arial" pitchFamily="34" charset="0"/>
              </a:rPr>
              <a:t>）の着実な普及</a:t>
            </a:r>
            <a:endParaRPr lang="en-US" altLang="ja-JP" sz="1600" smtClean="0">
              <a:solidFill>
                <a:prstClr val="black"/>
              </a:solidFill>
              <a:ea typeface="ＭＳ ゴシック" pitchFamily="49" charset="-128"/>
              <a:cs typeface="Arial" pitchFamily="34" charset="0"/>
            </a:endParaRPr>
          </a:p>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・燃料の天然ガスへの転換</a:t>
            </a:r>
            <a:endParaRPr lang="en-US" altLang="ja-JP" sz="1600" smtClean="0">
              <a:solidFill>
                <a:prstClr val="black"/>
              </a:solidFill>
              <a:ea typeface="ＭＳ ゴシック" pitchFamily="49" charset="-128"/>
              <a:cs typeface="Arial" pitchFamily="34" charset="0"/>
            </a:endParaRPr>
          </a:p>
        </p:txBody>
      </p:sp>
      <p:sp>
        <p:nvSpPr>
          <p:cNvPr id="18" name="Rectangle 229"/>
          <p:cNvSpPr>
            <a:spLocks noChangeArrowheads="1"/>
          </p:cNvSpPr>
          <p:nvPr/>
        </p:nvSpPr>
        <p:spPr bwMode="auto">
          <a:xfrm>
            <a:off x="4911725" y="1566863"/>
            <a:ext cx="2660650" cy="461962"/>
          </a:xfrm>
          <a:prstGeom prst="rect">
            <a:avLst/>
          </a:prstGeom>
          <a:noFill/>
          <a:ln w="9525">
            <a:noFill/>
            <a:miter lim="800000"/>
            <a:headEnd/>
            <a:tailEnd/>
          </a:ln>
        </p:spPr>
        <p:txBody>
          <a:bodyPr wrap="none">
            <a:spAutoFit/>
          </a:bodyPr>
          <a:lstStyle/>
          <a:p>
            <a:pPr fontAlgn="base">
              <a:spcBef>
                <a:spcPct val="0"/>
              </a:spcBef>
              <a:spcAft>
                <a:spcPct val="0"/>
              </a:spcAft>
              <a:defRPr/>
            </a:pPr>
            <a:r>
              <a:rPr lang="ja-JP" altLang="en-US" sz="2400" b="1" dirty="0">
                <a:solidFill>
                  <a:srgbClr val="1F497D"/>
                </a:solidFill>
                <a:effectLst>
                  <a:outerShdw blurRad="38100" dist="38100" dir="2700000" algn="tl">
                    <a:srgbClr val="000000">
                      <a:alpha val="43137"/>
                    </a:srgbClr>
                  </a:outerShdw>
                </a:effectLst>
                <a:latin typeface="メイリオ" pitchFamily="50" charset="-128"/>
                <a:ea typeface="ＭＳ Ｐゴシック" charset="-128"/>
              </a:rPr>
              <a:t>＜需要部門の姿＞</a:t>
            </a:r>
          </a:p>
        </p:txBody>
      </p:sp>
      <p:sp>
        <p:nvSpPr>
          <p:cNvPr id="20" name="Text Box 630"/>
          <p:cNvSpPr txBox="1">
            <a:spLocks noChangeArrowheads="1"/>
          </p:cNvSpPr>
          <p:nvPr/>
        </p:nvSpPr>
        <p:spPr bwMode="auto">
          <a:xfrm>
            <a:off x="4384675" y="2139950"/>
            <a:ext cx="4695825" cy="392113"/>
          </a:xfrm>
          <a:prstGeom prst="rect">
            <a:avLst/>
          </a:prstGeom>
          <a:solidFill>
            <a:schemeClr val="bg1">
              <a:lumMod val="95000"/>
            </a:schemeClr>
          </a:solidFill>
          <a:ln w="9525">
            <a:solidFill>
              <a:srgbClr val="1F497D"/>
            </a:solidFill>
            <a:miter lim="800000"/>
            <a:headEnd/>
            <a:tailEnd/>
          </a:ln>
          <a:effectLst/>
        </p:spPr>
        <p:txBody>
          <a:bodyPr lIns="36000" rIns="36000">
            <a:spAutoFit/>
          </a:bodyPr>
          <a:lstStyle/>
          <a:p>
            <a:pPr marL="182563" indent="-182563" fontAlgn="base">
              <a:lnSpc>
                <a:spcPct val="120000"/>
              </a:lnSpc>
              <a:spcBef>
                <a:spcPct val="0"/>
              </a:spcBef>
              <a:spcAft>
                <a:spcPct val="0"/>
              </a:spcAft>
              <a:defRPr/>
            </a:pPr>
            <a:r>
              <a:rPr lang="ja-JP" altLang="en-US" sz="1600" dirty="0">
                <a:solidFill>
                  <a:prstClr val="black"/>
                </a:solidFill>
                <a:cs typeface="Arial" pitchFamily="34" charset="0"/>
              </a:rPr>
              <a:t>・自然冷媒を利用した冷凍機の普及など</a:t>
            </a:r>
            <a:endParaRPr lang="en-US" altLang="ja-JP" sz="1600" dirty="0">
              <a:solidFill>
                <a:prstClr val="black"/>
              </a:solidFill>
              <a:cs typeface="Arial" pitchFamily="34" charset="0"/>
            </a:endParaRPr>
          </a:p>
        </p:txBody>
      </p:sp>
      <p:cxnSp>
        <p:nvCxnSpPr>
          <p:cNvPr id="23" name="直線コネクタ 22"/>
          <p:cNvCxnSpPr/>
          <p:nvPr/>
        </p:nvCxnSpPr>
        <p:spPr>
          <a:xfrm>
            <a:off x="762000" y="2447925"/>
            <a:ext cx="2522538" cy="14288"/>
          </a:xfrm>
          <a:prstGeom prst="line">
            <a:avLst/>
          </a:prstGeom>
          <a:ln w="22225" cap="rnd">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35853" name="Text Box 630"/>
          <p:cNvSpPr txBox="1">
            <a:spLocks noChangeArrowheads="1"/>
          </p:cNvSpPr>
          <p:nvPr/>
        </p:nvSpPr>
        <p:spPr bwMode="auto">
          <a:xfrm>
            <a:off x="4376738" y="2593975"/>
            <a:ext cx="4695825" cy="1570038"/>
          </a:xfrm>
          <a:prstGeom prst="rect">
            <a:avLst/>
          </a:prstGeom>
          <a:solidFill>
            <a:srgbClr val="FFE8DD"/>
          </a:solidFill>
          <a:ln w="9525">
            <a:solidFill>
              <a:srgbClr val="1F497D"/>
            </a:solidFill>
            <a:miter lim="800000"/>
            <a:headEnd/>
            <a:tailEnd/>
          </a:ln>
        </p:spPr>
        <p:txBody>
          <a:bodyPr lIns="36000" rIns="36000">
            <a:spAutoFit/>
          </a:bodyPr>
          <a:lstStyle>
            <a:lvl1pPr marL="182563" indent="-182563"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・乗用車燃費</a:t>
            </a:r>
            <a:r>
              <a:rPr lang="en-US" altLang="ja-JP" sz="1600" smtClean="0">
                <a:solidFill>
                  <a:prstClr val="black"/>
                </a:solidFill>
                <a:ea typeface="ＭＳ ゴシック" pitchFamily="49" charset="-128"/>
                <a:cs typeface="Arial" pitchFamily="34" charset="0"/>
              </a:rPr>
              <a:t>4</a:t>
            </a:r>
            <a:r>
              <a:rPr lang="ja-JP" altLang="en-US" sz="1600" smtClean="0">
                <a:solidFill>
                  <a:prstClr val="black"/>
                </a:solidFill>
                <a:ea typeface="ＭＳ ゴシック" pitchFamily="49" charset="-128"/>
                <a:cs typeface="Arial" pitchFamily="34" charset="0"/>
              </a:rPr>
              <a:t>～</a:t>
            </a:r>
            <a:r>
              <a:rPr lang="en-US" altLang="ja-JP" sz="1600" smtClean="0">
                <a:solidFill>
                  <a:prstClr val="black"/>
                </a:solidFill>
                <a:ea typeface="ＭＳ ゴシック" pitchFamily="49" charset="-128"/>
                <a:cs typeface="Arial" pitchFamily="34" charset="0"/>
              </a:rPr>
              <a:t>5</a:t>
            </a:r>
            <a:r>
              <a:rPr lang="ja-JP" altLang="en-US" sz="1600" smtClean="0">
                <a:solidFill>
                  <a:prstClr val="black"/>
                </a:solidFill>
                <a:ea typeface="ＭＳ ゴシック" pitchFamily="49" charset="-128"/>
                <a:cs typeface="Arial" pitchFamily="34" charset="0"/>
              </a:rPr>
              <a:t>割改善</a:t>
            </a:r>
            <a:endParaRPr lang="en-US" altLang="ja-JP" sz="1600" smtClean="0">
              <a:solidFill>
                <a:prstClr val="black"/>
              </a:solidFill>
              <a:ea typeface="ＭＳ ゴシック" pitchFamily="49" charset="-128"/>
              <a:cs typeface="Arial" pitchFamily="34" charset="0"/>
            </a:endParaRPr>
          </a:p>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（保有ベース、次世代自動車含む） </a:t>
            </a:r>
            <a:endParaRPr lang="en-US" altLang="ja-JP" sz="1600" smtClean="0">
              <a:solidFill>
                <a:prstClr val="black"/>
              </a:solidFill>
              <a:ea typeface="ＭＳ ゴシック" pitchFamily="49" charset="-128"/>
              <a:cs typeface="Arial" pitchFamily="34" charset="0"/>
            </a:endParaRPr>
          </a:p>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・次世代自動車 新車販売のうち最大で</a:t>
            </a:r>
            <a:r>
              <a:rPr lang="en-US" altLang="ja-JP" sz="1600" smtClean="0">
                <a:solidFill>
                  <a:prstClr val="black"/>
                </a:solidFill>
                <a:ea typeface="ＭＳ ゴシック" pitchFamily="49" charset="-128"/>
                <a:cs typeface="Arial" pitchFamily="34" charset="0"/>
              </a:rPr>
              <a:t>2</a:t>
            </a:r>
            <a:r>
              <a:rPr lang="ja-JP" altLang="en-US" sz="1600" smtClean="0">
                <a:solidFill>
                  <a:prstClr val="black"/>
                </a:solidFill>
                <a:ea typeface="ＭＳ ゴシック" pitchFamily="49" charset="-128"/>
                <a:cs typeface="Arial" pitchFamily="34" charset="0"/>
              </a:rPr>
              <a:t>台に</a:t>
            </a:r>
            <a:r>
              <a:rPr lang="en-US" altLang="ja-JP" sz="1600" smtClean="0">
                <a:solidFill>
                  <a:prstClr val="black"/>
                </a:solidFill>
                <a:ea typeface="ＭＳ ゴシック" pitchFamily="49" charset="-128"/>
                <a:cs typeface="Arial" pitchFamily="34" charset="0"/>
              </a:rPr>
              <a:t>1</a:t>
            </a:r>
            <a:r>
              <a:rPr lang="ja-JP" altLang="en-US" sz="1600" smtClean="0">
                <a:solidFill>
                  <a:prstClr val="black"/>
                </a:solidFill>
                <a:ea typeface="ＭＳ ゴシック" pitchFamily="49" charset="-128"/>
                <a:cs typeface="Arial" pitchFamily="34" charset="0"/>
              </a:rPr>
              <a:t>台</a:t>
            </a:r>
            <a:endParaRPr lang="en-US" altLang="ja-JP" sz="1600" smtClean="0">
              <a:solidFill>
                <a:prstClr val="black"/>
              </a:solidFill>
              <a:ea typeface="ＭＳ ゴシック" pitchFamily="49" charset="-128"/>
              <a:cs typeface="Arial" pitchFamily="34" charset="0"/>
            </a:endParaRPr>
          </a:p>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・カーシェアリング利用率 都市部人口の</a:t>
            </a:r>
            <a:r>
              <a:rPr lang="en-US" altLang="ja-JP" sz="1600" smtClean="0">
                <a:solidFill>
                  <a:prstClr val="black"/>
                </a:solidFill>
                <a:ea typeface="ＭＳ ゴシック" pitchFamily="49" charset="-128"/>
                <a:cs typeface="Arial" pitchFamily="34" charset="0"/>
              </a:rPr>
              <a:t>0.3</a:t>
            </a:r>
            <a:r>
              <a:rPr lang="ja-JP" altLang="en-US" sz="1600" smtClean="0">
                <a:solidFill>
                  <a:prstClr val="black"/>
                </a:solidFill>
                <a:ea typeface="ＭＳ ゴシック" pitchFamily="49" charset="-128"/>
                <a:cs typeface="Arial" pitchFamily="34" charset="0"/>
              </a:rPr>
              <a:t>～</a:t>
            </a:r>
            <a:r>
              <a:rPr lang="en-US" altLang="ja-JP" sz="1600" smtClean="0">
                <a:solidFill>
                  <a:prstClr val="black"/>
                </a:solidFill>
                <a:ea typeface="ＭＳ ゴシック" pitchFamily="49" charset="-128"/>
                <a:cs typeface="Arial" pitchFamily="34" charset="0"/>
              </a:rPr>
              <a:t>1%</a:t>
            </a:r>
          </a:p>
          <a:p>
            <a:pPr eaLnBrk="1" fontAlgn="base" hangingPunct="1">
              <a:lnSpc>
                <a:spcPct val="120000"/>
              </a:lnSpc>
              <a:spcBef>
                <a:spcPct val="0"/>
              </a:spcBef>
              <a:spcAft>
                <a:spcPct val="0"/>
              </a:spcAft>
            </a:pPr>
            <a:r>
              <a:rPr lang="ja-JP" altLang="en-US" sz="1600" smtClean="0">
                <a:solidFill>
                  <a:prstClr val="black"/>
                </a:solidFill>
                <a:ea typeface="ＭＳ ゴシック" pitchFamily="49" charset="-128"/>
                <a:cs typeface="Arial" pitchFamily="34" charset="0"/>
              </a:rPr>
              <a:t>・エコドライブ実践率 </a:t>
            </a:r>
            <a:r>
              <a:rPr lang="en-US" altLang="ja-JP" sz="1600" smtClean="0">
                <a:solidFill>
                  <a:prstClr val="black"/>
                </a:solidFill>
                <a:ea typeface="ＭＳ ゴシック" pitchFamily="49" charset="-128"/>
                <a:cs typeface="Arial" pitchFamily="34" charset="0"/>
              </a:rPr>
              <a:t>2</a:t>
            </a:r>
            <a:r>
              <a:rPr lang="ja-JP" altLang="en-US" sz="1600" smtClean="0">
                <a:solidFill>
                  <a:prstClr val="black"/>
                </a:solidFill>
                <a:ea typeface="ＭＳ ゴシック" pitchFamily="49" charset="-128"/>
                <a:cs typeface="Arial" pitchFamily="34" charset="0"/>
              </a:rPr>
              <a:t>～</a:t>
            </a:r>
            <a:r>
              <a:rPr lang="en-US" altLang="ja-JP" sz="1600" smtClean="0">
                <a:solidFill>
                  <a:prstClr val="black"/>
                </a:solidFill>
                <a:ea typeface="ＭＳ ゴシック" pitchFamily="49" charset="-128"/>
                <a:cs typeface="Arial" pitchFamily="34" charset="0"/>
              </a:rPr>
              <a:t>3</a:t>
            </a:r>
            <a:r>
              <a:rPr lang="ja-JP" altLang="en-US" sz="1600" smtClean="0">
                <a:solidFill>
                  <a:prstClr val="black"/>
                </a:solidFill>
                <a:ea typeface="ＭＳ ゴシック" pitchFamily="49" charset="-128"/>
                <a:cs typeface="Arial" pitchFamily="34" charset="0"/>
              </a:rPr>
              <a:t>割</a:t>
            </a:r>
          </a:p>
        </p:txBody>
      </p:sp>
      <p:sp>
        <p:nvSpPr>
          <p:cNvPr id="29"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103438" name="Rectangle 14"/>
          <p:cNvSpPr>
            <a:spLocks noChangeArrowheads="1"/>
          </p:cNvSpPr>
          <p:nvPr/>
        </p:nvSpPr>
        <p:spPr bwMode="auto">
          <a:xfrm>
            <a:off x="3440902" y="5553853"/>
            <a:ext cx="936411" cy="689930"/>
          </a:xfrm>
          <a:prstGeom prst="rect">
            <a:avLst/>
          </a:prstGeom>
          <a:solidFill>
            <a:srgbClr val="FF5353"/>
          </a:solidFill>
          <a:ln w="9525">
            <a:solidFill>
              <a:srgbClr val="1F497D"/>
            </a:solidFill>
            <a:miter lim="800000"/>
            <a:headEnd/>
            <a:tailEnd/>
          </a:ln>
          <a:effectLst/>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defRPr/>
            </a:pPr>
            <a:r>
              <a:rPr lang="ja-JP" altLang="en-US" sz="2000" b="1" spc="50" dirty="0">
                <a:ln w="11430"/>
                <a:gradFill>
                  <a:gsLst>
                    <a:gs pos="25000">
                      <a:srgbClr val="FF8447">
                        <a:satMod val="155000"/>
                      </a:srgbClr>
                    </a:gs>
                    <a:gs pos="100000">
                      <a:srgbClr val="FF8447">
                        <a:shade val="45000"/>
                        <a:satMod val="165000"/>
                      </a:srgbClr>
                    </a:gs>
                  </a:gsLst>
                  <a:lin ang="5400000"/>
                </a:gradFill>
                <a:effectLst>
                  <a:outerShdw blurRad="76200" dist="50800" dir="5400000" algn="tl" rotWithShape="0">
                    <a:srgbClr val="000000">
                      <a:alpha val="65000"/>
                    </a:srgbClr>
                  </a:outerShdw>
                </a:effectLst>
                <a:ea typeface="ＭＳ Ｐゴシック" charset="-128"/>
              </a:rPr>
              <a:t>産業</a:t>
            </a:r>
          </a:p>
        </p:txBody>
      </p:sp>
      <p:sp>
        <p:nvSpPr>
          <p:cNvPr id="103480" name="Rectangle 56"/>
          <p:cNvSpPr>
            <a:spLocks noChangeArrowheads="1"/>
          </p:cNvSpPr>
          <p:nvPr/>
        </p:nvSpPr>
        <p:spPr bwMode="auto">
          <a:xfrm>
            <a:off x="3444712" y="2590800"/>
            <a:ext cx="936411" cy="1574800"/>
          </a:xfrm>
          <a:prstGeom prst="rect">
            <a:avLst/>
          </a:prstGeom>
          <a:solidFill>
            <a:srgbClr val="FF8243"/>
          </a:solidFill>
          <a:ln w="9525">
            <a:solidFill>
              <a:schemeClr val="accent6">
                <a:lumMod val="75000"/>
              </a:schemeClr>
            </a:solidFill>
            <a:miter lim="800000"/>
            <a:headEnd/>
            <a:tailEnd/>
          </a:ln>
          <a:effectLst/>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defRPr/>
            </a:pPr>
            <a:r>
              <a:rPr lang="ja-JP" altLang="en-US" sz="2000" b="1" spc="50" dirty="0">
                <a:ln w="11430"/>
                <a:gradFill>
                  <a:gsLst>
                    <a:gs pos="25000">
                      <a:srgbClr val="FF8447">
                        <a:satMod val="155000"/>
                      </a:srgbClr>
                    </a:gs>
                    <a:gs pos="100000">
                      <a:srgbClr val="FF8447">
                        <a:shade val="45000"/>
                        <a:satMod val="165000"/>
                      </a:srgbClr>
                    </a:gs>
                  </a:gsLst>
                  <a:lin ang="5400000"/>
                </a:gradFill>
                <a:effectLst>
                  <a:outerShdw blurRad="76200" dist="50800" dir="5400000" algn="tl" rotWithShape="0">
                    <a:srgbClr val="000000">
                      <a:alpha val="65000"/>
                    </a:srgbClr>
                  </a:outerShdw>
                </a:effectLst>
                <a:ea typeface="ＭＳ Ｐゴシック" charset="-128"/>
              </a:rPr>
              <a:t>運輸</a:t>
            </a:r>
          </a:p>
        </p:txBody>
      </p:sp>
      <p:sp>
        <p:nvSpPr>
          <p:cNvPr id="103508" name="Rectangle 84"/>
          <p:cNvSpPr>
            <a:spLocks noChangeArrowheads="1"/>
          </p:cNvSpPr>
          <p:nvPr/>
        </p:nvSpPr>
        <p:spPr bwMode="auto">
          <a:xfrm>
            <a:off x="3450835" y="2128293"/>
            <a:ext cx="938441" cy="390000"/>
          </a:xfrm>
          <a:prstGeom prst="rect">
            <a:avLst/>
          </a:prstGeom>
          <a:solidFill>
            <a:srgbClr val="D9D9D9"/>
          </a:solidFill>
          <a:ln w="9525">
            <a:solidFill>
              <a:schemeClr val="accent6">
                <a:lumMod val="75000"/>
              </a:schemeClr>
            </a:solidFill>
            <a:miter lim="800000"/>
            <a:headEnd/>
            <a:tailEnd/>
          </a:ln>
          <a:effectLst/>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defRPr/>
            </a:pPr>
            <a:r>
              <a:rPr lang="ja-JP" altLang="en-US" sz="2000" b="1" spc="50" dirty="0">
                <a:ln w="11430"/>
                <a:solidFill>
                  <a:srgbClr val="D9D9D9"/>
                </a:solidFill>
                <a:effectLst>
                  <a:outerShdw blurRad="76200" dist="50800" dir="5400000" algn="tl" rotWithShape="0">
                    <a:srgbClr val="000000">
                      <a:alpha val="65000"/>
                    </a:srgbClr>
                  </a:outerShdw>
                </a:effectLst>
                <a:ea typeface="ＭＳ Ｐゴシック" charset="-128"/>
              </a:rPr>
              <a:t>非エネ</a:t>
            </a:r>
          </a:p>
        </p:txBody>
      </p:sp>
      <p:grpSp>
        <p:nvGrpSpPr>
          <p:cNvPr id="35858" name="グループ化 27"/>
          <p:cNvGrpSpPr>
            <a:grpSpLocks/>
          </p:cNvGrpSpPr>
          <p:nvPr/>
        </p:nvGrpSpPr>
        <p:grpSpPr bwMode="auto">
          <a:xfrm>
            <a:off x="3433763" y="4191000"/>
            <a:ext cx="939800" cy="1281113"/>
            <a:chOff x="3426082" y="3833813"/>
            <a:chExt cx="940178" cy="1126806"/>
          </a:xfrm>
        </p:grpSpPr>
        <p:sp>
          <p:nvSpPr>
            <p:cNvPr id="35866" name="Rectangle 42"/>
            <p:cNvSpPr>
              <a:spLocks noChangeArrowheads="1"/>
            </p:cNvSpPr>
            <p:nvPr/>
          </p:nvSpPr>
          <p:spPr bwMode="auto">
            <a:xfrm>
              <a:off x="3428690" y="3833813"/>
              <a:ext cx="937570" cy="867727"/>
            </a:xfrm>
            <a:prstGeom prst="rect">
              <a:avLst/>
            </a:prstGeom>
            <a:solidFill>
              <a:srgbClr val="609A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z="2000" smtClean="0">
                <a:solidFill>
                  <a:prstClr val="white"/>
                </a:solidFill>
                <a:ea typeface="ＭＳ Ｐゴシック" pitchFamily="50" charset="-128"/>
              </a:endParaRPr>
            </a:p>
          </p:txBody>
        </p:sp>
        <p:sp>
          <p:nvSpPr>
            <p:cNvPr id="35867" name="Rectangle 30"/>
            <p:cNvSpPr>
              <a:spLocks noChangeArrowheads="1"/>
            </p:cNvSpPr>
            <p:nvPr/>
          </p:nvSpPr>
          <p:spPr bwMode="auto">
            <a:xfrm>
              <a:off x="3426082" y="4602480"/>
              <a:ext cx="940178" cy="358139"/>
            </a:xfrm>
            <a:prstGeom prst="rect">
              <a:avLst/>
            </a:prstGeom>
            <a:solidFill>
              <a:srgbClr val="44BA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z="2000" smtClean="0">
                <a:solidFill>
                  <a:prstClr val="white"/>
                </a:solidFill>
                <a:ea typeface="ＭＳ Ｐゴシック" pitchFamily="50" charset="-128"/>
              </a:endParaRPr>
            </a:p>
          </p:txBody>
        </p:sp>
        <p:sp>
          <p:nvSpPr>
            <p:cNvPr id="165" name="直角三角形 164"/>
            <p:cNvSpPr/>
            <p:nvPr/>
          </p:nvSpPr>
          <p:spPr>
            <a:xfrm rot="16200000">
              <a:off x="3664936" y="3903624"/>
              <a:ext cx="483116" cy="913180"/>
            </a:xfrm>
            <a:prstGeom prst="rtTriangle">
              <a:avLst/>
            </a:prstGeom>
            <a:solidFill>
              <a:srgbClr val="44BA4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2000">
                <a:solidFill>
                  <a:prstClr val="white"/>
                </a:solidFill>
              </a:endParaRPr>
            </a:p>
          </p:txBody>
        </p:sp>
        <p:sp>
          <p:nvSpPr>
            <p:cNvPr id="166" name="Rectangle 56"/>
            <p:cNvSpPr>
              <a:spLocks noChangeArrowheads="1"/>
            </p:cNvSpPr>
            <p:nvPr/>
          </p:nvSpPr>
          <p:spPr bwMode="auto">
            <a:xfrm>
              <a:off x="3429000" y="3838575"/>
              <a:ext cx="936411" cy="1122044"/>
            </a:xfrm>
            <a:prstGeom prst="rect">
              <a:avLst/>
            </a:prstGeom>
            <a:noFill/>
            <a:ln w="9525">
              <a:solidFill>
                <a:schemeClr val="accent6">
                  <a:lumMod val="75000"/>
                </a:schemeClr>
              </a:solidFill>
              <a:miter lim="800000"/>
              <a:headEnd/>
              <a:tailEnd/>
            </a:ln>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defRPr/>
              </a:pPr>
              <a:r>
                <a:rPr lang="ja-JP" altLang="en-US" sz="2000" b="1" spc="50" dirty="0">
                  <a:ln w="11430"/>
                  <a:solidFill>
                    <a:srgbClr val="609ACE"/>
                  </a:solidFill>
                  <a:effectLst>
                    <a:outerShdw blurRad="76200" dist="50800" dir="5400000" algn="tl" rotWithShape="0">
                      <a:srgbClr val="000000">
                        <a:alpha val="65000"/>
                      </a:srgbClr>
                    </a:outerShdw>
                  </a:effectLst>
                  <a:ea typeface="ＭＳ Ｐゴシック" charset="-128"/>
                </a:rPr>
                <a:t>業務</a:t>
              </a:r>
              <a:endParaRPr lang="en-US" altLang="ja-JP" sz="2000" b="1" spc="50" dirty="0">
                <a:ln w="11430"/>
                <a:solidFill>
                  <a:srgbClr val="609ACE"/>
                </a:solidFill>
                <a:effectLst>
                  <a:outerShdw blurRad="76200" dist="50800" dir="5400000" algn="tl" rotWithShape="0">
                    <a:srgbClr val="000000">
                      <a:alpha val="65000"/>
                    </a:srgbClr>
                  </a:outerShdw>
                </a:effectLst>
                <a:ea typeface="ＭＳ Ｐゴシック" charset="-128"/>
              </a:endParaRPr>
            </a:p>
            <a:p>
              <a:pPr algn="ctr" fontAlgn="base">
                <a:spcBef>
                  <a:spcPct val="0"/>
                </a:spcBef>
                <a:spcAft>
                  <a:spcPct val="0"/>
                </a:spcAft>
                <a:defRPr/>
              </a:pPr>
              <a:endParaRPr lang="en-US" altLang="ja-JP" sz="2000" b="1" spc="50" dirty="0">
                <a:ln w="11430"/>
                <a:solidFill>
                  <a:srgbClr val="609ACE"/>
                </a:solidFill>
                <a:effectLst>
                  <a:outerShdw blurRad="76200" dist="50800" dir="5400000" algn="tl" rotWithShape="0">
                    <a:srgbClr val="000000">
                      <a:alpha val="65000"/>
                    </a:srgbClr>
                  </a:outerShdw>
                </a:effectLst>
                <a:ea typeface="ＭＳ Ｐゴシック" charset="-128"/>
              </a:endParaRPr>
            </a:p>
            <a:p>
              <a:pPr algn="ctr" fontAlgn="base">
                <a:spcBef>
                  <a:spcPct val="0"/>
                </a:spcBef>
                <a:spcAft>
                  <a:spcPct val="0"/>
                </a:spcAft>
                <a:defRPr/>
              </a:pPr>
              <a:r>
                <a:rPr lang="ja-JP" altLang="en-US" sz="2000" b="1" spc="50" dirty="0">
                  <a:ln w="11430"/>
                  <a:solidFill>
                    <a:srgbClr val="44BA44"/>
                  </a:solidFill>
                  <a:effectLst>
                    <a:outerShdw blurRad="76200" dist="50800" dir="5400000" algn="tl" rotWithShape="0">
                      <a:srgbClr val="000000">
                        <a:alpha val="65000"/>
                      </a:srgbClr>
                    </a:outerShdw>
                  </a:effectLst>
                  <a:ea typeface="ＭＳ Ｐゴシック" charset="-128"/>
                </a:rPr>
                <a:t>家庭</a:t>
              </a:r>
            </a:p>
          </p:txBody>
        </p:sp>
      </p:grpSp>
      <p:cxnSp>
        <p:nvCxnSpPr>
          <p:cNvPr id="31" name="直線矢印コネクタ 30"/>
          <p:cNvCxnSpPr>
            <a:stCxn id="103508" idx="1"/>
          </p:cNvCxnSpPr>
          <p:nvPr/>
        </p:nvCxnSpPr>
        <p:spPr>
          <a:xfrm rot="10800000" flipV="1">
            <a:off x="3124200" y="2324100"/>
            <a:ext cx="327025" cy="1027113"/>
          </a:xfrm>
          <a:prstGeom prst="straightConnector1">
            <a:avLst/>
          </a:prstGeom>
          <a:ln>
            <a:solidFill>
              <a:schemeClr val="accent6">
                <a:lumMod val="7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stCxn id="103480" idx="1"/>
          </p:cNvCxnSpPr>
          <p:nvPr/>
        </p:nvCxnSpPr>
        <p:spPr>
          <a:xfrm rot="10800000" flipV="1">
            <a:off x="3124200" y="3378200"/>
            <a:ext cx="320675" cy="401638"/>
          </a:xfrm>
          <a:prstGeom prst="straightConnector1">
            <a:avLst/>
          </a:prstGeom>
          <a:ln>
            <a:solidFill>
              <a:schemeClr val="accent6">
                <a:lumMod val="7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35866" idx="1"/>
          </p:cNvCxnSpPr>
          <p:nvPr/>
        </p:nvCxnSpPr>
        <p:spPr>
          <a:xfrm rot="10800000">
            <a:off x="3143250" y="4122738"/>
            <a:ext cx="293688" cy="561975"/>
          </a:xfrm>
          <a:prstGeom prst="straightConnector1">
            <a:avLst/>
          </a:prstGeom>
          <a:ln>
            <a:solidFill>
              <a:schemeClr val="accent6">
                <a:lumMod val="7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rot="16200000" flipV="1">
            <a:off x="3136106" y="4383882"/>
            <a:ext cx="295275" cy="290512"/>
          </a:xfrm>
          <a:prstGeom prst="straightConnector1">
            <a:avLst/>
          </a:prstGeom>
          <a:ln>
            <a:solidFill>
              <a:schemeClr val="accent6">
                <a:lumMod val="7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103438" idx="1"/>
          </p:cNvCxnSpPr>
          <p:nvPr/>
        </p:nvCxnSpPr>
        <p:spPr>
          <a:xfrm rot="10800000">
            <a:off x="3151188" y="4943475"/>
            <a:ext cx="288925" cy="954088"/>
          </a:xfrm>
          <a:prstGeom prst="straightConnector1">
            <a:avLst/>
          </a:prstGeom>
          <a:ln>
            <a:solidFill>
              <a:schemeClr val="accent6">
                <a:lumMod val="7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3" name="1 つの角を丸めた四角形 32"/>
          <p:cNvSpPr/>
          <p:nvPr/>
        </p:nvSpPr>
        <p:spPr>
          <a:xfrm rot="10800000">
            <a:off x="0" y="-7938"/>
            <a:ext cx="2905125" cy="238126"/>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35" name="正方形/長方形 34"/>
          <p:cNvSpPr/>
          <p:nvPr/>
        </p:nvSpPr>
        <p:spPr>
          <a:xfrm>
            <a:off x="0" y="0"/>
            <a:ext cx="3062513" cy="2322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Ⅳ. 2020</a:t>
            </a:r>
            <a:r>
              <a:rPr lang="ja-JP" altLang="en-US" sz="1400" dirty="0">
                <a:ln w="3175">
                  <a:solidFill>
                    <a:prstClr val="white">
                      <a:lumMod val="95000"/>
                    </a:prstClr>
                  </a:solidFill>
                </a:ln>
                <a:solidFill>
                  <a:prstClr val="white"/>
                </a:solidFill>
                <a:cs typeface="Arial" pitchFamily="34" charset="0"/>
              </a:rPr>
              <a:t>年目標達成のためには･･･</a:t>
            </a:r>
          </a:p>
        </p:txBody>
      </p:sp>
    </p:spTree>
    <p:extLst>
      <p:ext uri="{BB962C8B-B14F-4D97-AF65-F5344CB8AC3E}">
        <p14:creationId xmlns:p14="http://schemas.microsoft.com/office/powerpoint/2010/main" val="4348692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8850" y="2006600"/>
            <a:ext cx="3825875" cy="209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ext Box 630"/>
          <p:cNvSpPr txBox="1">
            <a:spLocks noChangeArrowheads="1"/>
          </p:cNvSpPr>
          <p:nvPr/>
        </p:nvSpPr>
        <p:spPr bwMode="auto">
          <a:xfrm>
            <a:off x="174625" y="704850"/>
            <a:ext cx="8751888" cy="1016000"/>
          </a:xfrm>
          <a:prstGeom prst="rect">
            <a:avLst/>
          </a:prstGeom>
          <a:solidFill>
            <a:schemeClr val="bg1"/>
          </a:solidFill>
          <a:ln w="9525">
            <a:solidFill>
              <a:srgbClr val="1F497D"/>
            </a:solidFill>
            <a:miter lim="800000"/>
            <a:headEnd/>
            <a:tailEnd/>
          </a:ln>
        </p:spPr>
        <p:txBody>
          <a:bodyPr lIns="72000" rIns="72000">
            <a:spAutoFit/>
          </a:bodyPr>
          <a:lstStyle/>
          <a:p>
            <a:pPr marL="190500" indent="-190500" fontAlgn="base">
              <a:lnSpc>
                <a:spcPct val="125000"/>
              </a:lnSpc>
              <a:spcBef>
                <a:spcPct val="0"/>
              </a:spcBef>
              <a:spcAft>
                <a:spcPct val="0"/>
              </a:spcAft>
              <a:buFontTx/>
              <a:buChar char="•"/>
              <a:defRPr/>
            </a:pPr>
            <a:r>
              <a:rPr lang="ja-JP" altLang="en-US" sz="1600" dirty="0">
                <a:solidFill>
                  <a:prstClr val="black"/>
                </a:solidFill>
                <a:latin typeface="ＭＳ ゴシック"/>
                <a:cs typeface="Arial" pitchFamily="34" charset="0"/>
              </a:rPr>
              <a:t>原子力発電は、設備利用率</a:t>
            </a:r>
            <a:r>
              <a:rPr lang="en-US" altLang="ja-JP" sz="1600" dirty="0">
                <a:solidFill>
                  <a:prstClr val="black"/>
                </a:solidFill>
                <a:latin typeface="ＭＳ ゴシック"/>
                <a:cs typeface="Arial" pitchFamily="34" charset="0"/>
              </a:rPr>
              <a:t>85%</a:t>
            </a:r>
            <a:r>
              <a:rPr lang="ja-JP" altLang="en-US" sz="1600" dirty="0">
                <a:solidFill>
                  <a:prstClr val="black"/>
                </a:solidFill>
                <a:latin typeface="ＭＳ ゴシック"/>
                <a:cs typeface="Arial" pitchFamily="34" charset="0"/>
              </a:rPr>
              <a:t>（</a:t>
            </a:r>
            <a:r>
              <a:rPr lang="en-US" altLang="ja-JP" sz="1600" dirty="0">
                <a:solidFill>
                  <a:prstClr val="black"/>
                </a:solidFill>
                <a:latin typeface="ＭＳ ゴシック"/>
                <a:cs typeface="Arial" pitchFamily="34" charset="0"/>
              </a:rPr>
              <a:t>1990</a:t>
            </a:r>
            <a:r>
              <a:rPr lang="ja-JP" altLang="en-US" sz="1600" dirty="0">
                <a:solidFill>
                  <a:prstClr val="black"/>
                </a:solidFill>
                <a:latin typeface="ＭＳ ゴシック"/>
                <a:cs typeface="Arial" pitchFamily="34" charset="0"/>
              </a:rPr>
              <a:t>年以降の平均</a:t>
            </a:r>
            <a:r>
              <a:rPr lang="en-US" altLang="ja-JP" sz="1600" dirty="0">
                <a:solidFill>
                  <a:prstClr val="black"/>
                </a:solidFill>
                <a:latin typeface="ＭＳ ゴシック"/>
                <a:cs typeface="Arial" pitchFamily="34" charset="0"/>
              </a:rPr>
              <a:t>75%</a:t>
            </a:r>
            <a:r>
              <a:rPr lang="ja-JP" altLang="en-US" sz="1600" dirty="0">
                <a:solidFill>
                  <a:prstClr val="black"/>
                </a:solidFill>
                <a:latin typeface="ＭＳ ゴシック"/>
                <a:cs typeface="Arial" pitchFamily="34" charset="0"/>
              </a:rPr>
              <a:t>）、</a:t>
            </a:r>
            <a:r>
              <a:rPr lang="en-US" altLang="ja-JP" sz="1600" dirty="0">
                <a:solidFill>
                  <a:prstClr val="black"/>
                </a:solidFill>
                <a:latin typeface="ＭＳ ゴシック"/>
                <a:cs typeface="Arial" pitchFamily="34" charset="0"/>
              </a:rPr>
              <a:t>2020</a:t>
            </a:r>
            <a:r>
              <a:rPr lang="ja-JP" altLang="en-US" sz="1600" dirty="0">
                <a:solidFill>
                  <a:prstClr val="black"/>
                </a:solidFill>
                <a:latin typeface="ＭＳ ゴシック"/>
                <a:cs typeface="Arial" pitchFamily="34" charset="0"/>
              </a:rPr>
              <a:t>年までに</a:t>
            </a:r>
            <a:r>
              <a:rPr lang="en-US" altLang="ja-JP" sz="1600" dirty="0">
                <a:solidFill>
                  <a:prstClr val="black"/>
                </a:solidFill>
                <a:latin typeface="ＭＳ ゴシック"/>
                <a:cs typeface="Arial" pitchFamily="34" charset="0"/>
              </a:rPr>
              <a:t>9</a:t>
            </a:r>
            <a:r>
              <a:rPr lang="ja-JP" altLang="en-US" sz="1600" dirty="0">
                <a:solidFill>
                  <a:prstClr val="black"/>
                </a:solidFill>
                <a:latin typeface="ＭＳ ゴシック"/>
                <a:cs typeface="Arial" pitchFamily="34" charset="0"/>
              </a:rPr>
              <a:t>基の新増設　　　　（現在建設中の２基を含む）案をとりいれている。</a:t>
            </a:r>
          </a:p>
          <a:p>
            <a:pPr marL="190500" indent="-190500" fontAlgn="base">
              <a:lnSpc>
                <a:spcPct val="125000"/>
              </a:lnSpc>
              <a:spcBef>
                <a:spcPct val="0"/>
              </a:spcBef>
              <a:spcAft>
                <a:spcPct val="0"/>
              </a:spcAft>
              <a:buFontTx/>
              <a:buChar char="•"/>
              <a:defRPr/>
            </a:pPr>
            <a:r>
              <a:rPr lang="ja-JP" altLang="en-US" sz="1600" dirty="0">
                <a:solidFill>
                  <a:prstClr val="black"/>
                </a:solidFill>
                <a:latin typeface="ＭＳ ゴシック"/>
                <a:cs typeface="Arial" pitchFamily="34" charset="0"/>
              </a:rPr>
              <a:t>新増設１基増が約</a:t>
            </a:r>
            <a:r>
              <a:rPr lang="en-US" altLang="ja-JP" sz="1600" dirty="0">
                <a:solidFill>
                  <a:prstClr val="black"/>
                </a:solidFill>
                <a:latin typeface="ＭＳ ゴシック"/>
                <a:cs typeface="Arial" pitchFamily="34" charset="0"/>
              </a:rPr>
              <a:t>500</a:t>
            </a:r>
            <a:r>
              <a:rPr lang="ja-JP" altLang="en-US" sz="1600" dirty="0">
                <a:solidFill>
                  <a:prstClr val="black"/>
                </a:solidFill>
                <a:latin typeface="ＭＳ ゴシック"/>
                <a:cs typeface="Arial" pitchFamily="34" charset="0"/>
              </a:rPr>
              <a:t>万</a:t>
            </a:r>
            <a:r>
              <a:rPr lang="en-US" altLang="ja-JP" sz="1600" dirty="0">
                <a:solidFill>
                  <a:prstClr val="black"/>
                </a:solidFill>
                <a:latin typeface="ＭＳ ゴシック"/>
                <a:cs typeface="Arial" pitchFamily="34" charset="0"/>
              </a:rPr>
              <a:t>t-CO</a:t>
            </a:r>
            <a:r>
              <a:rPr lang="en-US" altLang="ja-JP" sz="1600" baseline="-25000" dirty="0">
                <a:solidFill>
                  <a:prstClr val="black"/>
                </a:solidFill>
                <a:latin typeface="ＭＳ ゴシック"/>
                <a:cs typeface="Arial" pitchFamily="34" charset="0"/>
              </a:rPr>
              <a:t>2</a:t>
            </a:r>
            <a:r>
              <a:rPr lang="ja-JP" altLang="en-US" sz="1600" dirty="0">
                <a:solidFill>
                  <a:prstClr val="black"/>
                </a:solidFill>
                <a:latin typeface="ＭＳ ゴシック"/>
                <a:cs typeface="Arial" pitchFamily="34" charset="0"/>
              </a:rPr>
              <a:t>削減、設備利用率１％増は約</a:t>
            </a:r>
            <a:r>
              <a:rPr lang="en-US" altLang="ja-JP" sz="1600" dirty="0">
                <a:solidFill>
                  <a:prstClr val="black"/>
                </a:solidFill>
                <a:latin typeface="ＭＳ ゴシック"/>
                <a:cs typeface="Arial" pitchFamily="34" charset="0"/>
              </a:rPr>
              <a:t>300</a:t>
            </a:r>
            <a:r>
              <a:rPr lang="ja-JP" altLang="en-US" sz="1600" dirty="0">
                <a:solidFill>
                  <a:prstClr val="black"/>
                </a:solidFill>
                <a:latin typeface="ＭＳ ゴシック"/>
                <a:cs typeface="Arial" pitchFamily="34" charset="0"/>
              </a:rPr>
              <a:t>万</a:t>
            </a:r>
            <a:r>
              <a:rPr lang="en-US" altLang="ja-JP" sz="1600" dirty="0">
                <a:solidFill>
                  <a:prstClr val="black"/>
                </a:solidFill>
                <a:latin typeface="ＭＳ ゴシック"/>
                <a:cs typeface="Arial" pitchFamily="34" charset="0"/>
              </a:rPr>
              <a:t>t-CO</a:t>
            </a:r>
            <a:r>
              <a:rPr lang="en-US" altLang="ja-JP" sz="1600" baseline="-25000" dirty="0">
                <a:solidFill>
                  <a:prstClr val="black"/>
                </a:solidFill>
                <a:latin typeface="ＭＳ ゴシック"/>
                <a:cs typeface="Arial" pitchFamily="34" charset="0"/>
              </a:rPr>
              <a:t>2</a:t>
            </a:r>
            <a:r>
              <a:rPr lang="ja-JP" altLang="en-US" sz="1600" dirty="0">
                <a:solidFill>
                  <a:prstClr val="black"/>
                </a:solidFill>
                <a:latin typeface="ＭＳ ゴシック"/>
                <a:cs typeface="Arial" pitchFamily="34" charset="0"/>
              </a:rPr>
              <a:t>削減に相当。</a:t>
            </a:r>
          </a:p>
        </p:txBody>
      </p:sp>
      <p:sp>
        <p:nvSpPr>
          <p:cNvPr id="85" name="テキスト ボックス 84"/>
          <p:cNvSpPr txBox="1"/>
          <p:nvPr/>
        </p:nvSpPr>
        <p:spPr>
          <a:xfrm>
            <a:off x="2413000" y="2584450"/>
            <a:ext cx="1266825" cy="539750"/>
          </a:xfrm>
          <a:prstGeom prst="rect">
            <a:avLst/>
          </a:prstGeom>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lIns="0" tIns="0" rIns="36000" bIns="0" anchor="ctr" anchorCtr="1"/>
          <a:lstStyle/>
          <a:p>
            <a:pPr fontAlgn="base">
              <a:spcBef>
                <a:spcPct val="0"/>
              </a:spcBef>
              <a:spcAft>
                <a:spcPct val="0"/>
              </a:spcAft>
              <a:defRPr/>
            </a:pPr>
            <a:r>
              <a:rPr lang="ja-JP" altLang="en-US" sz="1100" dirty="0">
                <a:solidFill>
                  <a:prstClr val="black"/>
                </a:solidFill>
                <a:cs typeface="Arial" pitchFamily="34" charset="0"/>
              </a:rPr>
              <a:t>・設備利用率 </a:t>
            </a:r>
            <a:r>
              <a:rPr lang="en-US" altLang="ja-JP" sz="1100" b="1" dirty="0">
                <a:solidFill>
                  <a:srgbClr val="699FD1">
                    <a:lumMod val="50000"/>
                  </a:srgbClr>
                </a:solidFill>
                <a:cs typeface="Arial" pitchFamily="34" charset="0"/>
              </a:rPr>
              <a:t>85%</a:t>
            </a:r>
          </a:p>
          <a:p>
            <a:pPr fontAlgn="base">
              <a:spcBef>
                <a:spcPct val="0"/>
              </a:spcBef>
              <a:spcAft>
                <a:spcPct val="0"/>
              </a:spcAft>
              <a:defRPr/>
            </a:pPr>
            <a:r>
              <a:rPr lang="ja-JP" altLang="en-US" sz="1100" dirty="0">
                <a:solidFill>
                  <a:prstClr val="black"/>
                </a:solidFill>
                <a:cs typeface="Arial" pitchFamily="34" charset="0"/>
              </a:rPr>
              <a:t>・新増設 </a:t>
            </a:r>
            <a:r>
              <a:rPr lang="en-US" altLang="ja-JP" sz="1100" b="1" dirty="0">
                <a:solidFill>
                  <a:srgbClr val="699FD1">
                    <a:lumMod val="50000"/>
                  </a:srgbClr>
                </a:solidFill>
                <a:cs typeface="Arial" pitchFamily="34" charset="0"/>
              </a:rPr>
              <a:t>9</a:t>
            </a:r>
            <a:r>
              <a:rPr lang="ja-JP" altLang="en-US" sz="1100" b="1" dirty="0">
                <a:solidFill>
                  <a:srgbClr val="699FD1">
                    <a:lumMod val="50000"/>
                  </a:srgbClr>
                </a:solidFill>
                <a:cs typeface="Arial" pitchFamily="34" charset="0"/>
              </a:rPr>
              <a:t>基 </a:t>
            </a:r>
            <a:endParaRPr lang="en-US" altLang="ja-JP" sz="1100" b="1" dirty="0">
              <a:solidFill>
                <a:srgbClr val="699FD1">
                  <a:lumMod val="50000"/>
                </a:srgbClr>
              </a:solidFill>
              <a:cs typeface="Arial" pitchFamily="34" charset="0"/>
            </a:endParaRPr>
          </a:p>
          <a:p>
            <a:pPr fontAlgn="base">
              <a:spcBef>
                <a:spcPct val="0"/>
              </a:spcBef>
              <a:spcAft>
                <a:spcPct val="0"/>
              </a:spcAft>
              <a:defRPr/>
            </a:pPr>
            <a:r>
              <a:rPr lang="ja-JP" altLang="en-US" sz="1100" dirty="0">
                <a:solidFill>
                  <a:prstClr val="black"/>
                </a:solidFill>
                <a:cs typeface="Arial" pitchFamily="34" charset="0"/>
              </a:rPr>
              <a:t>・総量 </a:t>
            </a:r>
            <a:r>
              <a:rPr lang="en-US" altLang="ja-JP" sz="1100" dirty="0">
                <a:solidFill>
                  <a:prstClr val="black"/>
                </a:solidFill>
                <a:cs typeface="Arial" pitchFamily="34" charset="0"/>
              </a:rPr>
              <a:t>6,143</a:t>
            </a:r>
            <a:r>
              <a:rPr lang="ja-JP" altLang="en-US" sz="1100" dirty="0">
                <a:solidFill>
                  <a:prstClr val="black"/>
                </a:solidFill>
                <a:cs typeface="Arial" pitchFamily="34" charset="0"/>
              </a:rPr>
              <a:t>万</a:t>
            </a:r>
            <a:r>
              <a:rPr lang="en-US" altLang="ja-JP" sz="1100" dirty="0">
                <a:solidFill>
                  <a:prstClr val="black"/>
                </a:solidFill>
                <a:cs typeface="Arial" pitchFamily="34" charset="0"/>
              </a:rPr>
              <a:t>kW</a:t>
            </a:r>
            <a:endParaRPr lang="ja-JP" altLang="en-US" sz="1100" dirty="0">
              <a:solidFill>
                <a:prstClr val="black"/>
              </a:solidFill>
              <a:cs typeface="Arial" pitchFamily="34" charset="0"/>
            </a:endParaRPr>
          </a:p>
        </p:txBody>
      </p:sp>
      <p:sp>
        <p:nvSpPr>
          <p:cNvPr id="86" name="テキスト ボックス 85"/>
          <p:cNvSpPr txBox="1"/>
          <p:nvPr/>
        </p:nvSpPr>
        <p:spPr>
          <a:xfrm>
            <a:off x="1647825" y="3602038"/>
            <a:ext cx="1350963" cy="574675"/>
          </a:xfrm>
          <a:prstGeom prst="rect">
            <a:avLst/>
          </a:prstGeom>
          <a:noFill/>
          <a:ln w="19050">
            <a:solidFill>
              <a:schemeClr val="accent1">
                <a:lumMod val="75000"/>
              </a:schemeClr>
            </a:solidFill>
          </a:ln>
        </p:spPr>
        <p:txBody>
          <a:bodyPr lIns="0" tIns="0" bIns="0" anchor="ctr" anchorCtr="1"/>
          <a:lstStyle/>
          <a:p>
            <a:pPr fontAlgn="base">
              <a:spcBef>
                <a:spcPct val="0"/>
              </a:spcBef>
              <a:spcAft>
                <a:spcPct val="0"/>
              </a:spcAft>
              <a:defRPr/>
            </a:pPr>
            <a:r>
              <a:rPr lang="ja-JP" altLang="en-US" sz="1100" dirty="0">
                <a:solidFill>
                  <a:prstClr val="black"/>
                </a:solidFill>
                <a:cs typeface="Arial" pitchFamily="34" charset="0"/>
              </a:rPr>
              <a:t>・設備利用率 </a:t>
            </a:r>
            <a:r>
              <a:rPr lang="en-US" altLang="ja-JP" sz="1100" b="1" dirty="0">
                <a:solidFill>
                  <a:srgbClr val="FF0000"/>
                </a:solidFill>
                <a:cs typeface="Arial" pitchFamily="34" charset="0"/>
              </a:rPr>
              <a:t>75%</a:t>
            </a:r>
          </a:p>
          <a:p>
            <a:pPr fontAlgn="base">
              <a:spcBef>
                <a:spcPct val="0"/>
              </a:spcBef>
              <a:spcAft>
                <a:spcPct val="0"/>
              </a:spcAft>
              <a:defRPr/>
            </a:pPr>
            <a:r>
              <a:rPr lang="ja-JP" altLang="en-US" sz="1100" dirty="0">
                <a:solidFill>
                  <a:prstClr val="black"/>
                </a:solidFill>
                <a:cs typeface="Arial" pitchFamily="34" charset="0"/>
              </a:rPr>
              <a:t>・新増設   </a:t>
            </a:r>
            <a:r>
              <a:rPr lang="en-US" altLang="ja-JP" sz="1100" b="1" dirty="0">
                <a:solidFill>
                  <a:srgbClr val="699FD1">
                    <a:lumMod val="50000"/>
                  </a:srgbClr>
                </a:solidFill>
                <a:cs typeface="Arial" pitchFamily="34" charset="0"/>
              </a:rPr>
              <a:t>9</a:t>
            </a:r>
            <a:r>
              <a:rPr lang="ja-JP" altLang="en-US" sz="1100" b="1" dirty="0">
                <a:solidFill>
                  <a:srgbClr val="699FD1">
                    <a:lumMod val="50000"/>
                  </a:srgbClr>
                </a:solidFill>
                <a:cs typeface="Arial" pitchFamily="34" charset="0"/>
              </a:rPr>
              <a:t>基</a:t>
            </a:r>
            <a:endParaRPr lang="en-US" altLang="ja-JP" sz="1100" b="1" dirty="0">
              <a:solidFill>
                <a:srgbClr val="699FD1">
                  <a:lumMod val="50000"/>
                </a:srgbClr>
              </a:solidFill>
              <a:cs typeface="Arial" pitchFamily="34" charset="0"/>
            </a:endParaRPr>
          </a:p>
          <a:p>
            <a:pPr fontAlgn="base">
              <a:spcBef>
                <a:spcPct val="0"/>
              </a:spcBef>
              <a:spcAft>
                <a:spcPct val="0"/>
              </a:spcAft>
              <a:defRPr/>
            </a:pPr>
            <a:r>
              <a:rPr lang="ja-JP" altLang="en-US" sz="1100" dirty="0">
                <a:solidFill>
                  <a:prstClr val="black"/>
                </a:solidFill>
                <a:cs typeface="Arial" pitchFamily="34" charset="0"/>
              </a:rPr>
              <a:t>・総量 </a:t>
            </a:r>
            <a:r>
              <a:rPr lang="en-US" altLang="ja-JP" sz="1100" dirty="0">
                <a:solidFill>
                  <a:prstClr val="black"/>
                </a:solidFill>
                <a:cs typeface="Arial" pitchFamily="34" charset="0"/>
              </a:rPr>
              <a:t>6,143</a:t>
            </a:r>
            <a:r>
              <a:rPr lang="ja-JP" altLang="en-US" sz="1100" dirty="0">
                <a:solidFill>
                  <a:prstClr val="black"/>
                </a:solidFill>
                <a:cs typeface="Arial" pitchFamily="34" charset="0"/>
              </a:rPr>
              <a:t>万</a:t>
            </a:r>
            <a:r>
              <a:rPr lang="en-US" altLang="ja-JP" sz="1100" dirty="0">
                <a:solidFill>
                  <a:prstClr val="black"/>
                </a:solidFill>
                <a:cs typeface="Arial" pitchFamily="34" charset="0"/>
              </a:rPr>
              <a:t>kW</a:t>
            </a:r>
            <a:endParaRPr lang="ja-JP" altLang="en-US" sz="1100" dirty="0">
              <a:solidFill>
                <a:prstClr val="black"/>
              </a:solidFill>
              <a:cs typeface="Arial" pitchFamily="34" charset="0"/>
            </a:endParaRPr>
          </a:p>
        </p:txBody>
      </p:sp>
      <p:sp>
        <p:nvSpPr>
          <p:cNvPr id="87" name="テキスト ボックス 86"/>
          <p:cNvSpPr txBox="1"/>
          <p:nvPr/>
        </p:nvSpPr>
        <p:spPr>
          <a:xfrm>
            <a:off x="3159125" y="3544888"/>
            <a:ext cx="1263650" cy="533400"/>
          </a:xfrm>
          <a:prstGeom prst="rect">
            <a:avLst/>
          </a:prstGeom>
          <a:noFill/>
          <a:ln w="19050">
            <a:solidFill>
              <a:schemeClr val="accent1">
                <a:lumMod val="75000"/>
              </a:schemeClr>
            </a:solidFill>
          </a:ln>
        </p:spPr>
        <p:txBody>
          <a:bodyPr lIns="0" tIns="0" bIns="0" anchor="ctr" anchorCtr="1"/>
          <a:lstStyle/>
          <a:p>
            <a:pPr fontAlgn="base">
              <a:spcBef>
                <a:spcPct val="0"/>
              </a:spcBef>
              <a:spcAft>
                <a:spcPct val="0"/>
              </a:spcAft>
              <a:defRPr/>
            </a:pPr>
            <a:r>
              <a:rPr lang="ja-JP" altLang="en-US" sz="1100" dirty="0">
                <a:solidFill>
                  <a:prstClr val="black"/>
                </a:solidFill>
                <a:cs typeface="Arial" pitchFamily="34" charset="0"/>
              </a:rPr>
              <a:t>・設備利用率 </a:t>
            </a:r>
            <a:r>
              <a:rPr lang="en-US" altLang="ja-JP" sz="1100" b="1" dirty="0">
                <a:solidFill>
                  <a:srgbClr val="699FD1">
                    <a:lumMod val="50000"/>
                  </a:srgbClr>
                </a:solidFill>
                <a:cs typeface="Arial" pitchFamily="34" charset="0"/>
              </a:rPr>
              <a:t>85%</a:t>
            </a:r>
          </a:p>
          <a:p>
            <a:pPr fontAlgn="base">
              <a:spcBef>
                <a:spcPct val="0"/>
              </a:spcBef>
              <a:spcAft>
                <a:spcPct val="0"/>
              </a:spcAft>
              <a:defRPr/>
            </a:pPr>
            <a:r>
              <a:rPr lang="ja-JP" altLang="en-US" sz="1100" dirty="0">
                <a:solidFill>
                  <a:prstClr val="black"/>
                </a:solidFill>
                <a:cs typeface="Arial" pitchFamily="34" charset="0"/>
              </a:rPr>
              <a:t>・新増設 </a:t>
            </a:r>
            <a:r>
              <a:rPr lang="en-US" altLang="ja-JP" sz="1100" b="1" dirty="0">
                <a:solidFill>
                  <a:srgbClr val="FF0000"/>
                </a:solidFill>
                <a:cs typeface="Arial" pitchFamily="34" charset="0"/>
              </a:rPr>
              <a:t>2</a:t>
            </a:r>
            <a:r>
              <a:rPr lang="ja-JP" altLang="en-US" sz="1100" b="1" dirty="0">
                <a:solidFill>
                  <a:srgbClr val="FF0000"/>
                </a:solidFill>
                <a:cs typeface="Arial" pitchFamily="34" charset="0"/>
              </a:rPr>
              <a:t>基</a:t>
            </a:r>
            <a:endParaRPr lang="en-US" altLang="ja-JP" sz="1100" b="1" dirty="0">
              <a:solidFill>
                <a:srgbClr val="FF0000"/>
              </a:solidFill>
              <a:cs typeface="Arial" pitchFamily="34" charset="0"/>
            </a:endParaRPr>
          </a:p>
          <a:p>
            <a:pPr fontAlgn="base">
              <a:spcBef>
                <a:spcPct val="0"/>
              </a:spcBef>
              <a:spcAft>
                <a:spcPct val="0"/>
              </a:spcAft>
              <a:defRPr/>
            </a:pPr>
            <a:r>
              <a:rPr lang="ja-JP" altLang="en-US" sz="1100" dirty="0">
                <a:solidFill>
                  <a:prstClr val="black"/>
                </a:solidFill>
                <a:cs typeface="Arial" pitchFamily="34" charset="0"/>
              </a:rPr>
              <a:t>・総量 </a:t>
            </a:r>
            <a:r>
              <a:rPr lang="en-US" altLang="ja-JP" sz="1100" dirty="0">
                <a:solidFill>
                  <a:prstClr val="black"/>
                </a:solidFill>
                <a:cs typeface="Arial" pitchFamily="34" charset="0"/>
              </a:rPr>
              <a:t>5,160</a:t>
            </a:r>
            <a:r>
              <a:rPr lang="ja-JP" altLang="en-US" sz="1100" dirty="0">
                <a:solidFill>
                  <a:prstClr val="black"/>
                </a:solidFill>
                <a:cs typeface="Arial" pitchFamily="34" charset="0"/>
              </a:rPr>
              <a:t>万</a:t>
            </a:r>
            <a:r>
              <a:rPr lang="en-US" altLang="ja-JP" sz="1100" dirty="0">
                <a:solidFill>
                  <a:prstClr val="black"/>
                </a:solidFill>
                <a:cs typeface="Arial" pitchFamily="34" charset="0"/>
              </a:rPr>
              <a:t>kW</a:t>
            </a:r>
            <a:endParaRPr lang="ja-JP" altLang="en-US" sz="1100" dirty="0">
              <a:solidFill>
                <a:prstClr val="black"/>
              </a:solidFill>
              <a:cs typeface="Arial" pitchFamily="34" charset="0"/>
            </a:endParaRPr>
          </a:p>
        </p:txBody>
      </p:sp>
      <p:sp>
        <p:nvSpPr>
          <p:cNvPr id="88" name="テキスト ボックス 199"/>
          <p:cNvSpPr txBox="1">
            <a:spLocks noChangeArrowheads="1"/>
          </p:cNvSpPr>
          <p:nvPr/>
        </p:nvSpPr>
        <p:spPr bwMode="auto">
          <a:xfrm>
            <a:off x="2395538" y="4799013"/>
            <a:ext cx="1343025" cy="542925"/>
          </a:xfrm>
          <a:prstGeom prst="rect">
            <a:avLst/>
          </a:prstGeom>
          <a:noFill/>
          <a:ln w="19050">
            <a:solidFill>
              <a:schemeClr val="accent1">
                <a:lumMod val="75000"/>
              </a:schemeClr>
            </a:solidFill>
            <a:miter lim="800000"/>
            <a:headEnd/>
            <a:tailEnd/>
          </a:ln>
        </p:spPr>
        <p:txBody>
          <a:bodyPr lIns="0" tIns="0" bIns="0" anchor="ctr" anchorCtr="1"/>
          <a:lstStyle/>
          <a:p>
            <a:pPr fontAlgn="base">
              <a:spcBef>
                <a:spcPct val="0"/>
              </a:spcBef>
              <a:spcAft>
                <a:spcPct val="0"/>
              </a:spcAft>
              <a:defRPr/>
            </a:pPr>
            <a:r>
              <a:rPr lang="ja-JP" altLang="en-US" sz="1100" dirty="0">
                <a:solidFill>
                  <a:prstClr val="black"/>
                </a:solidFill>
                <a:cs typeface="Arial" charset="0"/>
              </a:rPr>
              <a:t>・設備利用率 </a:t>
            </a:r>
            <a:r>
              <a:rPr lang="en-US" altLang="ja-JP" sz="1100" b="1" dirty="0">
                <a:solidFill>
                  <a:srgbClr val="FF0000"/>
                </a:solidFill>
                <a:cs typeface="Arial" charset="0"/>
              </a:rPr>
              <a:t>75%</a:t>
            </a:r>
          </a:p>
          <a:p>
            <a:pPr fontAlgn="base">
              <a:spcBef>
                <a:spcPct val="0"/>
              </a:spcBef>
              <a:spcAft>
                <a:spcPct val="0"/>
              </a:spcAft>
              <a:defRPr/>
            </a:pPr>
            <a:r>
              <a:rPr lang="ja-JP" altLang="en-US" sz="1100" dirty="0">
                <a:solidFill>
                  <a:prstClr val="black"/>
                </a:solidFill>
                <a:cs typeface="Arial" charset="0"/>
              </a:rPr>
              <a:t>・</a:t>
            </a:r>
            <a:r>
              <a:rPr lang="ja-JP" altLang="en-US" sz="1100" dirty="0">
                <a:solidFill>
                  <a:prstClr val="black"/>
                </a:solidFill>
                <a:cs typeface="Arial" pitchFamily="34" charset="0"/>
              </a:rPr>
              <a:t>新増設 </a:t>
            </a:r>
            <a:r>
              <a:rPr lang="en-US" altLang="ja-JP" sz="1100" b="1" dirty="0">
                <a:solidFill>
                  <a:srgbClr val="FF0000"/>
                </a:solidFill>
                <a:cs typeface="Arial" charset="0"/>
              </a:rPr>
              <a:t>2</a:t>
            </a:r>
            <a:r>
              <a:rPr lang="ja-JP" altLang="en-US" sz="1100" b="1" dirty="0">
                <a:solidFill>
                  <a:srgbClr val="FF0000"/>
                </a:solidFill>
                <a:cs typeface="Arial" charset="0"/>
              </a:rPr>
              <a:t>基</a:t>
            </a:r>
            <a:endParaRPr lang="en-US" altLang="ja-JP" sz="1100" b="1" dirty="0">
              <a:solidFill>
                <a:srgbClr val="FF0000"/>
              </a:solidFill>
              <a:cs typeface="Arial" charset="0"/>
            </a:endParaRPr>
          </a:p>
          <a:p>
            <a:pPr fontAlgn="base">
              <a:spcBef>
                <a:spcPct val="0"/>
              </a:spcBef>
              <a:spcAft>
                <a:spcPct val="0"/>
              </a:spcAft>
              <a:defRPr/>
            </a:pPr>
            <a:r>
              <a:rPr lang="ja-JP" altLang="en-US" sz="1100" dirty="0">
                <a:solidFill>
                  <a:prstClr val="black"/>
                </a:solidFill>
                <a:cs typeface="Arial" charset="0"/>
              </a:rPr>
              <a:t>・総量 </a:t>
            </a:r>
            <a:r>
              <a:rPr lang="en-US" altLang="ja-JP" sz="1100" dirty="0">
                <a:solidFill>
                  <a:prstClr val="black"/>
                </a:solidFill>
                <a:cs typeface="Arial" pitchFamily="34" charset="0"/>
              </a:rPr>
              <a:t>5,160</a:t>
            </a:r>
            <a:r>
              <a:rPr lang="ja-JP" altLang="en-US" sz="1100" dirty="0">
                <a:solidFill>
                  <a:prstClr val="black"/>
                </a:solidFill>
                <a:cs typeface="Arial" pitchFamily="34" charset="0"/>
              </a:rPr>
              <a:t>万</a:t>
            </a:r>
            <a:r>
              <a:rPr lang="en-US" altLang="ja-JP" sz="1100" dirty="0">
                <a:solidFill>
                  <a:prstClr val="black"/>
                </a:solidFill>
                <a:cs typeface="Arial" pitchFamily="34" charset="0"/>
              </a:rPr>
              <a:t>kW</a:t>
            </a:r>
            <a:endParaRPr lang="ja-JP" altLang="en-US" sz="1100" dirty="0">
              <a:solidFill>
                <a:prstClr val="black"/>
              </a:solidFill>
              <a:cs typeface="Arial" pitchFamily="34" charset="0"/>
            </a:endParaRPr>
          </a:p>
        </p:txBody>
      </p:sp>
      <p:sp>
        <p:nvSpPr>
          <p:cNvPr id="38920" name="正方形/長方形 200"/>
          <p:cNvSpPr>
            <a:spLocks noChangeArrowheads="1"/>
          </p:cNvSpPr>
          <p:nvPr/>
        </p:nvSpPr>
        <p:spPr bwMode="auto">
          <a:xfrm>
            <a:off x="3298825" y="2203450"/>
            <a:ext cx="12541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a:spAutoFit/>
          </a:bodyPr>
          <a:lstStyle/>
          <a:p>
            <a:pPr algn="r" fontAlgn="base">
              <a:spcBef>
                <a:spcPct val="0"/>
              </a:spcBef>
              <a:spcAft>
                <a:spcPct val="0"/>
              </a:spcAft>
            </a:pPr>
            <a:r>
              <a:rPr lang="en-US" altLang="ja-JP" sz="1100" smtClean="0">
                <a:solidFill>
                  <a:srgbClr val="000000"/>
                </a:solidFill>
                <a:cs typeface="Arial" pitchFamily="34" charset="0"/>
              </a:rPr>
              <a:t>2020</a:t>
            </a:r>
            <a:r>
              <a:rPr lang="ja-JP" altLang="en-US" sz="1100" smtClean="0">
                <a:solidFill>
                  <a:srgbClr val="000000"/>
                </a:solidFill>
                <a:cs typeface="Arial" pitchFamily="34" charset="0"/>
              </a:rPr>
              <a:t>年</a:t>
            </a:r>
            <a:endParaRPr lang="en-US" altLang="ja-JP" sz="1100" smtClean="0">
              <a:solidFill>
                <a:srgbClr val="000000"/>
              </a:solidFill>
              <a:cs typeface="Arial" pitchFamily="34" charset="0"/>
            </a:endParaRPr>
          </a:p>
        </p:txBody>
      </p:sp>
      <p:cxnSp>
        <p:nvCxnSpPr>
          <p:cNvPr id="90" name="直線矢印コネクタ 89"/>
          <p:cNvCxnSpPr>
            <a:stCxn id="85" idx="2"/>
            <a:endCxn id="86" idx="0"/>
          </p:cNvCxnSpPr>
          <p:nvPr/>
        </p:nvCxnSpPr>
        <p:spPr>
          <a:xfrm rot="5400000">
            <a:off x="2445544" y="3001169"/>
            <a:ext cx="477838" cy="723900"/>
          </a:xfrm>
          <a:prstGeom prst="straightConnector1">
            <a:avLst/>
          </a:prstGeom>
          <a:ln w="19050">
            <a:solidFill>
              <a:schemeClr val="accent1">
                <a:lumMod val="75000"/>
              </a:schemeClr>
            </a:solidFill>
            <a:prstDash val="sysDash"/>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91" name="直線矢印コネクタ 90"/>
          <p:cNvCxnSpPr>
            <a:stCxn id="85" idx="2"/>
            <a:endCxn id="88" idx="0"/>
          </p:cNvCxnSpPr>
          <p:nvPr/>
        </p:nvCxnSpPr>
        <p:spPr>
          <a:xfrm rot="16200000" flipH="1">
            <a:off x="2219325" y="3951288"/>
            <a:ext cx="1674813" cy="20637"/>
          </a:xfrm>
          <a:prstGeom prst="straightConnector1">
            <a:avLst/>
          </a:prstGeom>
          <a:ln w="19050">
            <a:solidFill>
              <a:schemeClr val="accent1">
                <a:lumMod val="75000"/>
              </a:schemeClr>
            </a:solidFill>
            <a:prstDash val="sysDash"/>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92" name="テキスト ボックス 212"/>
          <p:cNvSpPr txBox="1">
            <a:spLocks noChangeArrowheads="1"/>
          </p:cNvSpPr>
          <p:nvPr/>
        </p:nvSpPr>
        <p:spPr bwMode="auto">
          <a:xfrm>
            <a:off x="1314450" y="4135438"/>
            <a:ext cx="1928813" cy="630237"/>
          </a:xfrm>
          <a:prstGeom prst="rect">
            <a:avLst/>
          </a:prstGeom>
          <a:noFill/>
          <a:ln w="9525">
            <a:noFill/>
            <a:miter lim="800000"/>
            <a:headEnd/>
            <a:tailEnd/>
          </a:ln>
        </p:spPr>
        <p:txBody>
          <a:bodyPr wrap="none">
            <a:spAutoFit/>
          </a:bodyPr>
          <a:lstStyle/>
          <a:p>
            <a:pPr algn="ctr" fontAlgn="base">
              <a:spcBef>
                <a:spcPct val="0"/>
              </a:spcBef>
              <a:spcAft>
                <a:spcPct val="0"/>
              </a:spcAft>
              <a:defRPr/>
            </a:pPr>
            <a:r>
              <a:rPr lang="ja-JP" altLang="en-US" sz="1100" b="1" dirty="0">
                <a:solidFill>
                  <a:prstClr val="black"/>
                </a:solidFill>
                <a:cs typeface="Arial" charset="0"/>
              </a:rPr>
              <a:t>＋</a:t>
            </a:r>
            <a:r>
              <a:rPr lang="en-US" altLang="ja-JP" sz="1100" b="1" dirty="0">
                <a:solidFill>
                  <a:prstClr val="black"/>
                </a:solidFill>
                <a:cs typeface="Arial" charset="0"/>
              </a:rPr>
              <a:t>3,000</a:t>
            </a:r>
            <a:r>
              <a:rPr lang="ja-JP" altLang="en-US" sz="1100" b="1" dirty="0">
                <a:solidFill>
                  <a:prstClr val="black"/>
                </a:solidFill>
                <a:cs typeface="Arial" charset="0"/>
              </a:rPr>
              <a:t>万</a:t>
            </a:r>
            <a:r>
              <a:rPr lang="en-US" altLang="ja-JP" sz="1100" b="1" dirty="0">
                <a:solidFill>
                  <a:prstClr val="black"/>
                </a:solidFill>
                <a:cs typeface="Arial" charset="0"/>
              </a:rPr>
              <a:t>t-CO2</a:t>
            </a:r>
          </a:p>
          <a:p>
            <a:pPr algn="ctr" fontAlgn="base">
              <a:spcBef>
                <a:spcPct val="0"/>
              </a:spcBef>
              <a:spcAft>
                <a:spcPct val="0"/>
              </a:spcAft>
              <a:defRPr/>
            </a:pPr>
            <a:r>
              <a:rPr lang="ja-JP" altLang="en-US" sz="1100" b="1" dirty="0">
                <a:solidFill>
                  <a:prstClr val="black"/>
                </a:solidFill>
                <a:cs typeface="Arial" charset="0"/>
              </a:rPr>
              <a:t>（</a:t>
            </a:r>
            <a:r>
              <a:rPr lang="en-US" altLang="ja-JP" sz="1100" b="1" dirty="0">
                <a:solidFill>
                  <a:prstClr val="black"/>
                </a:solidFill>
                <a:cs typeface="Arial" charset="0"/>
              </a:rPr>
              <a:t>90</a:t>
            </a:r>
            <a:r>
              <a:rPr lang="ja-JP" altLang="en-US" sz="1100" b="1" dirty="0">
                <a:solidFill>
                  <a:prstClr val="black"/>
                </a:solidFill>
                <a:cs typeface="Arial" charset="0"/>
              </a:rPr>
              <a:t>年比 </a:t>
            </a:r>
            <a:r>
              <a:rPr lang="en-US" altLang="ja-JP" sz="2400" b="1" dirty="0">
                <a:solidFill>
                  <a:srgbClr val="FF0066">
                    <a:lumMod val="75000"/>
                  </a:srgbClr>
                </a:solidFill>
                <a:cs typeface="Arial" charset="0"/>
              </a:rPr>
              <a:t>2.4%</a:t>
            </a:r>
            <a:r>
              <a:rPr lang="ja-JP" altLang="en-US" sz="1100" b="1" dirty="0">
                <a:solidFill>
                  <a:prstClr val="black"/>
                </a:solidFill>
                <a:cs typeface="Arial" charset="0"/>
              </a:rPr>
              <a:t>相当）</a:t>
            </a:r>
          </a:p>
        </p:txBody>
      </p:sp>
      <p:sp>
        <p:nvSpPr>
          <p:cNvPr id="93" name="テキスト ボックス 213"/>
          <p:cNvSpPr txBox="1">
            <a:spLocks noChangeArrowheads="1"/>
          </p:cNvSpPr>
          <p:nvPr/>
        </p:nvSpPr>
        <p:spPr bwMode="auto">
          <a:xfrm>
            <a:off x="2228850" y="5319713"/>
            <a:ext cx="2024063" cy="646112"/>
          </a:xfrm>
          <a:prstGeom prst="rect">
            <a:avLst/>
          </a:prstGeom>
          <a:noFill/>
          <a:ln w="9525">
            <a:noFill/>
            <a:miter lim="800000"/>
            <a:headEnd/>
            <a:tailEnd/>
          </a:ln>
        </p:spPr>
        <p:txBody>
          <a:bodyPr wrap="none">
            <a:spAutoFit/>
          </a:bodyPr>
          <a:lstStyle/>
          <a:p>
            <a:pPr algn="ctr" fontAlgn="base">
              <a:spcBef>
                <a:spcPct val="0"/>
              </a:spcBef>
              <a:spcAft>
                <a:spcPct val="0"/>
              </a:spcAft>
              <a:defRPr/>
            </a:pPr>
            <a:r>
              <a:rPr lang="ja-JP" altLang="en-US" sz="1200" b="1" dirty="0">
                <a:solidFill>
                  <a:prstClr val="black"/>
                </a:solidFill>
                <a:cs typeface="Arial" charset="0"/>
              </a:rPr>
              <a:t>＋</a:t>
            </a:r>
            <a:r>
              <a:rPr lang="en-US" altLang="ja-JP" sz="1200" b="1" dirty="0">
                <a:solidFill>
                  <a:prstClr val="black"/>
                </a:solidFill>
                <a:cs typeface="Arial" charset="0"/>
              </a:rPr>
              <a:t>6,600</a:t>
            </a:r>
            <a:r>
              <a:rPr lang="ja-JP" altLang="en-US" sz="1200" b="1" dirty="0">
                <a:solidFill>
                  <a:prstClr val="black"/>
                </a:solidFill>
                <a:cs typeface="Arial" charset="0"/>
              </a:rPr>
              <a:t>万</a:t>
            </a:r>
            <a:r>
              <a:rPr lang="en-US" altLang="ja-JP" sz="1200" b="1" dirty="0">
                <a:solidFill>
                  <a:prstClr val="black"/>
                </a:solidFill>
                <a:cs typeface="Arial" charset="0"/>
              </a:rPr>
              <a:t>t-CO2</a:t>
            </a:r>
          </a:p>
          <a:p>
            <a:pPr algn="ctr" fontAlgn="base">
              <a:spcBef>
                <a:spcPct val="0"/>
              </a:spcBef>
              <a:spcAft>
                <a:spcPct val="0"/>
              </a:spcAft>
              <a:defRPr/>
            </a:pPr>
            <a:r>
              <a:rPr lang="ja-JP" altLang="en-US" sz="1200" b="1" dirty="0">
                <a:solidFill>
                  <a:prstClr val="black"/>
                </a:solidFill>
                <a:cs typeface="Arial" charset="0"/>
              </a:rPr>
              <a:t>（</a:t>
            </a:r>
            <a:r>
              <a:rPr lang="en-US" altLang="ja-JP" sz="1200" b="1" dirty="0">
                <a:solidFill>
                  <a:prstClr val="black"/>
                </a:solidFill>
                <a:cs typeface="Arial" charset="0"/>
              </a:rPr>
              <a:t>90</a:t>
            </a:r>
            <a:r>
              <a:rPr lang="ja-JP" altLang="en-US" sz="1200" b="1" dirty="0">
                <a:solidFill>
                  <a:prstClr val="black"/>
                </a:solidFill>
                <a:cs typeface="Arial" charset="0"/>
              </a:rPr>
              <a:t>年比 </a:t>
            </a:r>
            <a:r>
              <a:rPr lang="en-US" altLang="ja-JP" sz="2400" b="1" dirty="0">
                <a:solidFill>
                  <a:srgbClr val="FF0066">
                    <a:lumMod val="75000"/>
                  </a:srgbClr>
                </a:solidFill>
                <a:cs typeface="Arial" charset="0"/>
              </a:rPr>
              <a:t>5.2%</a:t>
            </a:r>
            <a:r>
              <a:rPr lang="ja-JP" altLang="en-US" sz="1200" b="1" dirty="0">
                <a:solidFill>
                  <a:prstClr val="black"/>
                </a:solidFill>
                <a:cs typeface="Arial" charset="0"/>
              </a:rPr>
              <a:t>相当）</a:t>
            </a:r>
          </a:p>
        </p:txBody>
      </p:sp>
      <p:sp>
        <p:nvSpPr>
          <p:cNvPr id="94" name="テキスト ボックス 224"/>
          <p:cNvSpPr txBox="1">
            <a:spLocks noChangeArrowheads="1"/>
          </p:cNvSpPr>
          <p:nvPr/>
        </p:nvSpPr>
        <p:spPr bwMode="auto">
          <a:xfrm>
            <a:off x="4541838" y="1728788"/>
            <a:ext cx="4030662" cy="331787"/>
          </a:xfrm>
          <a:prstGeom prst="rect">
            <a:avLst/>
          </a:prstGeom>
          <a:noFill/>
          <a:ln w="9525">
            <a:noFill/>
            <a:miter lim="800000"/>
            <a:headEnd/>
            <a:tailEnd/>
          </a:ln>
        </p:spPr>
        <p:txBody>
          <a:bodyPr wrap="none">
            <a:spAutoFit/>
          </a:bodyPr>
          <a:lstStyle/>
          <a:p>
            <a:pPr marL="541338" indent="-541338" fontAlgn="base">
              <a:lnSpc>
                <a:spcPct val="130000"/>
              </a:lnSpc>
              <a:spcBef>
                <a:spcPct val="0"/>
              </a:spcBef>
              <a:spcAft>
                <a:spcPct val="0"/>
              </a:spcAft>
              <a:defRPr/>
            </a:pPr>
            <a:r>
              <a:rPr lang="ja-JP" altLang="en-US" sz="1200" dirty="0">
                <a:solidFill>
                  <a:srgbClr val="1F497D"/>
                </a:solidFill>
                <a:effectLst>
                  <a:outerShdw blurRad="38100" dist="38100" dir="2700000" algn="tl">
                    <a:srgbClr val="C0C0C0"/>
                  </a:outerShdw>
                </a:effectLst>
                <a:latin typeface="メイリオ" pitchFamily="50" charset="-128"/>
                <a:ea typeface="ＭＳ Ｐゴシック" charset="-128"/>
              </a:rPr>
              <a:t>●長期エネルギー需給見通し等における原子力発電見通し</a:t>
            </a:r>
          </a:p>
        </p:txBody>
      </p:sp>
      <p:sp>
        <p:nvSpPr>
          <p:cNvPr id="38926" name="正方形/長方形 225"/>
          <p:cNvSpPr>
            <a:spLocks noChangeArrowheads="1"/>
          </p:cNvSpPr>
          <p:nvPr/>
        </p:nvSpPr>
        <p:spPr bwMode="auto">
          <a:xfrm>
            <a:off x="4699000" y="4097338"/>
            <a:ext cx="3878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en-US" altLang="ja-JP" sz="900" smtClean="0">
                <a:solidFill>
                  <a:prstClr val="black"/>
                </a:solidFill>
                <a:cs typeface="Arial" pitchFamily="34" charset="0"/>
              </a:rPr>
              <a:t>(</a:t>
            </a:r>
            <a:r>
              <a:rPr lang="ja-JP" altLang="en-US" sz="900" smtClean="0">
                <a:solidFill>
                  <a:prstClr val="black"/>
                </a:solidFill>
                <a:cs typeface="Arial" pitchFamily="34" charset="0"/>
              </a:rPr>
              <a:t>＊</a:t>
            </a:r>
            <a:r>
              <a:rPr lang="en-US" altLang="ja-JP" sz="900" smtClean="0">
                <a:solidFill>
                  <a:prstClr val="black"/>
                </a:solidFill>
                <a:cs typeface="Arial" pitchFamily="34" charset="0"/>
              </a:rPr>
              <a:t>)</a:t>
            </a:r>
            <a:r>
              <a:rPr lang="ja-JP" altLang="en-US" sz="900" smtClean="0">
                <a:solidFill>
                  <a:prstClr val="black"/>
                </a:solidFill>
                <a:cs typeface="Arial" pitchFamily="34" charset="0"/>
              </a:rPr>
              <a:t>凡例の年号は総合資源エネルギー調査会における長期のエネルギー</a:t>
            </a:r>
            <a:endParaRPr lang="en-US" altLang="ja-JP" sz="900" smtClean="0">
              <a:solidFill>
                <a:prstClr val="black"/>
              </a:solidFill>
              <a:cs typeface="Arial" pitchFamily="34" charset="0"/>
            </a:endParaRPr>
          </a:p>
          <a:p>
            <a:pPr fontAlgn="base">
              <a:spcBef>
                <a:spcPct val="0"/>
              </a:spcBef>
              <a:spcAft>
                <a:spcPct val="0"/>
              </a:spcAft>
            </a:pPr>
            <a:r>
              <a:rPr lang="ja-JP" altLang="en-US" sz="900" smtClean="0">
                <a:solidFill>
                  <a:prstClr val="black"/>
                </a:solidFill>
                <a:cs typeface="Arial" pitchFamily="34" charset="0"/>
              </a:rPr>
              <a:t>　　需給見通しの策定した年を示す。</a:t>
            </a:r>
            <a:endParaRPr lang="en-US" altLang="ja-JP" sz="900" smtClean="0">
              <a:solidFill>
                <a:prstClr val="black"/>
              </a:solidFill>
              <a:cs typeface="Arial" pitchFamily="34" charset="0"/>
            </a:endParaRPr>
          </a:p>
        </p:txBody>
      </p:sp>
      <p:sp>
        <p:nvSpPr>
          <p:cNvPr id="96" name="テキスト ボックス 229"/>
          <p:cNvSpPr txBox="1">
            <a:spLocks noChangeArrowheads="1"/>
          </p:cNvSpPr>
          <p:nvPr/>
        </p:nvSpPr>
        <p:spPr bwMode="auto">
          <a:xfrm>
            <a:off x="4610100" y="4548188"/>
            <a:ext cx="2492375" cy="331787"/>
          </a:xfrm>
          <a:prstGeom prst="rect">
            <a:avLst/>
          </a:prstGeom>
          <a:noFill/>
          <a:ln w="9525">
            <a:noFill/>
            <a:miter lim="800000"/>
            <a:headEnd/>
            <a:tailEnd/>
          </a:ln>
        </p:spPr>
        <p:txBody>
          <a:bodyPr wrap="none">
            <a:spAutoFit/>
          </a:bodyPr>
          <a:lstStyle/>
          <a:p>
            <a:pPr marL="541338" indent="-541338" fontAlgn="base">
              <a:lnSpc>
                <a:spcPct val="130000"/>
              </a:lnSpc>
              <a:spcBef>
                <a:spcPct val="0"/>
              </a:spcBef>
              <a:spcAft>
                <a:spcPct val="0"/>
              </a:spcAft>
              <a:defRPr/>
            </a:pPr>
            <a:r>
              <a:rPr lang="ja-JP" altLang="en-US" sz="1200" dirty="0">
                <a:solidFill>
                  <a:srgbClr val="1F497D"/>
                </a:solidFill>
                <a:effectLst>
                  <a:outerShdw blurRad="38100" dist="38100" dir="2700000" algn="tl">
                    <a:srgbClr val="C0C0C0"/>
                  </a:outerShdw>
                </a:effectLst>
                <a:latin typeface="メイリオ" pitchFamily="50" charset="-128"/>
                <a:ea typeface="ＭＳ Ｐゴシック" charset="-128"/>
              </a:rPr>
              <a:t>●原子力発電の設備利用率の推移</a:t>
            </a:r>
          </a:p>
        </p:txBody>
      </p:sp>
      <p:sp>
        <p:nvSpPr>
          <p:cNvPr id="38928" name="正方形/長方形 231"/>
          <p:cNvSpPr>
            <a:spLocks noChangeArrowheads="1"/>
          </p:cNvSpPr>
          <p:nvPr/>
        </p:nvSpPr>
        <p:spPr bwMode="auto">
          <a:xfrm>
            <a:off x="8272463" y="2063750"/>
            <a:ext cx="3778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en-US" altLang="ja-JP" sz="900" smtClean="0">
                <a:solidFill>
                  <a:prstClr val="black"/>
                </a:solidFill>
                <a:cs typeface="Arial" pitchFamily="34" charset="0"/>
              </a:rPr>
              <a:t>(</a:t>
            </a:r>
            <a:r>
              <a:rPr lang="ja-JP" altLang="en-US" sz="900" smtClean="0">
                <a:solidFill>
                  <a:prstClr val="black"/>
                </a:solidFill>
                <a:cs typeface="Arial" pitchFamily="34" charset="0"/>
              </a:rPr>
              <a:t>＊</a:t>
            </a:r>
            <a:r>
              <a:rPr lang="en-US" altLang="ja-JP" sz="900" smtClean="0">
                <a:solidFill>
                  <a:prstClr val="black"/>
                </a:solidFill>
                <a:cs typeface="Arial" pitchFamily="34" charset="0"/>
              </a:rPr>
              <a:t>)</a:t>
            </a:r>
          </a:p>
        </p:txBody>
      </p:sp>
      <p:sp>
        <p:nvSpPr>
          <p:cNvPr id="38929" name="テキスト ボックス 25"/>
          <p:cNvSpPr txBox="1">
            <a:spLocks noChangeArrowheads="1"/>
          </p:cNvSpPr>
          <p:nvPr/>
        </p:nvSpPr>
        <p:spPr bwMode="auto">
          <a:xfrm>
            <a:off x="3060700" y="5980113"/>
            <a:ext cx="16494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100" smtClean="0">
                <a:solidFill>
                  <a:prstClr val="black"/>
                </a:solidFill>
                <a:cs typeface="Arial" pitchFamily="34" charset="0"/>
              </a:rPr>
              <a:t>【</a:t>
            </a:r>
            <a:r>
              <a:rPr lang="ja-JP" altLang="en-US" sz="1100" smtClean="0">
                <a:solidFill>
                  <a:prstClr val="black"/>
                </a:solidFill>
                <a:cs typeface="Arial" pitchFamily="34" charset="0"/>
              </a:rPr>
              <a:t>▲</a:t>
            </a:r>
            <a:r>
              <a:rPr lang="en-US" altLang="ja-JP" sz="1100" smtClean="0">
                <a:solidFill>
                  <a:prstClr val="black"/>
                </a:solidFill>
                <a:cs typeface="Arial" pitchFamily="34" charset="0"/>
              </a:rPr>
              <a:t>25%</a:t>
            </a:r>
            <a:r>
              <a:rPr lang="ja-JP" altLang="en-US" sz="1100" smtClean="0">
                <a:solidFill>
                  <a:prstClr val="black"/>
                </a:solidFill>
                <a:cs typeface="Arial" pitchFamily="34" charset="0"/>
              </a:rPr>
              <a:t>ケースの場合</a:t>
            </a:r>
            <a:r>
              <a:rPr lang="en-US" altLang="ja-JP" sz="1100" smtClean="0">
                <a:solidFill>
                  <a:prstClr val="black"/>
                </a:solidFill>
                <a:cs typeface="Arial" pitchFamily="34" charset="0"/>
              </a:rPr>
              <a:t>】</a:t>
            </a:r>
            <a:endParaRPr lang="ja-JP" altLang="en-US" sz="1100" smtClean="0">
              <a:solidFill>
                <a:prstClr val="black"/>
              </a:solidFill>
              <a:cs typeface="Arial" pitchFamily="34" charset="0"/>
            </a:endParaRPr>
          </a:p>
        </p:txBody>
      </p:sp>
      <p:sp>
        <p:nvSpPr>
          <p:cNvPr id="99" name="正方形/長方形 98"/>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100"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102C6A9C-8497-4A22-BA30-AB92C4125A53}"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21</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101" name="テキスト ボックス 100"/>
          <p:cNvSpPr txBox="1"/>
          <p:nvPr/>
        </p:nvSpPr>
        <p:spPr>
          <a:xfrm>
            <a:off x="227013" y="6267450"/>
            <a:ext cx="1327150" cy="455613"/>
          </a:xfrm>
          <a:prstGeom prst="rect">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lIns="0" tIns="0" rIns="36000" bIns="0" anchor="ctr" anchorCtr="1"/>
          <a:lstStyle/>
          <a:p>
            <a:pPr fontAlgn="base">
              <a:spcBef>
                <a:spcPct val="0"/>
              </a:spcBef>
              <a:spcAft>
                <a:spcPct val="0"/>
              </a:spcAft>
              <a:defRPr/>
            </a:pPr>
            <a:r>
              <a:rPr lang="ja-JP" altLang="en-US" sz="1100" dirty="0">
                <a:solidFill>
                  <a:prstClr val="black"/>
                </a:solidFill>
                <a:cs typeface="Arial" pitchFamily="34" charset="0"/>
              </a:rPr>
              <a:t>・設備利用率 </a:t>
            </a:r>
            <a:r>
              <a:rPr lang="en-US" altLang="ja-JP" sz="1100" b="1" dirty="0">
                <a:solidFill>
                  <a:prstClr val="black"/>
                </a:solidFill>
                <a:cs typeface="Arial" pitchFamily="34" charset="0"/>
              </a:rPr>
              <a:t>66%</a:t>
            </a:r>
          </a:p>
          <a:p>
            <a:pPr fontAlgn="base">
              <a:spcBef>
                <a:spcPct val="0"/>
              </a:spcBef>
              <a:spcAft>
                <a:spcPct val="0"/>
              </a:spcAft>
              <a:defRPr/>
            </a:pPr>
            <a:r>
              <a:rPr lang="ja-JP" altLang="en-US" sz="1100" dirty="0">
                <a:solidFill>
                  <a:prstClr val="black"/>
                </a:solidFill>
                <a:cs typeface="Arial" pitchFamily="34" charset="0"/>
              </a:rPr>
              <a:t>・</a:t>
            </a:r>
            <a:r>
              <a:rPr lang="en-US" altLang="ja-JP" sz="1100" dirty="0">
                <a:solidFill>
                  <a:prstClr val="black"/>
                </a:solidFill>
                <a:cs typeface="Arial" pitchFamily="34" charset="0"/>
              </a:rPr>
              <a:t>4,885</a:t>
            </a:r>
            <a:r>
              <a:rPr lang="ja-JP" altLang="en-US" sz="1100" dirty="0">
                <a:solidFill>
                  <a:prstClr val="black"/>
                </a:solidFill>
                <a:cs typeface="Arial" pitchFamily="34" charset="0"/>
              </a:rPr>
              <a:t>万</a:t>
            </a:r>
            <a:r>
              <a:rPr lang="en-US" altLang="ja-JP" sz="1100" dirty="0">
                <a:solidFill>
                  <a:prstClr val="black"/>
                </a:solidFill>
                <a:cs typeface="Arial" pitchFamily="34" charset="0"/>
              </a:rPr>
              <a:t>kW</a:t>
            </a:r>
            <a:endParaRPr lang="ja-JP" altLang="en-US" sz="1100" b="1" dirty="0">
              <a:solidFill>
                <a:prstClr val="black"/>
              </a:solidFill>
              <a:cs typeface="Arial" pitchFamily="34" charset="0"/>
            </a:endParaRPr>
          </a:p>
        </p:txBody>
      </p:sp>
      <p:sp>
        <p:nvSpPr>
          <p:cNvPr id="38933" name="正方形/長方形 200"/>
          <p:cNvSpPr>
            <a:spLocks noChangeArrowheads="1"/>
          </p:cNvSpPr>
          <p:nvPr/>
        </p:nvSpPr>
        <p:spPr bwMode="auto">
          <a:xfrm>
            <a:off x="31750" y="6027738"/>
            <a:ext cx="9715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a:spAutoFit/>
          </a:bodyPr>
          <a:lstStyle/>
          <a:p>
            <a:pPr algn="ctr" fontAlgn="base">
              <a:spcBef>
                <a:spcPct val="0"/>
              </a:spcBef>
              <a:spcAft>
                <a:spcPct val="0"/>
              </a:spcAft>
            </a:pPr>
            <a:r>
              <a:rPr lang="en-US" altLang="ja-JP" sz="1100" smtClean="0">
                <a:solidFill>
                  <a:srgbClr val="000000"/>
                </a:solidFill>
                <a:cs typeface="Arial" pitchFamily="34" charset="0"/>
              </a:rPr>
              <a:t>2009</a:t>
            </a:r>
            <a:r>
              <a:rPr lang="ja-JP" altLang="en-US" sz="1100" smtClean="0">
                <a:solidFill>
                  <a:srgbClr val="000000"/>
                </a:solidFill>
                <a:cs typeface="Arial" pitchFamily="34" charset="0"/>
              </a:rPr>
              <a:t>年</a:t>
            </a:r>
            <a:endParaRPr lang="en-US" altLang="ja-JP" sz="1100" smtClean="0">
              <a:solidFill>
                <a:srgbClr val="000000"/>
              </a:solidFill>
              <a:cs typeface="Arial" pitchFamily="34" charset="0"/>
            </a:endParaRPr>
          </a:p>
        </p:txBody>
      </p:sp>
      <p:cxnSp>
        <p:nvCxnSpPr>
          <p:cNvPr id="103" name="直線矢印コネクタ 27"/>
          <p:cNvCxnSpPr>
            <a:stCxn id="101" idx="0"/>
            <a:endCxn id="85" idx="1"/>
          </p:cNvCxnSpPr>
          <p:nvPr/>
        </p:nvCxnSpPr>
        <p:spPr>
          <a:xfrm rot="5400000" flipH="1" flipV="1">
            <a:off x="-54769" y="3799682"/>
            <a:ext cx="3413125" cy="1522412"/>
          </a:xfrm>
          <a:prstGeom prst="curvedConnector2">
            <a:avLst/>
          </a:prstGeom>
          <a:ln w="19050">
            <a:solidFill>
              <a:schemeClr val="accent5">
                <a:lumMod val="75000"/>
              </a:schemeClr>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38935" name="テキスト ボックス 212"/>
          <p:cNvSpPr txBox="1">
            <a:spLocks noChangeArrowheads="1"/>
          </p:cNvSpPr>
          <p:nvPr/>
        </p:nvSpPr>
        <p:spPr bwMode="auto">
          <a:xfrm>
            <a:off x="31750" y="3224213"/>
            <a:ext cx="16176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ja-JP" altLang="en-US" sz="1100" b="1" smtClean="0">
                <a:solidFill>
                  <a:prstClr val="black"/>
                </a:solidFill>
                <a:ea typeface="ＭＳ ゴシック" pitchFamily="49" charset="-128"/>
                <a:cs typeface="Arial" pitchFamily="34" charset="0"/>
                <a:sym typeface="Wingdings 3" pitchFamily="18" charset="2"/>
              </a:rPr>
              <a:t></a:t>
            </a:r>
            <a:r>
              <a:rPr lang="en-US" altLang="ja-JP" sz="1100" b="1" smtClean="0">
                <a:solidFill>
                  <a:prstClr val="black"/>
                </a:solidFill>
                <a:ea typeface="ＭＳ ゴシック" pitchFamily="49" charset="-128"/>
                <a:cs typeface="Arial" pitchFamily="34" charset="0"/>
              </a:rPr>
              <a:t>9,800</a:t>
            </a:r>
            <a:r>
              <a:rPr lang="ja-JP" altLang="en-US" sz="1100" b="1" smtClean="0">
                <a:solidFill>
                  <a:prstClr val="black"/>
                </a:solidFill>
                <a:ea typeface="ＭＳ ゴシック" pitchFamily="49" charset="-128"/>
                <a:cs typeface="Arial" pitchFamily="34" charset="0"/>
              </a:rPr>
              <a:t>万</a:t>
            </a:r>
            <a:r>
              <a:rPr lang="en-US" altLang="ja-JP" sz="1100" b="1" smtClean="0">
                <a:solidFill>
                  <a:prstClr val="black"/>
                </a:solidFill>
                <a:ea typeface="ＭＳ ゴシック" pitchFamily="49" charset="-128"/>
                <a:cs typeface="Arial" pitchFamily="34" charset="0"/>
              </a:rPr>
              <a:t>t-CO2</a:t>
            </a:r>
          </a:p>
          <a:p>
            <a:pPr algn="ctr" eaLnBrk="1" fontAlgn="base" hangingPunct="1">
              <a:spcBef>
                <a:spcPct val="0"/>
              </a:spcBef>
              <a:spcAft>
                <a:spcPct val="0"/>
              </a:spcAft>
            </a:pPr>
            <a:r>
              <a:rPr lang="ja-JP" altLang="en-US" sz="1100" b="1" smtClean="0">
                <a:solidFill>
                  <a:prstClr val="black"/>
                </a:solidFill>
                <a:ea typeface="ＭＳ ゴシック" pitchFamily="49" charset="-128"/>
                <a:cs typeface="Arial" pitchFamily="34" charset="0"/>
              </a:rPr>
              <a:t>（</a:t>
            </a:r>
            <a:r>
              <a:rPr lang="en-US" altLang="ja-JP" sz="1100" b="1" smtClean="0">
                <a:solidFill>
                  <a:prstClr val="black"/>
                </a:solidFill>
                <a:ea typeface="ＭＳ ゴシック" pitchFamily="49" charset="-128"/>
                <a:cs typeface="Arial" pitchFamily="34" charset="0"/>
              </a:rPr>
              <a:t>90</a:t>
            </a:r>
            <a:r>
              <a:rPr lang="ja-JP" altLang="en-US" sz="1100" b="1" smtClean="0">
                <a:solidFill>
                  <a:prstClr val="black"/>
                </a:solidFill>
                <a:ea typeface="ＭＳ ゴシック" pitchFamily="49" charset="-128"/>
                <a:cs typeface="Arial" pitchFamily="34" charset="0"/>
              </a:rPr>
              <a:t>年比 </a:t>
            </a:r>
            <a:r>
              <a:rPr lang="ja-JP" altLang="en-US" sz="1100" b="1" smtClean="0">
                <a:solidFill>
                  <a:prstClr val="black"/>
                </a:solidFill>
                <a:ea typeface="ＭＳ ゴシック" pitchFamily="49" charset="-128"/>
                <a:cs typeface="Arial" pitchFamily="34" charset="0"/>
                <a:sym typeface="Wingdings 3" pitchFamily="18" charset="2"/>
              </a:rPr>
              <a:t></a:t>
            </a:r>
            <a:r>
              <a:rPr lang="en-US" altLang="ja-JP" sz="1100" b="1" smtClean="0">
                <a:solidFill>
                  <a:prstClr val="black"/>
                </a:solidFill>
                <a:ea typeface="ＭＳ ゴシック" pitchFamily="49" charset="-128"/>
                <a:cs typeface="Arial" pitchFamily="34" charset="0"/>
              </a:rPr>
              <a:t>7.8%</a:t>
            </a:r>
            <a:r>
              <a:rPr lang="ja-JP" altLang="en-US" sz="1100" b="1" smtClean="0">
                <a:solidFill>
                  <a:prstClr val="black"/>
                </a:solidFill>
                <a:ea typeface="ＭＳ ゴシック" pitchFamily="49" charset="-128"/>
                <a:cs typeface="Arial" pitchFamily="34" charset="0"/>
              </a:rPr>
              <a:t>相当）</a:t>
            </a:r>
          </a:p>
        </p:txBody>
      </p:sp>
      <p:cxnSp>
        <p:nvCxnSpPr>
          <p:cNvPr id="105" name="直線矢印コネクタ 104"/>
          <p:cNvCxnSpPr>
            <a:stCxn id="85" idx="2"/>
            <a:endCxn id="87" idx="0"/>
          </p:cNvCxnSpPr>
          <p:nvPr/>
        </p:nvCxnSpPr>
        <p:spPr>
          <a:xfrm rot="16200000" flipH="1">
            <a:off x="3208338" y="2962275"/>
            <a:ext cx="420688" cy="744537"/>
          </a:xfrm>
          <a:prstGeom prst="straightConnector1">
            <a:avLst/>
          </a:prstGeom>
          <a:ln w="19050">
            <a:solidFill>
              <a:schemeClr val="accent1">
                <a:lumMod val="75000"/>
              </a:schemeClr>
            </a:solidFill>
            <a:prstDash val="sysDash"/>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106" name="テキスト ボックス 212"/>
          <p:cNvSpPr txBox="1">
            <a:spLocks noChangeArrowheads="1"/>
          </p:cNvSpPr>
          <p:nvPr/>
        </p:nvSpPr>
        <p:spPr bwMode="auto">
          <a:xfrm>
            <a:off x="2895600" y="4052888"/>
            <a:ext cx="1927225" cy="630237"/>
          </a:xfrm>
          <a:prstGeom prst="rect">
            <a:avLst/>
          </a:prstGeom>
          <a:noFill/>
          <a:ln w="9525">
            <a:noFill/>
            <a:miter lim="800000"/>
            <a:headEnd/>
            <a:tailEnd/>
          </a:ln>
        </p:spPr>
        <p:txBody>
          <a:bodyPr wrap="none">
            <a:spAutoFit/>
          </a:bodyPr>
          <a:lstStyle/>
          <a:p>
            <a:pPr algn="ctr" fontAlgn="base">
              <a:spcBef>
                <a:spcPct val="0"/>
              </a:spcBef>
              <a:spcAft>
                <a:spcPct val="0"/>
              </a:spcAft>
              <a:defRPr/>
            </a:pPr>
            <a:r>
              <a:rPr lang="ja-JP" altLang="en-US" sz="1100" b="1" dirty="0">
                <a:solidFill>
                  <a:prstClr val="black"/>
                </a:solidFill>
                <a:cs typeface="Arial" charset="0"/>
              </a:rPr>
              <a:t>＋</a:t>
            </a:r>
            <a:r>
              <a:rPr lang="en-US" altLang="ja-JP" sz="1100" b="1" dirty="0">
                <a:solidFill>
                  <a:prstClr val="black"/>
                </a:solidFill>
                <a:cs typeface="Arial" charset="0"/>
              </a:rPr>
              <a:t>4,000</a:t>
            </a:r>
            <a:r>
              <a:rPr lang="ja-JP" altLang="en-US" sz="1100" b="1" dirty="0">
                <a:solidFill>
                  <a:prstClr val="black"/>
                </a:solidFill>
                <a:cs typeface="Arial" charset="0"/>
              </a:rPr>
              <a:t>万</a:t>
            </a:r>
            <a:r>
              <a:rPr lang="en-US" altLang="ja-JP" sz="1100" b="1" dirty="0">
                <a:solidFill>
                  <a:prstClr val="black"/>
                </a:solidFill>
                <a:cs typeface="Arial" charset="0"/>
              </a:rPr>
              <a:t>t-CO2</a:t>
            </a:r>
          </a:p>
          <a:p>
            <a:pPr algn="ctr" fontAlgn="base">
              <a:spcBef>
                <a:spcPct val="0"/>
              </a:spcBef>
              <a:spcAft>
                <a:spcPct val="0"/>
              </a:spcAft>
              <a:defRPr/>
            </a:pPr>
            <a:r>
              <a:rPr lang="ja-JP" altLang="en-US" sz="1100" b="1" dirty="0">
                <a:solidFill>
                  <a:prstClr val="black"/>
                </a:solidFill>
                <a:cs typeface="Arial" charset="0"/>
              </a:rPr>
              <a:t>（</a:t>
            </a:r>
            <a:r>
              <a:rPr lang="en-US" altLang="ja-JP" sz="1100" b="1" dirty="0">
                <a:solidFill>
                  <a:prstClr val="black"/>
                </a:solidFill>
                <a:cs typeface="Arial" charset="0"/>
              </a:rPr>
              <a:t>90</a:t>
            </a:r>
            <a:r>
              <a:rPr lang="ja-JP" altLang="en-US" sz="1100" b="1" dirty="0">
                <a:solidFill>
                  <a:prstClr val="black"/>
                </a:solidFill>
                <a:cs typeface="Arial" charset="0"/>
              </a:rPr>
              <a:t>年比 </a:t>
            </a:r>
            <a:r>
              <a:rPr lang="en-US" altLang="ja-JP" sz="2400" b="1" dirty="0">
                <a:solidFill>
                  <a:srgbClr val="FF0066">
                    <a:lumMod val="75000"/>
                  </a:srgbClr>
                </a:solidFill>
                <a:cs typeface="Arial" charset="0"/>
              </a:rPr>
              <a:t>3.2%</a:t>
            </a:r>
            <a:r>
              <a:rPr lang="ja-JP" altLang="en-US" sz="1100" b="1" dirty="0">
                <a:solidFill>
                  <a:prstClr val="black"/>
                </a:solidFill>
                <a:cs typeface="Arial" charset="0"/>
              </a:rPr>
              <a:t>相当）</a:t>
            </a:r>
          </a:p>
        </p:txBody>
      </p:sp>
      <p:sp>
        <p:nvSpPr>
          <p:cNvPr id="107" name="正方形/長方形 106"/>
          <p:cNvSpPr/>
          <p:nvPr/>
        </p:nvSpPr>
        <p:spPr>
          <a:xfrm>
            <a:off x="1554163" y="2468563"/>
            <a:ext cx="3017837" cy="3760787"/>
          </a:xfrm>
          <a:prstGeom prst="rect">
            <a:avLst/>
          </a:prstGeom>
          <a:noFill/>
          <a:ln w="9525">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pic>
        <p:nvPicPr>
          <p:cNvPr id="3893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9025" y="4846638"/>
            <a:ext cx="3521075" cy="196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 name="テキスト ボックス 224"/>
          <p:cNvSpPr txBox="1">
            <a:spLocks noChangeArrowheads="1"/>
          </p:cNvSpPr>
          <p:nvPr/>
        </p:nvSpPr>
        <p:spPr bwMode="auto">
          <a:xfrm>
            <a:off x="0" y="1728788"/>
            <a:ext cx="3382963" cy="1244600"/>
          </a:xfrm>
          <a:prstGeom prst="rect">
            <a:avLst/>
          </a:prstGeom>
          <a:noFill/>
          <a:ln w="9525">
            <a:noFill/>
            <a:miter lim="800000"/>
            <a:headEnd/>
            <a:tailEnd/>
          </a:ln>
        </p:spPr>
        <p:txBody>
          <a:bodyPr wrap="none">
            <a:spAutoFit/>
          </a:bodyPr>
          <a:lstStyle/>
          <a:p>
            <a:pPr marL="541338" indent="-541338" fontAlgn="base">
              <a:lnSpc>
                <a:spcPct val="130000"/>
              </a:lnSpc>
              <a:spcBef>
                <a:spcPct val="0"/>
              </a:spcBef>
              <a:spcAft>
                <a:spcPct val="0"/>
              </a:spcAft>
              <a:defRPr/>
            </a:pPr>
            <a:r>
              <a:rPr lang="ja-JP" altLang="en-US" sz="1200" dirty="0">
                <a:solidFill>
                  <a:srgbClr val="1F497D"/>
                </a:solidFill>
                <a:effectLst>
                  <a:outerShdw blurRad="38100" dist="38100" dir="2700000" algn="tl">
                    <a:srgbClr val="C0C0C0"/>
                  </a:outerShdw>
                </a:effectLst>
                <a:latin typeface="メイリオ"/>
                <a:ea typeface="ＭＳ Ｐゴシック" pitchFamily="50" charset="-128"/>
              </a:rPr>
              <a:t>●原子力発電の新増設計画と</a:t>
            </a:r>
            <a:r>
              <a:rPr lang="en-US" altLang="ja-JP" sz="1200" dirty="0">
                <a:solidFill>
                  <a:srgbClr val="1F497D"/>
                </a:solidFill>
                <a:effectLst>
                  <a:outerShdw blurRad="38100" dist="38100" dir="2700000" algn="tl">
                    <a:srgbClr val="C0C0C0"/>
                  </a:outerShdw>
                </a:effectLst>
                <a:latin typeface="メイリオ"/>
                <a:ea typeface="ＭＳ Ｐゴシック" pitchFamily="50" charset="-128"/>
              </a:rPr>
              <a:t>CO2</a:t>
            </a:r>
            <a:r>
              <a:rPr lang="ja-JP" altLang="en-US" sz="1200" dirty="0">
                <a:solidFill>
                  <a:srgbClr val="1F497D"/>
                </a:solidFill>
                <a:effectLst>
                  <a:outerShdw blurRad="38100" dist="38100" dir="2700000" algn="tl">
                    <a:srgbClr val="C0C0C0"/>
                  </a:outerShdw>
                </a:effectLst>
                <a:latin typeface="メイリオ"/>
                <a:ea typeface="ＭＳ Ｐゴシック" pitchFamily="50" charset="-128"/>
              </a:rPr>
              <a:t>排出量の関係</a:t>
            </a:r>
          </a:p>
          <a:p>
            <a:pPr marL="541338" indent="-541338" fontAlgn="base">
              <a:spcBef>
                <a:spcPct val="0"/>
              </a:spcBef>
              <a:spcAft>
                <a:spcPct val="0"/>
              </a:spcAft>
              <a:defRPr/>
            </a:pPr>
            <a:r>
              <a:rPr lang="ja-JP" altLang="en-US" sz="1400" dirty="0">
                <a:solidFill>
                  <a:prstClr val="black"/>
                </a:solidFill>
                <a:ea typeface="ＭＳ Ｐゴシック" pitchFamily="50" charset="-128"/>
              </a:rPr>
              <a:t>設備利用率</a:t>
            </a:r>
            <a:r>
              <a:rPr lang="en-US" altLang="ja-JP" sz="1400" dirty="0">
                <a:solidFill>
                  <a:prstClr val="black"/>
                </a:solidFill>
                <a:ea typeface="ＭＳ Ｐゴシック" pitchFamily="50" charset="-128"/>
              </a:rPr>
              <a:t>75%</a:t>
            </a:r>
            <a:r>
              <a:rPr lang="ja-JP" altLang="en-US" sz="1400" dirty="0" err="1">
                <a:solidFill>
                  <a:prstClr val="black"/>
                </a:solidFill>
                <a:ea typeface="ＭＳ Ｐゴシック" pitchFamily="50" charset="-128"/>
              </a:rPr>
              <a:t>、</a:t>
            </a:r>
            <a:r>
              <a:rPr lang="ja-JP" altLang="en-US" sz="1400" dirty="0">
                <a:solidFill>
                  <a:prstClr val="black"/>
                </a:solidFill>
                <a:ea typeface="ＭＳ Ｐゴシック" pitchFamily="50" charset="-128"/>
              </a:rPr>
              <a:t>新増設</a:t>
            </a:r>
            <a:r>
              <a:rPr lang="en-US" altLang="ja-JP" sz="1400" dirty="0">
                <a:solidFill>
                  <a:prstClr val="black"/>
                </a:solidFill>
                <a:ea typeface="ＭＳ Ｐゴシック" pitchFamily="50" charset="-128"/>
              </a:rPr>
              <a:t>2</a:t>
            </a:r>
            <a:r>
              <a:rPr lang="ja-JP" altLang="en-US" sz="1400" dirty="0">
                <a:solidFill>
                  <a:prstClr val="black"/>
                </a:solidFill>
                <a:ea typeface="ＭＳ Ｐゴシック" pitchFamily="50" charset="-128"/>
              </a:rPr>
              <a:t>基にとどまると、</a:t>
            </a:r>
          </a:p>
          <a:p>
            <a:pPr marL="541338" indent="-541338" fontAlgn="base">
              <a:spcBef>
                <a:spcPct val="0"/>
              </a:spcBef>
              <a:spcAft>
                <a:spcPct val="0"/>
              </a:spcAft>
              <a:defRPr/>
            </a:pPr>
            <a:r>
              <a:rPr lang="ja-JP" altLang="en-US" sz="1400" u="sng" dirty="0">
                <a:solidFill>
                  <a:prstClr val="black"/>
                </a:solidFill>
                <a:ea typeface="ＭＳ Ｐゴシック" pitchFamily="50" charset="-128"/>
              </a:rPr>
              <a:t>排出量は</a:t>
            </a:r>
            <a:r>
              <a:rPr lang="en-US" altLang="ja-JP" sz="1400" u="sng" dirty="0">
                <a:solidFill>
                  <a:prstClr val="black"/>
                </a:solidFill>
                <a:ea typeface="ＭＳ Ｐゴシック" pitchFamily="50" charset="-128"/>
              </a:rPr>
              <a:t>6,600</a:t>
            </a:r>
            <a:r>
              <a:rPr lang="ja-JP" altLang="en-US" sz="1400" u="sng" dirty="0">
                <a:solidFill>
                  <a:prstClr val="black"/>
                </a:solidFill>
                <a:ea typeface="ＭＳ Ｐゴシック" pitchFamily="50" charset="-128"/>
              </a:rPr>
              <a:t>万トン増加</a:t>
            </a:r>
          </a:p>
          <a:p>
            <a:pPr marL="541338" indent="-541338" fontAlgn="base">
              <a:spcBef>
                <a:spcPct val="0"/>
              </a:spcBef>
              <a:spcAft>
                <a:spcPct val="0"/>
              </a:spcAft>
              <a:defRPr/>
            </a:pPr>
            <a:r>
              <a:rPr lang="ja-JP" altLang="en-US" sz="1400" u="sng" dirty="0">
                <a:solidFill>
                  <a:prstClr val="black"/>
                </a:solidFill>
                <a:ea typeface="ＭＳ Ｐゴシック" pitchFamily="50" charset="-128"/>
              </a:rPr>
              <a:t>＝</a:t>
            </a:r>
            <a:r>
              <a:rPr lang="en-US" altLang="ja-JP" sz="1400" u="sng" dirty="0">
                <a:solidFill>
                  <a:prstClr val="black"/>
                </a:solidFill>
                <a:ea typeface="ＭＳ Ｐゴシック" pitchFamily="50" charset="-128"/>
              </a:rPr>
              <a:t>1990</a:t>
            </a:r>
            <a:r>
              <a:rPr lang="ja-JP" altLang="en-US" sz="1400" u="sng" dirty="0">
                <a:solidFill>
                  <a:prstClr val="black"/>
                </a:solidFill>
                <a:ea typeface="ＭＳ Ｐゴシック" pitchFamily="50" charset="-128"/>
              </a:rPr>
              <a:t>年排出量の</a:t>
            </a:r>
            <a:r>
              <a:rPr lang="en-US" altLang="ja-JP" sz="1400" u="sng" dirty="0">
                <a:solidFill>
                  <a:prstClr val="black"/>
                </a:solidFill>
                <a:ea typeface="ＭＳ Ｐゴシック" pitchFamily="50" charset="-128"/>
              </a:rPr>
              <a:t>5.2%</a:t>
            </a:r>
            <a:r>
              <a:rPr lang="ja-JP" altLang="en-US" sz="1400" u="sng" dirty="0">
                <a:solidFill>
                  <a:prstClr val="black"/>
                </a:solidFill>
                <a:ea typeface="ＭＳ Ｐゴシック" pitchFamily="50" charset="-128"/>
              </a:rPr>
              <a:t>相当</a:t>
            </a:r>
            <a:endParaRPr lang="ja-JP" altLang="en-US" sz="1400" dirty="0">
              <a:solidFill>
                <a:prstClr val="black"/>
              </a:solidFill>
              <a:ea typeface="ＭＳ Ｐゴシック" pitchFamily="50" charset="-128"/>
            </a:endParaRPr>
          </a:p>
          <a:p>
            <a:pPr marL="541338" indent="-541338" fontAlgn="base">
              <a:lnSpc>
                <a:spcPct val="130000"/>
              </a:lnSpc>
              <a:spcBef>
                <a:spcPct val="0"/>
              </a:spcBef>
              <a:spcAft>
                <a:spcPct val="0"/>
              </a:spcAft>
              <a:defRPr/>
            </a:pPr>
            <a:endParaRPr lang="ja-JP" altLang="en-US" sz="1400" dirty="0">
              <a:solidFill>
                <a:srgbClr val="1F497D"/>
              </a:solidFill>
              <a:effectLst>
                <a:outerShdw blurRad="38100" dist="38100" dir="2700000" algn="tl">
                  <a:srgbClr val="C0C0C0"/>
                </a:outerShdw>
              </a:effectLst>
              <a:latin typeface="メイリオ"/>
              <a:ea typeface="ＭＳ Ｐゴシック" pitchFamily="50" charset="-128"/>
            </a:endParaRPr>
          </a:p>
        </p:txBody>
      </p:sp>
      <p:sp>
        <p:nvSpPr>
          <p:cNvPr id="115"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116"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119" name="Rectangle 58"/>
          <p:cNvSpPr>
            <a:spLocks noChangeArrowheads="1"/>
          </p:cNvSpPr>
          <p:nvPr/>
        </p:nvSpPr>
        <p:spPr bwMode="auto">
          <a:xfrm>
            <a:off x="0" y="246743"/>
            <a:ext cx="9144000" cy="333830"/>
          </a:xfrm>
          <a:prstGeom prst="rect">
            <a:avLst/>
          </a:prstGeom>
          <a:noFill/>
          <a:ln w="9525">
            <a:noFill/>
            <a:miter lim="800000"/>
            <a:headEnd/>
            <a:tailEnd/>
          </a:ln>
        </p:spPr>
        <p:txBody>
          <a:bodyPr anchor="ctr"/>
          <a:lstStyle/>
          <a:p>
            <a:pPr algn="ctr" fontAlgn="base">
              <a:spcBef>
                <a:spcPct val="0"/>
              </a:spcBef>
              <a:spcAft>
                <a:spcPct val="0"/>
              </a:spcAft>
              <a:defRPr/>
            </a:pPr>
            <a:r>
              <a:rPr lang="ja-JP" altLang="en-US" sz="2200" dirty="0">
                <a:ln>
                  <a:solidFill>
                    <a:prstClr val="black">
                      <a:lumMod val="65000"/>
                      <a:lumOff val="35000"/>
                    </a:prstClr>
                  </a:solidFill>
                </a:ln>
                <a:solidFill>
                  <a:prstClr val="black"/>
                </a:solidFill>
                <a:cs typeface="Arial" pitchFamily="34" charset="0"/>
              </a:rPr>
              <a:t> </a:t>
            </a:r>
            <a:r>
              <a:rPr lang="ja-JP" altLang="en-US" sz="2400" dirty="0">
                <a:ln>
                  <a:solidFill>
                    <a:prstClr val="black">
                      <a:lumMod val="65000"/>
                      <a:lumOff val="35000"/>
                    </a:prstClr>
                  </a:solidFill>
                </a:ln>
                <a:solidFill>
                  <a:prstClr val="black"/>
                </a:solidFill>
                <a:cs typeface="Arial" pitchFamily="34" charset="0"/>
              </a:rPr>
              <a:t>（４）計画自体のリスクヘッジの必要性（例：原子力発電）</a:t>
            </a:r>
          </a:p>
        </p:txBody>
      </p:sp>
      <p:sp>
        <p:nvSpPr>
          <p:cNvPr id="38944" name="テキスト ボックス 35"/>
          <p:cNvSpPr txBox="1">
            <a:spLocks noChangeArrowheads="1"/>
          </p:cNvSpPr>
          <p:nvPr/>
        </p:nvSpPr>
        <p:spPr bwMode="auto">
          <a:xfrm>
            <a:off x="1631950" y="6229350"/>
            <a:ext cx="31924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mtClean="0">
                <a:solidFill>
                  <a:srgbClr val="D6004E"/>
                </a:solidFill>
              </a:rPr>
              <a:t>原子力発電所の新増設計画や設備利用率変動の影響は大。</a:t>
            </a:r>
          </a:p>
        </p:txBody>
      </p:sp>
      <p:sp>
        <p:nvSpPr>
          <p:cNvPr id="38" name="1 つの角を丸めた四角形 37"/>
          <p:cNvSpPr/>
          <p:nvPr/>
        </p:nvSpPr>
        <p:spPr>
          <a:xfrm rot="10800000">
            <a:off x="0" y="-7938"/>
            <a:ext cx="2905125" cy="238126"/>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39" name="正方形/長方形 38"/>
          <p:cNvSpPr/>
          <p:nvPr/>
        </p:nvSpPr>
        <p:spPr>
          <a:xfrm>
            <a:off x="1" y="0"/>
            <a:ext cx="3280228" cy="2322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Ⅳ. 2020</a:t>
            </a:r>
            <a:r>
              <a:rPr lang="ja-JP" altLang="en-US" sz="1400" dirty="0">
                <a:ln w="3175">
                  <a:solidFill>
                    <a:prstClr val="white">
                      <a:lumMod val="95000"/>
                    </a:prstClr>
                  </a:solidFill>
                </a:ln>
                <a:solidFill>
                  <a:prstClr val="white"/>
                </a:solidFill>
                <a:cs typeface="Arial" pitchFamily="34" charset="0"/>
              </a:rPr>
              <a:t>年目標達成のためには･･･</a:t>
            </a:r>
          </a:p>
        </p:txBody>
      </p:sp>
    </p:spTree>
    <p:extLst>
      <p:ext uri="{BB962C8B-B14F-4D97-AF65-F5344CB8AC3E}">
        <p14:creationId xmlns:p14="http://schemas.microsoft.com/office/powerpoint/2010/main" val="35762090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ホームベース 619"/>
          <p:cNvSpPr/>
          <p:nvPr/>
        </p:nvSpPr>
        <p:spPr>
          <a:xfrm>
            <a:off x="4506913" y="3998913"/>
            <a:ext cx="469900" cy="306387"/>
          </a:xfrm>
          <a:prstGeom prst="homePlate">
            <a:avLst>
              <a:gd name="adj" fmla="val 30369"/>
            </a:avLst>
          </a:prstGeom>
          <a:gradFill>
            <a:gsLst>
              <a:gs pos="36000">
                <a:srgbClr val="D1D1F0"/>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dirty="0">
              <a:solidFill>
                <a:prstClr val="black"/>
              </a:solidFill>
              <a:ea typeface="ＭＳ Ｐゴシック" pitchFamily="50" charset="-128"/>
            </a:endParaRPr>
          </a:p>
        </p:txBody>
      </p:sp>
      <p:sp>
        <p:nvSpPr>
          <p:cNvPr id="621" name="ホームベース 620"/>
          <p:cNvSpPr/>
          <p:nvPr/>
        </p:nvSpPr>
        <p:spPr>
          <a:xfrm>
            <a:off x="4506913" y="3625850"/>
            <a:ext cx="469900" cy="306388"/>
          </a:xfrm>
          <a:prstGeom prst="homePlate">
            <a:avLst>
              <a:gd name="adj" fmla="val 30369"/>
            </a:avLst>
          </a:prstGeom>
          <a:gradFill>
            <a:gsLst>
              <a:gs pos="36000">
                <a:srgbClr val="D1D1F0"/>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dirty="0">
              <a:solidFill>
                <a:prstClr val="black"/>
              </a:solidFill>
              <a:ea typeface="ＭＳ Ｐゴシック" pitchFamily="50" charset="-128"/>
            </a:endParaRPr>
          </a:p>
        </p:txBody>
      </p:sp>
      <p:sp>
        <p:nvSpPr>
          <p:cNvPr id="618" name="ホームベース 617"/>
          <p:cNvSpPr/>
          <p:nvPr/>
        </p:nvSpPr>
        <p:spPr>
          <a:xfrm>
            <a:off x="4506913" y="3228975"/>
            <a:ext cx="469900" cy="307975"/>
          </a:xfrm>
          <a:prstGeom prst="homePlate">
            <a:avLst>
              <a:gd name="adj" fmla="val 30369"/>
            </a:avLst>
          </a:prstGeom>
          <a:gradFill>
            <a:gsLst>
              <a:gs pos="36000">
                <a:srgbClr val="D1D1F0"/>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dirty="0">
              <a:solidFill>
                <a:prstClr val="black"/>
              </a:solidFill>
              <a:ea typeface="ＭＳ Ｐゴシック" pitchFamily="50" charset="-128"/>
            </a:endParaRPr>
          </a:p>
        </p:txBody>
      </p:sp>
      <p:sp>
        <p:nvSpPr>
          <p:cNvPr id="609" name="ホームベース 608"/>
          <p:cNvSpPr/>
          <p:nvPr/>
        </p:nvSpPr>
        <p:spPr>
          <a:xfrm>
            <a:off x="2468563" y="3221038"/>
            <a:ext cx="1544637" cy="300037"/>
          </a:xfrm>
          <a:prstGeom prst="homePlate">
            <a:avLst>
              <a:gd name="adj" fmla="val 0"/>
            </a:avLst>
          </a:prstGeom>
          <a:solidFill>
            <a:srgbClr val="D1D1F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base">
              <a:spcBef>
                <a:spcPct val="0"/>
              </a:spcBef>
              <a:spcAft>
                <a:spcPct val="0"/>
              </a:spcAft>
              <a:defRPr/>
            </a:pPr>
            <a:r>
              <a:rPr lang="ja-JP" altLang="en-US" sz="1400" dirty="0">
                <a:solidFill>
                  <a:prstClr val="black"/>
                </a:solidFill>
              </a:rPr>
              <a:t>（普及台数）</a:t>
            </a:r>
          </a:p>
        </p:txBody>
      </p:sp>
      <p:sp>
        <p:nvSpPr>
          <p:cNvPr id="140" name="ホームベース 139"/>
          <p:cNvSpPr/>
          <p:nvPr/>
        </p:nvSpPr>
        <p:spPr>
          <a:xfrm>
            <a:off x="2468563" y="4005263"/>
            <a:ext cx="1560512" cy="300037"/>
          </a:xfrm>
          <a:prstGeom prst="homePlate">
            <a:avLst>
              <a:gd name="adj" fmla="val 0"/>
            </a:avLst>
          </a:prstGeom>
          <a:solidFill>
            <a:srgbClr val="D1D1F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base">
              <a:spcBef>
                <a:spcPct val="0"/>
              </a:spcBef>
              <a:spcAft>
                <a:spcPct val="0"/>
              </a:spcAft>
              <a:defRPr/>
            </a:pPr>
            <a:r>
              <a:rPr lang="ja-JP" altLang="en-US" sz="1400" dirty="0">
                <a:solidFill>
                  <a:prstClr val="black"/>
                </a:solidFill>
              </a:rPr>
              <a:t>（設置世帯数）</a:t>
            </a:r>
          </a:p>
        </p:txBody>
      </p:sp>
      <p:sp>
        <p:nvSpPr>
          <p:cNvPr id="132" name="ホームベース 131"/>
          <p:cNvSpPr/>
          <p:nvPr/>
        </p:nvSpPr>
        <p:spPr>
          <a:xfrm>
            <a:off x="4506913" y="2857500"/>
            <a:ext cx="469900" cy="306388"/>
          </a:xfrm>
          <a:prstGeom prst="homePlate">
            <a:avLst>
              <a:gd name="adj" fmla="val 30369"/>
            </a:avLst>
          </a:prstGeom>
          <a:gradFill>
            <a:gsLst>
              <a:gs pos="36000">
                <a:srgbClr val="D1D1F0"/>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dirty="0">
              <a:solidFill>
                <a:prstClr val="black"/>
              </a:solidFill>
              <a:ea typeface="ＭＳ Ｐゴシック" pitchFamily="50" charset="-128"/>
            </a:endParaRPr>
          </a:p>
        </p:txBody>
      </p:sp>
      <p:sp>
        <p:nvSpPr>
          <p:cNvPr id="133" name="ホームベース 132"/>
          <p:cNvSpPr/>
          <p:nvPr/>
        </p:nvSpPr>
        <p:spPr>
          <a:xfrm>
            <a:off x="2468563" y="2847975"/>
            <a:ext cx="2200275" cy="315913"/>
          </a:xfrm>
          <a:prstGeom prst="homePlate">
            <a:avLst>
              <a:gd name="adj" fmla="val 0"/>
            </a:avLst>
          </a:prstGeom>
          <a:solidFill>
            <a:srgbClr val="D1D1F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base">
              <a:spcBef>
                <a:spcPct val="0"/>
              </a:spcBef>
              <a:spcAft>
                <a:spcPct val="0"/>
              </a:spcAft>
              <a:defRPr/>
            </a:pPr>
            <a:endParaRPr lang="ja-JP" altLang="en-US" sz="1400" dirty="0">
              <a:solidFill>
                <a:prstClr val="white">
                  <a:lumMod val="85000"/>
                </a:prstClr>
              </a:solidFill>
            </a:endParaRPr>
          </a:p>
        </p:txBody>
      </p:sp>
      <p:sp>
        <p:nvSpPr>
          <p:cNvPr id="128" name="ホームベース 127"/>
          <p:cNvSpPr/>
          <p:nvPr/>
        </p:nvSpPr>
        <p:spPr>
          <a:xfrm>
            <a:off x="4506913" y="2201863"/>
            <a:ext cx="469900" cy="485775"/>
          </a:xfrm>
          <a:prstGeom prst="homePlate">
            <a:avLst>
              <a:gd name="adj" fmla="val 30369"/>
            </a:avLst>
          </a:prstGeom>
          <a:gradFill>
            <a:gsLst>
              <a:gs pos="36000">
                <a:srgbClr val="D1D1F0"/>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dirty="0">
              <a:solidFill>
                <a:prstClr val="black"/>
              </a:solidFill>
              <a:ea typeface="ＭＳ Ｐゴシック" pitchFamily="50" charset="-128"/>
            </a:endParaRPr>
          </a:p>
        </p:txBody>
      </p:sp>
      <p:sp>
        <p:nvSpPr>
          <p:cNvPr id="127" name="ホームベース 126"/>
          <p:cNvSpPr/>
          <p:nvPr/>
        </p:nvSpPr>
        <p:spPr>
          <a:xfrm>
            <a:off x="2468563" y="2452688"/>
            <a:ext cx="2200275" cy="209550"/>
          </a:xfrm>
          <a:prstGeom prst="homePlate">
            <a:avLst>
              <a:gd name="adj" fmla="val 0"/>
            </a:avLst>
          </a:prstGeom>
          <a:solidFill>
            <a:srgbClr val="D1D1F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base">
              <a:spcBef>
                <a:spcPct val="0"/>
              </a:spcBef>
              <a:spcAft>
                <a:spcPct val="0"/>
              </a:spcAft>
              <a:defRPr/>
            </a:pPr>
            <a:endParaRPr lang="ja-JP" altLang="en-US" sz="1400" dirty="0">
              <a:solidFill>
                <a:prstClr val="white">
                  <a:lumMod val="85000"/>
                </a:prstClr>
              </a:solidFill>
            </a:endParaRPr>
          </a:p>
        </p:txBody>
      </p:sp>
      <p:sp>
        <p:nvSpPr>
          <p:cNvPr id="125" name="ホームベース 124"/>
          <p:cNvSpPr/>
          <p:nvPr/>
        </p:nvSpPr>
        <p:spPr>
          <a:xfrm>
            <a:off x="2468563" y="2209800"/>
            <a:ext cx="2192337" cy="209550"/>
          </a:xfrm>
          <a:prstGeom prst="homePlate">
            <a:avLst>
              <a:gd name="adj" fmla="val 0"/>
            </a:avLst>
          </a:prstGeom>
          <a:solidFill>
            <a:srgbClr val="D1D1F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base">
              <a:spcBef>
                <a:spcPct val="0"/>
              </a:spcBef>
              <a:spcAft>
                <a:spcPct val="0"/>
              </a:spcAft>
              <a:defRPr/>
            </a:pPr>
            <a:endParaRPr lang="ja-JP" altLang="en-US" sz="1400" dirty="0">
              <a:solidFill>
                <a:prstClr val="white">
                  <a:lumMod val="85000"/>
                </a:prstClr>
              </a:solidFill>
            </a:endParaRPr>
          </a:p>
        </p:txBody>
      </p:sp>
      <p:sp>
        <p:nvSpPr>
          <p:cNvPr id="1038"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1047"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1048" name="Rectangle 58"/>
          <p:cNvSpPr>
            <a:spLocks noChangeArrowheads="1"/>
          </p:cNvSpPr>
          <p:nvPr/>
        </p:nvSpPr>
        <p:spPr bwMode="auto">
          <a:xfrm>
            <a:off x="0" y="352425"/>
            <a:ext cx="9144000" cy="209550"/>
          </a:xfrm>
          <a:prstGeom prst="rect">
            <a:avLst/>
          </a:prstGeom>
          <a:noFill/>
          <a:ln w="9525">
            <a:noFill/>
            <a:miter lim="800000"/>
            <a:headEnd/>
            <a:tailEnd/>
          </a:ln>
        </p:spPr>
        <p:txBody>
          <a:bodyPr anchor="ctr"/>
          <a:lstStyle/>
          <a:p>
            <a:pPr algn="ctr" fontAlgn="base">
              <a:spcBef>
                <a:spcPct val="0"/>
              </a:spcBef>
              <a:spcAft>
                <a:spcPct val="0"/>
              </a:spcAft>
              <a:defRPr/>
            </a:pPr>
            <a:endParaRPr lang="ja-JP" altLang="en-US" sz="2400" dirty="0">
              <a:ln>
                <a:solidFill>
                  <a:prstClr val="black">
                    <a:lumMod val="65000"/>
                    <a:lumOff val="35000"/>
                  </a:prstClr>
                </a:solidFill>
              </a:ln>
              <a:solidFill>
                <a:prstClr val="black"/>
              </a:solidFill>
              <a:cs typeface="Arial" pitchFamily="34" charset="0"/>
            </a:endParaRPr>
          </a:p>
        </p:txBody>
      </p:sp>
      <p:sp>
        <p:nvSpPr>
          <p:cNvPr id="1049" name="Rectangle 58"/>
          <p:cNvSpPr>
            <a:spLocks noChangeArrowheads="1"/>
          </p:cNvSpPr>
          <p:nvPr/>
        </p:nvSpPr>
        <p:spPr bwMode="auto">
          <a:xfrm>
            <a:off x="-19050" y="186116"/>
            <a:ext cx="9144000" cy="413959"/>
          </a:xfrm>
          <a:prstGeom prst="rect">
            <a:avLst/>
          </a:prstGeom>
          <a:noFill/>
          <a:ln w="9525">
            <a:noFill/>
            <a:miter lim="800000"/>
            <a:headEnd/>
            <a:tailEnd/>
          </a:ln>
        </p:spPr>
        <p:txBody>
          <a:bodyPr anchor="ctr"/>
          <a:lstStyle/>
          <a:p>
            <a:pPr algn="ctr" fontAlgn="base">
              <a:spcBef>
                <a:spcPct val="0"/>
              </a:spcBef>
              <a:spcAft>
                <a:spcPct val="0"/>
              </a:spcAft>
              <a:defRPr/>
            </a:pPr>
            <a:r>
              <a:rPr lang="ja-JP" altLang="en-US" sz="2400" dirty="0">
                <a:ln>
                  <a:solidFill>
                    <a:prstClr val="black">
                      <a:lumMod val="65000"/>
                      <a:lumOff val="35000"/>
                    </a:prstClr>
                  </a:solidFill>
                </a:ln>
                <a:solidFill>
                  <a:prstClr val="black"/>
                </a:solidFill>
                <a:cs typeface="Arial" pitchFamily="34" charset="0"/>
              </a:rPr>
              <a:t>（３）住宅</a:t>
            </a:r>
          </a:p>
        </p:txBody>
      </p:sp>
      <p:sp>
        <p:nvSpPr>
          <p:cNvPr id="1073" name="正方形/長方形 1072"/>
          <p:cNvSpPr/>
          <p:nvPr/>
        </p:nvSpPr>
        <p:spPr>
          <a:xfrm>
            <a:off x="311150" y="827088"/>
            <a:ext cx="8582025" cy="330200"/>
          </a:xfrm>
          <a:prstGeom prst="rect">
            <a:avLst/>
          </a:prstGeom>
          <a:solidFill>
            <a:schemeClr val="bg1">
              <a:lumMod val="95000"/>
            </a:schemeClr>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16000" indent="-457200" algn="ctr" fontAlgn="base">
              <a:defRPr/>
            </a:pPr>
            <a:r>
              <a:rPr lang="en-US" altLang="ja-JP" sz="2000" dirty="0">
                <a:solidFill>
                  <a:prstClr val="black"/>
                </a:solidFill>
              </a:rPr>
              <a:t>2050</a:t>
            </a:r>
            <a:r>
              <a:rPr lang="ja-JP" altLang="en-US" sz="2000" dirty="0">
                <a:solidFill>
                  <a:prstClr val="black"/>
                </a:solidFill>
              </a:rPr>
              <a:t>年 住宅のゼロエミッション化（ストック平均）に向けた対策・施策</a:t>
            </a:r>
            <a:endParaRPr lang="en-US" altLang="ja-JP" sz="2000" dirty="0">
              <a:solidFill>
                <a:prstClr val="black"/>
              </a:solidFill>
            </a:endParaRPr>
          </a:p>
        </p:txBody>
      </p:sp>
      <p:sp>
        <p:nvSpPr>
          <p:cNvPr id="19" name="正方形/長方形 18"/>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20"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4D1E1937-AD46-4A87-9DBC-BCB38B5C2115}"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22</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37" name="正方形/長方形 36"/>
          <p:cNvSpPr/>
          <p:nvPr/>
        </p:nvSpPr>
        <p:spPr>
          <a:xfrm>
            <a:off x="898525" y="2255838"/>
            <a:ext cx="1536700" cy="349250"/>
          </a:xfrm>
          <a:prstGeom prst="rect">
            <a:avLst/>
          </a:prstGeom>
          <a:solidFill>
            <a:srgbClr val="ECF0FA"/>
          </a:solidFill>
          <a:ln>
            <a:solidFill>
              <a:srgbClr val="5D6C9D"/>
            </a:solidFill>
          </a:ln>
          <a:effectLst>
            <a:outerShdw blurRad="50800" dist="38100" dir="2700000" algn="tl" rotWithShape="0">
              <a:prstClr val="black">
                <a:alpha val="40000"/>
              </a:prstClr>
            </a:outerShdw>
          </a:effectLst>
        </p:spPr>
        <p:txBody>
          <a:bodyPr lIns="36000" tIns="36000" rIns="36000" bIns="36000">
            <a:spAutoFit/>
          </a:bodyPr>
          <a:lstStyle/>
          <a:p>
            <a:pPr algn="ctr" fontAlgn="base">
              <a:spcBef>
                <a:spcPct val="0"/>
              </a:spcBef>
              <a:spcAft>
                <a:spcPct val="0"/>
              </a:spcAft>
              <a:defRPr/>
            </a:pPr>
            <a:r>
              <a:rPr lang="ja-JP" altLang="en-US" dirty="0">
                <a:solidFill>
                  <a:prstClr val="black"/>
                </a:solidFill>
                <a:ea typeface="ＭＳ Ｐゴシック" charset="-128"/>
              </a:rPr>
              <a:t>省エネ住宅</a:t>
            </a:r>
          </a:p>
        </p:txBody>
      </p:sp>
      <p:sp>
        <p:nvSpPr>
          <p:cNvPr id="41" name="正方形/長方形 40"/>
          <p:cNvSpPr/>
          <p:nvPr/>
        </p:nvSpPr>
        <p:spPr>
          <a:xfrm>
            <a:off x="898525" y="2832100"/>
            <a:ext cx="1536700" cy="349250"/>
          </a:xfrm>
          <a:prstGeom prst="rect">
            <a:avLst/>
          </a:prstGeom>
          <a:solidFill>
            <a:srgbClr val="ECF0FA"/>
          </a:solidFill>
          <a:ln>
            <a:solidFill>
              <a:srgbClr val="5D6C9D"/>
            </a:solidFill>
          </a:ln>
          <a:effectLst>
            <a:outerShdw blurRad="50800" dist="38100" dir="2700000" algn="tl" rotWithShape="0">
              <a:prstClr val="black">
                <a:alpha val="40000"/>
              </a:prstClr>
            </a:outerShdw>
          </a:effectLst>
        </p:spPr>
        <p:txBody>
          <a:bodyPr lIns="36000" tIns="36000" rIns="36000" bIns="36000">
            <a:spAutoFit/>
          </a:bodyPr>
          <a:lstStyle/>
          <a:p>
            <a:pPr algn="ctr" fontAlgn="base">
              <a:spcBef>
                <a:spcPct val="0"/>
              </a:spcBef>
              <a:spcAft>
                <a:spcPct val="0"/>
              </a:spcAft>
              <a:defRPr/>
            </a:pPr>
            <a:r>
              <a:rPr lang="ja-JP" altLang="en-US" dirty="0">
                <a:solidFill>
                  <a:prstClr val="black"/>
                </a:solidFill>
                <a:ea typeface="ＭＳ Ｐゴシック" charset="-128"/>
              </a:rPr>
              <a:t>エアコン</a:t>
            </a:r>
          </a:p>
        </p:txBody>
      </p:sp>
      <p:sp>
        <p:nvSpPr>
          <p:cNvPr id="46" name="正方形/長方形 45"/>
          <p:cNvSpPr/>
          <p:nvPr/>
        </p:nvSpPr>
        <p:spPr>
          <a:xfrm>
            <a:off x="898525" y="3224213"/>
            <a:ext cx="1536700" cy="350837"/>
          </a:xfrm>
          <a:prstGeom prst="rect">
            <a:avLst/>
          </a:prstGeom>
          <a:solidFill>
            <a:srgbClr val="ECF0FA"/>
          </a:solidFill>
          <a:ln>
            <a:solidFill>
              <a:srgbClr val="5D6C9D"/>
            </a:solidFill>
          </a:ln>
          <a:effectLst>
            <a:outerShdw blurRad="50800" dist="38100" dir="2700000" algn="tl" rotWithShape="0">
              <a:prstClr val="black">
                <a:alpha val="40000"/>
              </a:prstClr>
            </a:outerShdw>
          </a:effectLst>
        </p:spPr>
        <p:txBody>
          <a:bodyPr lIns="36000" tIns="36000" rIns="36000" bIns="36000">
            <a:spAutoFit/>
          </a:bodyPr>
          <a:lstStyle/>
          <a:p>
            <a:pPr algn="ctr" fontAlgn="base">
              <a:spcBef>
                <a:spcPct val="0"/>
              </a:spcBef>
              <a:spcAft>
                <a:spcPct val="0"/>
              </a:spcAft>
              <a:defRPr/>
            </a:pPr>
            <a:r>
              <a:rPr lang="ja-JP" altLang="en-US" dirty="0">
                <a:solidFill>
                  <a:prstClr val="black"/>
                </a:solidFill>
                <a:ea typeface="ＭＳ Ｐゴシック" charset="-128"/>
              </a:rPr>
              <a:t>高効率給湯器</a:t>
            </a:r>
          </a:p>
        </p:txBody>
      </p:sp>
      <p:sp>
        <p:nvSpPr>
          <p:cNvPr id="51" name="円/楕円 50"/>
          <p:cNvSpPr/>
          <p:nvPr/>
        </p:nvSpPr>
        <p:spPr>
          <a:xfrm>
            <a:off x="5534402" y="1318774"/>
            <a:ext cx="712098" cy="453154"/>
          </a:xfrm>
          <a:prstGeom prst="ellipse">
            <a:avLst/>
          </a:prstGeom>
          <a:solidFill>
            <a:srgbClr val="919BBD"/>
          </a:solidFill>
          <a:ln>
            <a:noFill/>
          </a:ln>
          <a:scene3d>
            <a:camera prst="orthographicFront"/>
            <a:lightRig rig="threePt" dir="t"/>
          </a:scene3d>
          <a:sp3d>
            <a:bevelT w="31750" h="254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base">
              <a:spcBef>
                <a:spcPct val="0"/>
              </a:spcBef>
              <a:spcAft>
                <a:spcPct val="0"/>
              </a:spcAft>
              <a:defRPr/>
            </a:pPr>
            <a:r>
              <a:rPr lang="en-US" altLang="ja-JP" sz="1600" dirty="0">
                <a:solidFill>
                  <a:prstClr val="white"/>
                </a:solidFill>
              </a:rPr>
              <a:t>2020</a:t>
            </a:r>
            <a:endParaRPr lang="ja-JP" altLang="en-US" sz="1600" dirty="0">
              <a:solidFill>
                <a:prstClr val="white"/>
              </a:solidFill>
            </a:endParaRPr>
          </a:p>
        </p:txBody>
      </p:sp>
      <p:cxnSp>
        <p:nvCxnSpPr>
          <p:cNvPr id="52" name="直線コネクタ 51"/>
          <p:cNvCxnSpPr/>
          <p:nvPr/>
        </p:nvCxnSpPr>
        <p:spPr>
          <a:xfrm flipV="1">
            <a:off x="477838" y="1803400"/>
            <a:ext cx="8407400" cy="1588"/>
          </a:xfrm>
          <a:prstGeom prst="line">
            <a:avLst/>
          </a:prstGeom>
          <a:ln>
            <a:solidFill>
              <a:srgbClr val="5D6C9D"/>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5400000">
            <a:off x="7861301" y="1800225"/>
            <a:ext cx="112712" cy="1587"/>
          </a:xfrm>
          <a:prstGeom prst="line">
            <a:avLst/>
          </a:prstGeom>
          <a:ln>
            <a:solidFill>
              <a:srgbClr val="5D6C9D"/>
            </a:solidFill>
          </a:ln>
        </p:spPr>
        <p:style>
          <a:lnRef idx="1">
            <a:schemeClr val="accent1"/>
          </a:lnRef>
          <a:fillRef idx="0">
            <a:schemeClr val="accent1"/>
          </a:fillRef>
          <a:effectRef idx="0">
            <a:schemeClr val="accent1"/>
          </a:effectRef>
          <a:fontRef idx="minor">
            <a:schemeClr val="tx1"/>
          </a:fontRef>
        </p:style>
      </p:cxnSp>
      <p:sp>
        <p:nvSpPr>
          <p:cNvPr id="55" name="円/楕円 54"/>
          <p:cNvSpPr/>
          <p:nvPr/>
        </p:nvSpPr>
        <p:spPr>
          <a:xfrm>
            <a:off x="7572237" y="1318774"/>
            <a:ext cx="712098" cy="453154"/>
          </a:xfrm>
          <a:prstGeom prst="ellipse">
            <a:avLst/>
          </a:prstGeom>
          <a:solidFill>
            <a:srgbClr val="DBDEE9"/>
          </a:solidFill>
          <a:ln>
            <a:solidFill>
              <a:srgbClr val="5D6C9D"/>
            </a:solidFill>
          </a:ln>
          <a:scene3d>
            <a:camera prst="orthographicFront"/>
            <a:lightRig rig="threeP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base">
              <a:spcBef>
                <a:spcPct val="0"/>
              </a:spcBef>
              <a:spcAft>
                <a:spcPct val="0"/>
              </a:spcAft>
              <a:defRPr/>
            </a:pPr>
            <a:r>
              <a:rPr lang="en-US" altLang="ja-JP" sz="1600" dirty="0">
                <a:solidFill>
                  <a:srgbClr val="5D6C9D"/>
                </a:solidFill>
              </a:rPr>
              <a:t>2050</a:t>
            </a:r>
            <a:endParaRPr lang="ja-JP" altLang="en-US" sz="1600" dirty="0">
              <a:solidFill>
                <a:srgbClr val="5D6C9D"/>
              </a:solidFill>
            </a:endParaRPr>
          </a:p>
        </p:txBody>
      </p:sp>
      <p:sp>
        <p:nvSpPr>
          <p:cNvPr id="66" name="角丸四角形 65"/>
          <p:cNvSpPr/>
          <p:nvPr/>
        </p:nvSpPr>
        <p:spPr>
          <a:xfrm>
            <a:off x="3940175" y="2203450"/>
            <a:ext cx="882650" cy="225425"/>
          </a:xfrm>
          <a:prstGeom prst="roundRect">
            <a:avLst/>
          </a:prstGeom>
          <a:solidFill>
            <a:srgbClr val="FFFFFF"/>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black"/>
                </a:solidFill>
              </a:rPr>
              <a:t>10%</a:t>
            </a:r>
            <a:endParaRPr lang="ja-JP" altLang="en-US" sz="1600" dirty="0">
              <a:solidFill>
                <a:prstClr val="black"/>
              </a:solidFill>
            </a:endParaRPr>
          </a:p>
        </p:txBody>
      </p:sp>
      <p:sp>
        <p:nvSpPr>
          <p:cNvPr id="71" name="円/楕円 70"/>
          <p:cNvSpPr/>
          <p:nvPr/>
        </p:nvSpPr>
        <p:spPr>
          <a:xfrm>
            <a:off x="3967546" y="1318774"/>
            <a:ext cx="712098" cy="453154"/>
          </a:xfrm>
          <a:prstGeom prst="ellipse">
            <a:avLst/>
          </a:prstGeom>
          <a:solidFill>
            <a:srgbClr val="5D6C9D"/>
          </a:solidFill>
          <a:ln>
            <a:noFill/>
          </a:ln>
          <a:scene3d>
            <a:camera prst="orthographicFront"/>
            <a:lightRig rig="threePt" dir="t"/>
          </a:scene3d>
          <a:sp3d>
            <a:bevelT w="31750" h="254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base">
              <a:spcBef>
                <a:spcPct val="0"/>
              </a:spcBef>
              <a:spcAft>
                <a:spcPct val="0"/>
              </a:spcAft>
              <a:defRPr/>
            </a:pPr>
            <a:r>
              <a:rPr lang="en-US" altLang="ja-JP" sz="1600" dirty="0">
                <a:solidFill>
                  <a:prstClr val="white"/>
                </a:solidFill>
              </a:rPr>
              <a:t>2005</a:t>
            </a:r>
            <a:endParaRPr lang="ja-JP" altLang="en-US" sz="1600" dirty="0">
              <a:solidFill>
                <a:prstClr val="white"/>
              </a:solidFill>
            </a:endParaRPr>
          </a:p>
        </p:txBody>
      </p:sp>
      <p:sp>
        <p:nvSpPr>
          <p:cNvPr id="85" name="角丸四角形 84"/>
          <p:cNvSpPr/>
          <p:nvPr/>
        </p:nvSpPr>
        <p:spPr>
          <a:xfrm>
            <a:off x="3940175" y="2446338"/>
            <a:ext cx="882650" cy="223837"/>
          </a:xfrm>
          <a:prstGeom prst="roundRect">
            <a:avLst/>
          </a:prstGeom>
          <a:solidFill>
            <a:srgbClr val="FFFFFF"/>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black"/>
                </a:solidFill>
              </a:rPr>
              <a:t>0%</a:t>
            </a:r>
            <a:endParaRPr lang="ja-JP" altLang="en-US" sz="1600" dirty="0">
              <a:solidFill>
                <a:prstClr val="black"/>
              </a:solidFill>
            </a:endParaRPr>
          </a:p>
        </p:txBody>
      </p:sp>
      <p:sp>
        <p:nvSpPr>
          <p:cNvPr id="90" name="角丸四角形 89"/>
          <p:cNvSpPr/>
          <p:nvPr/>
        </p:nvSpPr>
        <p:spPr>
          <a:xfrm>
            <a:off x="3940175" y="2852738"/>
            <a:ext cx="882650" cy="303212"/>
          </a:xfrm>
          <a:prstGeom prst="roundRect">
            <a:avLst/>
          </a:prstGeom>
          <a:solidFill>
            <a:srgbClr val="FFFFFF"/>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black"/>
                </a:solidFill>
              </a:rPr>
              <a:t>100</a:t>
            </a:r>
            <a:endParaRPr lang="ja-JP" altLang="en-US" sz="1600" dirty="0">
              <a:solidFill>
                <a:prstClr val="black"/>
              </a:solidFill>
            </a:endParaRPr>
          </a:p>
        </p:txBody>
      </p:sp>
      <p:sp>
        <p:nvSpPr>
          <p:cNvPr id="92" name="角丸四角形 91"/>
          <p:cNvSpPr/>
          <p:nvPr/>
        </p:nvSpPr>
        <p:spPr>
          <a:xfrm>
            <a:off x="3940175" y="3232150"/>
            <a:ext cx="882650" cy="307975"/>
          </a:xfrm>
          <a:prstGeom prst="roundRect">
            <a:avLst/>
          </a:prstGeom>
          <a:solidFill>
            <a:srgbClr val="FFFFFF"/>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black"/>
                </a:solidFill>
              </a:rPr>
              <a:t>70</a:t>
            </a:r>
            <a:r>
              <a:rPr lang="ja-JP" altLang="en-US" sz="1600" dirty="0">
                <a:solidFill>
                  <a:prstClr val="black"/>
                </a:solidFill>
              </a:rPr>
              <a:t>万台</a:t>
            </a:r>
          </a:p>
        </p:txBody>
      </p:sp>
      <p:sp>
        <p:nvSpPr>
          <p:cNvPr id="97" name="正方形/長方形 96"/>
          <p:cNvSpPr/>
          <p:nvPr/>
        </p:nvSpPr>
        <p:spPr>
          <a:xfrm>
            <a:off x="898525" y="4006850"/>
            <a:ext cx="1536700" cy="350838"/>
          </a:xfrm>
          <a:prstGeom prst="rect">
            <a:avLst/>
          </a:prstGeom>
          <a:solidFill>
            <a:srgbClr val="ECF0FA"/>
          </a:solidFill>
          <a:ln>
            <a:solidFill>
              <a:srgbClr val="5D6C9D"/>
            </a:solidFill>
          </a:ln>
          <a:effectLst>
            <a:outerShdw blurRad="50800" dist="38100" dir="2700000" algn="tl" rotWithShape="0">
              <a:prstClr val="black">
                <a:alpha val="40000"/>
              </a:prstClr>
            </a:outerShdw>
          </a:effectLst>
        </p:spPr>
        <p:txBody>
          <a:bodyPr lIns="36000" tIns="36000" rIns="36000" bIns="36000">
            <a:spAutoFit/>
          </a:bodyPr>
          <a:lstStyle/>
          <a:p>
            <a:pPr algn="ctr" fontAlgn="base">
              <a:spcBef>
                <a:spcPct val="0"/>
              </a:spcBef>
              <a:spcAft>
                <a:spcPct val="0"/>
              </a:spcAft>
              <a:defRPr/>
            </a:pPr>
            <a:r>
              <a:rPr lang="ja-JP" altLang="en-US" dirty="0">
                <a:solidFill>
                  <a:prstClr val="black"/>
                </a:solidFill>
                <a:ea typeface="ＭＳ Ｐゴシック" charset="-128"/>
              </a:rPr>
              <a:t>太陽光発電</a:t>
            </a:r>
          </a:p>
        </p:txBody>
      </p:sp>
      <p:sp>
        <p:nvSpPr>
          <p:cNvPr id="48166" name="テキスト ボックス 102"/>
          <p:cNvSpPr txBox="1">
            <a:spLocks noChangeArrowheads="1"/>
          </p:cNvSpPr>
          <p:nvPr/>
        </p:nvSpPr>
        <p:spPr bwMode="auto">
          <a:xfrm>
            <a:off x="852488" y="2552700"/>
            <a:ext cx="1762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400" smtClean="0">
                <a:solidFill>
                  <a:prstClr val="black"/>
                </a:solidFill>
              </a:rPr>
              <a:t>（新築に占める割合）</a:t>
            </a:r>
          </a:p>
        </p:txBody>
      </p:sp>
      <p:sp>
        <p:nvSpPr>
          <p:cNvPr id="104" name="角丸四角形 103"/>
          <p:cNvSpPr/>
          <p:nvPr/>
        </p:nvSpPr>
        <p:spPr>
          <a:xfrm>
            <a:off x="2454275" y="2214563"/>
            <a:ext cx="1685925" cy="214312"/>
          </a:xfrm>
          <a:prstGeom prst="roundRect">
            <a:avLst/>
          </a:prstGeom>
          <a:noFill/>
          <a:ln>
            <a:noFill/>
          </a:ln>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fontAlgn="base">
              <a:spcBef>
                <a:spcPct val="0"/>
              </a:spcBef>
              <a:spcAft>
                <a:spcPct val="0"/>
              </a:spcAft>
              <a:defRPr/>
            </a:pPr>
            <a:r>
              <a:rPr lang="ja-JP" altLang="en-US" sz="1400" dirty="0">
                <a:solidFill>
                  <a:prstClr val="black"/>
                </a:solidFill>
              </a:rPr>
              <a:t>義務化基準相当</a:t>
            </a:r>
          </a:p>
        </p:txBody>
      </p:sp>
      <p:sp>
        <p:nvSpPr>
          <p:cNvPr id="106" name="角丸四角形 105"/>
          <p:cNvSpPr/>
          <p:nvPr/>
        </p:nvSpPr>
        <p:spPr>
          <a:xfrm>
            <a:off x="2457450" y="2443163"/>
            <a:ext cx="1625600" cy="214312"/>
          </a:xfrm>
          <a:prstGeom prst="roundRect">
            <a:avLst/>
          </a:prstGeom>
          <a:noFill/>
          <a:ln>
            <a:noFill/>
          </a:ln>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fontAlgn="base">
              <a:spcBef>
                <a:spcPct val="0"/>
              </a:spcBef>
              <a:spcAft>
                <a:spcPct val="0"/>
              </a:spcAft>
              <a:defRPr/>
            </a:pPr>
            <a:r>
              <a:rPr lang="ja-JP" altLang="en-US" sz="1400" spc="-150" dirty="0">
                <a:solidFill>
                  <a:prstClr val="black"/>
                </a:solidFill>
              </a:rPr>
              <a:t>推奨基準相当</a:t>
            </a:r>
          </a:p>
        </p:txBody>
      </p:sp>
      <p:sp>
        <p:nvSpPr>
          <p:cNvPr id="108" name="角丸四角形 107"/>
          <p:cNvSpPr/>
          <p:nvPr/>
        </p:nvSpPr>
        <p:spPr>
          <a:xfrm>
            <a:off x="2457450" y="2782888"/>
            <a:ext cx="1736725" cy="441325"/>
          </a:xfrm>
          <a:prstGeom prst="roundRect">
            <a:avLst/>
          </a:prstGeom>
          <a:noFill/>
          <a:ln>
            <a:noFill/>
          </a:ln>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fontAlgn="base">
              <a:spcBef>
                <a:spcPct val="0"/>
              </a:spcBef>
              <a:spcAft>
                <a:spcPct val="0"/>
              </a:spcAft>
              <a:defRPr/>
            </a:pPr>
            <a:r>
              <a:rPr lang="ja-JP" altLang="en-US" sz="1400" dirty="0">
                <a:solidFill>
                  <a:prstClr val="black"/>
                </a:solidFill>
                <a:latin typeface="ＭＳ Ｐゴシック" pitchFamily="50" charset="-128"/>
                <a:ea typeface="ＭＳ Ｐゴシック" pitchFamily="50" charset="-128"/>
              </a:rPr>
              <a:t>（ストック平均効率）</a:t>
            </a:r>
          </a:p>
        </p:txBody>
      </p:sp>
      <p:sp>
        <p:nvSpPr>
          <p:cNvPr id="109" name="角丸四角形 108"/>
          <p:cNvSpPr/>
          <p:nvPr/>
        </p:nvSpPr>
        <p:spPr>
          <a:xfrm>
            <a:off x="469900" y="6126163"/>
            <a:ext cx="8253413" cy="420687"/>
          </a:xfrm>
          <a:prstGeom prst="roundRect">
            <a:avLst/>
          </a:prstGeom>
          <a:noFill/>
          <a:ln>
            <a:noFill/>
          </a:ln>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fontAlgn="base">
              <a:spcBef>
                <a:spcPct val="0"/>
              </a:spcBef>
              <a:spcAft>
                <a:spcPct val="0"/>
              </a:spcAft>
              <a:defRPr/>
            </a:pPr>
            <a:r>
              <a:rPr lang="en-US" altLang="ja-JP" sz="1300" dirty="0">
                <a:solidFill>
                  <a:prstClr val="black"/>
                </a:solidFill>
                <a:latin typeface="ＭＳ Ｐゴシック" pitchFamily="50" charset="-128"/>
                <a:ea typeface="ＭＳ Ｐゴシック" pitchFamily="50" charset="-128"/>
              </a:rPr>
              <a:t>※1 </a:t>
            </a:r>
            <a:r>
              <a:rPr lang="ja-JP" altLang="en-US" sz="1300" dirty="0">
                <a:solidFill>
                  <a:prstClr val="black"/>
                </a:solidFill>
                <a:latin typeface="ＭＳ Ｐゴシック" pitchFamily="50" charset="-128"/>
                <a:ea typeface="ＭＳ Ｐゴシック" pitchFamily="50" charset="-128"/>
              </a:rPr>
              <a:t>電気</a:t>
            </a:r>
            <a:r>
              <a:rPr lang="en-US" altLang="ja-JP" sz="1300" dirty="0">
                <a:solidFill>
                  <a:prstClr val="black"/>
                </a:solidFill>
                <a:latin typeface="ＭＳ Ｐゴシック" pitchFamily="50" charset="-128"/>
                <a:ea typeface="ＭＳ Ｐゴシック" pitchFamily="50" charset="-128"/>
              </a:rPr>
              <a:t>HP</a:t>
            </a:r>
            <a:r>
              <a:rPr lang="ja-JP" altLang="en-US" sz="1300" dirty="0">
                <a:solidFill>
                  <a:prstClr val="black"/>
                </a:solidFill>
                <a:latin typeface="ＭＳ Ｐゴシック" pitchFamily="50" charset="-128"/>
                <a:ea typeface="ＭＳ Ｐゴシック" pitchFamily="50" charset="-128"/>
              </a:rPr>
              <a:t>給湯器、潜熱回収型給湯器、燃料電池コジェネの合計。世帯当たり給湯量の差を考慮に入れた場合。</a:t>
            </a:r>
            <a:endParaRPr lang="en-US" altLang="ja-JP" sz="1300" dirty="0">
              <a:solidFill>
                <a:prstClr val="black"/>
              </a:solidFill>
              <a:latin typeface="ＭＳ Ｐゴシック" pitchFamily="50" charset="-128"/>
              <a:ea typeface="ＭＳ Ｐゴシック" pitchFamily="50" charset="-128"/>
            </a:endParaRPr>
          </a:p>
          <a:p>
            <a:pPr fontAlgn="base">
              <a:spcBef>
                <a:spcPct val="0"/>
              </a:spcBef>
              <a:spcAft>
                <a:spcPct val="0"/>
              </a:spcAft>
              <a:defRPr/>
            </a:pPr>
            <a:r>
              <a:rPr lang="en-US" altLang="ja-JP" sz="1300" dirty="0">
                <a:solidFill>
                  <a:prstClr val="black"/>
                </a:solidFill>
                <a:latin typeface="ＭＳ Ｐゴシック" pitchFamily="50" charset="-128"/>
                <a:ea typeface="ＭＳ Ｐゴシック" pitchFamily="50" charset="-128"/>
              </a:rPr>
              <a:t>※2 </a:t>
            </a:r>
            <a:r>
              <a:rPr lang="ja-JP" altLang="en-US" sz="1300" dirty="0">
                <a:solidFill>
                  <a:prstClr val="black"/>
                </a:solidFill>
                <a:latin typeface="ＭＳ Ｐゴシック" pitchFamily="50" charset="-128"/>
                <a:ea typeface="ＭＳ Ｐゴシック" pitchFamily="50" charset="-128"/>
              </a:rPr>
              <a:t>自然循環型太陽熱温水器</a:t>
            </a:r>
            <a:r>
              <a:rPr lang="en-US" altLang="ja-JP" sz="1300" dirty="0">
                <a:solidFill>
                  <a:prstClr val="black"/>
                </a:solidFill>
                <a:latin typeface="ＭＳ Ｐゴシック" pitchFamily="50" charset="-128"/>
                <a:ea typeface="ＭＳ Ｐゴシック" pitchFamily="50" charset="-128"/>
              </a:rPr>
              <a:t>(</a:t>
            </a:r>
            <a:r>
              <a:rPr lang="ja-JP" altLang="en-US" sz="1300" dirty="0">
                <a:solidFill>
                  <a:prstClr val="black"/>
                </a:solidFill>
                <a:latin typeface="ＭＳ Ｐゴシック" pitchFamily="50" charset="-128"/>
                <a:ea typeface="ＭＳ Ｐゴシック" pitchFamily="50" charset="-128"/>
              </a:rPr>
              <a:t>集熱面積</a:t>
            </a:r>
            <a:r>
              <a:rPr lang="en-US" altLang="ja-JP" sz="1300" dirty="0">
                <a:solidFill>
                  <a:prstClr val="black"/>
                </a:solidFill>
                <a:latin typeface="ＭＳ Ｐゴシック" pitchFamily="50" charset="-128"/>
                <a:ea typeface="ＭＳ Ｐゴシック" pitchFamily="50" charset="-128"/>
              </a:rPr>
              <a:t>3m</a:t>
            </a:r>
            <a:r>
              <a:rPr lang="en-US" altLang="ja-JP" sz="1300" baseline="30000" dirty="0">
                <a:solidFill>
                  <a:prstClr val="black"/>
                </a:solidFill>
                <a:latin typeface="ＭＳ Ｐゴシック" pitchFamily="50" charset="-128"/>
                <a:ea typeface="ＭＳ Ｐゴシック" pitchFamily="50" charset="-128"/>
              </a:rPr>
              <a:t>2</a:t>
            </a:r>
            <a:r>
              <a:rPr lang="ja-JP" altLang="en-US" sz="1300" dirty="0">
                <a:solidFill>
                  <a:prstClr val="black"/>
                </a:solidFill>
                <a:latin typeface="ＭＳ Ｐゴシック" pitchFamily="50" charset="-128"/>
                <a:ea typeface="ＭＳ Ｐゴシック" pitchFamily="50" charset="-128"/>
              </a:rPr>
              <a:t>）として換算した場合。</a:t>
            </a:r>
          </a:p>
        </p:txBody>
      </p:sp>
      <p:sp>
        <p:nvSpPr>
          <p:cNvPr id="121" name="角丸四角形 120"/>
          <p:cNvSpPr/>
          <p:nvPr/>
        </p:nvSpPr>
        <p:spPr>
          <a:xfrm>
            <a:off x="7104063" y="2168525"/>
            <a:ext cx="1838325" cy="2168525"/>
          </a:xfrm>
          <a:prstGeom prst="roundRect">
            <a:avLst>
              <a:gd name="adj" fmla="val 12381"/>
            </a:avLst>
          </a:prstGeom>
          <a:solidFill>
            <a:srgbClr val="FFE0D1"/>
          </a:solidFill>
          <a:ln>
            <a:solidFill>
              <a:schemeClr val="accent2">
                <a:lumMod val="75000"/>
              </a:schemeClr>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marL="241300" indent="-482600" algn="ctr" fontAlgn="base">
              <a:defRPr/>
            </a:pPr>
            <a:r>
              <a:rPr lang="ja-JP" altLang="en-US" dirty="0">
                <a:solidFill>
                  <a:prstClr val="black"/>
                </a:solidFill>
                <a:latin typeface="ＭＳ Ｐゴシック" pitchFamily="50" charset="-128"/>
                <a:ea typeface="ＭＳ Ｐゴシック" pitchFamily="50" charset="-128"/>
              </a:rPr>
              <a:t>ゼロエミッション</a:t>
            </a:r>
            <a:endParaRPr lang="en-US" altLang="ja-JP" dirty="0">
              <a:solidFill>
                <a:prstClr val="black"/>
              </a:solidFill>
              <a:latin typeface="ＭＳ Ｐゴシック" pitchFamily="50" charset="-128"/>
              <a:ea typeface="ＭＳ Ｐゴシック" pitchFamily="50" charset="-128"/>
            </a:endParaRPr>
          </a:p>
          <a:p>
            <a:pPr marL="241300" indent="-482600" algn="ctr" fontAlgn="base">
              <a:defRPr/>
            </a:pPr>
            <a:r>
              <a:rPr lang="ja-JP" altLang="en-US" dirty="0">
                <a:solidFill>
                  <a:prstClr val="black"/>
                </a:solidFill>
              </a:rPr>
              <a:t>住宅</a:t>
            </a:r>
            <a:endParaRPr lang="en-US" altLang="ja-JP" dirty="0">
              <a:solidFill>
                <a:prstClr val="black"/>
              </a:solidFill>
            </a:endParaRPr>
          </a:p>
          <a:p>
            <a:pPr algn="ctr" fontAlgn="base">
              <a:defRPr/>
            </a:pPr>
            <a:r>
              <a:rPr lang="ja-JP" altLang="en-US" dirty="0">
                <a:solidFill>
                  <a:prstClr val="black"/>
                </a:solidFill>
              </a:rPr>
              <a:t>（</a:t>
            </a:r>
            <a:r>
              <a:rPr lang="ja-JP" altLang="en-US" dirty="0">
                <a:solidFill>
                  <a:prstClr val="black"/>
                </a:solidFill>
                <a:latin typeface="ＭＳ Ｐゴシック" pitchFamily="50" charset="-128"/>
                <a:ea typeface="ＭＳ Ｐゴシック" pitchFamily="50" charset="-128"/>
              </a:rPr>
              <a:t>ストック</a:t>
            </a:r>
            <a:r>
              <a:rPr lang="ja-JP" altLang="en-US" dirty="0">
                <a:solidFill>
                  <a:prstClr val="black"/>
                </a:solidFill>
              </a:rPr>
              <a:t>平均）</a:t>
            </a:r>
            <a:endParaRPr lang="en-US" altLang="ja-JP" dirty="0">
              <a:solidFill>
                <a:prstClr val="black"/>
              </a:solidFill>
            </a:endParaRPr>
          </a:p>
        </p:txBody>
      </p:sp>
      <p:sp>
        <p:nvSpPr>
          <p:cNvPr id="122" name="ホームベース 121"/>
          <p:cNvSpPr/>
          <p:nvPr/>
        </p:nvSpPr>
        <p:spPr>
          <a:xfrm>
            <a:off x="6627813" y="2185988"/>
            <a:ext cx="452437" cy="2119312"/>
          </a:xfrm>
          <a:prstGeom prst="homePlate">
            <a:avLst>
              <a:gd name="adj" fmla="val 30369"/>
            </a:avLst>
          </a:prstGeom>
          <a:gradFill>
            <a:gsLst>
              <a:gs pos="36000">
                <a:srgbClr val="D1D1F0"/>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dirty="0">
              <a:solidFill>
                <a:prstClr val="black"/>
              </a:solidFill>
              <a:ea typeface="ＭＳ Ｐゴシック" pitchFamily="50" charset="-128"/>
            </a:endParaRPr>
          </a:p>
        </p:txBody>
      </p:sp>
      <p:sp>
        <p:nvSpPr>
          <p:cNvPr id="123" name="正方形/長方形 122"/>
          <p:cNvSpPr/>
          <p:nvPr/>
        </p:nvSpPr>
        <p:spPr>
          <a:xfrm>
            <a:off x="2711450" y="4484688"/>
            <a:ext cx="6215063" cy="1566862"/>
          </a:xfrm>
          <a:prstGeom prst="rect">
            <a:avLst/>
          </a:prstGeom>
        </p:spPr>
        <p:txBody>
          <a:bodyPr>
            <a:spAutoFit/>
          </a:bodyPr>
          <a:lstStyle/>
          <a:p>
            <a:pPr fontAlgn="ctr">
              <a:lnSpc>
                <a:spcPts val="2300"/>
              </a:lnSpc>
              <a:spcBef>
                <a:spcPct val="0"/>
              </a:spcBef>
              <a:spcAft>
                <a:spcPct val="0"/>
              </a:spcAft>
              <a:defRPr/>
            </a:pPr>
            <a:r>
              <a:rPr lang="ja-JP" altLang="en-US" dirty="0">
                <a:solidFill>
                  <a:srgbClr val="FF8447">
                    <a:lumMod val="75000"/>
                  </a:srgbClr>
                </a:solidFill>
                <a:ea typeface="ＭＳ Ｐゴシック" charset="-128"/>
                <a:sym typeface="Wingdings 2"/>
              </a:rPr>
              <a:t></a:t>
            </a:r>
            <a:r>
              <a:rPr lang="ja-JP" altLang="en-US" dirty="0">
                <a:solidFill>
                  <a:srgbClr val="5D6C9D"/>
                </a:solidFill>
                <a:ea typeface="ＭＳ Ｐゴシック" charset="-128"/>
                <a:sym typeface="Wingdings 2"/>
              </a:rPr>
              <a:t> </a:t>
            </a:r>
            <a:r>
              <a:rPr lang="ja-JP" altLang="en-US" dirty="0">
                <a:solidFill>
                  <a:prstClr val="black"/>
                </a:solidFill>
                <a:ea typeface="ＭＳ Ｐゴシック" charset="-128"/>
              </a:rPr>
              <a:t>総合的な環境基本性能基準の設定・義務化</a:t>
            </a:r>
            <a:endParaRPr lang="en-US" altLang="ja-JP" dirty="0">
              <a:solidFill>
                <a:prstClr val="black"/>
              </a:solidFill>
              <a:ea typeface="ＭＳ Ｐゴシック" charset="-128"/>
            </a:endParaRPr>
          </a:p>
          <a:p>
            <a:pPr fontAlgn="ctr">
              <a:lnSpc>
                <a:spcPts val="2300"/>
              </a:lnSpc>
              <a:spcBef>
                <a:spcPct val="0"/>
              </a:spcBef>
              <a:spcAft>
                <a:spcPct val="0"/>
              </a:spcAft>
              <a:defRPr/>
            </a:pPr>
            <a:r>
              <a:rPr lang="ja-JP" altLang="en-US" dirty="0">
                <a:solidFill>
                  <a:srgbClr val="FF8447">
                    <a:lumMod val="75000"/>
                  </a:srgbClr>
                </a:solidFill>
                <a:ea typeface="ＭＳ Ｐゴシック" charset="-128"/>
                <a:sym typeface="Wingdings 2"/>
              </a:rPr>
              <a:t></a:t>
            </a:r>
            <a:r>
              <a:rPr lang="ja-JP" altLang="en-US" dirty="0">
                <a:solidFill>
                  <a:srgbClr val="5D6C9D"/>
                </a:solidFill>
                <a:ea typeface="ＭＳ Ｐゴシック" charset="-128"/>
                <a:sym typeface="Wingdings 2"/>
              </a:rPr>
              <a:t> </a:t>
            </a:r>
            <a:r>
              <a:rPr lang="ja-JP" altLang="en-US" dirty="0">
                <a:solidFill>
                  <a:prstClr val="black"/>
                </a:solidFill>
                <a:ea typeface="ＭＳ Ｐゴシック" charset="-128"/>
              </a:rPr>
              <a:t>省エネ住宅・ゼロエミ住宅に対する経済的支援（新築・改築）</a:t>
            </a:r>
            <a:endParaRPr lang="en-US" altLang="ja-JP" dirty="0">
              <a:solidFill>
                <a:prstClr val="black"/>
              </a:solidFill>
              <a:ea typeface="ＭＳ Ｐゴシック" charset="-128"/>
            </a:endParaRPr>
          </a:p>
          <a:p>
            <a:pPr fontAlgn="ctr">
              <a:lnSpc>
                <a:spcPts val="2300"/>
              </a:lnSpc>
              <a:spcBef>
                <a:spcPct val="0"/>
              </a:spcBef>
              <a:spcAft>
                <a:spcPct val="0"/>
              </a:spcAft>
              <a:defRPr/>
            </a:pPr>
            <a:r>
              <a:rPr lang="ja-JP" altLang="en-US" dirty="0">
                <a:solidFill>
                  <a:srgbClr val="FF8447">
                    <a:lumMod val="75000"/>
                  </a:srgbClr>
                </a:solidFill>
                <a:ea typeface="ＭＳ Ｐゴシック" charset="-128"/>
                <a:sym typeface="Wingdings 2"/>
              </a:rPr>
              <a:t></a:t>
            </a:r>
            <a:r>
              <a:rPr lang="ja-JP" altLang="en-US" dirty="0">
                <a:solidFill>
                  <a:srgbClr val="5D6C9D"/>
                </a:solidFill>
                <a:ea typeface="ＭＳ Ｐゴシック" charset="-128"/>
                <a:sym typeface="Wingdings 2"/>
              </a:rPr>
              <a:t> </a:t>
            </a:r>
            <a:r>
              <a:rPr lang="ja-JP" altLang="en-US" dirty="0">
                <a:solidFill>
                  <a:prstClr val="black"/>
                </a:solidFill>
                <a:ea typeface="ＭＳ Ｐゴシック" charset="-128"/>
              </a:rPr>
              <a:t>中小工務店の技術力向上支援</a:t>
            </a:r>
            <a:endParaRPr lang="en-US" altLang="ja-JP" dirty="0">
              <a:solidFill>
                <a:prstClr val="black"/>
              </a:solidFill>
              <a:ea typeface="ＭＳ Ｐゴシック" charset="-128"/>
            </a:endParaRPr>
          </a:p>
          <a:p>
            <a:pPr fontAlgn="ctr">
              <a:lnSpc>
                <a:spcPts val="2300"/>
              </a:lnSpc>
              <a:spcBef>
                <a:spcPct val="0"/>
              </a:spcBef>
              <a:spcAft>
                <a:spcPct val="0"/>
              </a:spcAft>
              <a:defRPr/>
            </a:pPr>
            <a:r>
              <a:rPr lang="ja-JP" altLang="en-US" dirty="0">
                <a:solidFill>
                  <a:srgbClr val="FF8447">
                    <a:lumMod val="75000"/>
                  </a:srgbClr>
                </a:solidFill>
                <a:ea typeface="ＭＳ Ｐゴシック" charset="-128"/>
                <a:sym typeface="Wingdings 2"/>
              </a:rPr>
              <a:t></a:t>
            </a:r>
            <a:r>
              <a:rPr lang="ja-JP" altLang="en-US" dirty="0">
                <a:solidFill>
                  <a:prstClr val="black"/>
                </a:solidFill>
                <a:ea typeface="ＭＳ Ｐゴシック" charset="-128"/>
              </a:rPr>
              <a:t> </a:t>
            </a:r>
            <a:r>
              <a:rPr lang="en-US" altLang="ja-JP" dirty="0">
                <a:solidFill>
                  <a:prstClr val="black"/>
                </a:solidFill>
                <a:ea typeface="ＭＳ Ｐゴシック" charset="-128"/>
              </a:rPr>
              <a:t>CO2</a:t>
            </a:r>
            <a:r>
              <a:rPr lang="ja-JP" altLang="en-US" dirty="0">
                <a:solidFill>
                  <a:prstClr val="black"/>
                </a:solidFill>
                <a:ea typeface="ＭＳ Ｐゴシック" charset="-128"/>
              </a:rPr>
              <a:t>削減実績の見える化と開示</a:t>
            </a:r>
            <a:endParaRPr lang="en-US" altLang="ja-JP" dirty="0">
              <a:solidFill>
                <a:prstClr val="black"/>
              </a:solidFill>
              <a:ea typeface="ＭＳ Ｐゴシック" charset="-128"/>
            </a:endParaRPr>
          </a:p>
          <a:p>
            <a:pPr fontAlgn="ctr">
              <a:lnSpc>
                <a:spcPts val="2300"/>
              </a:lnSpc>
              <a:spcBef>
                <a:spcPct val="0"/>
              </a:spcBef>
              <a:spcAft>
                <a:spcPct val="0"/>
              </a:spcAft>
              <a:defRPr/>
            </a:pPr>
            <a:r>
              <a:rPr lang="ja-JP" altLang="en-US" dirty="0">
                <a:solidFill>
                  <a:srgbClr val="FF8447">
                    <a:lumMod val="75000"/>
                  </a:srgbClr>
                </a:solidFill>
                <a:ea typeface="ＭＳ Ｐゴシック" charset="-128"/>
                <a:sym typeface="Wingdings 2"/>
              </a:rPr>
              <a:t></a:t>
            </a:r>
            <a:r>
              <a:rPr lang="ja-JP" altLang="en-US" dirty="0">
                <a:solidFill>
                  <a:prstClr val="black"/>
                </a:solidFill>
                <a:ea typeface="ＭＳ Ｐゴシック" charset="-128"/>
              </a:rPr>
              <a:t> ライフスタイルの低炭素化の推進支援</a:t>
            </a:r>
            <a:endParaRPr lang="en-US" altLang="ja-JP" dirty="0">
              <a:solidFill>
                <a:prstClr val="black"/>
              </a:solidFill>
              <a:ea typeface="ＭＳ Ｐゴシック" charset="-128"/>
            </a:endParaRPr>
          </a:p>
        </p:txBody>
      </p:sp>
      <p:cxnSp>
        <p:nvCxnSpPr>
          <p:cNvPr id="77" name="直線コネクタ 76"/>
          <p:cNvCxnSpPr/>
          <p:nvPr/>
        </p:nvCxnSpPr>
        <p:spPr>
          <a:xfrm flipV="1">
            <a:off x="477838" y="4422775"/>
            <a:ext cx="8407400" cy="1588"/>
          </a:xfrm>
          <a:prstGeom prst="line">
            <a:avLst/>
          </a:prstGeom>
          <a:ln>
            <a:solidFill>
              <a:srgbClr val="5D6C9D"/>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flipV="1">
            <a:off x="477838" y="6105525"/>
            <a:ext cx="8407400" cy="1588"/>
          </a:xfrm>
          <a:prstGeom prst="line">
            <a:avLst/>
          </a:prstGeom>
          <a:ln>
            <a:solidFill>
              <a:srgbClr val="5D6C9D"/>
            </a:solidFill>
          </a:ln>
        </p:spPr>
        <p:style>
          <a:lnRef idx="1">
            <a:schemeClr val="accent1"/>
          </a:lnRef>
          <a:fillRef idx="0">
            <a:schemeClr val="accent1"/>
          </a:fillRef>
          <a:effectRef idx="0">
            <a:schemeClr val="accent1"/>
          </a:effectRef>
          <a:fontRef idx="minor">
            <a:schemeClr val="tx1"/>
          </a:fontRef>
        </p:style>
      </p:cxnSp>
      <p:grpSp>
        <p:nvGrpSpPr>
          <p:cNvPr id="48176" name="Group 1"/>
          <p:cNvGrpSpPr>
            <a:grpSpLocks/>
          </p:cNvGrpSpPr>
          <p:nvPr/>
        </p:nvGrpSpPr>
        <p:grpSpPr bwMode="auto">
          <a:xfrm>
            <a:off x="7789863" y="23813"/>
            <a:ext cx="922337" cy="608012"/>
            <a:chOff x="740" y="885"/>
            <a:chExt cx="1587" cy="1128"/>
          </a:xfrm>
        </p:grpSpPr>
        <p:sp>
          <p:nvSpPr>
            <p:cNvPr id="48196" name="Freeform 2"/>
            <p:cNvSpPr>
              <a:spLocks/>
            </p:cNvSpPr>
            <p:nvPr/>
          </p:nvSpPr>
          <p:spPr bwMode="auto">
            <a:xfrm>
              <a:off x="1142" y="912"/>
              <a:ext cx="1132" cy="974"/>
            </a:xfrm>
            <a:custGeom>
              <a:avLst/>
              <a:gdLst>
                <a:gd name="T0" fmla="*/ 74 w 1132"/>
                <a:gd name="T1" fmla="*/ 558 h 974"/>
                <a:gd name="T2" fmla="*/ 74 w 1132"/>
                <a:gd name="T3" fmla="*/ 314 h 974"/>
                <a:gd name="T4" fmla="*/ 54 w 1132"/>
                <a:gd name="T5" fmla="*/ 314 h 974"/>
                <a:gd name="T6" fmla="*/ 54 w 1132"/>
                <a:gd name="T7" fmla="*/ 314 h 974"/>
                <a:gd name="T8" fmla="*/ 54 w 1132"/>
                <a:gd name="T9" fmla="*/ 305 h 974"/>
                <a:gd name="T10" fmla="*/ 30 w 1132"/>
                <a:gd name="T11" fmla="*/ 305 h 974"/>
                <a:gd name="T12" fmla="*/ 29 w 1132"/>
                <a:gd name="T13" fmla="*/ 314 h 974"/>
                <a:gd name="T14" fmla="*/ 5 w 1132"/>
                <a:gd name="T15" fmla="*/ 314 h 974"/>
                <a:gd name="T16" fmla="*/ 0 w 1132"/>
                <a:gd name="T17" fmla="*/ 293 h 974"/>
                <a:gd name="T18" fmla="*/ 574 w 1132"/>
                <a:gd name="T19" fmla="*/ 0 h 974"/>
                <a:gd name="T20" fmla="*/ 1132 w 1132"/>
                <a:gd name="T21" fmla="*/ 287 h 974"/>
                <a:gd name="T22" fmla="*/ 1129 w 1132"/>
                <a:gd name="T23" fmla="*/ 309 h 974"/>
                <a:gd name="T24" fmla="*/ 1004 w 1132"/>
                <a:gd name="T25" fmla="*/ 309 h 974"/>
                <a:gd name="T26" fmla="*/ 1004 w 1132"/>
                <a:gd name="T27" fmla="*/ 557 h 974"/>
                <a:gd name="T28" fmla="*/ 1099 w 1132"/>
                <a:gd name="T29" fmla="*/ 557 h 974"/>
                <a:gd name="T30" fmla="*/ 1099 w 1132"/>
                <a:gd name="T31" fmla="*/ 616 h 974"/>
                <a:gd name="T32" fmla="*/ 994 w 1132"/>
                <a:gd name="T33" fmla="*/ 616 h 974"/>
                <a:gd name="T34" fmla="*/ 994 w 1132"/>
                <a:gd name="T35" fmla="*/ 974 h 974"/>
                <a:gd name="T36" fmla="*/ 74 w 1132"/>
                <a:gd name="T37" fmla="*/ 558 h 97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32"/>
                <a:gd name="T58" fmla="*/ 0 h 974"/>
                <a:gd name="T59" fmla="*/ 1132 w 1132"/>
                <a:gd name="T60" fmla="*/ 974 h 97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32" h="974">
                  <a:moveTo>
                    <a:pt x="74" y="558"/>
                  </a:moveTo>
                  <a:lnTo>
                    <a:pt x="74" y="314"/>
                  </a:lnTo>
                  <a:lnTo>
                    <a:pt x="54" y="314"/>
                  </a:lnTo>
                  <a:lnTo>
                    <a:pt x="54" y="305"/>
                  </a:lnTo>
                  <a:lnTo>
                    <a:pt x="30" y="305"/>
                  </a:lnTo>
                  <a:lnTo>
                    <a:pt x="29" y="314"/>
                  </a:lnTo>
                  <a:lnTo>
                    <a:pt x="5" y="314"/>
                  </a:lnTo>
                  <a:lnTo>
                    <a:pt x="0" y="293"/>
                  </a:lnTo>
                  <a:lnTo>
                    <a:pt x="574" y="0"/>
                  </a:lnTo>
                  <a:lnTo>
                    <a:pt x="1132" y="287"/>
                  </a:lnTo>
                  <a:lnTo>
                    <a:pt x="1129" y="309"/>
                  </a:lnTo>
                  <a:lnTo>
                    <a:pt x="1004" y="309"/>
                  </a:lnTo>
                  <a:lnTo>
                    <a:pt x="1004" y="557"/>
                  </a:lnTo>
                  <a:lnTo>
                    <a:pt x="1099" y="557"/>
                  </a:lnTo>
                  <a:lnTo>
                    <a:pt x="1099" y="616"/>
                  </a:lnTo>
                  <a:lnTo>
                    <a:pt x="994" y="616"/>
                  </a:lnTo>
                  <a:lnTo>
                    <a:pt x="994" y="974"/>
                  </a:lnTo>
                  <a:lnTo>
                    <a:pt x="74" y="558"/>
                  </a:lnTo>
                  <a:close/>
                </a:path>
              </a:pathLst>
            </a:custGeom>
            <a:solidFill>
              <a:srgbClr val="EFE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197" name="Freeform 3"/>
            <p:cNvSpPr>
              <a:spLocks/>
            </p:cNvSpPr>
            <p:nvPr/>
          </p:nvSpPr>
          <p:spPr bwMode="auto">
            <a:xfrm>
              <a:off x="1142" y="912"/>
              <a:ext cx="1132" cy="974"/>
            </a:xfrm>
            <a:custGeom>
              <a:avLst/>
              <a:gdLst>
                <a:gd name="T0" fmla="*/ 74 w 1132"/>
                <a:gd name="T1" fmla="*/ 558 h 974"/>
                <a:gd name="T2" fmla="*/ 74 w 1132"/>
                <a:gd name="T3" fmla="*/ 314 h 974"/>
                <a:gd name="T4" fmla="*/ 54 w 1132"/>
                <a:gd name="T5" fmla="*/ 314 h 974"/>
                <a:gd name="T6" fmla="*/ 54 w 1132"/>
                <a:gd name="T7" fmla="*/ 314 h 974"/>
                <a:gd name="T8" fmla="*/ 54 w 1132"/>
                <a:gd name="T9" fmla="*/ 305 h 974"/>
                <a:gd name="T10" fmla="*/ 30 w 1132"/>
                <a:gd name="T11" fmla="*/ 305 h 974"/>
                <a:gd name="T12" fmla="*/ 29 w 1132"/>
                <a:gd name="T13" fmla="*/ 314 h 974"/>
                <a:gd name="T14" fmla="*/ 5 w 1132"/>
                <a:gd name="T15" fmla="*/ 314 h 974"/>
                <a:gd name="T16" fmla="*/ 0 w 1132"/>
                <a:gd name="T17" fmla="*/ 293 h 974"/>
                <a:gd name="T18" fmla="*/ 574 w 1132"/>
                <a:gd name="T19" fmla="*/ 0 h 974"/>
                <a:gd name="T20" fmla="*/ 1132 w 1132"/>
                <a:gd name="T21" fmla="*/ 287 h 974"/>
                <a:gd name="T22" fmla="*/ 1129 w 1132"/>
                <a:gd name="T23" fmla="*/ 309 h 974"/>
                <a:gd name="T24" fmla="*/ 1004 w 1132"/>
                <a:gd name="T25" fmla="*/ 309 h 974"/>
                <a:gd name="T26" fmla="*/ 1004 w 1132"/>
                <a:gd name="T27" fmla="*/ 557 h 974"/>
                <a:gd name="T28" fmla="*/ 1099 w 1132"/>
                <a:gd name="T29" fmla="*/ 557 h 974"/>
                <a:gd name="T30" fmla="*/ 1099 w 1132"/>
                <a:gd name="T31" fmla="*/ 616 h 974"/>
                <a:gd name="T32" fmla="*/ 994 w 1132"/>
                <a:gd name="T33" fmla="*/ 616 h 974"/>
                <a:gd name="T34" fmla="*/ 994 w 1132"/>
                <a:gd name="T35" fmla="*/ 974 h 97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2"/>
                <a:gd name="T55" fmla="*/ 0 h 974"/>
                <a:gd name="T56" fmla="*/ 1132 w 1132"/>
                <a:gd name="T57" fmla="*/ 974 h 97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2" h="974">
                  <a:moveTo>
                    <a:pt x="74" y="558"/>
                  </a:moveTo>
                  <a:lnTo>
                    <a:pt x="74" y="314"/>
                  </a:lnTo>
                  <a:lnTo>
                    <a:pt x="54" y="314"/>
                  </a:lnTo>
                  <a:lnTo>
                    <a:pt x="54" y="305"/>
                  </a:lnTo>
                  <a:lnTo>
                    <a:pt x="30" y="305"/>
                  </a:lnTo>
                  <a:lnTo>
                    <a:pt x="29" y="314"/>
                  </a:lnTo>
                  <a:lnTo>
                    <a:pt x="5" y="314"/>
                  </a:lnTo>
                  <a:lnTo>
                    <a:pt x="0" y="293"/>
                  </a:lnTo>
                  <a:lnTo>
                    <a:pt x="574" y="0"/>
                  </a:lnTo>
                  <a:lnTo>
                    <a:pt x="1132" y="287"/>
                  </a:lnTo>
                  <a:lnTo>
                    <a:pt x="1129" y="309"/>
                  </a:lnTo>
                  <a:lnTo>
                    <a:pt x="1004" y="309"/>
                  </a:lnTo>
                  <a:lnTo>
                    <a:pt x="1004" y="557"/>
                  </a:lnTo>
                  <a:lnTo>
                    <a:pt x="1099" y="557"/>
                  </a:lnTo>
                  <a:lnTo>
                    <a:pt x="1099" y="616"/>
                  </a:lnTo>
                  <a:lnTo>
                    <a:pt x="994" y="616"/>
                  </a:lnTo>
                  <a:lnTo>
                    <a:pt x="994" y="974"/>
                  </a:lnTo>
                </a:path>
              </a:pathLst>
            </a:custGeom>
            <a:noFill/>
            <a:ln w="4763" cap="flat">
              <a:solidFill>
                <a:srgbClr val="666565"/>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pic>
          <p:nvPicPr>
            <p:cNvPr id="4819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 y="1883"/>
              <a:ext cx="15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99" name="Freeform 5"/>
            <p:cNvSpPr>
              <a:spLocks/>
            </p:cNvSpPr>
            <p:nvPr/>
          </p:nvSpPr>
          <p:spPr bwMode="auto">
            <a:xfrm>
              <a:off x="1038" y="1470"/>
              <a:ext cx="1098" cy="416"/>
            </a:xfrm>
            <a:custGeom>
              <a:avLst/>
              <a:gdLst>
                <a:gd name="T0" fmla="*/ 1098 w 1098"/>
                <a:gd name="T1" fmla="*/ 416 h 416"/>
                <a:gd name="T2" fmla="*/ 80 w 1098"/>
                <a:gd name="T3" fmla="*/ 416 h 416"/>
                <a:gd name="T4" fmla="*/ 80 w 1098"/>
                <a:gd name="T5" fmla="*/ 58 h 416"/>
                <a:gd name="T6" fmla="*/ 0 w 1098"/>
                <a:gd name="T7" fmla="*/ 58 h 416"/>
                <a:gd name="T8" fmla="*/ 0 w 1098"/>
                <a:gd name="T9" fmla="*/ 0 h 416"/>
                <a:gd name="T10" fmla="*/ 178 w 1098"/>
                <a:gd name="T11" fmla="*/ 0 h 416"/>
                <a:gd name="T12" fmla="*/ 1098 w 1098"/>
                <a:gd name="T13" fmla="*/ 416 h 416"/>
                <a:gd name="T14" fmla="*/ 0 60000 65536"/>
                <a:gd name="T15" fmla="*/ 0 60000 65536"/>
                <a:gd name="T16" fmla="*/ 0 60000 65536"/>
                <a:gd name="T17" fmla="*/ 0 60000 65536"/>
                <a:gd name="T18" fmla="*/ 0 60000 65536"/>
                <a:gd name="T19" fmla="*/ 0 60000 65536"/>
                <a:gd name="T20" fmla="*/ 0 60000 65536"/>
                <a:gd name="T21" fmla="*/ 0 w 1098"/>
                <a:gd name="T22" fmla="*/ 0 h 416"/>
                <a:gd name="T23" fmla="*/ 1098 w 1098"/>
                <a:gd name="T24" fmla="*/ 416 h 4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98" h="416">
                  <a:moveTo>
                    <a:pt x="1098" y="416"/>
                  </a:moveTo>
                  <a:lnTo>
                    <a:pt x="80" y="416"/>
                  </a:lnTo>
                  <a:lnTo>
                    <a:pt x="80" y="58"/>
                  </a:lnTo>
                  <a:lnTo>
                    <a:pt x="0" y="58"/>
                  </a:lnTo>
                  <a:lnTo>
                    <a:pt x="0" y="0"/>
                  </a:lnTo>
                  <a:lnTo>
                    <a:pt x="178" y="0"/>
                  </a:lnTo>
                  <a:lnTo>
                    <a:pt x="1098" y="416"/>
                  </a:lnTo>
                  <a:close/>
                </a:path>
              </a:pathLst>
            </a:custGeom>
            <a:solidFill>
              <a:srgbClr val="EFE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0" name="Freeform 6"/>
            <p:cNvSpPr>
              <a:spLocks/>
            </p:cNvSpPr>
            <p:nvPr/>
          </p:nvSpPr>
          <p:spPr bwMode="auto">
            <a:xfrm>
              <a:off x="1038" y="1470"/>
              <a:ext cx="1098" cy="416"/>
            </a:xfrm>
            <a:custGeom>
              <a:avLst/>
              <a:gdLst>
                <a:gd name="T0" fmla="*/ 1098 w 1098"/>
                <a:gd name="T1" fmla="*/ 416 h 416"/>
                <a:gd name="T2" fmla="*/ 80 w 1098"/>
                <a:gd name="T3" fmla="*/ 416 h 416"/>
                <a:gd name="T4" fmla="*/ 80 w 1098"/>
                <a:gd name="T5" fmla="*/ 58 h 416"/>
                <a:gd name="T6" fmla="*/ 0 w 1098"/>
                <a:gd name="T7" fmla="*/ 58 h 416"/>
                <a:gd name="T8" fmla="*/ 0 w 1098"/>
                <a:gd name="T9" fmla="*/ 0 h 416"/>
                <a:gd name="T10" fmla="*/ 178 w 1098"/>
                <a:gd name="T11" fmla="*/ 0 h 416"/>
                <a:gd name="T12" fmla="*/ 0 60000 65536"/>
                <a:gd name="T13" fmla="*/ 0 60000 65536"/>
                <a:gd name="T14" fmla="*/ 0 60000 65536"/>
                <a:gd name="T15" fmla="*/ 0 60000 65536"/>
                <a:gd name="T16" fmla="*/ 0 60000 65536"/>
                <a:gd name="T17" fmla="*/ 0 60000 65536"/>
                <a:gd name="T18" fmla="*/ 0 w 1098"/>
                <a:gd name="T19" fmla="*/ 0 h 416"/>
                <a:gd name="T20" fmla="*/ 1098 w 1098"/>
                <a:gd name="T21" fmla="*/ 416 h 416"/>
              </a:gdLst>
              <a:ahLst/>
              <a:cxnLst>
                <a:cxn ang="T12">
                  <a:pos x="T0" y="T1"/>
                </a:cxn>
                <a:cxn ang="T13">
                  <a:pos x="T2" y="T3"/>
                </a:cxn>
                <a:cxn ang="T14">
                  <a:pos x="T4" y="T5"/>
                </a:cxn>
                <a:cxn ang="T15">
                  <a:pos x="T6" y="T7"/>
                </a:cxn>
                <a:cxn ang="T16">
                  <a:pos x="T8" y="T9"/>
                </a:cxn>
                <a:cxn ang="T17">
                  <a:pos x="T10" y="T11"/>
                </a:cxn>
              </a:cxnLst>
              <a:rect l="T18" t="T19" r="T20" b="T21"/>
              <a:pathLst>
                <a:path w="1098" h="416">
                  <a:moveTo>
                    <a:pt x="1098" y="416"/>
                  </a:moveTo>
                  <a:lnTo>
                    <a:pt x="80" y="416"/>
                  </a:lnTo>
                  <a:lnTo>
                    <a:pt x="80" y="58"/>
                  </a:lnTo>
                  <a:lnTo>
                    <a:pt x="0" y="58"/>
                  </a:lnTo>
                  <a:lnTo>
                    <a:pt x="0" y="0"/>
                  </a:lnTo>
                  <a:lnTo>
                    <a:pt x="178" y="0"/>
                  </a:lnTo>
                </a:path>
              </a:pathLst>
            </a:custGeom>
            <a:noFill/>
            <a:ln w="4763" cap="flat">
              <a:solidFill>
                <a:srgbClr val="666565"/>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1" name="Freeform 7"/>
            <p:cNvSpPr>
              <a:spLocks/>
            </p:cNvSpPr>
            <p:nvPr/>
          </p:nvSpPr>
          <p:spPr bwMode="auto">
            <a:xfrm>
              <a:off x="1250" y="1055"/>
              <a:ext cx="287" cy="414"/>
            </a:xfrm>
            <a:custGeom>
              <a:avLst/>
              <a:gdLst>
                <a:gd name="T0" fmla="*/ 0 w 287"/>
                <a:gd name="T1" fmla="*/ 414 h 414"/>
                <a:gd name="T2" fmla="*/ 0 w 287"/>
                <a:gd name="T3" fmla="*/ 142 h 414"/>
                <a:gd name="T4" fmla="*/ 287 w 287"/>
                <a:gd name="T5" fmla="*/ 0 h 414"/>
                <a:gd name="T6" fmla="*/ 287 w 287"/>
                <a:gd name="T7" fmla="*/ 414 h 414"/>
                <a:gd name="T8" fmla="*/ 1 w 287"/>
                <a:gd name="T9" fmla="*/ 414 h 414"/>
                <a:gd name="T10" fmla="*/ 0 w 287"/>
                <a:gd name="T11" fmla="*/ 414 h 414"/>
                <a:gd name="T12" fmla="*/ 0 60000 65536"/>
                <a:gd name="T13" fmla="*/ 0 60000 65536"/>
                <a:gd name="T14" fmla="*/ 0 60000 65536"/>
                <a:gd name="T15" fmla="*/ 0 60000 65536"/>
                <a:gd name="T16" fmla="*/ 0 60000 65536"/>
                <a:gd name="T17" fmla="*/ 0 60000 65536"/>
                <a:gd name="T18" fmla="*/ 0 w 287"/>
                <a:gd name="T19" fmla="*/ 0 h 414"/>
                <a:gd name="T20" fmla="*/ 287 w 287"/>
                <a:gd name="T21" fmla="*/ 414 h 414"/>
              </a:gdLst>
              <a:ahLst/>
              <a:cxnLst>
                <a:cxn ang="T12">
                  <a:pos x="T0" y="T1"/>
                </a:cxn>
                <a:cxn ang="T13">
                  <a:pos x="T2" y="T3"/>
                </a:cxn>
                <a:cxn ang="T14">
                  <a:pos x="T4" y="T5"/>
                </a:cxn>
                <a:cxn ang="T15">
                  <a:pos x="T6" y="T7"/>
                </a:cxn>
                <a:cxn ang="T16">
                  <a:pos x="T8" y="T9"/>
                </a:cxn>
                <a:cxn ang="T17">
                  <a:pos x="T10" y="T11"/>
                </a:cxn>
              </a:cxnLst>
              <a:rect l="T18" t="T19" r="T20" b="T21"/>
              <a:pathLst>
                <a:path w="287" h="414">
                  <a:moveTo>
                    <a:pt x="0" y="414"/>
                  </a:moveTo>
                  <a:lnTo>
                    <a:pt x="0" y="142"/>
                  </a:lnTo>
                  <a:lnTo>
                    <a:pt x="287" y="0"/>
                  </a:lnTo>
                  <a:lnTo>
                    <a:pt x="287" y="414"/>
                  </a:lnTo>
                  <a:lnTo>
                    <a:pt x="1" y="414"/>
                  </a:lnTo>
                  <a:lnTo>
                    <a:pt x="0" y="4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2" name="Freeform 8"/>
            <p:cNvSpPr>
              <a:spLocks/>
            </p:cNvSpPr>
            <p:nvPr/>
          </p:nvSpPr>
          <p:spPr bwMode="auto">
            <a:xfrm>
              <a:off x="1250" y="1055"/>
              <a:ext cx="287" cy="414"/>
            </a:xfrm>
            <a:custGeom>
              <a:avLst/>
              <a:gdLst>
                <a:gd name="T0" fmla="*/ 0 w 287"/>
                <a:gd name="T1" fmla="*/ 414 h 414"/>
                <a:gd name="T2" fmla="*/ 0 w 287"/>
                <a:gd name="T3" fmla="*/ 142 h 414"/>
                <a:gd name="T4" fmla="*/ 287 w 287"/>
                <a:gd name="T5" fmla="*/ 0 h 414"/>
                <a:gd name="T6" fmla="*/ 287 w 287"/>
                <a:gd name="T7" fmla="*/ 414 h 414"/>
                <a:gd name="T8" fmla="*/ 1 w 287"/>
                <a:gd name="T9" fmla="*/ 414 h 414"/>
                <a:gd name="T10" fmla="*/ 0 60000 65536"/>
                <a:gd name="T11" fmla="*/ 0 60000 65536"/>
                <a:gd name="T12" fmla="*/ 0 60000 65536"/>
                <a:gd name="T13" fmla="*/ 0 60000 65536"/>
                <a:gd name="T14" fmla="*/ 0 60000 65536"/>
                <a:gd name="T15" fmla="*/ 0 w 287"/>
                <a:gd name="T16" fmla="*/ 0 h 414"/>
                <a:gd name="T17" fmla="*/ 287 w 287"/>
                <a:gd name="T18" fmla="*/ 414 h 414"/>
              </a:gdLst>
              <a:ahLst/>
              <a:cxnLst>
                <a:cxn ang="T10">
                  <a:pos x="T0" y="T1"/>
                </a:cxn>
                <a:cxn ang="T11">
                  <a:pos x="T2" y="T3"/>
                </a:cxn>
                <a:cxn ang="T12">
                  <a:pos x="T4" y="T5"/>
                </a:cxn>
                <a:cxn ang="T13">
                  <a:pos x="T6" y="T7"/>
                </a:cxn>
                <a:cxn ang="T14">
                  <a:pos x="T8" y="T9"/>
                </a:cxn>
              </a:cxnLst>
              <a:rect l="T15" t="T16" r="T17" b="T18"/>
              <a:pathLst>
                <a:path w="287" h="414">
                  <a:moveTo>
                    <a:pt x="0" y="414"/>
                  </a:moveTo>
                  <a:lnTo>
                    <a:pt x="0" y="142"/>
                  </a:lnTo>
                  <a:lnTo>
                    <a:pt x="287" y="0"/>
                  </a:lnTo>
                  <a:lnTo>
                    <a:pt x="287" y="414"/>
                  </a:lnTo>
                  <a:lnTo>
                    <a:pt x="1" y="414"/>
                  </a:lnTo>
                </a:path>
              </a:pathLst>
            </a:custGeom>
            <a:noFill/>
            <a:ln w="4763" cap="flat">
              <a:solidFill>
                <a:srgbClr val="666565"/>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3" name="Freeform 9"/>
            <p:cNvSpPr>
              <a:spLocks/>
            </p:cNvSpPr>
            <p:nvPr/>
          </p:nvSpPr>
          <p:spPr bwMode="auto">
            <a:xfrm>
              <a:off x="1576" y="961"/>
              <a:ext cx="421" cy="209"/>
            </a:xfrm>
            <a:custGeom>
              <a:avLst/>
              <a:gdLst>
                <a:gd name="T0" fmla="*/ 137 w 421"/>
                <a:gd name="T1" fmla="*/ 0 h 209"/>
                <a:gd name="T2" fmla="*/ 0 w 421"/>
                <a:gd name="T3" fmla="*/ 77 h 209"/>
                <a:gd name="T4" fmla="*/ 0 w 421"/>
                <a:gd name="T5" fmla="*/ 209 h 209"/>
                <a:gd name="T6" fmla="*/ 421 w 421"/>
                <a:gd name="T7" fmla="*/ 209 h 209"/>
                <a:gd name="T8" fmla="*/ 421 w 421"/>
                <a:gd name="T9" fmla="*/ 143 h 209"/>
                <a:gd name="T10" fmla="*/ 137 w 421"/>
                <a:gd name="T11" fmla="*/ 0 h 209"/>
                <a:gd name="T12" fmla="*/ 0 60000 65536"/>
                <a:gd name="T13" fmla="*/ 0 60000 65536"/>
                <a:gd name="T14" fmla="*/ 0 60000 65536"/>
                <a:gd name="T15" fmla="*/ 0 60000 65536"/>
                <a:gd name="T16" fmla="*/ 0 60000 65536"/>
                <a:gd name="T17" fmla="*/ 0 60000 65536"/>
                <a:gd name="T18" fmla="*/ 0 w 421"/>
                <a:gd name="T19" fmla="*/ 0 h 209"/>
                <a:gd name="T20" fmla="*/ 421 w 421"/>
                <a:gd name="T21" fmla="*/ 209 h 209"/>
              </a:gdLst>
              <a:ahLst/>
              <a:cxnLst>
                <a:cxn ang="T12">
                  <a:pos x="T0" y="T1"/>
                </a:cxn>
                <a:cxn ang="T13">
                  <a:pos x="T2" y="T3"/>
                </a:cxn>
                <a:cxn ang="T14">
                  <a:pos x="T4" y="T5"/>
                </a:cxn>
                <a:cxn ang="T15">
                  <a:pos x="T6" y="T7"/>
                </a:cxn>
                <a:cxn ang="T16">
                  <a:pos x="T8" y="T9"/>
                </a:cxn>
                <a:cxn ang="T17">
                  <a:pos x="T10" y="T11"/>
                </a:cxn>
              </a:cxnLst>
              <a:rect l="T18" t="T19" r="T20" b="T21"/>
              <a:pathLst>
                <a:path w="421" h="209">
                  <a:moveTo>
                    <a:pt x="137" y="0"/>
                  </a:moveTo>
                  <a:lnTo>
                    <a:pt x="0" y="77"/>
                  </a:lnTo>
                  <a:lnTo>
                    <a:pt x="0" y="209"/>
                  </a:lnTo>
                  <a:lnTo>
                    <a:pt x="421" y="209"/>
                  </a:lnTo>
                  <a:lnTo>
                    <a:pt x="421" y="143"/>
                  </a:lnTo>
                  <a:lnTo>
                    <a:pt x="137" y="0"/>
                  </a:lnTo>
                  <a:close/>
                </a:path>
              </a:pathLst>
            </a:custGeom>
            <a:solidFill>
              <a:srgbClr val="FFFFFF"/>
            </a:solidFill>
            <a:ln w="4763" cap="flat">
              <a:solidFill>
                <a:srgbClr val="666565"/>
              </a:solidFill>
              <a:prstDash val="solid"/>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4" name="Rectangle 10"/>
            <p:cNvSpPr>
              <a:spLocks noChangeArrowheads="1"/>
            </p:cNvSpPr>
            <p:nvPr/>
          </p:nvSpPr>
          <p:spPr bwMode="auto">
            <a:xfrm>
              <a:off x="1576" y="1217"/>
              <a:ext cx="145" cy="252"/>
            </a:xfrm>
            <a:prstGeom prst="rect">
              <a:avLst/>
            </a:prstGeom>
            <a:solidFill>
              <a:srgbClr val="FFFFFF"/>
            </a:solidFill>
            <a:ln w="4763">
              <a:solidFill>
                <a:srgbClr val="666565"/>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5" name="Rectangle 11"/>
            <p:cNvSpPr>
              <a:spLocks noChangeArrowheads="1"/>
            </p:cNvSpPr>
            <p:nvPr/>
          </p:nvSpPr>
          <p:spPr bwMode="auto">
            <a:xfrm>
              <a:off x="1742" y="1217"/>
              <a:ext cx="306" cy="252"/>
            </a:xfrm>
            <a:prstGeom prst="rect">
              <a:avLst/>
            </a:prstGeom>
            <a:solidFill>
              <a:srgbClr val="FFFFFF"/>
            </a:solidFill>
            <a:ln w="4763">
              <a:solidFill>
                <a:srgbClr val="666565"/>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6" name="Freeform 12"/>
            <p:cNvSpPr>
              <a:spLocks/>
            </p:cNvSpPr>
            <p:nvPr/>
          </p:nvSpPr>
          <p:spPr bwMode="auto">
            <a:xfrm>
              <a:off x="2064" y="1134"/>
              <a:ext cx="74" cy="335"/>
            </a:xfrm>
            <a:custGeom>
              <a:avLst/>
              <a:gdLst>
                <a:gd name="T0" fmla="*/ 84 w 65"/>
                <a:gd name="T1" fmla="*/ 36 h 292"/>
                <a:gd name="T2" fmla="*/ 84 w 65"/>
                <a:gd name="T3" fmla="*/ 384 h 292"/>
                <a:gd name="T4" fmla="*/ 0 w 65"/>
                <a:gd name="T5" fmla="*/ 384 h 292"/>
                <a:gd name="T6" fmla="*/ 0 w 65"/>
                <a:gd name="T7" fmla="*/ 0 h 292"/>
                <a:gd name="T8" fmla="*/ 46 w 65"/>
                <a:gd name="T9" fmla="*/ 13 h 292"/>
                <a:gd name="T10" fmla="*/ 84 w 65"/>
                <a:gd name="T11" fmla="*/ 36 h 292"/>
                <a:gd name="T12" fmla="*/ 0 60000 65536"/>
                <a:gd name="T13" fmla="*/ 0 60000 65536"/>
                <a:gd name="T14" fmla="*/ 0 60000 65536"/>
                <a:gd name="T15" fmla="*/ 0 60000 65536"/>
                <a:gd name="T16" fmla="*/ 0 60000 65536"/>
                <a:gd name="T17" fmla="*/ 0 60000 65536"/>
                <a:gd name="T18" fmla="*/ 0 w 65"/>
                <a:gd name="T19" fmla="*/ 0 h 292"/>
                <a:gd name="T20" fmla="*/ 65 w 65"/>
                <a:gd name="T21" fmla="*/ 292 h 292"/>
              </a:gdLst>
              <a:ahLst/>
              <a:cxnLst>
                <a:cxn ang="T12">
                  <a:pos x="T0" y="T1"/>
                </a:cxn>
                <a:cxn ang="T13">
                  <a:pos x="T2" y="T3"/>
                </a:cxn>
                <a:cxn ang="T14">
                  <a:pos x="T4" y="T5"/>
                </a:cxn>
                <a:cxn ang="T15">
                  <a:pos x="T6" y="T7"/>
                </a:cxn>
                <a:cxn ang="T16">
                  <a:pos x="T8" y="T9"/>
                </a:cxn>
                <a:cxn ang="T17">
                  <a:pos x="T10" y="T11"/>
                </a:cxn>
              </a:cxnLst>
              <a:rect l="T18" t="T19" r="T20" b="T21"/>
              <a:pathLst>
                <a:path w="65" h="292">
                  <a:moveTo>
                    <a:pt x="65" y="27"/>
                  </a:moveTo>
                  <a:cubicBezTo>
                    <a:pt x="65" y="292"/>
                    <a:pt x="65" y="292"/>
                    <a:pt x="65" y="292"/>
                  </a:cubicBezTo>
                  <a:cubicBezTo>
                    <a:pt x="0" y="292"/>
                    <a:pt x="0" y="292"/>
                    <a:pt x="0" y="292"/>
                  </a:cubicBezTo>
                  <a:cubicBezTo>
                    <a:pt x="0" y="0"/>
                    <a:pt x="0" y="0"/>
                    <a:pt x="0" y="0"/>
                  </a:cubicBezTo>
                  <a:cubicBezTo>
                    <a:pt x="0" y="0"/>
                    <a:pt x="19" y="0"/>
                    <a:pt x="35" y="10"/>
                  </a:cubicBezTo>
                  <a:cubicBezTo>
                    <a:pt x="51" y="21"/>
                    <a:pt x="65" y="27"/>
                    <a:pt x="65" y="27"/>
                  </a:cubicBez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7" name="Oval 13"/>
            <p:cNvSpPr>
              <a:spLocks noChangeArrowheads="1"/>
            </p:cNvSpPr>
            <p:nvPr/>
          </p:nvSpPr>
          <p:spPr bwMode="auto">
            <a:xfrm>
              <a:off x="2075" y="1155"/>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8" name="Oval 14"/>
            <p:cNvSpPr>
              <a:spLocks noChangeArrowheads="1"/>
            </p:cNvSpPr>
            <p:nvPr/>
          </p:nvSpPr>
          <p:spPr bwMode="auto">
            <a:xfrm>
              <a:off x="2088" y="1163"/>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09" name="Oval 15"/>
            <p:cNvSpPr>
              <a:spLocks noChangeArrowheads="1"/>
            </p:cNvSpPr>
            <p:nvPr/>
          </p:nvSpPr>
          <p:spPr bwMode="auto">
            <a:xfrm>
              <a:off x="2085" y="1146"/>
              <a:ext cx="10"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0" name="Oval 16"/>
            <p:cNvSpPr>
              <a:spLocks noChangeArrowheads="1"/>
            </p:cNvSpPr>
            <p:nvPr/>
          </p:nvSpPr>
          <p:spPr bwMode="auto">
            <a:xfrm>
              <a:off x="2097" y="1152"/>
              <a:ext cx="9"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1" name="Oval 17"/>
            <p:cNvSpPr>
              <a:spLocks noChangeArrowheads="1"/>
            </p:cNvSpPr>
            <p:nvPr/>
          </p:nvSpPr>
          <p:spPr bwMode="auto">
            <a:xfrm>
              <a:off x="2110" y="1160"/>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2" name="Oval 18"/>
            <p:cNvSpPr>
              <a:spLocks noChangeArrowheads="1"/>
            </p:cNvSpPr>
            <p:nvPr/>
          </p:nvSpPr>
          <p:spPr bwMode="auto">
            <a:xfrm>
              <a:off x="2070" y="1143"/>
              <a:ext cx="10"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3" name="Oval 19"/>
            <p:cNvSpPr>
              <a:spLocks noChangeArrowheads="1"/>
            </p:cNvSpPr>
            <p:nvPr/>
          </p:nvSpPr>
          <p:spPr bwMode="auto">
            <a:xfrm>
              <a:off x="2088" y="1178"/>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4" name="Oval 20"/>
            <p:cNvSpPr>
              <a:spLocks noChangeArrowheads="1"/>
            </p:cNvSpPr>
            <p:nvPr/>
          </p:nvSpPr>
          <p:spPr bwMode="auto">
            <a:xfrm>
              <a:off x="2100" y="1186"/>
              <a:ext cx="10"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5" name="Oval 21"/>
            <p:cNvSpPr>
              <a:spLocks noChangeArrowheads="1"/>
            </p:cNvSpPr>
            <p:nvPr/>
          </p:nvSpPr>
          <p:spPr bwMode="auto">
            <a:xfrm>
              <a:off x="2098" y="1169"/>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6" name="Oval 22"/>
            <p:cNvSpPr>
              <a:spLocks noChangeArrowheads="1"/>
            </p:cNvSpPr>
            <p:nvPr/>
          </p:nvSpPr>
          <p:spPr bwMode="auto">
            <a:xfrm>
              <a:off x="2112" y="1174"/>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7" name="Oval 23"/>
            <p:cNvSpPr>
              <a:spLocks noChangeArrowheads="1"/>
            </p:cNvSpPr>
            <p:nvPr/>
          </p:nvSpPr>
          <p:spPr bwMode="auto">
            <a:xfrm>
              <a:off x="2124" y="1182"/>
              <a:ext cx="10"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8" name="Oval 24"/>
            <p:cNvSpPr>
              <a:spLocks noChangeArrowheads="1"/>
            </p:cNvSpPr>
            <p:nvPr/>
          </p:nvSpPr>
          <p:spPr bwMode="auto">
            <a:xfrm>
              <a:off x="2121" y="1165"/>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19" name="Oval 25"/>
            <p:cNvSpPr>
              <a:spLocks noChangeArrowheads="1"/>
            </p:cNvSpPr>
            <p:nvPr/>
          </p:nvSpPr>
          <p:spPr bwMode="auto">
            <a:xfrm>
              <a:off x="2077" y="1210"/>
              <a:ext cx="10"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0" name="Oval 26"/>
            <p:cNvSpPr>
              <a:spLocks noChangeArrowheads="1"/>
            </p:cNvSpPr>
            <p:nvPr/>
          </p:nvSpPr>
          <p:spPr bwMode="auto">
            <a:xfrm>
              <a:off x="2090" y="1217"/>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1" name="Oval 27"/>
            <p:cNvSpPr>
              <a:spLocks noChangeArrowheads="1"/>
            </p:cNvSpPr>
            <p:nvPr/>
          </p:nvSpPr>
          <p:spPr bwMode="auto">
            <a:xfrm>
              <a:off x="2088" y="1199"/>
              <a:ext cx="8"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2" name="Oval 28"/>
            <p:cNvSpPr>
              <a:spLocks noChangeArrowheads="1"/>
            </p:cNvSpPr>
            <p:nvPr/>
          </p:nvSpPr>
          <p:spPr bwMode="auto">
            <a:xfrm>
              <a:off x="2099" y="1208"/>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3" name="Oval 29"/>
            <p:cNvSpPr>
              <a:spLocks noChangeArrowheads="1"/>
            </p:cNvSpPr>
            <p:nvPr/>
          </p:nvSpPr>
          <p:spPr bwMode="auto">
            <a:xfrm>
              <a:off x="2112" y="1214"/>
              <a:ext cx="9"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4" name="Oval 30"/>
            <p:cNvSpPr>
              <a:spLocks noChangeArrowheads="1"/>
            </p:cNvSpPr>
            <p:nvPr/>
          </p:nvSpPr>
          <p:spPr bwMode="auto">
            <a:xfrm>
              <a:off x="2108" y="1197"/>
              <a:ext cx="10"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5" name="Oval 31"/>
            <p:cNvSpPr>
              <a:spLocks noChangeArrowheads="1"/>
            </p:cNvSpPr>
            <p:nvPr/>
          </p:nvSpPr>
          <p:spPr bwMode="auto">
            <a:xfrm>
              <a:off x="2090" y="1233"/>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6" name="Oval 32"/>
            <p:cNvSpPr>
              <a:spLocks noChangeArrowheads="1"/>
            </p:cNvSpPr>
            <p:nvPr/>
          </p:nvSpPr>
          <p:spPr bwMode="auto">
            <a:xfrm>
              <a:off x="2103" y="1240"/>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7" name="Oval 33"/>
            <p:cNvSpPr>
              <a:spLocks noChangeArrowheads="1"/>
            </p:cNvSpPr>
            <p:nvPr/>
          </p:nvSpPr>
          <p:spPr bwMode="auto">
            <a:xfrm>
              <a:off x="2100" y="1222"/>
              <a:ext cx="8"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8" name="Oval 34"/>
            <p:cNvSpPr>
              <a:spLocks noChangeArrowheads="1"/>
            </p:cNvSpPr>
            <p:nvPr/>
          </p:nvSpPr>
          <p:spPr bwMode="auto">
            <a:xfrm>
              <a:off x="2113" y="1229"/>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29" name="Oval 35"/>
            <p:cNvSpPr>
              <a:spLocks noChangeArrowheads="1"/>
            </p:cNvSpPr>
            <p:nvPr/>
          </p:nvSpPr>
          <p:spPr bwMode="auto">
            <a:xfrm>
              <a:off x="2127" y="1234"/>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0" name="Oval 36"/>
            <p:cNvSpPr>
              <a:spLocks noChangeArrowheads="1"/>
            </p:cNvSpPr>
            <p:nvPr/>
          </p:nvSpPr>
          <p:spPr bwMode="auto">
            <a:xfrm>
              <a:off x="2123" y="1219"/>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1" name="Oval 37"/>
            <p:cNvSpPr>
              <a:spLocks noChangeArrowheads="1"/>
            </p:cNvSpPr>
            <p:nvPr/>
          </p:nvSpPr>
          <p:spPr bwMode="auto">
            <a:xfrm>
              <a:off x="2123" y="1201"/>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2" name="Oval 38"/>
            <p:cNvSpPr>
              <a:spLocks noChangeArrowheads="1"/>
            </p:cNvSpPr>
            <p:nvPr/>
          </p:nvSpPr>
          <p:spPr bwMode="auto">
            <a:xfrm>
              <a:off x="2066" y="1216"/>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3" name="Oval 39"/>
            <p:cNvSpPr>
              <a:spLocks noChangeArrowheads="1"/>
            </p:cNvSpPr>
            <p:nvPr/>
          </p:nvSpPr>
          <p:spPr bwMode="auto">
            <a:xfrm>
              <a:off x="2065" y="1181"/>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4" name="Oval 40"/>
            <p:cNvSpPr>
              <a:spLocks noChangeArrowheads="1"/>
            </p:cNvSpPr>
            <p:nvPr/>
          </p:nvSpPr>
          <p:spPr bwMode="auto">
            <a:xfrm>
              <a:off x="2077" y="1188"/>
              <a:ext cx="10"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5" name="Oval 41"/>
            <p:cNvSpPr>
              <a:spLocks noChangeArrowheads="1"/>
            </p:cNvSpPr>
            <p:nvPr/>
          </p:nvSpPr>
          <p:spPr bwMode="auto">
            <a:xfrm>
              <a:off x="2075" y="1171"/>
              <a:ext cx="8"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6" name="Oval 42"/>
            <p:cNvSpPr>
              <a:spLocks noChangeArrowheads="1"/>
            </p:cNvSpPr>
            <p:nvPr/>
          </p:nvSpPr>
          <p:spPr bwMode="auto">
            <a:xfrm>
              <a:off x="2068" y="1252"/>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7" name="Oval 43"/>
            <p:cNvSpPr>
              <a:spLocks noChangeArrowheads="1"/>
            </p:cNvSpPr>
            <p:nvPr/>
          </p:nvSpPr>
          <p:spPr bwMode="auto">
            <a:xfrm>
              <a:off x="2068" y="1198"/>
              <a:ext cx="9"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8" name="Oval 44"/>
            <p:cNvSpPr>
              <a:spLocks noChangeArrowheads="1"/>
            </p:cNvSpPr>
            <p:nvPr/>
          </p:nvSpPr>
          <p:spPr bwMode="auto">
            <a:xfrm>
              <a:off x="2068" y="1236"/>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39" name="Oval 45"/>
            <p:cNvSpPr>
              <a:spLocks noChangeArrowheads="1"/>
            </p:cNvSpPr>
            <p:nvPr/>
          </p:nvSpPr>
          <p:spPr bwMode="auto">
            <a:xfrm>
              <a:off x="2081" y="1244"/>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0" name="Oval 46"/>
            <p:cNvSpPr>
              <a:spLocks noChangeArrowheads="1"/>
            </p:cNvSpPr>
            <p:nvPr/>
          </p:nvSpPr>
          <p:spPr bwMode="auto">
            <a:xfrm>
              <a:off x="2079" y="1227"/>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1" name="Oval 47"/>
            <p:cNvSpPr>
              <a:spLocks noChangeArrowheads="1"/>
            </p:cNvSpPr>
            <p:nvPr/>
          </p:nvSpPr>
          <p:spPr bwMode="auto">
            <a:xfrm>
              <a:off x="2079" y="1266"/>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2" name="Oval 48"/>
            <p:cNvSpPr>
              <a:spLocks noChangeArrowheads="1"/>
            </p:cNvSpPr>
            <p:nvPr/>
          </p:nvSpPr>
          <p:spPr bwMode="auto">
            <a:xfrm>
              <a:off x="2091" y="1274"/>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3" name="Oval 49"/>
            <p:cNvSpPr>
              <a:spLocks noChangeArrowheads="1"/>
            </p:cNvSpPr>
            <p:nvPr/>
          </p:nvSpPr>
          <p:spPr bwMode="auto">
            <a:xfrm>
              <a:off x="2089" y="1256"/>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4" name="Oval 50"/>
            <p:cNvSpPr>
              <a:spLocks noChangeArrowheads="1"/>
            </p:cNvSpPr>
            <p:nvPr/>
          </p:nvSpPr>
          <p:spPr bwMode="auto">
            <a:xfrm>
              <a:off x="2100" y="1264"/>
              <a:ext cx="10"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5" name="Oval 51"/>
            <p:cNvSpPr>
              <a:spLocks noChangeArrowheads="1"/>
            </p:cNvSpPr>
            <p:nvPr/>
          </p:nvSpPr>
          <p:spPr bwMode="auto">
            <a:xfrm>
              <a:off x="2113" y="1272"/>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6" name="Oval 52"/>
            <p:cNvSpPr>
              <a:spLocks noChangeArrowheads="1"/>
            </p:cNvSpPr>
            <p:nvPr/>
          </p:nvSpPr>
          <p:spPr bwMode="auto">
            <a:xfrm>
              <a:off x="2111" y="1253"/>
              <a:ext cx="9"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7" name="Oval 53"/>
            <p:cNvSpPr>
              <a:spLocks noChangeArrowheads="1"/>
            </p:cNvSpPr>
            <p:nvPr/>
          </p:nvSpPr>
          <p:spPr bwMode="auto">
            <a:xfrm>
              <a:off x="2091" y="1289"/>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8" name="Oval 54"/>
            <p:cNvSpPr>
              <a:spLocks noChangeArrowheads="1"/>
            </p:cNvSpPr>
            <p:nvPr/>
          </p:nvSpPr>
          <p:spPr bwMode="auto">
            <a:xfrm>
              <a:off x="2105" y="1297"/>
              <a:ext cx="8"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49" name="Oval 55"/>
            <p:cNvSpPr>
              <a:spLocks noChangeArrowheads="1"/>
            </p:cNvSpPr>
            <p:nvPr/>
          </p:nvSpPr>
          <p:spPr bwMode="auto">
            <a:xfrm>
              <a:off x="2103" y="1282"/>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0" name="Oval 56"/>
            <p:cNvSpPr>
              <a:spLocks noChangeArrowheads="1"/>
            </p:cNvSpPr>
            <p:nvPr/>
          </p:nvSpPr>
          <p:spPr bwMode="auto">
            <a:xfrm>
              <a:off x="2115" y="1286"/>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1" name="Oval 57"/>
            <p:cNvSpPr>
              <a:spLocks noChangeArrowheads="1"/>
            </p:cNvSpPr>
            <p:nvPr/>
          </p:nvSpPr>
          <p:spPr bwMode="auto">
            <a:xfrm>
              <a:off x="2128" y="1294"/>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2" name="Oval 58"/>
            <p:cNvSpPr>
              <a:spLocks noChangeArrowheads="1"/>
            </p:cNvSpPr>
            <p:nvPr/>
          </p:nvSpPr>
          <p:spPr bwMode="auto">
            <a:xfrm>
              <a:off x="2126" y="1275"/>
              <a:ext cx="8"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3" name="Oval 59"/>
            <p:cNvSpPr>
              <a:spLocks noChangeArrowheads="1"/>
            </p:cNvSpPr>
            <p:nvPr/>
          </p:nvSpPr>
          <p:spPr bwMode="auto">
            <a:xfrm>
              <a:off x="2081" y="1320"/>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4" name="Oval 60"/>
            <p:cNvSpPr>
              <a:spLocks noChangeArrowheads="1"/>
            </p:cNvSpPr>
            <p:nvPr/>
          </p:nvSpPr>
          <p:spPr bwMode="auto">
            <a:xfrm>
              <a:off x="2093" y="1328"/>
              <a:ext cx="10"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5" name="Oval 61"/>
            <p:cNvSpPr>
              <a:spLocks noChangeArrowheads="1"/>
            </p:cNvSpPr>
            <p:nvPr/>
          </p:nvSpPr>
          <p:spPr bwMode="auto">
            <a:xfrm>
              <a:off x="2091" y="1311"/>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6" name="Oval 62"/>
            <p:cNvSpPr>
              <a:spLocks noChangeArrowheads="1"/>
            </p:cNvSpPr>
            <p:nvPr/>
          </p:nvSpPr>
          <p:spPr bwMode="auto">
            <a:xfrm>
              <a:off x="2103" y="1318"/>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7" name="Oval 63"/>
            <p:cNvSpPr>
              <a:spLocks noChangeArrowheads="1"/>
            </p:cNvSpPr>
            <p:nvPr/>
          </p:nvSpPr>
          <p:spPr bwMode="auto">
            <a:xfrm>
              <a:off x="2115" y="1326"/>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8" name="Oval 64"/>
            <p:cNvSpPr>
              <a:spLocks noChangeArrowheads="1"/>
            </p:cNvSpPr>
            <p:nvPr/>
          </p:nvSpPr>
          <p:spPr bwMode="auto">
            <a:xfrm>
              <a:off x="2113" y="1307"/>
              <a:ext cx="8"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59" name="Oval 65"/>
            <p:cNvSpPr>
              <a:spLocks noChangeArrowheads="1"/>
            </p:cNvSpPr>
            <p:nvPr/>
          </p:nvSpPr>
          <p:spPr bwMode="auto">
            <a:xfrm>
              <a:off x="2089" y="1343"/>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0" name="Oval 66"/>
            <p:cNvSpPr>
              <a:spLocks noChangeArrowheads="1"/>
            </p:cNvSpPr>
            <p:nvPr/>
          </p:nvSpPr>
          <p:spPr bwMode="auto">
            <a:xfrm>
              <a:off x="2106" y="1351"/>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1" name="Oval 67"/>
            <p:cNvSpPr>
              <a:spLocks noChangeArrowheads="1"/>
            </p:cNvSpPr>
            <p:nvPr/>
          </p:nvSpPr>
          <p:spPr bwMode="auto">
            <a:xfrm>
              <a:off x="2103" y="1336"/>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2" name="Oval 68"/>
            <p:cNvSpPr>
              <a:spLocks noChangeArrowheads="1"/>
            </p:cNvSpPr>
            <p:nvPr/>
          </p:nvSpPr>
          <p:spPr bwMode="auto">
            <a:xfrm>
              <a:off x="2118" y="1339"/>
              <a:ext cx="8"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3" name="Oval 69"/>
            <p:cNvSpPr>
              <a:spLocks noChangeArrowheads="1"/>
            </p:cNvSpPr>
            <p:nvPr/>
          </p:nvSpPr>
          <p:spPr bwMode="auto">
            <a:xfrm>
              <a:off x="2128" y="1346"/>
              <a:ext cx="8"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4" name="Oval 70"/>
            <p:cNvSpPr>
              <a:spLocks noChangeArrowheads="1"/>
            </p:cNvSpPr>
            <p:nvPr/>
          </p:nvSpPr>
          <p:spPr bwMode="auto">
            <a:xfrm>
              <a:off x="2127" y="1330"/>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5" name="Oval 71"/>
            <p:cNvSpPr>
              <a:spLocks noChangeArrowheads="1"/>
            </p:cNvSpPr>
            <p:nvPr/>
          </p:nvSpPr>
          <p:spPr bwMode="auto">
            <a:xfrm>
              <a:off x="2127" y="1311"/>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6" name="Oval 72"/>
            <p:cNvSpPr>
              <a:spLocks noChangeArrowheads="1"/>
            </p:cNvSpPr>
            <p:nvPr/>
          </p:nvSpPr>
          <p:spPr bwMode="auto">
            <a:xfrm>
              <a:off x="2069" y="1307"/>
              <a:ext cx="10"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7" name="Oval 73"/>
            <p:cNvSpPr>
              <a:spLocks noChangeArrowheads="1"/>
            </p:cNvSpPr>
            <p:nvPr/>
          </p:nvSpPr>
          <p:spPr bwMode="auto">
            <a:xfrm>
              <a:off x="2067" y="1272"/>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8" name="Oval 74"/>
            <p:cNvSpPr>
              <a:spLocks noChangeArrowheads="1"/>
            </p:cNvSpPr>
            <p:nvPr/>
          </p:nvSpPr>
          <p:spPr bwMode="auto">
            <a:xfrm>
              <a:off x="2068" y="1291"/>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69" name="Oval 75"/>
            <p:cNvSpPr>
              <a:spLocks noChangeArrowheads="1"/>
            </p:cNvSpPr>
            <p:nvPr/>
          </p:nvSpPr>
          <p:spPr bwMode="auto">
            <a:xfrm>
              <a:off x="2081" y="1299"/>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0" name="Oval 76"/>
            <p:cNvSpPr>
              <a:spLocks noChangeArrowheads="1"/>
            </p:cNvSpPr>
            <p:nvPr/>
          </p:nvSpPr>
          <p:spPr bwMode="auto">
            <a:xfrm>
              <a:off x="2079" y="1282"/>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1" name="Oval 77"/>
            <p:cNvSpPr>
              <a:spLocks noChangeArrowheads="1"/>
            </p:cNvSpPr>
            <p:nvPr/>
          </p:nvSpPr>
          <p:spPr bwMode="auto">
            <a:xfrm>
              <a:off x="2127" y="1258"/>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2" name="Oval 78"/>
            <p:cNvSpPr>
              <a:spLocks noChangeArrowheads="1"/>
            </p:cNvSpPr>
            <p:nvPr/>
          </p:nvSpPr>
          <p:spPr bwMode="auto">
            <a:xfrm>
              <a:off x="2116" y="1242"/>
              <a:ext cx="10"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3" name="Oval 79"/>
            <p:cNvSpPr>
              <a:spLocks noChangeArrowheads="1"/>
            </p:cNvSpPr>
            <p:nvPr/>
          </p:nvSpPr>
          <p:spPr bwMode="auto">
            <a:xfrm>
              <a:off x="2072" y="1347"/>
              <a:ext cx="9"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4" name="Oval 80"/>
            <p:cNvSpPr>
              <a:spLocks noChangeArrowheads="1"/>
            </p:cNvSpPr>
            <p:nvPr/>
          </p:nvSpPr>
          <p:spPr bwMode="auto">
            <a:xfrm>
              <a:off x="2082" y="1364"/>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5" name="Oval 81"/>
            <p:cNvSpPr>
              <a:spLocks noChangeArrowheads="1"/>
            </p:cNvSpPr>
            <p:nvPr/>
          </p:nvSpPr>
          <p:spPr bwMode="auto">
            <a:xfrm>
              <a:off x="2077" y="1335"/>
              <a:ext cx="10"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6" name="Oval 82"/>
            <p:cNvSpPr>
              <a:spLocks noChangeArrowheads="1"/>
            </p:cNvSpPr>
            <p:nvPr/>
          </p:nvSpPr>
          <p:spPr bwMode="auto">
            <a:xfrm>
              <a:off x="2075" y="1375"/>
              <a:ext cx="8"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7" name="Oval 83"/>
            <p:cNvSpPr>
              <a:spLocks noChangeArrowheads="1"/>
            </p:cNvSpPr>
            <p:nvPr/>
          </p:nvSpPr>
          <p:spPr bwMode="auto">
            <a:xfrm>
              <a:off x="2088" y="1382"/>
              <a:ext cx="8"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8" name="Oval 84"/>
            <p:cNvSpPr>
              <a:spLocks noChangeArrowheads="1"/>
            </p:cNvSpPr>
            <p:nvPr/>
          </p:nvSpPr>
          <p:spPr bwMode="auto">
            <a:xfrm>
              <a:off x="2068" y="1361"/>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79" name="Oval 85"/>
            <p:cNvSpPr>
              <a:spLocks noChangeArrowheads="1"/>
            </p:cNvSpPr>
            <p:nvPr/>
          </p:nvSpPr>
          <p:spPr bwMode="auto">
            <a:xfrm>
              <a:off x="2096" y="1373"/>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0" name="Oval 86"/>
            <p:cNvSpPr>
              <a:spLocks noChangeArrowheads="1"/>
            </p:cNvSpPr>
            <p:nvPr/>
          </p:nvSpPr>
          <p:spPr bwMode="auto">
            <a:xfrm>
              <a:off x="2108" y="1380"/>
              <a:ext cx="10"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1" name="Oval 87"/>
            <p:cNvSpPr>
              <a:spLocks noChangeArrowheads="1"/>
            </p:cNvSpPr>
            <p:nvPr/>
          </p:nvSpPr>
          <p:spPr bwMode="auto">
            <a:xfrm>
              <a:off x="2108" y="1366"/>
              <a:ext cx="10"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2" name="Oval 88"/>
            <p:cNvSpPr>
              <a:spLocks noChangeArrowheads="1"/>
            </p:cNvSpPr>
            <p:nvPr/>
          </p:nvSpPr>
          <p:spPr bwMode="auto">
            <a:xfrm>
              <a:off x="2088" y="1398"/>
              <a:ext cx="8"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3" name="Oval 89"/>
            <p:cNvSpPr>
              <a:spLocks noChangeArrowheads="1"/>
            </p:cNvSpPr>
            <p:nvPr/>
          </p:nvSpPr>
          <p:spPr bwMode="auto">
            <a:xfrm>
              <a:off x="2100" y="1405"/>
              <a:ext cx="8"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4" name="Oval 90"/>
            <p:cNvSpPr>
              <a:spLocks noChangeArrowheads="1"/>
            </p:cNvSpPr>
            <p:nvPr/>
          </p:nvSpPr>
          <p:spPr bwMode="auto">
            <a:xfrm>
              <a:off x="2097" y="1388"/>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5" name="Oval 91"/>
            <p:cNvSpPr>
              <a:spLocks noChangeArrowheads="1"/>
            </p:cNvSpPr>
            <p:nvPr/>
          </p:nvSpPr>
          <p:spPr bwMode="auto">
            <a:xfrm>
              <a:off x="2122" y="1369"/>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6" name="Oval 92"/>
            <p:cNvSpPr>
              <a:spLocks noChangeArrowheads="1"/>
            </p:cNvSpPr>
            <p:nvPr/>
          </p:nvSpPr>
          <p:spPr bwMode="auto">
            <a:xfrm>
              <a:off x="2067" y="1327"/>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7" name="Oval 93"/>
            <p:cNvSpPr>
              <a:spLocks noChangeArrowheads="1"/>
            </p:cNvSpPr>
            <p:nvPr/>
          </p:nvSpPr>
          <p:spPr bwMode="auto">
            <a:xfrm>
              <a:off x="2119" y="1356"/>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8" name="Oval 94"/>
            <p:cNvSpPr>
              <a:spLocks noChangeArrowheads="1"/>
            </p:cNvSpPr>
            <p:nvPr/>
          </p:nvSpPr>
          <p:spPr bwMode="auto">
            <a:xfrm>
              <a:off x="2066" y="1431"/>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89" name="Oval 95"/>
            <p:cNvSpPr>
              <a:spLocks noChangeArrowheads="1"/>
            </p:cNvSpPr>
            <p:nvPr/>
          </p:nvSpPr>
          <p:spPr bwMode="auto">
            <a:xfrm>
              <a:off x="2081" y="1434"/>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0" name="Oval 96"/>
            <p:cNvSpPr>
              <a:spLocks noChangeArrowheads="1"/>
            </p:cNvSpPr>
            <p:nvPr/>
          </p:nvSpPr>
          <p:spPr bwMode="auto">
            <a:xfrm>
              <a:off x="2087" y="1419"/>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1" name="Oval 97"/>
            <p:cNvSpPr>
              <a:spLocks noChangeArrowheads="1"/>
            </p:cNvSpPr>
            <p:nvPr/>
          </p:nvSpPr>
          <p:spPr bwMode="auto">
            <a:xfrm>
              <a:off x="2101" y="1420"/>
              <a:ext cx="10"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2" name="Oval 98"/>
            <p:cNvSpPr>
              <a:spLocks noChangeArrowheads="1"/>
            </p:cNvSpPr>
            <p:nvPr/>
          </p:nvSpPr>
          <p:spPr bwMode="auto">
            <a:xfrm>
              <a:off x="2111" y="1430"/>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3" name="Oval 99"/>
            <p:cNvSpPr>
              <a:spLocks noChangeArrowheads="1"/>
            </p:cNvSpPr>
            <p:nvPr/>
          </p:nvSpPr>
          <p:spPr bwMode="auto">
            <a:xfrm>
              <a:off x="2113" y="1409"/>
              <a:ext cx="8"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4" name="Oval 100"/>
            <p:cNvSpPr>
              <a:spLocks noChangeArrowheads="1"/>
            </p:cNvSpPr>
            <p:nvPr/>
          </p:nvSpPr>
          <p:spPr bwMode="auto">
            <a:xfrm>
              <a:off x="2089" y="1452"/>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5" name="Oval 101"/>
            <p:cNvSpPr>
              <a:spLocks noChangeArrowheads="1"/>
            </p:cNvSpPr>
            <p:nvPr/>
          </p:nvSpPr>
          <p:spPr bwMode="auto">
            <a:xfrm>
              <a:off x="2101" y="1460"/>
              <a:ext cx="10"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6" name="Oval 102"/>
            <p:cNvSpPr>
              <a:spLocks noChangeArrowheads="1"/>
            </p:cNvSpPr>
            <p:nvPr/>
          </p:nvSpPr>
          <p:spPr bwMode="auto">
            <a:xfrm>
              <a:off x="2096" y="1436"/>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7" name="Oval 103"/>
            <p:cNvSpPr>
              <a:spLocks noChangeArrowheads="1"/>
            </p:cNvSpPr>
            <p:nvPr/>
          </p:nvSpPr>
          <p:spPr bwMode="auto">
            <a:xfrm>
              <a:off x="2113" y="1448"/>
              <a:ext cx="8"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8" name="Oval 104"/>
            <p:cNvSpPr>
              <a:spLocks noChangeArrowheads="1"/>
            </p:cNvSpPr>
            <p:nvPr/>
          </p:nvSpPr>
          <p:spPr bwMode="auto">
            <a:xfrm>
              <a:off x="2126" y="1456"/>
              <a:ext cx="8"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299" name="Oval 105"/>
            <p:cNvSpPr>
              <a:spLocks noChangeArrowheads="1"/>
            </p:cNvSpPr>
            <p:nvPr/>
          </p:nvSpPr>
          <p:spPr bwMode="auto">
            <a:xfrm>
              <a:off x="2122" y="1438"/>
              <a:ext cx="9" cy="9"/>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0" name="Oval 106"/>
            <p:cNvSpPr>
              <a:spLocks noChangeArrowheads="1"/>
            </p:cNvSpPr>
            <p:nvPr/>
          </p:nvSpPr>
          <p:spPr bwMode="auto">
            <a:xfrm>
              <a:off x="2122" y="1420"/>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1" name="Oval 107"/>
            <p:cNvSpPr>
              <a:spLocks noChangeArrowheads="1"/>
            </p:cNvSpPr>
            <p:nvPr/>
          </p:nvSpPr>
          <p:spPr bwMode="auto">
            <a:xfrm>
              <a:off x="2069" y="1417"/>
              <a:ext cx="10"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2" name="Oval 108"/>
            <p:cNvSpPr>
              <a:spLocks noChangeArrowheads="1"/>
            </p:cNvSpPr>
            <p:nvPr/>
          </p:nvSpPr>
          <p:spPr bwMode="auto">
            <a:xfrm>
              <a:off x="2091" y="1354"/>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3" name="Oval 109"/>
            <p:cNvSpPr>
              <a:spLocks noChangeArrowheads="1"/>
            </p:cNvSpPr>
            <p:nvPr/>
          </p:nvSpPr>
          <p:spPr bwMode="auto">
            <a:xfrm>
              <a:off x="2064" y="1400"/>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4" name="Oval 110"/>
            <p:cNvSpPr>
              <a:spLocks noChangeArrowheads="1"/>
            </p:cNvSpPr>
            <p:nvPr/>
          </p:nvSpPr>
          <p:spPr bwMode="auto">
            <a:xfrm>
              <a:off x="2076" y="1408"/>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5" name="Oval 111"/>
            <p:cNvSpPr>
              <a:spLocks noChangeArrowheads="1"/>
            </p:cNvSpPr>
            <p:nvPr/>
          </p:nvSpPr>
          <p:spPr bwMode="auto">
            <a:xfrm>
              <a:off x="2074" y="1390"/>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6" name="Oval 112"/>
            <p:cNvSpPr>
              <a:spLocks noChangeArrowheads="1"/>
            </p:cNvSpPr>
            <p:nvPr/>
          </p:nvSpPr>
          <p:spPr bwMode="auto">
            <a:xfrm>
              <a:off x="2112" y="1395"/>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7" name="Oval 113"/>
            <p:cNvSpPr>
              <a:spLocks noChangeArrowheads="1"/>
            </p:cNvSpPr>
            <p:nvPr/>
          </p:nvSpPr>
          <p:spPr bwMode="auto">
            <a:xfrm>
              <a:off x="2124" y="1401"/>
              <a:ext cx="10"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8" name="Oval 114"/>
            <p:cNvSpPr>
              <a:spLocks noChangeArrowheads="1"/>
            </p:cNvSpPr>
            <p:nvPr/>
          </p:nvSpPr>
          <p:spPr bwMode="auto">
            <a:xfrm>
              <a:off x="2121" y="1384"/>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09" name="Oval 115"/>
            <p:cNvSpPr>
              <a:spLocks noChangeArrowheads="1"/>
            </p:cNvSpPr>
            <p:nvPr/>
          </p:nvSpPr>
          <p:spPr bwMode="auto">
            <a:xfrm>
              <a:off x="2068" y="1456"/>
              <a:ext cx="9" cy="10"/>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0" name="Oval 116"/>
            <p:cNvSpPr>
              <a:spLocks noChangeArrowheads="1"/>
            </p:cNvSpPr>
            <p:nvPr/>
          </p:nvSpPr>
          <p:spPr bwMode="auto">
            <a:xfrm>
              <a:off x="2075" y="1444"/>
              <a:ext cx="9" cy="8"/>
            </a:xfrm>
            <a:prstGeom prst="ellipse">
              <a:avLst/>
            </a:pr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1" name="Rectangle 117"/>
            <p:cNvSpPr>
              <a:spLocks noChangeArrowheads="1"/>
            </p:cNvSpPr>
            <p:nvPr/>
          </p:nvSpPr>
          <p:spPr bwMode="auto">
            <a:xfrm>
              <a:off x="1156" y="1524"/>
              <a:ext cx="238" cy="327"/>
            </a:xfrm>
            <a:prstGeom prst="rect">
              <a:avLst/>
            </a:prstGeom>
            <a:solidFill>
              <a:srgbClr val="FFFFFF"/>
            </a:solidFill>
            <a:ln w="4763">
              <a:solidFill>
                <a:srgbClr val="666565"/>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2" name="Rectangle 118"/>
            <p:cNvSpPr>
              <a:spLocks noChangeArrowheads="1"/>
            </p:cNvSpPr>
            <p:nvPr/>
          </p:nvSpPr>
          <p:spPr bwMode="auto">
            <a:xfrm>
              <a:off x="1415" y="1524"/>
              <a:ext cx="306" cy="327"/>
            </a:xfrm>
            <a:prstGeom prst="rect">
              <a:avLst/>
            </a:prstGeom>
            <a:solidFill>
              <a:srgbClr val="FFFFFF"/>
            </a:solidFill>
            <a:ln w="4763">
              <a:solidFill>
                <a:srgbClr val="666565"/>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3" name="Rectangle 119"/>
            <p:cNvSpPr>
              <a:spLocks noChangeArrowheads="1"/>
            </p:cNvSpPr>
            <p:nvPr/>
          </p:nvSpPr>
          <p:spPr bwMode="auto">
            <a:xfrm>
              <a:off x="1756" y="1524"/>
              <a:ext cx="344" cy="327"/>
            </a:xfrm>
            <a:prstGeom prst="rect">
              <a:avLst/>
            </a:prstGeom>
            <a:solidFill>
              <a:srgbClr val="FFFFFF"/>
            </a:solidFill>
            <a:ln w="4763">
              <a:solidFill>
                <a:srgbClr val="666565"/>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4" name="Freeform 120"/>
            <p:cNvSpPr>
              <a:spLocks/>
            </p:cNvSpPr>
            <p:nvPr/>
          </p:nvSpPr>
          <p:spPr bwMode="auto">
            <a:xfrm>
              <a:off x="1158" y="928"/>
              <a:ext cx="505" cy="274"/>
            </a:xfrm>
            <a:custGeom>
              <a:avLst/>
              <a:gdLst>
                <a:gd name="T0" fmla="*/ 497 w 505"/>
                <a:gd name="T1" fmla="*/ 0 h 274"/>
                <a:gd name="T2" fmla="*/ 505 w 505"/>
                <a:gd name="T3" fmla="*/ 18 h 274"/>
                <a:gd name="T4" fmla="*/ 11 w 505"/>
                <a:gd name="T5" fmla="*/ 274 h 274"/>
                <a:gd name="T6" fmla="*/ 0 w 505"/>
                <a:gd name="T7" fmla="*/ 255 h 274"/>
                <a:gd name="T8" fmla="*/ 497 w 505"/>
                <a:gd name="T9" fmla="*/ 0 h 274"/>
                <a:gd name="T10" fmla="*/ 0 60000 65536"/>
                <a:gd name="T11" fmla="*/ 0 60000 65536"/>
                <a:gd name="T12" fmla="*/ 0 60000 65536"/>
                <a:gd name="T13" fmla="*/ 0 60000 65536"/>
                <a:gd name="T14" fmla="*/ 0 60000 65536"/>
                <a:gd name="T15" fmla="*/ 0 w 505"/>
                <a:gd name="T16" fmla="*/ 0 h 274"/>
                <a:gd name="T17" fmla="*/ 505 w 505"/>
                <a:gd name="T18" fmla="*/ 274 h 274"/>
              </a:gdLst>
              <a:ahLst/>
              <a:cxnLst>
                <a:cxn ang="T10">
                  <a:pos x="T0" y="T1"/>
                </a:cxn>
                <a:cxn ang="T11">
                  <a:pos x="T2" y="T3"/>
                </a:cxn>
                <a:cxn ang="T12">
                  <a:pos x="T4" y="T5"/>
                </a:cxn>
                <a:cxn ang="T13">
                  <a:pos x="T6" y="T7"/>
                </a:cxn>
                <a:cxn ang="T14">
                  <a:pos x="T8" y="T9"/>
                </a:cxn>
              </a:cxnLst>
              <a:rect l="T15" t="T16" r="T17" b="T18"/>
              <a:pathLst>
                <a:path w="505" h="274">
                  <a:moveTo>
                    <a:pt x="497" y="0"/>
                  </a:moveTo>
                  <a:lnTo>
                    <a:pt x="505" y="18"/>
                  </a:lnTo>
                  <a:lnTo>
                    <a:pt x="11" y="274"/>
                  </a:lnTo>
                  <a:lnTo>
                    <a:pt x="0" y="255"/>
                  </a:lnTo>
                  <a:lnTo>
                    <a:pt x="497" y="0"/>
                  </a:lnTo>
                  <a:close/>
                </a:path>
              </a:pathLst>
            </a:custGeom>
            <a:solidFill>
              <a:srgbClr val="0040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5" name="Rectangle 121"/>
            <p:cNvSpPr>
              <a:spLocks noChangeArrowheads="1"/>
            </p:cNvSpPr>
            <p:nvPr/>
          </p:nvSpPr>
          <p:spPr bwMode="auto">
            <a:xfrm>
              <a:off x="2151" y="1718"/>
              <a:ext cx="74" cy="168"/>
            </a:xfrm>
            <a:prstGeom prst="rect">
              <a:avLst/>
            </a:prstGeom>
            <a:noFill/>
            <a:ln w="4763">
              <a:solidFill>
                <a:srgbClr val="666565"/>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6" name="Freeform 122"/>
            <p:cNvSpPr>
              <a:spLocks/>
            </p:cNvSpPr>
            <p:nvPr/>
          </p:nvSpPr>
          <p:spPr bwMode="auto">
            <a:xfrm>
              <a:off x="1169" y="1562"/>
              <a:ext cx="19" cy="31"/>
            </a:xfrm>
            <a:custGeom>
              <a:avLst/>
              <a:gdLst>
                <a:gd name="T0" fmla="*/ 0 w 17"/>
                <a:gd name="T1" fmla="*/ 0 h 27"/>
                <a:gd name="T2" fmla="*/ 21 w 17"/>
                <a:gd name="T3" fmla="*/ 18 h 27"/>
                <a:gd name="T4" fmla="*/ 0 w 17"/>
                <a:gd name="T5" fmla="*/ 36 h 27"/>
                <a:gd name="T6" fmla="*/ 0 60000 65536"/>
                <a:gd name="T7" fmla="*/ 0 60000 65536"/>
                <a:gd name="T8" fmla="*/ 0 60000 65536"/>
                <a:gd name="T9" fmla="*/ 0 w 17"/>
                <a:gd name="T10" fmla="*/ 0 h 27"/>
                <a:gd name="T11" fmla="*/ 17 w 17"/>
                <a:gd name="T12" fmla="*/ 27 h 27"/>
              </a:gdLst>
              <a:ahLst/>
              <a:cxnLst>
                <a:cxn ang="T6">
                  <a:pos x="T0" y="T1"/>
                </a:cxn>
                <a:cxn ang="T7">
                  <a:pos x="T2" y="T3"/>
                </a:cxn>
                <a:cxn ang="T8">
                  <a:pos x="T4" y="T5"/>
                </a:cxn>
              </a:cxnLst>
              <a:rect l="T9" t="T10" r="T11" b="T12"/>
              <a:pathLst>
                <a:path w="17" h="27">
                  <a:moveTo>
                    <a:pt x="0" y="0"/>
                  </a:moveTo>
                  <a:cubicBezTo>
                    <a:pt x="9" y="0"/>
                    <a:pt x="17" y="6"/>
                    <a:pt x="17" y="14"/>
                  </a:cubicBezTo>
                  <a:cubicBezTo>
                    <a:pt x="17" y="21"/>
                    <a:pt x="9" y="27"/>
                    <a:pt x="0" y="27"/>
                  </a:cubicBezTo>
                </a:path>
              </a:pathLst>
            </a:custGeom>
            <a:solidFill>
              <a:srgbClr val="FFFFFF"/>
            </a:solidFill>
            <a:ln w="3175" cap="flat">
              <a:solidFill>
                <a:srgbClr val="727172"/>
              </a:solidFill>
              <a:prstDash val="solid"/>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7" name="Freeform 123"/>
            <p:cNvSpPr>
              <a:spLocks/>
            </p:cNvSpPr>
            <p:nvPr/>
          </p:nvSpPr>
          <p:spPr bwMode="auto">
            <a:xfrm>
              <a:off x="1169" y="1562"/>
              <a:ext cx="19" cy="31"/>
            </a:xfrm>
            <a:custGeom>
              <a:avLst/>
              <a:gdLst>
                <a:gd name="T0" fmla="*/ 0 w 17"/>
                <a:gd name="T1" fmla="*/ 0 h 27"/>
                <a:gd name="T2" fmla="*/ 21 w 17"/>
                <a:gd name="T3" fmla="*/ 18 h 27"/>
                <a:gd name="T4" fmla="*/ 0 w 17"/>
                <a:gd name="T5" fmla="*/ 36 h 27"/>
                <a:gd name="T6" fmla="*/ 0 60000 65536"/>
                <a:gd name="T7" fmla="*/ 0 60000 65536"/>
                <a:gd name="T8" fmla="*/ 0 60000 65536"/>
                <a:gd name="T9" fmla="*/ 0 w 17"/>
                <a:gd name="T10" fmla="*/ 0 h 27"/>
                <a:gd name="T11" fmla="*/ 17 w 17"/>
                <a:gd name="T12" fmla="*/ 27 h 27"/>
              </a:gdLst>
              <a:ahLst/>
              <a:cxnLst>
                <a:cxn ang="T6">
                  <a:pos x="T0" y="T1"/>
                </a:cxn>
                <a:cxn ang="T7">
                  <a:pos x="T2" y="T3"/>
                </a:cxn>
                <a:cxn ang="T8">
                  <a:pos x="T4" y="T5"/>
                </a:cxn>
              </a:cxnLst>
              <a:rect l="T9" t="T10" r="T11" b="T12"/>
              <a:pathLst>
                <a:path w="17" h="27">
                  <a:moveTo>
                    <a:pt x="0" y="0"/>
                  </a:moveTo>
                  <a:cubicBezTo>
                    <a:pt x="9" y="0"/>
                    <a:pt x="17" y="6"/>
                    <a:pt x="17" y="14"/>
                  </a:cubicBezTo>
                  <a:cubicBezTo>
                    <a:pt x="17" y="21"/>
                    <a:pt x="9" y="27"/>
                    <a:pt x="0" y="27"/>
                  </a:cubicBezTo>
                </a:path>
              </a:pathLst>
            </a:custGeom>
            <a:noFill/>
            <a:ln w="3175" cap="flat">
              <a:solidFill>
                <a:srgbClr val="727172"/>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8" name="Rectangle 124"/>
            <p:cNvSpPr>
              <a:spLocks noChangeArrowheads="1"/>
            </p:cNvSpPr>
            <p:nvPr/>
          </p:nvSpPr>
          <p:spPr bwMode="auto">
            <a:xfrm>
              <a:off x="1158" y="1557"/>
              <a:ext cx="12" cy="41"/>
            </a:xfrm>
            <a:prstGeom prst="rect">
              <a:avLst/>
            </a:prstGeom>
            <a:solidFill>
              <a:srgbClr val="B5B5B6"/>
            </a:solidFill>
            <a:ln w="3175">
              <a:solidFill>
                <a:srgbClr val="727172"/>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19" name="Rectangle 125"/>
            <p:cNvSpPr>
              <a:spLocks noChangeArrowheads="1"/>
            </p:cNvSpPr>
            <p:nvPr/>
          </p:nvSpPr>
          <p:spPr bwMode="auto">
            <a:xfrm>
              <a:off x="1203" y="1593"/>
              <a:ext cx="134" cy="87"/>
            </a:xfrm>
            <a:prstGeom prst="rect">
              <a:avLst/>
            </a:prstGeom>
            <a:solidFill>
              <a:srgbClr val="FFFFFF"/>
            </a:solidFill>
            <a:ln w="3175">
              <a:solidFill>
                <a:srgbClr val="898989"/>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0" name="Freeform 126"/>
            <p:cNvSpPr>
              <a:spLocks/>
            </p:cNvSpPr>
            <p:nvPr/>
          </p:nvSpPr>
          <p:spPr bwMode="auto">
            <a:xfrm>
              <a:off x="1271" y="1593"/>
              <a:ext cx="0" cy="87"/>
            </a:xfrm>
            <a:custGeom>
              <a:avLst/>
              <a:gdLst>
                <a:gd name="T0" fmla="*/ 0 h 87"/>
                <a:gd name="T1" fmla="*/ 87 h 87"/>
                <a:gd name="T2" fmla="*/ 0 h 87"/>
                <a:gd name="T3" fmla="*/ 0 60000 65536"/>
                <a:gd name="T4" fmla="*/ 0 60000 65536"/>
                <a:gd name="T5" fmla="*/ 0 60000 65536"/>
                <a:gd name="T6" fmla="*/ 0 h 87"/>
                <a:gd name="T7" fmla="*/ 87 h 87"/>
              </a:gdLst>
              <a:ahLst/>
              <a:cxnLst>
                <a:cxn ang="T3">
                  <a:pos x="0" y="T0"/>
                </a:cxn>
                <a:cxn ang="T4">
                  <a:pos x="0" y="T1"/>
                </a:cxn>
                <a:cxn ang="T5">
                  <a:pos x="0" y="T2"/>
                </a:cxn>
              </a:cxnLst>
              <a:rect l="0" t="T6" r="0" b="T7"/>
              <a:pathLst>
                <a:path h="87">
                  <a:moveTo>
                    <a:pt x="0" y="0"/>
                  </a:moveTo>
                  <a:lnTo>
                    <a:pt x="0" y="87"/>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1" name="Line 127"/>
            <p:cNvSpPr>
              <a:spLocks noChangeShapeType="1"/>
            </p:cNvSpPr>
            <p:nvPr/>
          </p:nvSpPr>
          <p:spPr bwMode="auto">
            <a:xfrm>
              <a:off x="1271" y="1593"/>
              <a:ext cx="0" cy="87"/>
            </a:xfrm>
            <a:prstGeom prst="line">
              <a:avLst/>
            </a:prstGeom>
            <a:noFill/>
            <a:ln w="3175">
              <a:solidFill>
                <a:srgbClr val="898989"/>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2" name="Freeform 128"/>
            <p:cNvSpPr>
              <a:spLocks/>
            </p:cNvSpPr>
            <p:nvPr/>
          </p:nvSpPr>
          <p:spPr bwMode="auto">
            <a:xfrm>
              <a:off x="1293" y="1653"/>
              <a:ext cx="38" cy="19"/>
            </a:xfrm>
            <a:custGeom>
              <a:avLst/>
              <a:gdLst>
                <a:gd name="T0" fmla="*/ 0 w 33"/>
                <a:gd name="T1" fmla="*/ 21 h 17"/>
                <a:gd name="T2" fmla="*/ 21 w 33"/>
                <a:gd name="T3" fmla="*/ 9 h 17"/>
                <a:gd name="T4" fmla="*/ 21 w 33"/>
                <a:gd name="T5" fmla="*/ 21 h 17"/>
                <a:gd name="T6" fmla="*/ 44 w 33"/>
                <a:gd name="T7" fmla="*/ 0 h 17"/>
                <a:gd name="T8" fmla="*/ 0 60000 65536"/>
                <a:gd name="T9" fmla="*/ 0 60000 65536"/>
                <a:gd name="T10" fmla="*/ 0 60000 65536"/>
                <a:gd name="T11" fmla="*/ 0 60000 65536"/>
                <a:gd name="T12" fmla="*/ 0 w 33"/>
                <a:gd name="T13" fmla="*/ 0 h 17"/>
                <a:gd name="T14" fmla="*/ 33 w 33"/>
                <a:gd name="T15" fmla="*/ 17 h 17"/>
              </a:gdLst>
              <a:ahLst/>
              <a:cxnLst>
                <a:cxn ang="T8">
                  <a:pos x="T0" y="T1"/>
                </a:cxn>
                <a:cxn ang="T9">
                  <a:pos x="T2" y="T3"/>
                </a:cxn>
                <a:cxn ang="T10">
                  <a:pos x="T4" y="T5"/>
                </a:cxn>
                <a:cxn ang="T11">
                  <a:pos x="T6" y="T7"/>
                </a:cxn>
              </a:cxnLst>
              <a:rect l="T12" t="T13" r="T14" b="T15"/>
              <a:pathLst>
                <a:path w="33" h="17">
                  <a:moveTo>
                    <a:pt x="0" y="17"/>
                  </a:moveTo>
                  <a:cubicBezTo>
                    <a:pt x="6" y="11"/>
                    <a:pt x="8" y="11"/>
                    <a:pt x="16" y="7"/>
                  </a:cubicBezTo>
                  <a:cubicBezTo>
                    <a:pt x="14" y="11"/>
                    <a:pt x="18" y="11"/>
                    <a:pt x="16" y="17"/>
                  </a:cubicBezTo>
                  <a:cubicBezTo>
                    <a:pt x="24" y="5"/>
                    <a:pt x="26" y="6"/>
                    <a:pt x="33" y="0"/>
                  </a:cubicBezTo>
                </a:path>
              </a:pathLst>
            </a:custGeom>
            <a:noFill/>
            <a:ln w="3175" cap="flat">
              <a:solidFill>
                <a:srgbClr val="DCDDDD"/>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3" name="Freeform 129"/>
            <p:cNvSpPr>
              <a:spLocks/>
            </p:cNvSpPr>
            <p:nvPr/>
          </p:nvSpPr>
          <p:spPr bwMode="auto">
            <a:xfrm>
              <a:off x="1211" y="1599"/>
              <a:ext cx="22" cy="11"/>
            </a:xfrm>
            <a:custGeom>
              <a:avLst/>
              <a:gdLst>
                <a:gd name="T0" fmla="*/ 0 w 19"/>
                <a:gd name="T1" fmla="*/ 12 h 10"/>
                <a:gd name="T2" fmla="*/ 12 w 19"/>
                <a:gd name="T3" fmla="*/ 4 h 10"/>
                <a:gd name="T4" fmla="*/ 12 w 19"/>
                <a:gd name="T5" fmla="*/ 12 h 10"/>
                <a:gd name="T6" fmla="*/ 25 w 19"/>
                <a:gd name="T7" fmla="*/ 0 h 10"/>
                <a:gd name="T8" fmla="*/ 0 60000 65536"/>
                <a:gd name="T9" fmla="*/ 0 60000 65536"/>
                <a:gd name="T10" fmla="*/ 0 60000 65536"/>
                <a:gd name="T11" fmla="*/ 0 60000 65536"/>
                <a:gd name="T12" fmla="*/ 0 w 19"/>
                <a:gd name="T13" fmla="*/ 0 h 10"/>
                <a:gd name="T14" fmla="*/ 19 w 19"/>
                <a:gd name="T15" fmla="*/ 10 h 10"/>
              </a:gdLst>
              <a:ahLst/>
              <a:cxnLst>
                <a:cxn ang="T8">
                  <a:pos x="T0" y="T1"/>
                </a:cxn>
                <a:cxn ang="T9">
                  <a:pos x="T2" y="T3"/>
                </a:cxn>
                <a:cxn ang="T10">
                  <a:pos x="T4" y="T5"/>
                </a:cxn>
                <a:cxn ang="T11">
                  <a:pos x="T6" y="T7"/>
                </a:cxn>
              </a:cxnLst>
              <a:rect l="T12" t="T13" r="T14" b="T15"/>
              <a:pathLst>
                <a:path w="19" h="10">
                  <a:moveTo>
                    <a:pt x="0" y="10"/>
                  </a:moveTo>
                  <a:cubicBezTo>
                    <a:pt x="4" y="6"/>
                    <a:pt x="5" y="6"/>
                    <a:pt x="9" y="4"/>
                  </a:cubicBezTo>
                  <a:cubicBezTo>
                    <a:pt x="8" y="6"/>
                    <a:pt x="10" y="6"/>
                    <a:pt x="9" y="10"/>
                  </a:cubicBezTo>
                  <a:cubicBezTo>
                    <a:pt x="14" y="3"/>
                    <a:pt x="15" y="4"/>
                    <a:pt x="19" y="0"/>
                  </a:cubicBezTo>
                </a:path>
              </a:pathLst>
            </a:custGeom>
            <a:noFill/>
            <a:ln w="3175" cap="flat">
              <a:solidFill>
                <a:srgbClr val="DCDDDD"/>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4" name="Rectangle 130"/>
            <p:cNvSpPr>
              <a:spLocks noChangeArrowheads="1"/>
            </p:cNvSpPr>
            <p:nvPr/>
          </p:nvSpPr>
          <p:spPr bwMode="auto">
            <a:xfrm>
              <a:off x="2003" y="1290"/>
              <a:ext cx="39" cy="175"/>
            </a:xfrm>
            <a:prstGeom prst="rect">
              <a:avLst/>
            </a:prstGeom>
            <a:solidFill>
              <a:srgbClr val="CAA390"/>
            </a:solidFill>
            <a:ln w="1588">
              <a:solidFill>
                <a:srgbClr val="898989"/>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5" name="Freeform 131"/>
            <p:cNvSpPr>
              <a:spLocks/>
            </p:cNvSpPr>
            <p:nvPr/>
          </p:nvSpPr>
          <p:spPr bwMode="auto">
            <a:xfrm>
              <a:off x="1871" y="1533"/>
              <a:ext cx="95" cy="16"/>
            </a:xfrm>
            <a:custGeom>
              <a:avLst/>
              <a:gdLst>
                <a:gd name="T0" fmla="*/ 109 w 83"/>
                <a:gd name="T1" fmla="*/ 0 h 14"/>
                <a:gd name="T2" fmla="*/ 54 w 83"/>
                <a:gd name="T3" fmla="*/ 18 h 14"/>
                <a:gd name="T4" fmla="*/ 0 w 83"/>
                <a:gd name="T5" fmla="*/ 0 h 14"/>
                <a:gd name="T6" fmla="*/ 0 60000 65536"/>
                <a:gd name="T7" fmla="*/ 0 60000 65536"/>
                <a:gd name="T8" fmla="*/ 0 60000 65536"/>
                <a:gd name="T9" fmla="*/ 0 w 83"/>
                <a:gd name="T10" fmla="*/ 0 h 14"/>
                <a:gd name="T11" fmla="*/ 83 w 83"/>
                <a:gd name="T12" fmla="*/ 14 h 14"/>
              </a:gdLst>
              <a:ahLst/>
              <a:cxnLst>
                <a:cxn ang="T6">
                  <a:pos x="T0" y="T1"/>
                </a:cxn>
                <a:cxn ang="T7">
                  <a:pos x="T2" y="T3"/>
                </a:cxn>
                <a:cxn ang="T8">
                  <a:pos x="T4" y="T5"/>
                </a:cxn>
              </a:cxnLst>
              <a:rect l="T9" t="T10" r="T11" b="T12"/>
              <a:pathLst>
                <a:path w="83" h="14">
                  <a:moveTo>
                    <a:pt x="83" y="0"/>
                  </a:moveTo>
                  <a:cubicBezTo>
                    <a:pt x="83" y="8"/>
                    <a:pt x="64" y="14"/>
                    <a:pt x="41" y="14"/>
                  </a:cubicBezTo>
                  <a:cubicBezTo>
                    <a:pt x="19" y="14"/>
                    <a:pt x="0" y="8"/>
                    <a:pt x="0" y="0"/>
                  </a:cubicBezTo>
                </a:path>
              </a:pathLst>
            </a:custGeom>
            <a:noFill/>
            <a:ln w="3175" cap="flat">
              <a:solidFill>
                <a:srgbClr val="9F9FA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6" name="Rectangle 132"/>
            <p:cNvSpPr>
              <a:spLocks noChangeArrowheads="1"/>
            </p:cNvSpPr>
            <p:nvPr/>
          </p:nvSpPr>
          <p:spPr bwMode="auto">
            <a:xfrm>
              <a:off x="1866" y="1528"/>
              <a:ext cx="105" cy="5"/>
            </a:xfrm>
            <a:prstGeom prst="rect">
              <a:avLst/>
            </a:prstGeom>
            <a:solidFill>
              <a:srgbClr val="DCDDDD"/>
            </a:solidFill>
            <a:ln w="1588">
              <a:solidFill>
                <a:srgbClr val="727172"/>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7" name="Rectangle 133"/>
            <p:cNvSpPr>
              <a:spLocks noChangeArrowheads="1"/>
            </p:cNvSpPr>
            <p:nvPr/>
          </p:nvSpPr>
          <p:spPr bwMode="auto">
            <a:xfrm>
              <a:off x="1421" y="1631"/>
              <a:ext cx="87" cy="214"/>
            </a:xfrm>
            <a:prstGeom prst="rect">
              <a:avLst/>
            </a:prstGeom>
            <a:solidFill>
              <a:srgbClr val="E0EADF"/>
            </a:solidFill>
            <a:ln w="3175">
              <a:solidFill>
                <a:srgbClr val="9F9FA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8" name="Line 134"/>
            <p:cNvSpPr>
              <a:spLocks noChangeShapeType="1"/>
            </p:cNvSpPr>
            <p:nvPr/>
          </p:nvSpPr>
          <p:spPr bwMode="auto">
            <a:xfrm>
              <a:off x="1422" y="1751"/>
              <a:ext cx="85" cy="0"/>
            </a:xfrm>
            <a:prstGeom prst="line">
              <a:avLst/>
            </a:prstGeom>
            <a:noFill/>
            <a:ln w="3175">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29" name="Line 135"/>
            <p:cNvSpPr>
              <a:spLocks noChangeShapeType="1"/>
            </p:cNvSpPr>
            <p:nvPr/>
          </p:nvSpPr>
          <p:spPr bwMode="auto">
            <a:xfrm>
              <a:off x="1422" y="1788"/>
              <a:ext cx="85" cy="0"/>
            </a:xfrm>
            <a:prstGeom prst="line">
              <a:avLst/>
            </a:prstGeom>
            <a:noFill/>
            <a:ln w="3175">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0" name="Rectangle 136"/>
            <p:cNvSpPr>
              <a:spLocks noChangeArrowheads="1"/>
            </p:cNvSpPr>
            <p:nvPr/>
          </p:nvSpPr>
          <p:spPr bwMode="auto">
            <a:xfrm>
              <a:off x="1423" y="1531"/>
              <a:ext cx="280" cy="57"/>
            </a:xfrm>
            <a:prstGeom prst="rect">
              <a:avLst/>
            </a:prstGeom>
            <a:solidFill>
              <a:srgbClr val="E0EADF"/>
            </a:solidFill>
            <a:ln w="1588">
              <a:solidFill>
                <a:srgbClr val="9F9FA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1" name="Freeform 137"/>
            <p:cNvSpPr>
              <a:spLocks/>
            </p:cNvSpPr>
            <p:nvPr/>
          </p:nvSpPr>
          <p:spPr bwMode="auto">
            <a:xfrm>
              <a:off x="1561" y="1531"/>
              <a:ext cx="0" cy="41"/>
            </a:xfrm>
            <a:custGeom>
              <a:avLst/>
              <a:gdLst>
                <a:gd name="T0" fmla="*/ 0 h 41"/>
                <a:gd name="T1" fmla="*/ 41 h 41"/>
                <a:gd name="T2" fmla="*/ 0 h 41"/>
                <a:gd name="T3" fmla="*/ 0 60000 65536"/>
                <a:gd name="T4" fmla="*/ 0 60000 65536"/>
                <a:gd name="T5" fmla="*/ 0 60000 65536"/>
                <a:gd name="T6" fmla="*/ 0 h 41"/>
                <a:gd name="T7" fmla="*/ 41 h 41"/>
              </a:gdLst>
              <a:ahLst/>
              <a:cxnLst>
                <a:cxn ang="T3">
                  <a:pos x="0" y="T0"/>
                </a:cxn>
                <a:cxn ang="T4">
                  <a:pos x="0" y="T1"/>
                </a:cxn>
                <a:cxn ang="T5">
                  <a:pos x="0" y="T2"/>
                </a:cxn>
              </a:cxnLst>
              <a:rect l="0" t="T6" r="0" b="T7"/>
              <a:pathLst>
                <a:path h="41">
                  <a:moveTo>
                    <a:pt x="0" y="0"/>
                  </a:moveTo>
                  <a:lnTo>
                    <a:pt x="0" y="41"/>
                  </a:lnTo>
                  <a:lnTo>
                    <a:pt x="0" y="0"/>
                  </a:lnTo>
                  <a:close/>
                </a:path>
              </a:pathLst>
            </a:custGeom>
            <a:solidFill>
              <a:srgbClr val="FCEBE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2" name="Line 138"/>
            <p:cNvSpPr>
              <a:spLocks noChangeShapeType="1"/>
            </p:cNvSpPr>
            <p:nvPr/>
          </p:nvSpPr>
          <p:spPr bwMode="auto">
            <a:xfrm>
              <a:off x="1561" y="1531"/>
              <a:ext cx="0" cy="41"/>
            </a:xfrm>
            <a:prstGeom prst="line">
              <a:avLst/>
            </a:prstGeom>
            <a:noFill/>
            <a:ln w="1588">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3" name="Freeform 139"/>
            <p:cNvSpPr>
              <a:spLocks/>
            </p:cNvSpPr>
            <p:nvPr/>
          </p:nvSpPr>
          <p:spPr bwMode="auto">
            <a:xfrm>
              <a:off x="1608" y="1531"/>
              <a:ext cx="0" cy="56"/>
            </a:xfrm>
            <a:custGeom>
              <a:avLst/>
              <a:gdLst>
                <a:gd name="T0" fmla="*/ 0 h 56"/>
                <a:gd name="T1" fmla="*/ 56 h 56"/>
                <a:gd name="T2" fmla="*/ 0 h 56"/>
                <a:gd name="T3" fmla="*/ 0 60000 65536"/>
                <a:gd name="T4" fmla="*/ 0 60000 65536"/>
                <a:gd name="T5" fmla="*/ 0 60000 65536"/>
                <a:gd name="T6" fmla="*/ 0 h 56"/>
                <a:gd name="T7" fmla="*/ 56 h 56"/>
              </a:gdLst>
              <a:ahLst/>
              <a:cxnLst>
                <a:cxn ang="T3">
                  <a:pos x="0" y="T0"/>
                </a:cxn>
                <a:cxn ang="T4">
                  <a:pos x="0" y="T1"/>
                </a:cxn>
                <a:cxn ang="T5">
                  <a:pos x="0" y="T2"/>
                </a:cxn>
              </a:cxnLst>
              <a:rect l="0" t="T6" r="0" b="T7"/>
              <a:pathLst>
                <a:path h="56">
                  <a:moveTo>
                    <a:pt x="0" y="0"/>
                  </a:moveTo>
                  <a:lnTo>
                    <a:pt x="0" y="56"/>
                  </a:lnTo>
                  <a:lnTo>
                    <a:pt x="0" y="0"/>
                  </a:lnTo>
                  <a:close/>
                </a:path>
              </a:pathLst>
            </a:custGeom>
            <a:solidFill>
              <a:srgbClr val="FCEBE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4" name="Line 140"/>
            <p:cNvSpPr>
              <a:spLocks noChangeShapeType="1"/>
            </p:cNvSpPr>
            <p:nvPr/>
          </p:nvSpPr>
          <p:spPr bwMode="auto">
            <a:xfrm>
              <a:off x="1608" y="1531"/>
              <a:ext cx="0" cy="56"/>
            </a:xfrm>
            <a:prstGeom prst="line">
              <a:avLst/>
            </a:prstGeom>
            <a:noFill/>
            <a:ln w="1588">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5" name="Freeform 141"/>
            <p:cNvSpPr>
              <a:spLocks/>
            </p:cNvSpPr>
            <p:nvPr/>
          </p:nvSpPr>
          <p:spPr bwMode="auto">
            <a:xfrm>
              <a:off x="1654" y="1531"/>
              <a:ext cx="0" cy="39"/>
            </a:xfrm>
            <a:custGeom>
              <a:avLst/>
              <a:gdLst>
                <a:gd name="T0" fmla="*/ 0 h 39"/>
                <a:gd name="T1" fmla="*/ 39 h 39"/>
                <a:gd name="T2" fmla="*/ 0 h 39"/>
                <a:gd name="T3" fmla="*/ 0 60000 65536"/>
                <a:gd name="T4" fmla="*/ 0 60000 65536"/>
                <a:gd name="T5" fmla="*/ 0 60000 65536"/>
                <a:gd name="T6" fmla="*/ 0 h 39"/>
                <a:gd name="T7" fmla="*/ 39 h 39"/>
              </a:gdLst>
              <a:ahLst/>
              <a:cxnLst>
                <a:cxn ang="T3">
                  <a:pos x="0" y="T0"/>
                </a:cxn>
                <a:cxn ang="T4">
                  <a:pos x="0" y="T1"/>
                </a:cxn>
                <a:cxn ang="T5">
                  <a:pos x="0" y="T2"/>
                </a:cxn>
              </a:cxnLst>
              <a:rect l="0" t="T6" r="0" b="T7"/>
              <a:pathLst>
                <a:path h="39">
                  <a:moveTo>
                    <a:pt x="0" y="0"/>
                  </a:moveTo>
                  <a:lnTo>
                    <a:pt x="0" y="39"/>
                  </a:lnTo>
                  <a:lnTo>
                    <a:pt x="0" y="0"/>
                  </a:lnTo>
                  <a:close/>
                </a:path>
              </a:pathLst>
            </a:custGeom>
            <a:solidFill>
              <a:srgbClr val="FCEBE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6" name="Line 142"/>
            <p:cNvSpPr>
              <a:spLocks noChangeShapeType="1"/>
            </p:cNvSpPr>
            <p:nvPr/>
          </p:nvSpPr>
          <p:spPr bwMode="auto">
            <a:xfrm>
              <a:off x="1654" y="1531"/>
              <a:ext cx="0" cy="39"/>
            </a:xfrm>
            <a:prstGeom prst="line">
              <a:avLst/>
            </a:prstGeom>
            <a:noFill/>
            <a:ln w="1588">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7" name="Rectangle 143"/>
            <p:cNvSpPr>
              <a:spLocks noChangeArrowheads="1"/>
            </p:cNvSpPr>
            <p:nvPr/>
          </p:nvSpPr>
          <p:spPr bwMode="auto">
            <a:xfrm>
              <a:off x="1552" y="1572"/>
              <a:ext cx="17" cy="14"/>
            </a:xfrm>
            <a:prstGeom prst="rect">
              <a:avLst/>
            </a:prstGeom>
            <a:solidFill>
              <a:srgbClr val="E0EADF"/>
            </a:solidFill>
            <a:ln w="1588">
              <a:solidFill>
                <a:srgbClr val="9F9FA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8" name="Rectangle 144"/>
            <p:cNvSpPr>
              <a:spLocks noChangeArrowheads="1"/>
            </p:cNvSpPr>
            <p:nvPr/>
          </p:nvSpPr>
          <p:spPr bwMode="auto">
            <a:xfrm>
              <a:off x="1646" y="1572"/>
              <a:ext cx="17" cy="14"/>
            </a:xfrm>
            <a:prstGeom prst="rect">
              <a:avLst/>
            </a:prstGeom>
            <a:solidFill>
              <a:srgbClr val="E0EADF"/>
            </a:solidFill>
            <a:ln w="1588">
              <a:solidFill>
                <a:srgbClr val="9F9FA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39" name="Rectangle 145"/>
            <p:cNvSpPr>
              <a:spLocks noChangeArrowheads="1"/>
            </p:cNvSpPr>
            <p:nvPr/>
          </p:nvSpPr>
          <p:spPr bwMode="auto">
            <a:xfrm>
              <a:off x="1513" y="1738"/>
              <a:ext cx="196" cy="107"/>
            </a:xfrm>
            <a:prstGeom prst="rect">
              <a:avLst/>
            </a:prstGeom>
            <a:solidFill>
              <a:srgbClr val="E0EADF"/>
            </a:solidFill>
            <a:ln w="3175">
              <a:solidFill>
                <a:srgbClr val="9F9FA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0" name="Line 146"/>
            <p:cNvSpPr>
              <a:spLocks noChangeShapeType="1"/>
            </p:cNvSpPr>
            <p:nvPr/>
          </p:nvSpPr>
          <p:spPr bwMode="auto">
            <a:xfrm>
              <a:off x="1513" y="1751"/>
              <a:ext cx="195" cy="0"/>
            </a:xfrm>
            <a:prstGeom prst="line">
              <a:avLst/>
            </a:prstGeom>
            <a:noFill/>
            <a:ln w="3175">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1" name="Line 147"/>
            <p:cNvSpPr>
              <a:spLocks noChangeShapeType="1"/>
            </p:cNvSpPr>
            <p:nvPr/>
          </p:nvSpPr>
          <p:spPr bwMode="auto">
            <a:xfrm>
              <a:off x="1569" y="1751"/>
              <a:ext cx="0" cy="92"/>
            </a:xfrm>
            <a:prstGeom prst="line">
              <a:avLst/>
            </a:prstGeom>
            <a:noFill/>
            <a:ln w="3175">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2" name="Line 148"/>
            <p:cNvSpPr>
              <a:spLocks noChangeShapeType="1"/>
            </p:cNvSpPr>
            <p:nvPr/>
          </p:nvSpPr>
          <p:spPr bwMode="auto">
            <a:xfrm>
              <a:off x="1620" y="1751"/>
              <a:ext cx="0" cy="93"/>
            </a:xfrm>
            <a:prstGeom prst="line">
              <a:avLst/>
            </a:prstGeom>
            <a:noFill/>
            <a:ln w="3175">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3" name="Line 149"/>
            <p:cNvSpPr>
              <a:spLocks noChangeShapeType="1"/>
            </p:cNvSpPr>
            <p:nvPr/>
          </p:nvSpPr>
          <p:spPr bwMode="auto">
            <a:xfrm>
              <a:off x="1513" y="1764"/>
              <a:ext cx="107" cy="0"/>
            </a:xfrm>
            <a:prstGeom prst="line">
              <a:avLst/>
            </a:prstGeom>
            <a:noFill/>
            <a:ln w="3175">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4" name="Line 150"/>
            <p:cNvSpPr>
              <a:spLocks noChangeShapeType="1"/>
            </p:cNvSpPr>
            <p:nvPr/>
          </p:nvSpPr>
          <p:spPr bwMode="auto">
            <a:xfrm>
              <a:off x="1513" y="1817"/>
              <a:ext cx="56" cy="0"/>
            </a:xfrm>
            <a:prstGeom prst="line">
              <a:avLst/>
            </a:prstGeom>
            <a:noFill/>
            <a:ln w="3175">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5" name="Rectangle 151"/>
            <p:cNvSpPr>
              <a:spLocks noChangeArrowheads="1"/>
            </p:cNvSpPr>
            <p:nvPr/>
          </p:nvSpPr>
          <p:spPr bwMode="auto">
            <a:xfrm>
              <a:off x="1529" y="1824"/>
              <a:ext cx="23" cy="7"/>
            </a:xfrm>
            <a:prstGeom prst="rect">
              <a:avLst/>
            </a:prstGeom>
            <a:noFill/>
            <a:ln w="3175">
              <a:solidFill>
                <a:srgbClr val="9F9FA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6" name="Rectangle 152"/>
            <p:cNvSpPr>
              <a:spLocks noChangeArrowheads="1"/>
            </p:cNvSpPr>
            <p:nvPr/>
          </p:nvSpPr>
          <p:spPr bwMode="auto">
            <a:xfrm>
              <a:off x="1583" y="1752"/>
              <a:ext cx="6" cy="12"/>
            </a:xfrm>
            <a:prstGeom prst="rect">
              <a:avLst/>
            </a:prstGeom>
            <a:noFill/>
            <a:ln w="3175">
              <a:solidFill>
                <a:srgbClr val="9F9FA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7" name="Rectangle 153"/>
            <p:cNvSpPr>
              <a:spLocks noChangeArrowheads="1"/>
            </p:cNvSpPr>
            <p:nvPr/>
          </p:nvSpPr>
          <p:spPr bwMode="auto">
            <a:xfrm>
              <a:off x="1597" y="1752"/>
              <a:ext cx="7" cy="12"/>
            </a:xfrm>
            <a:prstGeom prst="rect">
              <a:avLst/>
            </a:prstGeom>
            <a:noFill/>
            <a:ln w="3175">
              <a:solidFill>
                <a:srgbClr val="9F9FA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8" name="Rectangle 154"/>
            <p:cNvSpPr>
              <a:spLocks noChangeArrowheads="1"/>
            </p:cNvSpPr>
            <p:nvPr/>
          </p:nvSpPr>
          <p:spPr bwMode="auto">
            <a:xfrm>
              <a:off x="1528" y="1772"/>
              <a:ext cx="23" cy="7"/>
            </a:xfrm>
            <a:prstGeom prst="rect">
              <a:avLst/>
            </a:prstGeom>
            <a:noFill/>
            <a:ln w="3175">
              <a:solidFill>
                <a:srgbClr val="9F9FA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49" name="Rectangle 155"/>
            <p:cNvSpPr>
              <a:spLocks noChangeArrowheads="1"/>
            </p:cNvSpPr>
            <p:nvPr/>
          </p:nvSpPr>
          <p:spPr bwMode="auto">
            <a:xfrm>
              <a:off x="1571" y="1788"/>
              <a:ext cx="8" cy="17"/>
            </a:xfrm>
            <a:prstGeom prst="rect">
              <a:avLst/>
            </a:prstGeom>
            <a:noFill/>
            <a:ln w="3175">
              <a:solidFill>
                <a:srgbClr val="9F9FA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0" name="Rectangle 156"/>
            <p:cNvSpPr>
              <a:spLocks noChangeArrowheads="1"/>
            </p:cNvSpPr>
            <p:nvPr/>
          </p:nvSpPr>
          <p:spPr bwMode="auto">
            <a:xfrm>
              <a:off x="1656" y="1755"/>
              <a:ext cx="18" cy="8"/>
            </a:xfrm>
            <a:prstGeom prst="rect">
              <a:avLst/>
            </a:prstGeom>
            <a:noFill/>
            <a:ln w="3175">
              <a:solidFill>
                <a:srgbClr val="9F9FA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1" name="Freeform 157"/>
            <p:cNvSpPr>
              <a:spLocks/>
            </p:cNvSpPr>
            <p:nvPr/>
          </p:nvSpPr>
          <p:spPr bwMode="auto">
            <a:xfrm>
              <a:off x="1467" y="1531"/>
              <a:ext cx="0" cy="41"/>
            </a:xfrm>
            <a:custGeom>
              <a:avLst/>
              <a:gdLst>
                <a:gd name="T0" fmla="*/ 0 h 41"/>
                <a:gd name="T1" fmla="*/ 41 h 41"/>
                <a:gd name="T2" fmla="*/ 0 h 41"/>
                <a:gd name="T3" fmla="*/ 0 60000 65536"/>
                <a:gd name="T4" fmla="*/ 0 60000 65536"/>
                <a:gd name="T5" fmla="*/ 0 60000 65536"/>
                <a:gd name="T6" fmla="*/ 0 h 41"/>
                <a:gd name="T7" fmla="*/ 41 h 41"/>
              </a:gdLst>
              <a:ahLst/>
              <a:cxnLst>
                <a:cxn ang="T3">
                  <a:pos x="0" y="T0"/>
                </a:cxn>
                <a:cxn ang="T4">
                  <a:pos x="0" y="T1"/>
                </a:cxn>
                <a:cxn ang="T5">
                  <a:pos x="0" y="T2"/>
                </a:cxn>
              </a:cxnLst>
              <a:rect l="0" t="T6" r="0" b="T7"/>
              <a:pathLst>
                <a:path h="41">
                  <a:moveTo>
                    <a:pt x="0" y="0"/>
                  </a:moveTo>
                  <a:lnTo>
                    <a:pt x="0" y="41"/>
                  </a:lnTo>
                  <a:lnTo>
                    <a:pt x="0" y="0"/>
                  </a:lnTo>
                  <a:close/>
                </a:path>
              </a:pathLst>
            </a:custGeom>
            <a:solidFill>
              <a:srgbClr val="FCEBE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2" name="Line 158"/>
            <p:cNvSpPr>
              <a:spLocks noChangeShapeType="1"/>
            </p:cNvSpPr>
            <p:nvPr/>
          </p:nvSpPr>
          <p:spPr bwMode="auto">
            <a:xfrm>
              <a:off x="1467" y="1531"/>
              <a:ext cx="0" cy="41"/>
            </a:xfrm>
            <a:prstGeom prst="line">
              <a:avLst/>
            </a:prstGeom>
            <a:noFill/>
            <a:ln w="1588">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3" name="Freeform 159"/>
            <p:cNvSpPr>
              <a:spLocks/>
            </p:cNvSpPr>
            <p:nvPr/>
          </p:nvSpPr>
          <p:spPr bwMode="auto">
            <a:xfrm>
              <a:off x="1513" y="1531"/>
              <a:ext cx="0" cy="56"/>
            </a:xfrm>
            <a:custGeom>
              <a:avLst/>
              <a:gdLst>
                <a:gd name="T0" fmla="*/ 0 h 56"/>
                <a:gd name="T1" fmla="*/ 56 h 56"/>
                <a:gd name="T2" fmla="*/ 0 h 56"/>
                <a:gd name="T3" fmla="*/ 0 60000 65536"/>
                <a:gd name="T4" fmla="*/ 0 60000 65536"/>
                <a:gd name="T5" fmla="*/ 0 60000 65536"/>
                <a:gd name="T6" fmla="*/ 0 h 56"/>
                <a:gd name="T7" fmla="*/ 56 h 56"/>
              </a:gdLst>
              <a:ahLst/>
              <a:cxnLst>
                <a:cxn ang="T3">
                  <a:pos x="0" y="T0"/>
                </a:cxn>
                <a:cxn ang="T4">
                  <a:pos x="0" y="T1"/>
                </a:cxn>
                <a:cxn ang="T5">
                  <a:pos x="0" y="T2"/>
                </a:cxn>
              </a:cxnLst>
              <a:rect l="0" t="T6" r="0" b="T7"/>
              <a:pathLst>
                <a:path h="56">
                  <a:moveTo>
                    <a:pt x="0" y="0"/>
                  </a:moveTo>
                  <a:lnTo>
                    <a:pt x="0" y="56"/>
                  </a:lnTo>
                  <a:lnTo>
                    <a:pt x="0" y="0"/>
                  </a:lnTo>
                  <a:close/>
                </a:path>
              </a:pathLst>
            </a:custGeom>
            <a:solidFill>
              <a:srgbClr val="FCEBE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4" name="Line 160"/>
            <p:cNvSpPr>
              <a:spLocks noChangeShapeType="1"/>
            </p:cNvSpPr>
            <p:nvPr/>
          </p:nvSpPr>
          <p:spPr bwMode="auto">
            <a:xfrm>
              <a:off x="1513" y="1531"/>
              <a:ext cx="0" cy="56"/>
            </a:xfrm>
            <a:prstGeom prst="line">
              <a:avLst/>
            </a:prstGeom>
            <a:noFill/>
            <a:ln w="1588">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5" name="Rectangle 161"/>
            <p:cNvSpPr>
              <a:spLocks noChangeArrowheads="1"/>
            </p:cNvSpPr>
            <p:nvPr/>
          </p:nvSpPr>
          <p:spPr bwMode="auto">
            <a:xfrm>
              <a:off x="1458" y="1572"/>
              <a:ext cx="17" cy="14"/>
            </a:xfrm>
            <a:prstGeom prst="rect">
              <a:avLst/>
            </a:prstGeom>
            <a:solidFill>
              <a:srgbClr val="E0EADF"/>
            </a:solidFill>
            <a:ln w="1588">
              <a:solidFill>
                <a:srgbClr val="9F9FA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6" name="Rectangle 162"/>
            <p:cNvSpPr>
              <a:spLocks noChangeArrowheads="1"/>
            </p:cNvSpPr>
            <p:nvPr/>
          </p:nvSpPr>
          <p:spPr bwMode="auto">
            <a:xfrm>
              <a:off x="1918" y="1100"/>
              <a:ext cx="47" cy="63"/>
            </a:xfrm>
            <a:prstGeom prst="rect">
              <a:avLst/>
            </a:prstGeom>
            <a:solidFill>
              <a:srgbClr val="FDE7C6"/>
            </a:solidFill>
            <a:ln w="1588">
              <a:solidFill>
                <a:srgbClr val="DCDDDD"/>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7" name="Rectangle 163"/>
            <p:cNvSpPr>
              <a:spLocks noChangeArrowheads="1"/>
            </p:cNvSpPr>
            <p:nvPr/>
          </p:nvSpPr>
          <p:spPr bwMode="auto">
            <a:xfrm>
              <a:off x="1880" y="1112"/>
              <a:ext cx="36" cy="51"/>
            </a:xfrm>
            <a:prstGeom prst="rect">
              <a:avLst/>
            </a:prstGeom>
            <a:solidFill>
              <a:srgbClr val="FDE7C6"/>
            </a:solidFill>
            <a:ln w="1588">
              <a:solidFill>
                <a:srgbClr val="DCDDDD"/>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8" name="Line 164"/>
            <p:cNvSpPr>
              <a:spLocks noChangeShapeType="1"/>
            </p:cNvSpPr>
            <p:nvPr/>
          </p:nvSpPr>
          <p:spPr bwMode="auto">
            <a:xfrm>
              <a:off x="1622" y="1388"/>
              <a:ext cx="0" cy="78"/>
            </a:xfrm>
            <a:prstGeom prst="line">
              <a:avLst/>
            </a:prstGeom>
            <a:noFill/>
            <a:ln w="4763">
              <a:solidFill>
                <a:srgbClr val="CAA39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59" name="Line 165"/>
            <p:cNvSpPr>
              <a:spLocks noChangeShapeType="1"/>
            </p:cNvSpPr>
            <p:nvPr/>
          </p:nvSpPr>
          <p:spPr bwMode="auto">
            <a:xfrm>
              <a:off x="1639" y="1388"/>
              <a:ext cx="0" cy="78"/>
            </a:xfrm>
            <a:prstGeom prst="line">
              <a:avLst/>
            </a:prstGeom>
            <a:noFill/>
            <a:ln w="4763">
              <a:solidFill>
                <a:srgbClr val="CAA39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0" name="Line 166"/>
            <p:cNvSpPr>
              <a:spLocks noChangeShapeType="1"/>
            </p:cNvSpPr>
            <p:nvPr/>
          </p:nvSpPr>
          <p:spPr bwMode="auto">
            <a:xfrm>
              <a:off x="1656" y="1388"/>
              <a:ext cx="0" cy="78"/>
            </a:xfrm>
            <a:prstGeom prst="line">
              <a:avLst/>
            </a:prstGeom>
            <a:noFill/>
            <a:ln w="4763">
              <a:solidFill>
                <a:srgbClr val="CAA39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1" name="Line 167"/>
            <p:cNvSpPr>
              <a:spLocks noChangeShapeType="1"/>
            </p:cNvSpPr>
            <p:nvPr/>
          </p:nvSpPr>
          <p:spPr bwMode="auto">
            <a:xfrm>
              <a:off x="1674" y="1388"/>
              <a:ext cx="0" cy="78"/>
            </a:xfrm>
            <a:prstGeom prst="line">
              <a:avLst/>
            </a:prstGeom>
            <a:noFill/>
            <a:ln w="4763">
              <a:solidFill>
                <a:srgbClr val="CAA39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2" name="Line 168"/>
            <p:cNvSpPr>
              <a:spLocks noChangeShapeType="1"/>
            </p:cNvSpPr>
            <p:nvPr/>
          </p:nvSpPr>
          <p:spPr bwMode="auto">
            <a:xfrm>
              <a:off x="1691" y="1388"/>
              <a:ext cx="0" cy="78"/>
            </a:xfrm>
            <a:prstGeom prst="line">
              <a:avLst/>
            </a:prstGeom>
            <a:noFill/>
            <a:ln w="4763">
              <a:solidFill>
                <a:srgbClr val="CAA39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3" name="Line 169"/>
            <p:cNvSpPr>
              <a:spLocks noChangeShapeType="1"/>
            </p:cNvSpPr>
            <p:nvPr/>
          </p:nvSpPr>
          <p:spPr bwMode="auto">
            <a:xfrm>
              <a:off x="1708" y="1388"/>
              <a:ext cx="0" cy="78"/>
            </a:xfrm>
            <a:prstGeom prst="line">
              <a:avLst/>
            </a:prstGeom>
            <a:noFill/>
            <a:ln w="4763">
              <a:solidFill>
                <a:srgbClr val="CAA39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4" name="Line 170"/>
            <p:cNvSpPr>
              <a:spLocks noChangeShapeType="1"/>
            </p:cNvSpPr>
            <p:nvPr/>
          </p:nvSpPr>
          <p:spPr bwMode="auto">
            <a:xfrm flipH="1">
              <a:off x="1617" y="1385"/>
              <a:ext cx="97" cy="0"/>
            </a:xfrm>
            <a:prstGeom prst="line">
              <a:avLst/>
            </a:prstGeom>
            <a:noFill/>
            <a:ln w="4763" cap="rnd">
              <a:solidFill>
                <a:srgbClr val="BD8C77"/>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5" name="Rectangle 171"/>
            <p:cNvSpPr>
              <a:spLocks noChangeArrowheads="1"/>
            </p:cNvSpPr>
            <p:nvPr/>
          </p:nvSpPr>
          <p:spPr bwMode="auto">
            <a:xfrm>
              <a:off x="1632" y="1248"/>
              <a:ext cx="28" cy="106"/>
            </a:xfrm>
            <a:prstGeom prst="rect">
              <a:avLst/>
            </a:prstGeom>
            <a:solidFill>
              <a:srgbClr val="FFFFFF"/>
            </a:solidFill>
            <a:ln w="3175">
              <a:solidFill>
                <a:srgbClr val="C9CACB"/>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6" name="Freeform 172"/>
            <p:cNvSpPr>
              <a:spLocks/>
            </p:cNvSpPr>
            <p:nvPr/>
          </p:nvSpPr>
          <p:spPr bwMode="auto">
            <a:xfrm>
              <a:off x="1644" y="1339"/>
              <a:ext cx="12" cy="8"/>
            </a:xfrm>
            <a:custGeom>
              <a:avLst/>
              <a:gdLst>
                <a:gd name="T0" fmla="*/ 0 w 11"/>
                <a:gd name="T1" fmla="*/ 9 h 7"/>
                <a:gd name="T2" fmla="*/ 5 w 11"/>
                <a:gd name="T3" fmla="*/ 3 h 7"/>
                <a:gd name="T4" fmla="*/ 5 w 11"/>
                <a:gd name="T5" fmla="*/ 9 h 7"/>
                <a:gd name="T6" fmla="*/ 13 w 11"/>
                <a:gd name="T7" fmla="*/ 0 h 7"/>
                <a:gd name="T8" fmla="*/ 0 60000 65536"/>
                <a:gd name="T9" fmla="*/ 0 60000 65536"/>
                <a:gd name="T10" fmla="*/ 0 60000 65536"/>
                <a:gd name="T11" fmla="*/ 0 60000 65536"/>
                <a:gd name="T12" fmla="*/ 0 w 11"/>
                <a:gd name="T13" fmla="*/ 0 h 7"/>
                <a:gd name="T14" fmla="*/ 11 w 11"/>
                <a:gd name="T15" fmla="*/ 7 h 7"/>
              </a:gdLst>
              <a:ahLst/>
              <a:cxnLst>
                <a:cxn ang="T8">
                  <a:pos x="T0" y="T1"/>
                </a:cxn>
                <a:cxn ang="T9">
                  <a:pos x="T2" y="T3"/>
                </a:cxn>
                <a:cxn ang="T10">
                  <a:pos x="T4" y="T5"/>
                </a:cxn>
                <a:cxn ang="T11">
                  <a:pos x="T6" y="T7"/>
                </a:cxn>
              </a:cxnLst>
              <a:rect l="T12" t="T13" r="T14" b="T15"/>
              <a:pathLst>
                <a:path w="11" h="7">
                  <a:moveTo>
                    <a:pt x="0" y="7"/>
                  </a:moveTo>
                  <a:cubicBezTo>
                    <a:pt x="2" y="5"/>
                    <a:pt x="3" y="5"/>
                    <a:pt x="5" y="3"/>
                  </a:cubicBezTo>
                  <a:cubicBezTo>
                    <a:pt x="5" y="5"/>
                    <a:pt x="6" y="5"/>
                    <a:pt x="5" y="7"/>
                  </a:cubicBezTo>
                  <a:cubicBezTo>
                    <a:pt x="8" y="2"/>
                    <a:pt x="9" y="3"/>
                    <a:pt x="11" y="0"/>
                  </a:cubicBezTo>
                </a:path>
              </a:pathLst>
            </a:custGeom>
            <a:noFill/>
            <a:ln w="1588" cap="flat">
              <a:solidFill>
                <a:srgbClr val="D3D3D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7" name="Freeform 173"/>
            <p:cNvSpPr>
              <a:spLocks/>
            </p:cNvSpPr>
            <p:nvPr/>
          </p:nvSpPr>
          <p:spPr bwMode="auto">
            <a:xfrm>
              <a:off x="1636" y="1252"/>
              <a:ext cx="12" cy="8"/>
            </a:xfrm>
            <a:custGeom>
              <a:avLst/>
              <a:gdLst>
                <a:gd name="T0" fmla="*/ 0 w 11"/>
                <a:gd name="T1" fmla="*/ 9 h 7"/>
                <a:gd name="T2" fmla="*/ 5 w 11"/>
                <a:gd name="T3" fmla="*/ 3 h 7"/>
                <a:gd name="T4" fmla="*/ 5 w 11"/>
                <a:gd name="T5" fmla="*/ 9 h 7"/>
                <a:gd name="T6" fmla="*/ 13 w 11"/>
                <a:gd name="T7" fmla="*/ 0 h 7"/>
                <a:gd name="T8" fmla="*/ 0 60000 65536"/>
                <a:gd name="T9" fmla="*/ 0 60000 65536"/>
                <a:gd name="T10" fmla="*/ 0 60000 65536"/>
                <a:gd name="T11" fmla="*/ 0 60000 65536"/>
                <a:gd name="T12" fmla="*/ 0 w 11"/>
                <a:gd name="T13" fmla="*/ 0 h 7"/>
                <a:gd name="T14" fmla="*/ 11 w 11"/>
                <a:gd name="T15" fmla="*/ 7 h 7"/>
              </a:gdLst>
              <a:ahLst/>
              <a:cxnLst>
                <a:cxn ang="T8">
                  <a:pos x="T0" y="T1"/>
                </a:cxn>
                <a:cxn ang="T9">
                  <a:pos x="T2" y="T3"/>
                </a:cxn>
                <a:cxn ang="T10">
                  <a:pos x="T4" y="T5"/>
                </a:cxn>
                <a:cxn ang="T11">
                  <a:pos x="T6" y="T7"/>
                </a:cxn>
              </a:cxnLst>
              <a:rect l="T12" t="T13" r="T14" b="T15"/>
              <a:pathLst>
                <a:path w="11" h="7">
                  <a:moveTo>
                    <a:pt x="0" y="7"/>
                  </a:moveTo>
                  <a:cubicBezTo>
                    <a:pt x="2" y="5"/>
                    <a:pt x="2" y="5"/>
                    <a:pt x="5" y="3"/>
                  </a:cubicBezTo>
                  <a:cubicBezTo>
                    <a:pt x="4" y="5"/>
                    <a:pt x="6" y="5"/>
                    <a:pt x="5" y="7"/>
                  </a:cubicBezTo>
                  <a:cubicBezTo>
                    <a:pt x="8" y="3"/>
                    <a:pt x="9" y="3"/>
                    <a:pt x="11" y="0"/>
                  </a:cubicBezTo>
                </a:path>
              </a:pathLst>
            </a:custGeom>
            <a:noFill/>
            <a:ln w="1588" cap="flat">
              <a:solidFill>
                <a:srgbClr val="D3D3D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8" name="Rectangle 174"/>
            <p:cNvSpPr>
              <a:spLocks noChangeArrowheads="1"/>
            </p:cNvSpPr>
            <p:nvPr/>
          </p:nvSpPr>
          <p:spPr bwMode="auto">
            <a:xfrm>
              <a:off x="1282" y="1257"/>
              <a:ext cx="230" cy="202"/>
            </a:xfrm>
            <a:prstGeom prst="rect">
              <a:avLst/>
            </a:prstGeom>
            <a:noFill/>
            <a:ln w="3175">
              <a:solidFill>
                <a:srgbClr val="DCDDDD"/>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69" name="Line 175"/>
            <p:cNvSpPr>
              <a:spLocks noChangeShapeType="1"/>
            </p:cNvSpPr>
            <p:nvPr/>
          </p:nvSpPr>
          <p:spPr bwMode="auto">
            <a:xfrm>
              <a:off x="1397" y="1259"/>
              <a:ext cx="0" cy="199"/>
            </a:xfrm>
            <a:prstGeom prst="line">
              <a:avLst/>
            </a:prstGeom>
            <a:noFill/>
            <a:ln w="3175">
              <a:solidFill>
                <a:srgbClr val="DCDDDD"/>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0" name="Freeform 176"/>
            <p:cNvSpPr>
              <a:spLocks/>
            </p:cNvSpPr>
            <p:nvPr/>
          </p:nvSpPr>
          <p:spPr bwMode="auto">
            <a:xfrm>
              <a:off x="1286" y="1415"/>
              <a:ext cx="145" cy="29"/>
            </a:xfrm>
            <a:custGeom>
              <a:avLst/>
              <a:gdLst>
                <a:gd name="T0" fmla="*/ 166 w 127"/>
                <a:gd name="T1" fmla="*/ 10 h 25"/>
                <a:gd name="T2" fmla="*/ 154 w 127"/>
                <a:gd name="T3" fmla="*/ 10 h 25"/>
                <a:gd name="T4" fmla="*/ 150 w 127"/>
                <a:gd name="T5" fmla="*/ 19 h 25"/>
                <a:gd name="T6" fmla="*/ 127 w 127"/>
                <a:gd name="T7" fmla="*/ 19 h 25"/>
                <a:gd name="T8" fmla="*/ 114 w 127"/>
                <a:gd name="T9" fmla="*/ 23 h 25"/>
                <a:gd name="T10" fmla="*/ 111 w 127"/>
                <a:gd name="T11" fmla="*/ 31 h 25"/>
                <a:gd name="T12" fmla="*/ 103 w 127"/>
                <a:gd name="T13" fmla="*/ 32 h 25"/>
                <a:gd name="T14" fmla="*/ 81 w 127"/>
                <a:gd name="T15" fmla="*/ 30 h 25"/>
                <a:gd name="T16" fmla="*/ 64 w 127"/>
                <a:gd name="T17" fmla="*/ 26 h 25"/>
                <a:gd name="T18" fmla="*/ 31 w 127"/>
                <a:gd name="T19" fmla="*/ 30 h 25"/>
                <a:gd name="T20" fmla="*/ 18 w 127"/>
                <a:gd name="T21" fmla="*/ 26 h 25"/>
                <a:gd name="T22" fmla="*/ 7 w 127"/>
                <a:gd name="T23" fmla="*/ 19 h 25"/>
                <a:gd name="T24" fmla="*/ 15 w 127"/>
                <a:gd name="T25" fmla="*/ 2 h 25"/>
                <a:gd name="T26" fmla="*/ 128 w 127"/>
                <a:gd name="T27" fmla="*/ 6 h 25"/>
                <a:gd name="T28" fmla="*/ 162 w 127"/>
                <a:gd name="T29" fmla="*/ 6 h 25"/>
                <a:gd name="T30" fmla="*/ 166 w 127"/>
                <a:gd name="T31" fmla="*/ 10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7"/>
                <a:gd name="T49" fmla="*/ 0 h 25"/>
                <a:gd name="T50" fmla="*/ 127 w 127"/>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7" h="25">
                  <a:moveTo>
                    <a:pt x="127" y="8"/>
                  </a:moveTo>
                  <a:cubicBezTo>
                    <a:pt x="127" y="8"/>
                    <a:pt x="119" y="7"/>
                    <a:pt x="118" y="8"/>
                  </a:cubicBezTo>
                  <a:cubicBezTo>
                    <a:pt x="117" y="8"/>
                    <a:pt x="117" y="15"/>
                    <a:pt x="115" y="14"/>
                  </a:cubicBezTo>
                  <a:cubicBezTo>
                    <a:pt x="113" y="14"/>
                    <a:pt x="100" y="14"/>
                    <a:pt x="97" y="14"/>
                  </a:cubicBezTo>
                  <a:cubicBezTo>
                    <a:pt x="95" y="15"/>
                    <a:pt x="90" y="18"/>
                    <a:pt x="88" y="17"/>
                  </a:cubicBezTo>
                  <a:cubicBezTo>
                    <a:pt x="86" y="15"/>
                    <a:pt x="86" y="21"/>
                    <a:pt x="85" y="23"/>
                  </a:cubicBezTo>
                  <a:cubicBezTo>
                    <a:pt x="83" y="24"/>
                    <a:pt x="81" y="25"/>
                    <a:pt x="79" y="24"/>
                  </a:cubicBezTo>
                  <a:cubicBezTo>
                    <a:pt x="76" y="23"/>
                    <a:pt x="65" y="22"/>
                    <a:pt x="62" y="22"/>
                  </a:cubicBezTo>
                  <a:cubicBezTo>
                    <a:pt x="59" y="22"/>
                    <a:pt x="51" y="18"/>
                    <a:pt x="49" y="19"/>
                  </a:cubicBezTo>
                  <a:cubicBezTo>
                    <a:pt x="46" y="19"/>
                    <a:pt x="28" y="23"/>
                    <a:pt x="24" y="22"/>
                  </a:cubicBezTo>
                  <a:cubicBezTo>
                    <a:pt x="20" y="21"/>
                    <a:pt x="18" y="21"/>
                    <a:pt x="14" y="19"/>
                  </a:cubicBezTo>
                  <a:cubicBezTo>
                    <a:pt x="10" y="17"/>
                    <a:pt x="6" y="18"/>
                    <a:pt x="5" y="14"/>
                  </a:cubicBezTo>
                  <a:cubicBezTo>
                    <a:pt x="5" y="9"/>
                    <a:pt x="0" y="0"/>
                    <a:pt x="11" y="2"/>
                  </a:cubicBezTo>
                  <a:cubicBezTo>
                    <a:pt x="21" y="3"/>
                    <a:pt x="98" y="4"/>
                    <a:pt x="98" y="4"/>
                  </a:cubicBezTo>
                  <a:cubicBezTo>
                    <a:pt x="124" y="4"/>
                    <a:pt x="124" y="4"/>
                    <a:pt x="124" y="4"/>
                  </a:cubicBezTo>
                  <a:lnTo>
                    <a:pt x="127" y="8"/>
                  </a:ln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1" name="Freeform 177"/>
            <p:cNvSpPr>
              <a:spLocks/>
            </p:cNvSpPr>
            <p:nvPr/>
          </p:nvSpPr>
          <p:spPr bwMode="auto">
            <a:xfrm>
              <a:off x="1283" y="1331"/>
              <a:ext cx="167" cy="116"/>
            </a:xfrm>
            <a:custGeom>
              <a:avLst/>
              <a:gdLst>
                <a:gd name="T0" fmla="*/ 185 w 145"/>
                <a:gd name="T1" fmla="*/ 2 h 101"/>
                <a:gd name="T2" fmla="*/ 189 w 145"/>
                <a:gd name="T3" fmla="*/ 3 h 101"/>
                <a:gd name="T4" fmla="*/ 187 w 145"/>
                <a:gd name="T5" fmla="*/ 7 h 101"/>
                <a:gd name="T6" fmla="*/ 187 w 145"/>
                <a:gd name="T7" fmla="*/ 9 h 101"/>
                <a:gd name="T8" fmla="*/ 187 w 145"/>
                <a:gd name="T9" fmla="*/ 32 h 101"/>
                <a:gd name="T10" fmla="*/ 173 w 145"/>
                <a:gd name="T11" fmla="*/ 34 h 101"/>
                <a:gd name="T12" fmla="*/ 176 w 145"/>
                <a:gd name="T13" fmla="*/ 70 h 101"/>
                <a:gd name="T14" fmla="*/ 173 w 145"/>
                <a:gd name="T15" fmla="*/ 74 h 101"/>
                <a:gd name="T16" fmla="*/ 169 w 145"/>
                <a:gd name="T17" fmla="*/ 75 h 101"/>
                <a:gd name="T18" fmla="*/ 167 w 145"/>
                <a:gd name="T19" fmla="*/ 80 h 101"/>
                <a:gd name="T20" fmla="*/ 169 w 145"/>
                <a:gd name="T21" fmla="*/ 91 h 101"/>
                <a:gd name="T22" fmla="*/ 176 w 145"/>
                <a:gd name="T23" fmla="*/ 100 h 101"/>
                <a:gd name="T24" fmla="*/ 173 w 145"/>
                <a:gd name="T25" fmla="*/ 103 h 101"/>
                <a:gd name="T26" fmla="*/ 154 w 145"/>
                <a:gd name="T27" fmla="*/ 106 h 101"/>
                <a:gd name="T28" fmla="*/ 139 w 145"/>
                <a:gd name="T29" fmla="*/ 114 h 101"/>
                <a:gd name="T30" fmla="*/ 128 w 145"/>
                <a:gd name="T31" fmla="*/ 115 h 101"/>
                <a:gd name="T32" fmla="*/ 114 w 145"/>
                <a:gd name="T33" fmla="*/ 121 h 101"/>
                <a:gd name="T34" fmla="*/ 111 w 145"/>
                <a:gd name="T35" fmla="*/ 125 h 101"/>
                <a:gd name="T36" fmla="*/ 67 w 145"/>
                <a:gd name="T37" fmla="*/ 118 h 101"/>
                <a:gd name="T38" fmla="*/ 36 w 145"/>
                <a:gd name="T39" fmla="*/ 123 h 101"/>
                <a:gd name="T40" fmla="*/ 30 w 145"/>
                <a:gd name="T41" fmla="*/ 115 h 101"/>
                <a:gd name="T42" fmla="*/ 24 w 145"/>
                <a:gd name="T43" fmla="*/ 113 h 101"/>
                <a:gd name="T44" fmla="*/ 9 w 145"/>
                <a:gd name="T45" fmla="*/ 101 h 101"/>
                <a:gd name="T46" fmla="*/ 2 w 145"/>
                <a:gd name="T47" fmla="*/ 80 h 101"/>
                <a:gd name="T48" fmla="*/ 8 w 145"/>
                <a:gd name="T49" fmla="*/ 69 h 101"/>
                <a:gd name="T50" fmla="*/ 16 w 145"/>
                <a:gd name="T51" fmla="*/ 63 h 101"/>
                <a:gd name="T52" fmla="*/ 41 w 145"/>
                <a:gd name="T53" fmla="*/ 63 h 101"/>
                <a:gd name="T54" fmla="*/ 43 w 145"/>
                <a:gd name="T55" fmla="*/ 59 h 101"/>
                <a:gd name="T56" fmla="*/ 64 w 145"/>
                <a:gd name="T57" fmla="*/ 63 h 101"/>
                <a:gd name="T58" fmla="*/ 73 w 145"/>
                <a:gd name="T59" fmla="*/ 68 h 101"/>
                <a:gd name="T60" fmla="*/ 74 w 145"/>
                <a:gd name="T61" fmla="*/ 74 h 101"/>
                <a:gd name="T62" fmla="*/ 74 w 145"/>
                <a:gd name="T63" fmla="*/ 83 h 101"/>
                <a:gd name="T64" fmla="*/ 78 w 145"/>
                <a:gd name="T65" fmla="*/ 86 h 101"/>
                <a:gd name="T66" fmla="*/ 91 w 145"/>
                <a:gd name="T67" fmla="*/ 87 h 101"/>
                <a:gd name="T68" fmla="*/ 115 w 145"/>
                <a:gd name="T69" fmla="*/ 87 h 101"/>
                <a:gd name="T70" fmla="*/ 123 w 145"/>
                <a:gd name="T71" fmla="*/ 90 h 101"/>
                <a:gd name="T72" fmla="*/ 149 w 145"/>
                <a:gd name="T73" fmla="*/ 91 h 101"/>
                <a:gd name="T74" fmla="*/ 146 w 145"/>
                <a:gd name="T75" fmla="*/ 71 h 101"/>
                <a:gd name="T76" fmla="*/ 142 w 145"/>
                <a:gd name="T77" fmla="*/ 64 h 101"/>
                <a:gd name="T78" fmla="*/ 135 w 145"/>
                <a:gd name="T79" fmla="*/ 63 h 101"/>
                <a:gd name="T80" fmla="*/ 137 w 145"/>
                <a:gd name="T81" fmla="*/ 55 h 101"/>
                <a:gd name="T82" fmla="*/ 165 w 145"/>
                <a:gd name="T83" fmla="*/ 30 h 101"/>
                <a:gd name="T84" fmla="*/ 164 w 145"/>
                <a:gd name="T85" fmla="*/ 29 h 101"/>
                <a:gd name="T86" fmla="*/ 162 w 145"/>
                <a:gd name="T87" fmla="*/ 6 h 101"/>
                <a:gd name="T88" fmla="*/ 184 w 145"/>
                <a:gd name="T89" fmla="*/ 0 h 10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5"/>
                <a:gd name="T136" fmla="*/ 0 h 101"/>
                <a:gd name="T137" fmla="*/ 145 w 145"/>
                <a:gd name="T138" fmla="*/ 101 h 10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5" h="101">
                  <a:moveTo>
                    <a:pt x="139" y="0"/>
                  </a:moveTo>
                  <a:cubicBezTo>
                    <a:pt x="140" y="1"/>
                    <a:pt x="140" y="1"/>
                    <a:pt x="140" y="2"/>
                  </a:cubicBezTo>
                  <a:cubicBezTo>
                    <a:pt x="141" y="2"/>
                    <a:pt x="142" y="1"/>
                    <a:pt x="143" y="1"/>
                  </a:cubicBezTo>
                  <a:cubicBezTo>
                    <a:pt x="143" y="2"/>
                    <a:pt x="142" y="2"/>
                    <a:pt x="142" y="3"/>
                  </a:cubicBezTo>
                  <a:cubicBezTo>
                    <a:pt x="143" y="4"/>
                    <a:pt x="144" y="3"/>
                    <a:pt x="145" y="4"/>
                  </a:cubicBezTo>
                  <a:cubicBezTo>
                    <a:pt x="144" y="5"/>
                    <a:pt x="142" y="5"/>
                    <a:pt x="141" y="5"/>
                  </a:cubicBezTo>
                  <a:cubicBezTo>
                    <a:pt x="142" y="6"/>
                    <a:pt x="143" y="7"/>
                    <a:pt x="143" y="8"/>
                  </a:cubicBezTo>
                  <a:cubicBezTo>
                    <a:pt x="141" y="7"/>
                    <a:pt x="141" y="7"/>
                    <a:pt x="141" y="7"/>
                  </a:cubicBezTo>
                  <a:cubicBezTo>
                    <a:pt x="142" y="11"/>
                    <a:pt x="138" y="16"/>
                    <a:pt x="142" y="20"/>
                  </a:cubicBezTo>
                  <a:cubicBezTo>
                    <a:pt x="142" y="21"/>
                    <a:pt x="142" y="22"/>
                    <a:pt x="141" y="24"/>
                  </a:cubicBezTo>
                  <a:cubicBezTo>
                    <a:pt x="138" y="26"/>
                    <a:pt x="136" y="27"/>
                    <a:pt x="133" y="27"/>
                  </a:cubicBezTo>
                  <a:cubicBezTo>
                    <a:pt x="130" y="26"/>
                    <a:pt x="130" y="26"/>
                    <a:pt x="130" y="26"/>
                  </a:cubicBezTo>
                  <a:cubicBezTo>
                    <a:pt x="129" y="28"/>
                    <a:pt x="128" y="29"/>
                    <a:pt x="128" y="31"/>
                  </a:cubicBezTo>
                  <a:cubicBezTo>
                    <a:pt x="130" y="39"/>
                    <a:pt x="132" y="46"/>
                    <a:pt x="133" y="53"/>
                  </a:cubicBezTo>
                  <a:cubicBezTo>
                    <a:pt x="134" y="54"/>
                    <a:pt x="135" y="55"/>
                    <a:pt x="134" y="56"/>
                  </a:cubicBezTo>
                  <a:cubicBezTo>
                    <a:pt x="133" y="58"/>
                    <a:pt x="131" y="56"/>
                    <a:pt x="130" y="56"/>
                  </a:cubicBezTo>
                  <a:cubicBezTo>
                    <a:pt x="129" y="55"/>
                    <a:pt x="129" y="55"/>
                    <a:pt x="129" y="55"/>
                  </a:cubicBezTo>
                  <a:cubicBezTo>
                    <a:pt x="129" y="55"/>
                    <a:pt x="129" y="57"/>
                    <a:pt x="128" y="57"/>
                  </a:cubicBezTo>
                  <a:cubicBezTo>
                    <a:pt x="127" y="56"/>
                    <a:pt x="127" y="54"/>
                    <a:pt x="126" y="55"/>
                  </a:cubicBezTo>
                  <a:cubicBezTo>
                    <a:pt x="125" y="56"/>
                    <a:pt x="126" y="59"/>
                    <a:pt x="126" y="61"/>
                  </a:cubicBezTo>
                  <a:cubicBezTo>
                    <a:pt x="127" y="62"/>
                    <a:pt x="126" y="65"/>
                    <a:pt x="127" y="67"/>
                  </a:cubicBezTo>
                  <a:cubicBezTo>
                    <a:pt x="127" y="67"/>
                    <a:pt x="128" y="68"/>
                    <a:pt x="128" y="69"/>
                  </a:cubicBezTo>
                  <a:cubicBezTo>
                    <a:pt x="127" y="69"/>
                    <a:pt x="127" y="69"/>
                    <a:pt x="127" y="69"/>
                  </a:cubicBezTo>
                  <a:cubicBezTo>
                    <a:pt x="127" y="72"/>
                    <a:pt x="132" y="73"/>
                    <a:pt x="133" y="76"/>
                  </a:cubicBezTo>
                  <a:cubicBezTo>
                    <a:pt x="132" y="77"/>
                    <a:pt x="131" y="76"/>
                    <a:pt x="130" y="76"/>
                  </a:cubicBezTo>
                  <a:cubicBezTo>
                    <a:pt x="129" y="77"/>
                    <a:pt x="130" y="77"/>
                    <a:pt x="130" y="78"/>
                  </a:cubicBezTo>
                  <a:cubicBezTo>
                    <a:pt x="131" y="78"/>
                    <a:pt x="132" y="79"/>
                    <a:pt x="132" y="80"/>
                  </a:cubicBezTo>
                  <a:cubicBezTo>
                    <a:pt x="127" y="81"/>
                    <a:pt x="121" y="79"/>
                    <a:pt x="116" y="80"/>
                  </a:cubicBezTo>
                  <a:cubicBezTo>
                    <a:pt x="116" y="82"/>
                    <a:pt x="116" y="84"/>
                    <a:pt x="116" y="85"/>
                  </a:cubicBezTo>
                  <a:cubicBezTo>
                    <a:pt x="113" y="86"/>
                    <a:pt x="109" y="85"/>
                    <a:pt x="105" y="86"/>
                  </a:cubicBezTo>
                  <a:cubicBezTo>
                    <a:pt x="103" y="86"/>
                    <a:pt x="101" y="86"/>
                    <a:pt x="99" y="86"/>
                  </a:cubicBezTo>
                  <a:cubicBezTo>
                    <a:pt x="97" y="86"/>
                    <a:pt x="97" y="86"/>
                    <a:pt x="96" y="87"/>
                  </a:cubicBezTo>
                  <a:cubicBezTo>
                    <a:pt x="93" y="86"/>
                    <a:pt x="90" y="85"/>
                    <a:pt x="87" y="85"/>
                  </a:cubicBezTo>
                  <a:cubicBezTo>
                    <a:pt x="86" y="87"/>
                    <a:pt x="86" y="89"/>
                    <a:pt x="86" y="91"/>
                  </a:cubicBezTo>
                  <a:cubicBezTo>
                    <a:pt x="85" y="93"/>
                    <a:pt x="85" y="94"/>
                    <a:pt x="85" y="95"/>
                  </a:cubicBezTo>
                  <a:cubicBezTo>
                    <a:pt x="84" y="96"/>
                    <a:pt x="84" y="95"/>
                    <a:pt x="83" y="95"/>
                  </a:cubicBezTo>
                  <a:cubicBezTo>
                    <a:pt x="77" y="95"/>
                    <a:pt x="72" y="94"/>
                    <a:pt x="67" y="93"/>
                  </a:cubicBezTo>
                  <a:cubicBezTo>
                    <a:pt x="61" y="92"/>
                    <a:pt x="55" y="91"/>
                    <a:pt x="50" y="90"/>
                  </a:cubicBezTo>
                  <a:cubicBezTo>
                    <a:pt x="44" y="94"/>
                    <a:pt x="38" y="98"/>
                    <a:pt x="32" y="101"/>
                  </a:cubicBezTo>
                  <a:cubicBezTo>
                    <a:pt x="29" y="99"/>
                    <a:pt x="28" y="96"/>
                    <a:pt x="27" y="93"/>
                  </a:cubicBezTo>
                  <a:cubicBezTo>
                    <a:pt x="27" y="92"/>
                    <a:pt x="27" y="93"/>
                    <a:pt x="26" y="92"/>
                  </a:cubicBezTo>
                  <a:cubicBezTo>
                    <a:pt x="24" y="91"/>
                    <a:pt x="24" y="89"/>
                    <a:pt x="23" y="87"/>
                  </a:cubicBezTo>
                  <a:cubicBezTo>
                    <a:pt x="22" y="88"/>
                    <a:pt x="21" y="88"/>
                    <a:pt x="21" y="89"/>
                  </a:cubicBezTo>
                  <a:cubicBezTo>
                    <a:pt x="20" y="88"/>
                    <a:pt x="19" y="87"/>
                    <a:pt x="18" y="85"/>
                  </a:cubicBezTo>
                  <a:cubicBezTo>
                    <a:pt x="17" y="86"/>
                    <a:pt x="16" y="88"/>
                    <a:pt x="14" y="88"/>
                  </a:cubicBezTo>
                  <a:cubicBezTo>
                    <a:pt x="11" y="85"/>
                    <a:pt x="9" y="81"/>
                    <a:pt x="7" y="77"/>
                  </a:cubicBezTo>
                  <a:cubicBezTo>
                    <a:pt x="5" y="77"/>
                    <a:pt x="2" y="77"/>
                    <a:pt x="0" y="76"/>
                  </a:cubicBezTo>
                  <a:cubicBezTo>
                    <a:pt x="0" y="71"/>
                    <a:pt x="1" y="66"/>
                    <a:pt x="2" y="61"/>
                  </a:cubicBezTo>
                  <a:cubicBezTo>
                    <a:pt x="3" y="60"/>
                    <a:pt x="3" y="57"/>
                    <a:pt x="4" y="55"/>
                  </a:cubicBezTo>
                  <a:cubicBezTo>
                    <a:pt x="6" y="52"/>
                    <a:pt x="6" y="52"/>
                    <a:pt x="6" y="52"/>
                  </a:cubicBezTo>
                  <a:cubicBezTo>
                    <a:pt x="8" y="52"/>
                    <a:pt x="10" y="52"/>
                    <a:pt x="11" y="50"/>
                  </a:cubicBezTo>
                  <a:cubicBezTo>
                    <a:pt x="11" y="49"/>
                    <a:pt x="12" y="49"/>
                    <a:pt x="12" y="48"/>
                  </a:cubicBezTo>
                  <a:cubicBezTo>
                    <a:pt x="18" y="47"/>
                    <a:pt x="23" y="45"/>
                    <a:pt x="28" y="44"/>
                  </a:cubicBezTo>
                  <a:cubicBezTo>
                    <a:pt x="29" y="45"/>
                    <a:pt x="30" y="47"/>
                    <a:pt x="31" y="48"/>
                  </a:cubicBezTo>
                  <a:cubicBezTo>
                    <a:pt x="31" y="48"/>
                    <a:pt x="32" y="47"/>
                    <a:pt x="33" y="47"/>
                  </a:cubicBezTo>
                  <a:cubicBezTo>
                    <a:pt x="33" y="46"/>
                    <a:pt x="31" y="45"/>
                    <a:pt x="32" y="44"/>
                  </a:cubicBezTo>
                  <a:cubicBezTo>
                    <a:pt x="34" y="44"/>
                    <a:pt x="36" y="48"/>
                    <a:pt x="37" y="45"/>
                  </a:cubicBezTo>
                  <a:cubicBezTo>
                    <a:pt x="40" y="47"/>
                    <a:pt x="45" y="47"/>
                    <a:pt x="49" y="48"/>
                  </a:cubicBezTo>
                  <a:cubicBezTo>
                    <a:pt x="51" y="48"/>
                    <a:pt x="51" y="50"/>
                    <a:pt x="52" y="51"/>
                  </a:cubicBezTo>
                  <a:cubicBezTo>
                    <a:pt x="55" y="51"/>
                    <a:pt x="55" y="51"/>
                    <a:pt x="55" y="51"/>
                  </a:cubicBezTo>
                  <a:cubicBezTo>
                    <a:pt x="55" y="52"/>
                    <a:pt x="54" y="53"/>
                    <a:pt x="54" y="53"/>
                  </a:cubicBezTo>
                  <a:cubicBezTo>
                    <a:pt x="54" y="54"/>
                    <a:pt x="56" y="55"/>
                    <a:pt x="56" y="56"/>
                  </a:cubicBezTo>
                  <a:cubicBezTo>
                    <a:pt x="55" y="56"/>
                    <a:pt x="54" y="56"/>
                    <a:pt x="54" y="57"/>
                  </a:cubicBezTo>
                  <a:cubicBezTo>
                    <a:pt x="56" y="58"/>
                    <a:pt x="55" y="61"/>
                    <a:pt x="56" y="63"/>
                  </a:cubicBezTo>
                  <a:cubicBezTo>
                    <a:pt x="56" y="63"/>
                    <a:pt x="57" y="63"/>
                    <a:pt x="57" y="63"/>
                  </a:cubicBezTo>
                  <a:cubicBezTo>
                    <a:pt x="58" y="64"/>
                    <a:pt x="58" y="65"/>
                    <a:pt x="59" y="65"/>
                  </a:cubicBezTo>
                  <a:cubicBezTo>
                    <a:pt x="60" y="65"/>
                    <a:pt x="61" y="64"/>
                    <a:pt x="62" y="65"/>
                  </a:cubicBezTo>
                  <a:cubicBezTo>
                    <a:pt x="63" y="67"/>
                    <a:pt x="66" y="66"/>
                    <a:pt x="69" y="66"/>
                  </a:cubicBezTo>
                  <a:cubicBezTo>
                    <a:pt x="71" y="66"/>
                    <a:pt x="74" y="68"/>
                    <a:pt x="77" y="66"/>
                  </a:cubicBezTo>
                  <a:cubicBezTo>
                    <a:pt x="80" y="66"/>
                    <a:pt x="83" y="66"/>
                    <a:pt x="87" y="66"/>
                  </a:cubicBezTo>
                  <a:cubicBezTo>
                    <a:pt x="86" y="68"/>
                    <a:pt x="89" y="68"/>
                    <a:pt x="90" y="69"/>
                  </a:cubicBezTo>
                  <a:cubicBezTo>
                    <a:pt x="91" y="69"/>
                    <a:pt x="92" y="67"/>
                    <a:pt x="93" y="68"/>
                  </a:cubicBezTo>
                  <a:cubicBezTo>
                    <a:pt x="96" y="69"/>
                    <a:pt x="100" y="68"/>
                    <a:pt x="103" y="67"/>
                  </a:cubicBezTo>
                  <a:cubicBezTo>
                    <a:pt x="106" y="68"/>
                    <a:pt x="109" y="68"/>
                    <a:pt x="112" y="69"/>
                  </a:cubicBezTo>
                  <a:cubicBezTo>
                    <a:pt x="112" y="69"/>
                    <a:pt x="113" y="69"/>
                    <a:pt x="113" y="68"/>
                  </a:cubicBezTo>
                  <a:cubicBezTo>
                    <a:pt x="112" y="63"/>
                    <a:pt x="111" y="59"/>
                    <a:pt x="110" y="54"/>
                  </a:cubicBezTo>
                  <a:cubicBezTo>
                    <a:pt x="109" y="53"/>
                    <a:pt x="108" y="53"/>
                    <a:pt x="106" y="53"/>
                  </a:cubicBezTo>
                  <a:cubicBezTo>
                    <a:pt x="106" y="52"/>
                    <a:pt x="107" y="50"/>
                    <a:pt x="107" y="49"/>
                  </a:cubicBezTo>
                  <a:cubicBezTo>
                    <a:pt x="105" y="49"/>
                    <a:pt x="104" y="51"/>
                    <a:pt x="103" y="50"/>
                  </a:cubicBezTo>
                  <a:cubicBezTo>
                    <a:pt x="102" y="50"/>
                    <a:pt x="102" y="49"/>
                    <a:pt x="102" y="48"/>
                  </a:cubicBezTo>
                  <a:cubicBezTo>
                    <a:pt x="104" y="45"/>
                    <a:pt x="104" y="45"/>
                    <a:pt x="104" y="45"/>
                  </a:cubicBezTo>
                  <a:cubicBezTo>
                    <a:pt x="103" y="44"/>
                    <a:pt x="102" y="43"/>
                    <a:pt x="103" y="42"/>
                  </a:cubicBezTo>
                  <a:cubicBezTo>
                    <a:pt x="105" y="39"/>
                    <a:pt x="108" y="37"/>
                    <a:pt x="111" y="34"/>
                  </a:cubicBezTo>
                  <a:cubicBezTo>
                    <a:pt x="113" y="29"/>
                    <a:pt x="120" y="27"/>
                    <a:pt x="124" y="23"/>
                  </a:cubicBezTo>
                  <a:cubicBezTo>
                    <a:pt x="124" y="23"/>
                    <a:pt x="124" y="22"/>
                    <a:pt x="123" y="21"/>
                  </a:cubicBezTo>
                  <a:cubicBezTo>
                    <a:pt x="123" y="21"/>
                    <a:pt x="123" y="22"/>
                    <a:pt x="123" y="22"/>
                  </a:cubicBezTo>
                  <a:cubicBezTo>
                    <a:pt x="121" y="22"/>
                    <a:pt x="120" y="20"/>
                    <a:pt x="120" y="19"/>
                  </a:cubicBezTo>
                  <a:cubicBezTo>
                    <a:pt x="117" y="14"/>
                    <a:pt x="118" y="8"/>
                    <a:pt x="122" y="4"/>
                  </a:cubicBezTo>
                  <a:cubicBezTo>
                    <a:pt x="126" y="0"/>
                    <a:pt x="133" y="0"/>
                    <a:pt x="137" y="2"/>
                  </a:cubicBezTo>
                  <a:cubicBezTo>
                    <a:pt x="138" y="1"/>
                    <a:pt x="139" y="0"/>
                    <a:pt x="139"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2" name="Freeform 178"/>
            <p:cNvSpPr>
              <a:spLocks/>
            </p:cNvSpPr>
            <p:nvPr/>
          </p:nvSpPr>
          <p:spPr bwMode="auto">
            <a:xfrm>
              <a:off x="1427" y="1338"/>
              <a:ext cx="18" cy="24"/>
            </a:xfrm>
            <a:custGeom>
              <a:avLst/>
              <a:gdLst>
                <a:gd name="T0" fmla="*/ 19 w 16"/>
                <a:gd name="T1" fmla="*/ 7 h 21"/>
                <a:gd name="T2" fmla="*/ 17 w 16"/>
                <a:gd name="T3" fmla="*/ 6 h 21"/>
                <a:gd name="T4" fmla="*/ 15 w 16"/>
                <a:gd name="T5" fmla="*/ 7 h 21"/>
                <a:gd name="T6" fmla="*/ 18 w 16"/>
                <a:gd name="T7" fmla="*/ 7 h 21"/>
                <a:gd name="T8" fmla="*/ 18 w 16"/>
                <a:gd name="T9" fmla="*/ 15 h 21"/>
                <a:gd name="T10" fmla="*/ 20 w 16"/>
                <a:gd name="T11" fmla="*/ 21 h 21"/>
                <a:gd name="T12" fmla="*/ 12 w 16"/>
                <a:gd name="T13" fmla="*/ 26 h 21"/>
                <a:gd name="T14" fmla="*/ 9 w 16"/>
                <a:gd name="T15" fmla="*/ 21 h 21"/>
                <a:gd name="T16" fmla="*/ 3 w 16"/>
                <a:gd name="T17" fmla="*/ 24 h 21"/>
                <a:gd name="T18" fmla="*/ 2 w 16"/>
                <a:gd name="T19" fmla="*/ 24 h 21"/>
                <a:gd name="T20" fmla="*/ 0 w 16"/>
                <a:gd name="T21" fmla="*/ 21 h 21"/>
                <a:gd name="T22" fmla="*/ 1 w 16"/>
                <a:gd name="T23" fmla="*/ 18 h 21"/>
                <a:gd name="T24" fmla="*/ 1 w 16"/>
                <a:gd name="T25" fmla="*/ 18 h 21"/>
                <a:gd name="T26" fmla="*/ 6 w 16"/>
                <a:gd name="T27" fmla="*/ 18 h 21"/>
                <a:gd name="T28" fmla="*/ 7 w 16"/>
                <a:gd name="T29" fmla="*/ 17 h 21"/>
                <a:gd name="T30" fmla="*/ 2 w 16"/>
                <a:gd name="T31" fmla="*/ 17 h 21"/>
                <a:gd name="T32" fmla="*/ 1 w 16"/>
                <a:gd name="T33" fmla="*/ 16 h 21"/>
                <a:gd name="T34" fmla="*/ 1 w 16"/>
                <a:gd name="T35" fmla="*/ 10 h 21"/>
                <a:gd name="T36" fmla="*/ 7 w 16"/>
                <a:gd name="T37" fmla="*/ 9 h 21"/>
                <a:gd name="T38" fmla="*/ 9 w 16"/>
                <a:gd name="T39" fmla="*/ 15 h 21"/>
                <a:gd name="T40" fmla="*/ 13 w 16"/>
                <a:gd name="T41" fmla="*/ 3 h 21"/>
                <a:gd name="T42" fmla="*/ 15 w 16"/>
                <a:gd name="T43" fmla="*/ 2 h 21"/>
                <a:gd name="T44" fmla="*/ 17 w 16"/>
                <a:gd name="T45" fmla="*/ 3 h 21"/>
                <a:gd name="T46" fmla="*/ 18 w 16"/>
                <a:gd name="T47" fmla="*/ 0 h 21"/>
                <a:gd name="T48" fmla="*/ 19 w 16"/>
                <a:gd name="T49" fmla="*/ 7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
                <a:gd name="T76" fmla="*/ 0 h 21"/>
                <a:gd name="T77" fmla="*/ 16 w 16"/>
                <a:gd name="T78" fmla="*/ 21 h 2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 h="21">
                  <a:moveTo>
                    <a:pt x="15" y="5"/>
                  </a:moveTo>
                  <a:cubicBezTo>
                    <a:pt x="14" y="5"/>
                    <a:pt x="14" y="4"/>
                    <a:pt x="13" y="4"/>
                  </a:cubicBezTo>
                  <a:cubicBezTo>
                    <a:pt x="12" y="4"/>
                    <a:pt x="12" y="5"/>
                    <a:pt x="12" y="5"/>
                  </a:cubicBezTo>
                  <a:cubicBezTo>
                    <a:pt x="13" y="6"/>
                    <a:pt x="13" y="4"/>
                    <a:pt x="14" y="5"/>
                  </a:cubicBezTo>
                  <a:cubicBezTo>
                    <a:pt x="16" y="7"/>
                    <a:pt x="13" y="9"/>
                    <a:pt x="14" y="11"/>
                  </a:cubicBezTo>
                  <a:cubicBezTo>
                    <a:pt x="15" y="13"/>
                    <a:pt x="16" y="14"/>
                    <a:pt x="16" y="16"/>
                  </a:cubicBezTo>
                  <a:cubicBezTo>
                    <a:pt x="15" y="18"/>
                    <a:pt x="12" y="19"/>
                    <a:pt x="10" y="20"/>
                  </a:cubicBezTo>
                  <a:cubicBezTo>
                    <a:pt x="9" y="19"/>
                    <a:pt x="8" y="17"/>
                    <a:pt x="7" y="16"/>
                  </a:cubicBezTo>
                  <a:cubicBezTo>
                    <a:pt x="5" y="16"/>
                    <a:pt x="6" y="21"/>
                    <a:pt x="3" y="18"/>
                  </a:cubicBezTo>
                  <a:cubicBezTo>
                    <a:pt x="3" y="18"/>
                    <a:pt x="3" y="18"/>
                    <a:pt x="2" y="18"/>
                  </a:cubicBezTo>
                  <a:cubicBezTo>
                    <a:pt x="1" y="19"/>
                    <a:pt x="1" y="17"/>
                    <a:pt x="0" y="16"/>
                  </a:cubicBezTo>
                  <a:cubicBezTo>
                    <a:pt x="0" y="16"/>
                    <a:pt x="0" y="14"/>
                    <a:pt x="1" y="14"/>
                  </a:cubicBezTo>
                  <a:cubicBezTo>
                    <a:pt x="1" y="14"/>
                    <a:pt x="1" y="14"/>
                    <a:pt x="1" y="14"/>
                  </a:cubicBezTo>
                  <a:cubicBezTo>
                    <a:pt x="2" y="15"/>
                    <a:pt x="3" y="14"/>
                    <a:pt x="4" y="14"/>
                  </a:cubicBezTo>
                  <a:cubicBezTo>
                    <a:pt x="5" y="14"/>
                    <a:pt x="4" y="14"/>
                    <a:pt x="5" y="13"/>
                  </a:cubicBezTo>
                  <a:cubicBezTo>
                    <a:pt x="4" y="13"/>
                    <a:pt x="3" y="14"/>
                    <a:pt x="2" y="13"/>
                  </a:cubicBezTo>
                  <a:cubicBezTo>
                    <a:pt x="1" y="13"/>
                    <a:pt x="1" y="12"/>
                    <a:pt x="1" y="12"/>
                  </a:cubicBezTo>
                  <a:cubicBezTo>
                    <a:pt x="0" y="10"/>
                    <a:pt x="1" y="9"/>
                    <a:pt x="1" y="8"/>
                  </a:cubicBezTo>
                  <a:cubicBezTo>
                    <a:pt x="2" y="7"/>
                    <a:pt x="4" y="7"/>
                    <a:pt x="5" y="7"/>
                  </a:cubicBezTo>
                  <a:cubicBezTo>
                    <a:pt x="6" y="8"/>
                    <a:pt x="6" y="10"/>
                    <a:pt x="7" y="11"/>
                  </a:cubicBezTo>
                  <a:cubicBezTo>
                    <a:pt x="9" y="9"/>
                    <a:pt x="8" y="5"/>
                    <a:pt x="11" y="3"/>
                  </a:cubicBezTo>
                  <a:cubicBezTo>
                    <a:pt x="12" y="2"/>
                    <a:pt x="12" y="2"/>
                    <a:pt x="12" y="2"/>
                  </a:cubicBezTo>
                  <a:cubicBezTo>
                    <a:pt x="13" y="2"/>
                    <a:pt x="12" y="3"/>
                    <a:pt x="13" y="3"/>
                  </a:cubicBezTo>
                  <a:cubicBezTo>
                    <a:pt x="14" y="2"/>
                    <a:pt x="14" y="1"/>
                    <a:pt x="14" y="0"/>
                  </a:cubicBezTo>
                  <a:cubicBezTo>
                    <a:pt x="15" y="1"/>
                    <a:pt x="15" y="4"/>
                    <a:pt x="15" y="5"/>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3" name="Freeform 179"/>
            <p:cNvSpPr>
              <a:spLocks/>
            </p:cNvSpPr>
            <p:nvPr/>
          </p:nvSpPr>
          <p:spPr bwMode="auto">
            <a:xfrm>
              <a:off x="1441" y="1350"/>
              <a:ext cx="1" cy="1"/>
            </a:xfrm>
            <a:custGeom>
              <a:avLst/>
              <a:gdLst>
                <a:gd name="T0" fmla="*/ 1 w 1"/>
                <a:gd name="T1" fmla="*/ 0 h 1"/>
                <a:gd name="T2" fmla="*/ 1 w 1"/>
                <a:gd name="T3" fmla="*/ 1 h 1"/>
                <a:gd name="T4" fmla="*/ 0 w 1"/>
                <a:gd name="T5" fmla="*/ 1 h 1"/>
                <a:gd name="T6" fmla="*/ 1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0"/>
                  </a:moveTo>
                  <a:cubicBezTo>
                    <a:pt x="1" y="0"/>
                    <a:pt x="1" y="1"/>
                    <a:pt x="1" y="1"/>
                  </a:cubicBezTo>
                  <a:cubicBezTo>
                    <a:pt x="0" y="1"/>
                    <a:pt x="0" y="1"/>
                    <a:pt x="0" y="1"/>
                  </a:cubicBezTo>
                  <a:cubicBezTo>
                    <a:pt x="0" y="1"/>
                    <a:pt x="0" y="0"/>
                    <a:pt x="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4" name="Freeform 180"/>
            <p:cNvSpPr>
              <a:spLocks/>
            </p:cNvSpPr>
            <p:nvPr/>
          </p:nvSpPr>
          <p:spPr bwMode="auto">
            <a:xfrm>
              <a:off x="1433" y="1358"/>
              <a:ext cx="4" cy="3"/>
            </a:xfrm>
            <a:custGeom>
              <a:avLst/>
              <a:gdLst>
                <a:gd name="T0" fmla="*/ 4 w 4"/>
                <a:gd name="T1" fmla="*/ 3 h 3"/>
                <a:gd name="T2" fmla="*/ 1 w 4"/>
                <a:gd name="T3" fmla="*/ 2 h 3"/>
                <a:gd name="T4" fmla="*/ 2 w 4"/>
                <a:gd name="T5" fmla="*/ 0 h 3"/>
                <a:gd name="T6" fmla="*/ 4 w 4"/>
                <a:gd name="T7" fmla="*/ 3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3"/>
                  </a:moveTo>
                  <a:cubicBezTo>
                    <a:pt x="3" y="3"/>
                    <a:pt x="2" y="3"/>
                    <a:pt x="1" y="2"/>
                  </a:cubicBezTo>
                  <a:cubicBezTo>
                    <a:pt x="0" y="1"/>
                    <a:pt x="1" y="0"/>
                    <a:pt x="2" y="0"/>
                  </a:cubicBezTo>
                  <a:cubicBezTo>
                    <a:pt x="3" y="1"/>
                    <a:pt x="3" y="2"/>
                    <a:pt x="4" y="3"/>
                  </a:cubicBez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5" name="Freeform 181"/>
            <p:cNvSpPr>
              <a:spLocks/>
            </p:cNvSpPr>
            <p:nvPr/>
          </p:nvSpPr>
          <p:spPr bwMode="auto">
            <a:xfrm>
              <a:off x="1426" y="1359"/>
              <a:ext cx="5" cy="6"/>
            </a:xfrm>
            <a:custGeom>
              <a:avLst/>
              <a:gdLst>
                <a:gd name="T0" fmla="*/ 4 w 5"/>
                <a:gd name="T1" fmla="*/ 5 h 5"/>
                <a:gd name="T2" fmla="*/ 4 w 5"/>
                <a:gd name="T3" fmla="*/ 7 h 5"/>
                <a:gd name="T4" fmla="*/ 0 w 5"/>
                <a:gd name="T5" fmla="*/ 1 h 5"/>
                <a:gd name="T6" fmla="*/ 1 w 5"/>
                <a:gd name="T7" fmla="*/ 0 h 5"/>
                <a:gd name="T8" fmla="*/ 4 w 5"/>
                <a:gd name="T9" fmla="*/ 5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3"/>
                  </a:moveTo>
                  <a:cubicBezTo>
                    <a:pt x="5" y="4"/>
                    <a:pt x="4" y="4"/>
                    <a:pt x="4" y="5"/>
                  </a:cubicBezTo>
                  <a:cubicBezTo>
                    <a:pt x="3" y="4"/>
                    <a:pt x="1" y="3"/>
                    <a:pt x="0" y="1"/>
                  </a:cubicBezTo>
                  <a:cubicBezTo>
                    <a:pt x="1" y="0"/>
                    <a:pt x="1" y="0"/>
                    <a:pt x="1" y="0"/>
                  </a:cubicBezTo>
                  <a:lnTo>
                    <a:pt x="4" y="3"/>
                  </a:lnTo>
                  <a:close/>
                </a:path>
              </a:pathLst>
            </a:custGeom>
            <a:solidFill>
              <a:srgbClr val="9ABA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6" name="Freeform 182"/>
            <p:cNvSpPr>
              <a:spLocks/>
            </p:cNvSpPr>
            <p:nvPr/>
          </p:nvSpPr>
          <p:spPr bwMode="auto">
            <a:xfrm>
              <a:off x="1406" y="1361"/>
              <a:ext cx="24" cy="31"/>
            </a:xfrm>
            <a:custGeom>
              <a:avLst/>
              <a:gdLst>
                <a:gd name="T0" fmla="*/ 26 w 21"/>
                <a:gd name="T1" fmla="*/ 6 h 27"/>
                <a:gd name="T2" fmla="*/ 27 w 21"/>
                <a:gd name="T3" fmla="*/ 9 h 27"/>
                <a:gd name="T4" fmla="*/ 22 w 21"/>
                <a:gd name="T5" fmla="*/ 6 h 27"/>
                <a:gd name="T6" fmla="*/ 17 w 21"/>
                <a:gd name="T7" fmla="*/ 13 h 27"/>
                <a:gd name="T8" fmla="*/ 19 w 21"/>
                <a:gd name="T9" fmla="*/ 26 h 27"/>
                <a:gd name="T10" fmla="*/ 22 w 21"/>
                <a:gd name="T11" fmla="*/ 36 h 27"/>
                <a:gd name="T12" fmla="*/ 11 w 21"/>
                <a:gd name="T13" fmla="*/ 36 h 27"/>
                <a:gd name="T14" fmla="*/ 0 w 21"/>
                <a:gd name="T15" fmla="*/ 34 h 27"/>
                <a:gd name="T16" fmla="*/ 1 w 21"/>
                <a:gd name="T17" fmla="*/ 28 h 27"/>
                <a:gd name="T18" fmla="*/ 21 w 21"/>
                <a:gd name="T19" fmla="*/ 0 h 27"/>
                <a:gd name="T20" fmla="*/ 26 w 21"/>
                <a:gd name="T21" fmla="*/ 6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7"/>
                <a:gd name="T35" fmla="*/ 21 w 21"/>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7">
                  <a:moveTo>
                    <a:pt x="20" y="4"/>
                  </a:moveTo>
                  <a:cubicBezTo>
                    <a:pt x="20" y="5"/>
                    <a:pt x="21" y="6"/>
                    <a:pt x="21" y="7"/>
                  </a:cubicBezTo>
                  <a:cubicBezTo>
                    <a:pt x="20" y="5"/>
                    <a:pt x="19" y="3"/>
                    <a:pt x="17" y="4"/>
                  </a:cubicBezTo>
                  <a:cubicBezTo>
                    <a:pt x="15" y="5"/>
                    <a:pt x="14" y="8"/>
                    <a:pt x="13" y="10"/>
                  </a:cubicBezTo>
                  <a:cubicBezTo>
                    <a:pt x="14" y="13"/>
                    <a:pt x="15" y="16"/>
                    <a:pt x="15" y="20"/>
                  </a:cubicBezTo>
                  <a:cubicBezTo>
                    <a:pt x="16" y="22"/>
                    <a:pt x="18" y="24"/>
                    <a:pt x="17" y="27"/>
                  </a:cubicBezTo>
                  <a:cubicBezTo>
                    <a:pt x="14" y="26"/>
                    <a:pt x="12" y="27"/>
                    <a:pt x="9" y="27"/>
                  </a:cubicBezTo>
                  <a:cubicBezTo>
                    <a:pt x="6" y="27"/>
                    <a:pt x="3" y="27"/>
                    <a:pt x="0" y="26"/>
                  </a:cubicBezTo>
                  <a:cubicBezTo>
                    <a:pt x="0" y="24"/>
                    <a:pt x="1" y="23"/>
                    <a:pt x="1" y="21"/>
                  </a:cubicBezTo>
                  <a:cubicBezTo>
                    <a:pt x="2" y="12"/>
                    <a:pt x="7" y="2"/>
                    <a:pt x="16" y="0"/>
                  </a:cubicBezTo>
                  <a:cubicBezTo>
                    <a:pt x="17" y="1"/>
                    <a:pt x="19" y="3"/>
                    <a:pt x="20" y="4"/>
                  </a:cubicBezTo>
                  <a:close/>
                </a:path>
              </a:pathLst>
            </a:custGeom>
            <a:solidFill>
              <a:srgbClr val="9ABA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7" name="Freeform 183"/>
            <p:cNvSpPr>
              <a:spLocks/>
            </p:cNvSpPr>
            <p:nvPr/>
          </p:nvSpPr>
          <p:spPr bwMode="auto">
            <a:xfrm>
              <a:off x="1422" y="1367"/>
              <a:ext cx="13" cy="26"/>
            </a:xfrm>
            <a:custGeom>
              <a:avLst/>
              <a:gdLst>
                <a:gd name="T0" fmla="*/ 9 w 11"/>
                <a:gd name="T1" fmla="*/ 3 h 23"/>
                <a:gd name="T2" fmla="*/ 14 w 11"/>
                <a:gd name="T3" fmla="*/ 18 h 23"/>
                <a:gd name="T4" fmla="*/ 15 w 11"/>
                <a:gd name="T5" fmla="*/ 27 h 23"/>
                <a:gd name="T6" fmla="*/ 7 w 11"/>
                <a:gd name="T7" fmla="*/ 29 h 23"/>
                <a:gd name="T8" fmla="*/ 2 w 11"/>
                <a:gd name="T9" fmla="*/ 18 h 23"/>
                <a:gd name="T10" fmla="*/ 0 w 11"/>
                <a:gd name="T11" fmla="*/ 7 h 23"/>
                <a:gd name="T12" fmla="*/ 5 w 11"/>
                <a:gd name="T13" fmla="*/ 0 h 23"/>
                <a:gd name="T14" fmla="*/ 9 w 11"/>
                <a:gd name="T15" fmla="*/ 3 h 23"/>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23"/>
                <a:gd name="T26" fmla="*/ 11 w 11"/>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23">
                  <a:moveTo>
                    <a:pt x="7" y="3"/>
                  </a:moveTo>
                  <a:cubicBezTo>
                    <a:pt x="8" y="7"/>
                    <a:pt x="9" y="11"/>
                    <a:pt x="10" y="14"/>
                  </a:cubicBezTo>
                  <a:cubicBezTo>
                    <a:pt x="10" y="16"/>
                    <a:pt x="11" y="18"/>
                    <a:pt x="11" y="21"/>
                  </a:cubicBezTo>
                  <a:cubicBezTo>
                    <a:pt x="9" y="21"/>
                    <a:pt x="7" y="23"/>
                    <a:pt x="5" y="23"/>
                  </a:cubicBezTo>
                  <a:cubicBezTo>
                    <a:pt x="4" y="20"/>
                    <a:pt x="4" y="16"/>
                    <a:pt x="2" y="14"/>
                  </a:cubicBezTo>
                  <a:cubicBezTo>
                    <a:pt x="1" y="11"/>
                    <a:pt x="1" y="8"/>
                    <a:pt x="0" y="5"/>
                  </a:cubicBezTo>
                  <a:cubicBezTo>
                    <a:pt x="1" y="3"/>
                    <a:pt x="2" y="1"/>
                    <a:pt x="3" y="0"/>
                  </a:cubicBezTo>
                  <a:cubicBezTo>
                    <a:pt x="5" y="0"/>
                    <a:pt x="5" y="2"/>
                    <a:pt x="7" y="3"/>
                  </a:cubicBezTo>
                  <a:close/>
                </a:path>
              </a:pathLst>
            </a:custGeom>
            <a:solidFill>
              <a:srgbClr val="9ABA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8" name="Freeform 184"/>
            <p:cNvSpPr>
              <a:spLocks/>
            </p:cNvSpPr>
            <p:nvPr/>
          </p:nvSpPr>
          <p:spPr bwMode="auto">
            <a:xfrm>
              <a:off x="1402" y="1374"/>
              <a:ext cx="8" cy="11"/>
            </a:xfrm>
            <a:custGeom>
              <a:avLst/>
              <a:gdLst>
                <a:gd name="T0" fmla="*/ 6 w 7"/>
                <a:gd name="T1" fmla="*/ 12 h 10"/>
                <a:gd name="T2" fmla="*/ 0 w 7"/>
                <a:gd name="T3" fmla="*/ 8 h 10"/>
                <a:gd name="T4" fmla="*/ 7 w 7"/>
                <a:gd name="T5" fmla="*/ 1 h 10"/>
                <a:gd name="T6" fmla="*/ 9 w 7"/>
                <a:gd name="T7" fmla="*/ 0 h 10"/>
                <a:gd name="T8" fmla="*/ 6 w 7"/>
                <a:gd name="T9" fmla="*/ 12 h 10"/>
                <a:gd name="T10" fmla="*/ 0 60000 65536"/>
                <a:gd name="T11" fmla="*/ 0 60000 65536"/>
                <a:gd name="T12" fmla="*/ 0 60000 65536"/>
                <a:gd name="T13" fmla="*/ 0 60000 65536"/>
                <a:gd name="T14" fmla="*/ 0 60000 65536"/>
                <a:gd name="T15" fmla="*/ 0 w 7"/>
                <a:gd name="T16" fmla="*/ 0 h 10"/>
                <a:gd name="T17" fmla="*/ 7 w 7"/>
                <a:gd name="T18" fmla="*/ 10 h 10"/>
              </a:gdLst>
              <a:ahLst/>
              <a:cxnLst>
                <a:cxn ang="T10">
                  <a:pos x="T0" y="T1"/>
                </a:cxn>
                <a:cxn ang="T11">
                  <a:pos x="T2" y="T3"/>
                </a:cxn>
                <a:cxn ang="T12">
                  <a:pos x="T4" y="T5"/>
                </a:cxn>
                <a:cxn ang="T13">
                  <a:pos x="T6" y="T7"/>
                </a:cxn>
                <a:cxn ang="T14">
                  <a:pos x="T8" y="T9"/>
                </a:cxn>
              </a:cxnLst>
              <a:rect l="T15" t="T16" r="T17" b="T18"/>
              <a:pathLst>
                <a:path w="7" h="10">
                  <a:moveTo>
                    <a:pt x="4" y="10"/>
                  </a:moveTo>
                  <a:cubicBezTo>
                    <a:pt x="3" y="9"/>
                    <a:pt x="1" y="8"/>
                    <a:pt x="0" y="6"/>
                  </a:cubicBezTo>
                  <a:cubicBezTo>
                    <a:pt x="2" y="4"/>
                    <a:pt x="3" y="3"/>
                    <a:pt x="5" y="1"/>
                  </a:cubicBezTo>
                  <a:cubicBezTo>
                    <a:pt x="7" y="0"/>
                    <a:pt x="7" y="0"/>
                    <a:pt x="7" y="0"/>
                  </a:cubicBezTo>
                  <a:cubicBezTo>
                    <a:pt x="5" y="3"/>
                    <a:pt x="5" y="7"/>
                    <a:pt x="4" y="10"/>
                  </a:cubicBezTo>
                  <a:close/>
                </a:path>
              </a:pathLst>
            </a:custGeom>
            <a:solidFill>
              <a:srgbClr val="9ABA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79" name="Freeform 185"/>
            <p:cNvSpPr>
              <a:spLocks/>
            </p:cNvSpPr>
            <p:nvPr/>
          </p:nvSpPr>
          <p:spPr bwMode="auto">
            <a:xfrm>
              <a:off x="1317" y="1384"/>
              <a:ext cx="9" cy="8"/>
            </a:xfrm>
            <a:custGeom>
              <a:avLst/>
              <a:gdLst>
                <a:gd name="T0" fmla="*/ 9 w 8"/>
                <a:gd name="T1" fmla="*/ 3 h 7"/>
                <a:gd name="T2" fmla="*/ 9 w 8"/>
                <a:gd name="T3" fmla="*/ 9 h 7"/>
                <a:gd name="T4" fmla="*/ 8 w 8"/>
                <a:gd name="T5" fmla="*/ 7 h 7"/>
                <a:gd name="T6" fmla="*/ 6 w 8"/>
                <a:gd name="T7" fmla="*/ 9 h 7"/>
                <a:gd name="T8" fmla="*/ 3 w 8"/>
                <a:gd name="T9" fmla="*/ 7 h 7"/>
                <a:gd name="T10" fmla="*/ 0 w 8"/>
                <a:gd name="T11" fmla="*/ 9 h 7"/>
                <a:gd name="T12" fmla="*/ 2 w 8"/>
                <a:gd name="T13" fmla="*/ 6 h 7"/>
                <a:gd name="T14" fmla="*/ 0 w 8"/>
                <a:gd name="T15" fmla="*/ 6 h 7"/>
                <a:gd name="T16" fmla="*/ 7 w 8"/>
                <a:gd name="T17" fmla="*/ 2 h 7"/>
                <a:gd name="T18" fmla="*/ 6 w 8"/>
                <a:gd name="T19" fmla="*/ 0 h 7"/>
                <a:gd name="T20" fmla="*/ 9 w 8"/>
                <a:gd name="T21" fmla="*/ 3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
                <a:gd name="T34" fmla="*/ 0 h 7"/>
                <a:gd name="T35" fmla="*/ 8 w 8"/>
                <a:gd name="T36" fmla="*/ 7 h 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 h="7">
                  <a:moveTo>
                    <a:pt x="7" y="3"/>
                  </a:moveTo>
                  <a:cubicBezTo>
                    <a:pt x="7" y="4"/>
                    <a:pt x="8" y="5"/>
                    <a:pt x="7" y="7"/>
                  </a:cubicBezTo>
                  <a:cubicBezTo>
                    <a:pt x="7" y="6"/>
                    <a:pt x="7" y="5"/>
                    <a:pt x="6" y="5"/>
                  </a:cubicBezTo>
                  <a:cubicBezTo>
                    <a:pt x="5" y="6"/>
                    <a:pt x="5" y="6"/>
                    <a:pt x="4" y="7"/>
                  </a:cubicBezTo>
                  <a:cubicBezTo>
                    <a:pt x="4" y="7"/>
                    <a:pt x="4" y="4"/>
                    <a:pt x="3" y="5"/>
                  </a:cubicBezTo>
                  <a:cubicBezTo>
                    <a:pt x="2" y="6"/>
                    <a:pt x="1" y="6"/>
                    <a:pt x="0" y="7"/>
                  </a:cubicBezTo>
                  <a:cubicBezTo>
                    <a:pt x="0" y="6"/>
                    <a:pt x="2" y="5"/>
                    <a:pt x="2" y="4"/>
                  </a:cubicBezTo>
                  <a:cubicBezTo>
                    <a:pt x="1" y="4"/>
                    <a:pt x="0" y="4"/>
                    <a:pt x="0" y="4"/>
                  </a:cubicBezTo>
                  <a:cubicBezTo>
                    <a:pt x="1" y="3"/>
                    <a:pt x="3" y="2"/>
                    <a:pt x="5" y="2"/>
                  </a:cubicBezTo>
                  <a:cubicBezTo>
                    <a:pt x="5" y="1"/>
                    <a:pt x="4" y="0"/>
                    <a:pt x="4" y="0"/>
                  </a:cubicBezTo>
                  <a:cubicBezTo>
                    <a:pt x="5" y="0"/>
                    <a:pt x="7" y="1"/>
                    <a:pt x="7"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0" name="Freeform 186"/>
            <p:cNvSpPr>
              <a:spLocks/>
            </p:cNvSpPr>
            <p:nvPr/>
          </p:nvSpPr>
          <p:spPr bwMode="auto">
            <a:xfrm>
              <a:off x="1402" y="1384"/>
              <a:ext cx="2" cy="5"/>
            </a:xfrm>
            <a:custGeom>
              <a:avLst/>
              <a:gdLst>
                <a:gd name="T0" fmla="*/ 1 w 2"/>
                <a:gd name="T1" fmla="*/ 5 h 4"/>
                <a:gd name="T2" fmla="*/ 2 w 2"/>
                <a:gd name="T3" fmla="*/ 5 h 4"/>
                <a:gd name="T4" fmla="*/ 0 w 2"/>
                <a:gd name="T5" fmla="*/ 6 h 4"/>
                <a:gd name="T6" fmla="*/ 1 w 2"/>
                <a:gd name="T7" fmla="*/ 0 h 4"/>
                <a:gd name="T8" fmla="*/ 1 w 2"/>
                <a:gd name="T9" fmla="*/ 5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1" y="3"/>
                  </a:moveTo>
                  <a:cubicBezTo>
                    <a:pt x="2" y="3"/>
                    <a:pt x="2" y="3"/>
                    <a:pt x="2" y="3"/>
                  </a:cubicBezTo>
                  <a:cubicBezTo>
                    <a:pt x="2" y="3"/>
                    <a:pt x="1" y="4"/>
                    <a:pt x="0" y="4"/>
                  </a:cubicBezTo>
                  <a:cubicBezTo>
                    <a:pt x="0" y="2"/>
                    <a:pt x="0" y="1"/>
                    <a:pt x="1" y="0"/>
                  </a:cubicBezTo>
                  <a:cubicBezTo>
                    <a:pt x="2" y="1"/>
                    <a:pt x="0" y="2"/>
                    <a:pt x="1" y="3"/>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1" name="Freeform 187"/>
            <p:cNvSpPr>
              <a:spLocks/>
            </p:cNvSpPr>
            <p:nvPr/>
          </p:nvSpPr>
          <p:spPr bwMode="auto">
            <a:xfrm>
              <a:off x="1403" y="1385"/>
              <a:ext cx="2" cy="2"/>
            </a:xfrm>
            <a:custGeom>
              <a:avLst/>
              <a:gdLst>
                <a:gd name="T0" fmla="*/ 2 w 2"/>
                <a:gd name="T1" fmla="*/ 4 h 1"/>
                <a:gd name="T2" fmla="*/ 1 w 2"/>
                <a:gd name="T3" fmla="*/ 4 h 1"/>
                <a:gd name="T4" fmla="*/ 1 w 2"/>
                <a:gd name="T5" fmla="*/ 0 h 1"/>
                <a:gd name="T6" fmla="*/ 2 w 2"/>
                <a:gd name="T7" fmla="*/ 4 h 1"/>
                <a:gd name="T8" fmla="*/ 0 60000 65536"/>
                <a:gd name="T9" fmla="*/ 0 60000 65536"/>
                <a:gd name="T10" fmla="*/ 0 60000 65536"/>
                <a:gd name="T11" fmla="*/ 0 60000 65536"/>
                <a:gd name="T12" fmla="*/ 0 w 2"/>
                <a:gd name="T13" fmla="*/ 0 h 1"/>
                <a:gd name="T14" fmla="*/ 2 w 2"/>
                <a:gd name="T15" fmla="*/ 1 h 1"/>
              </a:gdLst>
              <a:ahLst/>
              <a:cxnLst>
                <a:cxn ang="T8">
                  <a:pos x="T0" y="T1"/>
                </a:cxn>
                <a:cxn ang="T9">
                  <a:pos x="T2" y="T3"/>
                </a:cxn>
                <a:cxn ang="T10">
                  <a:pos x="T4" y="T5"/>
                </a:cxn>
                <a:cxn ang="T11">
                  <a:pos x="T6" y="T7"/>
                </a:cxn>
              </a:cxnLst>
              <a:rect l="T12" t="T13" r="T14" b="T15"/>
              <a:pathLst>
                <a:path w="2" h="1">
                  <a:moveTo>
                    <a:pt x="2" y="1"/>
                  </a:moveTo>
                  <a:cubicBezTo>
                    <a:pt x="2" y="1"/>
                    <a:pt x="1" y="1"/>
                    <a:pt x="1" y="1"/>
                  </a:cubicBezTo>
                  <a:cubicBezTo>
                    <a:pt x="0" y="1"/>
                    <a:pt x="1" y="0"/>
                    <a:pt x="1" y="0"/>
                  </a:cubicBezTo>
                  <a:cubicBezTo>
                    <a:pt x="1" y="0"/>
                    <a:pt x="2" y="0"/>
                    <a:pt x="2" y="1"/>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2" name="Freeform 188"/>
            <p:cNvSpPr>
              <a:spLocks/>
            </p:cNvSpPr>
            <p:nvPr/>
          </p:nvSpPr>
          <p:spPr bwMode="auto">
            <a:xfrm>
              <a:off x="1331" y="1391"/>
              <a:ext cx="16" cy="17"/>
            </a:xfrm>
            <a:custGeom>
              <a:avLst/>
              <a:gdLst>
                <a:gd name="T0" fmla="*/ 17 w 14"/>
                <a:gd name="T1" fmla="*/ 0 h 15"/>
                <a:gd name="T2" fmla="*/ 16 w 14"/>
                <a:gd name="T3" fmla="*/ 2 h 15"/>
                <a:gd name="T4" fmla="*/ 17 w 14"/>
                <a:gd name="T5" fmla="*/ 3 h 15"/>
                <a:gd name="T6" fmla="*/ 16 w 14"/>
                <a:gd name="T7" fmla="*/ 6 h 15"/>
                <a:gd name="T8" fmla="*/ 18 w 14"/>
                <a:gd name="T9" fmla="*/ 12 h 15"/>
                <a:gd name="T10" fmla="*/ 17 w 14"/>
                <a:gd name="T11" fmla="*/ 12 h 15"/>
                <a:gd name="T12" fmla="*/ 16 w 14"/>
                <a:gd name="T13" fmla="*/ 16 h 15"/>
                <a:gd name="T14" fmla="*/ 9 w 14"/>
                <a:gd name="T15" fmla="*/ 19 h 15"/>
                <a:gd name="T16" fmla="*/ 7 w 14"/>
                <a:gd name="T17" fmla="*/ 12 h 15"/>
                <a:gd name="T18" fmla="*/ 0 w 14"/>
                <a:gd name="T19" fmla="*/ 12 h 15"/>
                <a:gd name="T20" fmla="*/ 0 w 14"/>
                <a:gd name="T21" fmla="*/ 11 h 15"/>
                <a:gd name="T22" fmla="*/ 15 w 14"/>
                <a:gd name="T23" fmla="*/ 10 h 15"/>
                <a:gd name="T24" fmla="*/ 15 w 14"/>
                <a:gd name="T25" fmla="*/ 10 h 15"/>
                <a:gd name="T26" fmla="*/ 15 w 14"/>
                <a:gd name="T27" fmla="*/ 0 h 15"/>
                <a:gd name="T28" fmla="*/ 17 w 14"/>
                <a:gd name="T29" fmla="*/ 0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15"/>
                <a:gd name="T47" fmla="*/ 14 w 14"/>
                <a:gd name="T48" fmla="*/ 15 h 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15">
                  <a:moveTo>
                    <a:pt x="13" y="0"/>
                  </a:moveTo>
                  <a:cubicBezTo>
                    <a:pt x="13" y="1"/>
                    <a:pt x="11" y="1"/>
                    <a:pt x="12" y="2"/>
                  </a:cubicBezTo>
                  <a:cubicBezTo>
                    <a:pt x="13" y="3"/>
                    <a:pt x="13" y="3"/>
                    <a:pt x="13" y="3"/>
                  </a:cubicBezTo>
                  <a:cubicBezTo>
                    <a:pt x="13" y="3"/>
                    <a:pt x="12" y="4"/>
                    <a:pt x="12" y="4"/>
                  </a:cubicBezTo>
                  <a:cubicBezTo>
                    <a:pt x="14" y="5"/>
                    <a:pt x="13" y="8"/>
                    <a:pt x="14" y="10"/>
                  </a:cubicBezTo>
                  <a:cubicBezTo>
                    <a:pt x="13" y="10"/>
                    <a:pt x="13" y="10"/>
                    <a:pt x="13" y="10"/>
                  </a:cubicBezTo>
                  <a:cubicBezTo>
                    <a:pt x="12" y="10"/>
                    <a:pt x="12" y="11"/>
                    <a:pt x="12" y="12"/>
                  </a:cubicBezTo>
                  <a:cubicBezTo>
                    <a:pt x="10" y="13"/>
                    <a:pt x="9" y="14"/>
                    <a:pt x="7" y="15"/>
                  </a:cubicBezTo>
                  <a:cubicBezTo>
                    <a:pt x="7" y="13"/>
                    <a:pt x="6" y="11"/>
                    <a:pt x="5" y="10"/>
                  </a:cubicBezTo>
                  <a:cubicBezTo>
                    <a:pt x="3" y="9"/>
                    <a:pt x="1" y="10"/>
                    <a:pt x="0" y="10"/>
                  </a:cubicBezTo>
                  <a:cubicBezTo>
                    <a:pt x="0" y="9"/>
                    <a:pt x="0" y="9"/>
                    <a:pt x="0" y="9"/>
                  </a:cubicBezTo>
                  <a:cubicBezTo>
                    <a:pt x="3" y="8"/>
                    <a:pt x="7" y="8"/>
                    <a:pt x="11" y="8"/>
                  </a:cubicBezTo>
                  <a:cubicBezTo>
                    <a:pt x="11" y="8"/>
                    <a:pt x="11" y="8"/>
                    <a:pt x="11" y="8"/>
                  </a:cubicBezTo>
                  <a:cubicBezTo>
                    <a:pt x="12" y="5"/>
                    <a:pt x="11" y="3"/>
                    <a:pt x="11" y="0"/>
                  </a:cubicBezTo>
                  <a:cubicBezTo>
                    <a:pt x="11" y="0"/>
                    <a:pt x="12" y="0"/>
                    <a:pt x="13"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3" name="Freeform 189"/>
            <p:cNvSpPr>
              <a:spLocks/>
            </p:cNvSpPr>
            <p:nvPr/>
          </p:nvSpPr>
          <p:spPr bwMode="auto">
            <a:xfrm>
              <a:off x="1310" y="1391"/>
              <a:ext cx="27" cy="24"/>
            </a:xfrm>
            <a:custGeom>
              <a:avLst/>
              <a:gdLst>
                <a:gd name="T0" fmla="*/ 11 w 24"/>
                <a:gd name="T1" fmla="*/ 3 h 21"/>
                <a:gd name="T2" fmla="*/ 12 w 24"/>
                <a:gd name="T3" fmla="*/ 3 h 21"/>
                <a:gd name="T4" fmla="*/ 16 w 24"/>
                <a:gd name="T5" fmla="*/ 0 h 21"/>
                <a:gd name="T6" fmla="*/ 18 w 24"/>
                <a:gd name="T7" fmla="*/ 2 h 21"/>
                <a:gd name="T8" fmla="*/ 18 w 24"/>
                <a:gd name="T9" fmla="*/ 1 h 21"/>
                <a:gd name="T10" fmla="*/ 19 w 24"/>
                <a:gd name="T11" fmla="*/ 11 h 21"/>
                <a:gd name="T12" fmla="*/ 21 w 24"/>
                <a:gd name="T13" fmla="*/ 13 h 21"/>
                <a:gd name="T14" fmla="*/ 23 w 24"/>
                <a:gd name="T15" fmla="*/ 17 h 21"/>
                <a:gd name="T16" fmla="*/ 26 w 24"/>
                <a:gd name="T17" fmla="*/ 13 h 21"/>
                <a:gd name="T18" fmla="*/ 29 w 24"/>
                <a:gd name="T19" fmla="*/ 16 h 21"/>
                <a:gd name="T20" fmla="*/ 30 w 24"/>
                <a:gd name="T21" fmla="*/ 21 h 21"/>
                <a:gd name="T22" fmla="*/ 24 w 24"/>
                <a:gd name="T23" fmla="*/ 24 h 21"/>
                <a:gd name="T24" fmla="*/ 23 w 24"/>
                <a:gd name="T25" fmla="*/ 21 h 21"/>
                <a:gd name="T26" fmla="*/ 26 w 24"/>
                <a:gd name="T27" fmla="*/ 19 h 21"/>
                <a:gd name="T28" fmla="*/ 23 w 24"/>
                <a:gd name="T29" fmla="*/ 19 h 21"/>
                <a:gd name="T30" fmla="*/ 21 w 24"/>
                <a:gd name="T31" fmla="*/ 24 h 21"/>
                <a:gd name="T32" fmla="*/ 26 w 24"/>
                <a:gd name="T33" fmla="*/ 25 h 21"/>
                <a:gd name="T34" fmla="*/ 20 w 24"/>
                <a:gd name="T35" fmla="*/ 27 h 21"/>
                <a:gd name="T36" fmla="*/ 18 w 24"/>
                <a:gd name="T37" fmla="*/ 26 h 21"/>
                <a:gd name="T38" fmla="*/ 16 w 24"/>
                <a:gd name="T39" fmla="*/ 27 h 21"/>
                <a:gd name="T40" fmla="*/ 16 w 24"/>
                <a:gd name="T41" fmla="*/ 25 h 21"/>
                <a:gd name="T42" fmla="*/ 8 w 24"/>
                <a:gd name="T43" fmla="*/ 26 h 21"/>
                <a:gd name="T44" fmla="*/ 0 w 24"/>
                <a:gd name="T45" fmla="*/ 16 h 21"/>
                <a:gd name="T46" fmla="*/ 7 w 24"/>
                <a:gd name="T47" fmla="*/ 10 h 21"/>
                <a:gd name="T48" fmla="*/ 11 w 24"/>
                <a:gd name="T49" fmla="*/ 0 h 21"/>
                <a:gd name="T50" fmla="*/ 11 w 24"/>
                <a:gd name="T51" fmla="*/ 3 h 2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
                <a:gd name="T79" fmla="*/ 0 h 21"/>
                <a:gd name="T80" fmla="*/ 24 w 24"/>
                <a:gd name="T81" fmla="*/ 21 h 2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 h="21">
                  <a:moveTo>
                    <a:pt x="9" y="3"/>
                  </a:moveTo>
                  <a:cubicBezTo>
                    <a:pt x="10" y="3"/>
                    <a:pt x="10" y="3"/>
                    <a:pt x="10" y="3"/>
                  </a:cubicBezTo>
                  <a:cubicBezTo>
                    <a:pt x="11" y="2"/>
                    <a:pt x="11" y="1"/>
                    <a:pt x="12" y="0"/>
                  </a:cubicBezTo>
                  <a:cubicBezTo>
                    <a:pt x="13" y="1"/>
                    <a:pt x="13" y="2"/>
                    <a:pt x="14" y="2"/>
                  </a:cubicBezTo>
                  <a:cubicBezTo>
                    <a:pt x="14" y="1"/>
                    <a:pt x="14" y="1"/>
                    <a:pt x="14" y="1"/>
                  </a:cubicBezTo>
                  <a:cubicBezTo>
                    <a:pt x="16" y="3"/>
                    <a:pt x="16" y="6"/>
                    <a:pt x="15" y="9"/>
                  </a:cubicBezTo>
                  <a:cubicBezTo>
                    <a:pt x="15" y="10"/>
                    <a:pt x="16" y="9"/>
                    <a:pt x="17" y="10"/>
                  </a:cubicBezTo>
                  <a:cubicBezTo>
                    <a:pt x="17" y="11"/>
                    <a:pt x="17" y="12"/>
                    <a:pt x="18" y="13"/>
                  </a:cubicBezTo>
                  <a:cubicBezTo>
                    <a:pt x="18" y="12"/>
                    <a:pt x="18" y="11"/>
                    <a:pt x="20" y="10"/>
                  </a:cubicBezTo>
                  <a:cubicBezTo>
                    <a:pt x="21" y="10"/>
                    <a:pt x="23" y="11"/>
                    <a:pt x="23" y="12"/>
                  </a:cubicBezTo>
                  <a:cubicBezTo>
                    <a:pt x="24" y="13"/>
                    <a:pt x="24" y="15"/>
                    <a:pt x="24" y="16"/>
                  </a:cubicBezTo>
                  <a:cubicBezTo>
                    <a:pt x="22" y="17"/>
                    <a:pt x="21" y="18"/>
                    <a:pt x="19" y="18"/>
                  </a:cubicBezTo>
                  <a:cubicBezTo>
                    <a:pt x="18" y="17"/>
                    <a:pt x="18" y="17"/>
                    <a:pt x="18" y="16"/>
                  </a:cubicBezTo>
                  <a:cubicBezTo>
                    <a:pt x="19" y="16"/>
                    <a:pt x="20" y="17"/>
                    <a:pt x="20" y="15"/>
                  </a:cubicBezTo>
                  <a:cubicBezTo>
                    <a:pt x="20" y="15"/>
                    <a:pt x="19" y="15"/>
                    <a:pt x="18" y="15"/>
                  </a:cubicBezTo>
                  <a:cubicBezTo>
                    <a:pt x="17" y="15"/>
                    <a:pt x="17" y="17"/>
                    <a:pt x="17" y="18"/>
                  </a:cubicBezTo>
                  <a:cubicBezTo>
                    <a:pt x="18" y="18"/>
                    <a:pt x="19" y="19"/>
                    <a:pt x="20" y="19"/>
                  </a:cubicBezTo>
                  <a:cubicBezTo>
                    <a:pt x="18" y="20"/>
                    <a:pt x="17" y="21"/>
                    <a:pt x="16" y="21"/>
                  </a:cubicBezTo>
                  <a:cubicBezTo>
                    <a:pt x="15" y="21"/>
                    <a:pt x="15" y="20"/>
                    <a:pt x="14" y="20"/>
                  </a:cubicBezTo>
                  <a:cubicBezTo>
                    <a:pt x="12" y="21"/>
                    <a:pt x="12" y="21"/>
                    <a:pt x="12" y="21"/>
                  </a:cubicBezTo>
                  <a:cubicBezTo>
                    <a:pt x="12" y="20"/>
                    <a:pt x="13" y="19"/>
                    <a:pt x="12" y="19"/>
                  </a:cubicBezTo>
                  <a:cubicBezTo>
                    <a:pt x="10" y="20"/>
                    <a:pt x="8" y="21"/>
                    <a:pt x="6" y="20"/>
                  </a:cubicBezTo>
                  <a:cubicBezTo>
                    <a:pt x="3" y="18"/>
                    <a:pt x="0" y="15"/>
                    <a:pt x="0" y="12"/>
                  </a:cubicBezTo>
                  <a:cubicBezTo>
                    <a:pt x="2" y="11"/>
                    <a:pt x="4" y="10"/>
                    <a:pt x="5" y="8"/>
                  </a:cubicBezTo>
                  <a:cubicBezTo>
                    <a:pt x="7" y="6"/>
                    <a:pt x="7" y="2"/>
                    <a:pt x="9" y="0"/>
                  </a:cubicBezTo>
                  <a:lnTo>
                    <a:pt x="9" y="3"/>
                  </a:ln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4" name="Freeform 190"/>
            <p:cNvSpPr>
              <a:spLocks/>
            </p:cNvSpPr>
            <p:nvPr/>
          </p:nvSpPr>
          <p:spPr bwMode="auto">
            <a:xfrm>
              <a:off x="1431" y="1392"/>
              <a:ext cx="6" cy="4"/>
            </a:xfrm>
            <a:custGeom>
              <a:avLst/>
              <a:gdLst>
                <a:gd name="T0" fmla="*/ 7 w 5"/>
                <a:gd name="T1" fmla="*/ 5 h 3"/>
                <a:gd name="T2" fmla="*/ 0 w 5"/>
                <a:gd name="T3" fmla="*/ 1 h 3"/>
                <a:gd name="T4" fmla="*/ 5 w 5"/>
                <a:gd name="T5" fmla="*/ 0 h 3"/>
                <a:gd name="T6" fmla="*/ 7 w 5"/>
                <a:gd name="T7" fmla="*/ 5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3"/>
                  </a:moveTo>
                  <a:cubicBezTo>
                    <a:pt x="3" y="3"/>
                    <a:pt x="2" y="2"/>
                    <a:pt x="0" y="1"/>
                  </a:cubicBezTo>
                  <a:cubicBezTo>
                    <a:pt x="1" y="1"/>
                    <a:pt x="2" y="0"/>
                    <a:pt x="3" y="0"/>
                  </a:cubicBezTo>
                  <a:cubicBezTo>
                    <a:pt x="3" y="1"/>
                    <a:pt x="4" y="2"/>
                    <a:pt x="5" y="3"/>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5" name="Freeform 191"/>
            <p:cNvSpPr>
              <a:spLocks/>
            </p:cNvSpPr>
            <p:nvPr/>
          </p:nvSpPr>
          <p:spPr bwMode="auto">
            <a:xfrm>
              <a:off x="1411" y="1393"/>
              <a:ext cx="16" cy="22"/>
            </a:xfrm>
            <a:custGeom>
              <a:avLst/>
              <a:gdLst>
                <a:gd name="T0" fmla="*/ 15 w 14"/>
                <a:gd name="T1" fmla="*/ 0 h 19"/>
                <a:gd name="T2" fmla="*/ 17 w 14"/>
                <a:gd name="T3" fmla="*/ 14 h 19"/>
                <a:gd name="T4" fmla="*/ 18 w 14"/>
                <a:gd name="T5" fmla="*/ 22 h 19"/>
                <a:gd name="T6" fmla="*/ 7 w 14"/>
                <a:gd name="T7" fmla="*/ 25 h 19"/>
                <a:gd name="T8" fmla="*/ 6 w 14"/>
                <a:gd name="T9" fmla="*/ 24 h 19"/>
                <a:gd name="T10" fmla="*/ 0 w 14"/>
                <a:gd name="T11" fmla="*/ 0 h 19"/>
                <a:gd name="T12" fmla="*/ 15 w 14"/>
                <a:gd name="T13" fmla="*/ 0 h 19"/>
                <a:gd name="T14" fmla="*/ 0 60000 65536"/>
                <a:gd name="T15" fmla="*/ 0 60000 65536"/>
                <a:gd name="T16" fmla="*/ 0 60000 65536"/>
                <a:gd name="T17" fmla="*/ 0 60000 65536"/>
                <a:gd name="T18" fmla="*/ 0 60000 65536"/>
                <a:gd name="T19" fmla="*/ 0 60000 65536"/>
                <a:gd name="T20" fmla="*/ 0 60000 65536"/>
                <a:gd name="T21" fmla="*/ 0 w 14"/>
                <a:gd name="T22" fmla="*/ 0 h 19"/>
                <a:gd name="T23" fmla="*/ 14 w 14"/>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9">
                  <a:moveTo>
                    <a:pt x="11" y="0"/>
                  </a:moveTo>
                  <a:cubicBezTo>
                    <a:pt x="12" y="4"/>
                    <a:pt x="13" y="7"/>
                    <a:pt x="13" y="10"/>
                  </a:cubicBezTo>
                  <a:cubicBezTo>
                    <a:pt x="13" y="12"/>
                    <a:pt x="14" y="14"/>
                    <a:pt x="14" y="16"/>
                  </a:cubicBezTo>
                  <a:cubicBezTo>
                    <a:pt x="11" y="18"/>
                    <a:pt x="8" y="18"/>
                    <a:pt x="5" y="19"/>
                  </a:cubicBezTo>
                  <a:cubicBezTo>
                    <a:pt x="4" y="19"/>
                    <a:pt x="4" y="18"/>
                    <a:pt x="4" y="18"/>
                  </a:cubicBezTo>
                  <a:cubicBezTo>
                    <a:pt x="2" y="12"/>
                    <a:pt x="1" y="6"/>
                    <a:pt x="0" y="0"/>
                  </a:cubicBezTo>
                  <a:cubicBezTo>
                    <a:pt x="4" y="1"/>
                    <a:pt x="8" y="0"/>
                    <a:pt x="11" y="0"/>
                  </a:cubicBezTo>
                  <a:close/>
                </a:path>
              </a:pathLst>
            </a:custGeom>
            <a:solidFill>
              <a:srgbClr val="9ABA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6" name="Freeform 192"/>
            <p:cNvSpPr>
              <a:spLocks/>
            </p:cNvSpPr>
            <p:nvPr/>
          </p:nvSpPr>
          <p:spPr bwMode="auto">
            <a:xfrm>
              <a:off x="1425" y="1393"/>
              <a:ext cx="4" cy="16"/>
            </a:xfrm>
            <a:custGeom>
              <a:avLst/>
              <a:gdLst>
                <a:gd name="T0" fmla="*/ 3 w 4"/>
                <a:gd name="T1" fmla="*/ 11 h 14"/>
                <a:gd name="T2" fmla="*/ 4 w 4"/>
                <a:gd name="T3" fmla="*/ 18 h 14"/>
                <a:gd name="T4" fmla="*/ 3 w 4"/>
                <a:gd name="T5" fmla="*/ 18 h 14"/>
                <a:gd name="T6" fmla="*/ 0 w 4"/>
                <a:gd name="T7" fmla="*/ 0 h 14"/>
                <a:gd name="T8" fmla="*/ 2 w 4"/>
                <a:gd name="T9" fmla="*/ 0 h 14"/>
                <a:gd name="T10" fmla="*/ 3 w 4"/>
                <a:gd name="T11" fmla="*/ 11 h 14"/>
                <a:gd name="T12" fmla="*/ 0 60000 65536"/>
                <a:gd name="T13" fmla="*/ 0 60000 65536"/>
                <a:gd name="T14" fmla="*/ 0 60000 65536"/>
                <a:gd name="T15" fmla="*/ 0 60000 65536"/>
                <a:gd name="T16" fmla="*/ 0 60000 65536"/>
                <a:gd name="T17" fmla="*/ 0 60000 65536"/>
                <a:gd name="T18" fmla="*/ 0 w 4"/>
                <a:gd name="T19" fmla="*/ 0 h 14"/>
                <a:gd name="T20" fmla="*/ 4 w 4"/>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4" h="14">
                  <a:moveTo>
                    <a:pt x="3" y="9"/>
                  </a:moveTo>
                  <a:cubicBezTo>
                    <a:pt x="2" y="11"/>
                    <a:pt x="4" y="12"/>
                    <a:pt x="4" y="14"/>
                  </a:cubicBezTo>
                  <a:cubicBezTo>
                    <a:pt x="3" y="14"/>
                    <a:pt x="3" y="14"/>
                    <a:pt x="3" y="14"/>
                  </a:cubicBezTo>
                  <a:cubicBezTo>
                    <a:pt x="1" y="10"/>
                    <a:pt x="1" y="5"/>
                    <a:pt x="0" y="0"/>
                  </a:cubicBezTo>
                  <a:cubicBezTo>
                    <a:pt x="1" y="0"/>
                    <a:pt x="1" y="0"/>
                    <a:pt x="2" y="0"/>
                  </a:cubicBezTo>
                  <a:cubicBezTo>
                    <a:pt x="3" y="3"/>
                    <a:pt x="0" y="7"/>
                    <a:pt x="3" y="9"/>
                  </a:cubicBezTo>
                  <a:close/>
                </a:path>
              </a:pathLst>
            </a:custGeom>
            <a:solidFill>
              <a:srgbClr val="9ABA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7" name="Freeform 193"/>
            <p:cNvSpPr>
              <a:spLocks/>
            </p:cNvSpPr>
            <p:nvPr/>
          </p:nvSpPr>
          <p:spPr bwMode="auto">
            <a:xfrm>
              <a:off x="1429" y="1393"/>
              <a:ext cx="1" cy="2"/>
            </a:xfrm>
            <a:custGeom>
              <a:avLst/>
              <a:gdLst>
                <a:gd name="T0" fmla="*/ 1 w 1"/>
                <a:gd name="T1" fmla="*/ 4 h 1"/>
                <a:gd name="T2" fmla="*/ 1 w 1"/>
                <a:gd name="T3" fmla="*/ 4 h 1"/>
                <a:gd name="T4" fmla="*/ 1 w 1"/>
                <a:gd name="T5" fmla="*/ 0 h 1"/>
                <a:gd name="T6" fmla="*/ 1 w 1"/>
                <a:gd name="T7" fmla="*/ 4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1"/>
                  </a:moveTo>
                  <a:cubicBezTo>
                    <a:pt x="1" y="1"/>
                    <a:pt x="1" y="1"/>
                    <a:pt x="1" y="1"/>
                  </a:cubicBezTo>
                  <a:cubicBezTo>
                    <a:pt x="1" y="1"/>
                    <a:pt x="0" y="1"/>
                    <a:pt x="1" y="0"/>
                  </a:cubicBezTo>
                  <a:cubicBezTo>
                    <a:pt x="1" y="0"/>
                    <a:pt x="1" y="1"/>
                    <a:pt x="1" y="1"/>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8" name="Freeform 194"/>
            <p:cNvSpPr>
              <a:spLocks/>
            </p:cNvSpPr>
            <p:nvPr/>
          </p:nvSpPr>
          <p:spPr bwMode="auto">
            <a:xfrm>
              <a:off x="1320" y="1393"/>
              <a:ext cx="6" cy="6"/>
            </a:xfrm>
            <a:custGeom>
              <a:avLst/>
              <a:gdLst>
                <a:gd name="T0" fmla="*/ 6 w 5"/>
                <a:gd name="T1" fmla="*/ 5 h 5"/>
                <a:gd name="T2" fmla="*/ 7 w 5"/>
                <a:gd name="T3" fmla="*/ 7 h 5"/>
                <a:gd name="T4" fmla="*/ 2 w 5"/>
                <a:gd name="T5" fmla="*/ 2 h 5"/>
                <a:gd name="T6" fmla="*/ 0 w 5"/>
                <a:gd name="T7" fmla="*/ 2 h 5"/>
                <a:gd name="T8" fmla="*/ 6 w 5"/>
                <a:gd name="T9" fmla="*/ 5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3"/>
                  </a:moveTo>
                  <a:cubicBezTo>
                    <a:pt x="4" y="4"/>
                    <a:pt x="5" y="5"/>
                    <a:pt x="5" y="5"/>
                  </a:cubicBezTo>
                  <a:cubicBezTo>
                    <a:pt x="4" y="4"/>
                    <a:pt x="3" y="2"/>
                    <a:pt x="2" y="2"/>
                  </a:cubicBezTo>
                  <a:cubicBezTo>
                    <a:pt x="0" y="2"/>
                    <a:pt x="0" y="2"/>
                    <a:pt x="0" y="2"/>
                  </a:cubicBezTo>
                  <a:cubicBezTo>
                    <a:pt x="2" y="0"/>
                    <a:pt x="3" y="2"/>
                    <a:pt x="4" y="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89" name="Freeform 195"/>
            <p:cNvSpPr>
              <a:spLocks/>
            </p:cNvSpPr>
            <p:nvPr/>
          </p:nvSpPr>
          <p:spPr bwMode="auto">
            <a:xfrm>
              <a:off x="1319" y="1403"/>
              <a:ext cx="3" cy="2"/>
            </a:xfrm>
            <a:custGeom>
              <a:avLst/>
              <a:gdLst>
                <a:gd name="T0" fmla="*/ 0 w 3"/>
                <a:gd name="T1" fmla="*/ 0 h 2"/>
                <a:gd name="T2" fmla="*/ 0 w 3"/>
                <a:gd name="T3" fmla="*/ 1 h 2"/>
                <a:gd name="T4" fmla="*/ 2 w 3"/>
                <a:gd name="T5" fmla="*/ 0 h 2"/>
                <a:gd name="T6" fmla="*/ 1 w 3"/>
                <a:gd name="T7" fmla="*/ 2 h 2"/>
                <a:gd name="T8" fmla="*/ 0 w 3"/>
                <a:gd name="T9" fmla="*/ 1 h 2"/>
                <a:gd name="T10" fmla="*/ 0 w 3"/>
                <a:gd name="T11" fmla="*/ 0 h 2"/>
                <a:gd name="T12" fmla="*/ 0 60000 65536"/>
                <a:gd name="T13" fmla="*/ 0 60000 65536"/>
                <a:gd name="T14" fmla="*/ 0 60000 65536"/>
                <a:gd name="T15" fmla="*/ 0 60000 65536"/>
                <a:gd name="T16" fmla="*/ 0 60000 65536"/>
                <a:gd name="T17" fmla="*/ 0 60000 65536"/>
                <a:gd name="T18" fmla="*/ 0 w 3"/>
                <a:gd name="T19" fmla="*/ 0 h 2"/>
                <a:gd name="T20" fmla="*/ 3 w 3"/>
                <a:gd name="T21" fmla="*/ 2 h 2"/>
              </a:gdLst>
              <a:ahLst/>
              <a:cxnLst>
                <a:cxn ang="T12">
                  <a:pos x="T0" y="T1"/>
                </a:cxn>
                <a:cxn ang="T13">
                  <a:pos x="T2" y="T3"/>
                </a:cxn>
                <a:cxn ang="T14">
                  <a:pos x="T4" y="T5"/>
                </a:cxn>
                <a:cxn ang="T15">
                  <a:pos x="T6" y="T7"/>
                </a:cxn>
                <a:cxn ang="T16">
                  <a:pos x="T8" y="T9"/>
                </a:cxn>
                <a:cxn ang="T17">
                  <a:pos x="T10" y="T11"/>
                </a:cxn>
              </a:cxnLst>
              <a:rect l="T18" t="T19" r="T20" b="T21"/>
              <a:pathLst>
                <a:path w="3" h="2">
                  <a:moveTo>
                    <a:pt x="0" y="0"/>
                  </a:moveTo>
                  <a:cubicBezTo>
                    <a:pt x="0" y="0"/>
                    <a:pt x="0" y="1"/>
                    <a:pt x="0" y="1"/>
                  </a:cubicBezTo>
                  <a:cubicBezTo>
                    <a:pt x="1" y="2"/>
                    <a:pt x="2" y="1"/>
                    <a:pt x="2" y="0"/>
                  </a:cubicBezTo>
                  <a:cubicBezTo>
                    <a:pt x="3" y="1"/>
                    <a:pt x="2" y="2"/>
                    <a:pt x="1" y="2"/>
                  </a:cubicBezTo>
                  <a:cubicBezTo>
                    <a:pt x="1" y="2"/>
                    <a:pt x="0" y="2"/>
                    <a:pt x="0" y="1"/>
                  </a:cubicBezTo>
                  <a:cubicBezTo>
                    <a:pt x="0" y="0"/>
                    <a:pt x="0" y="0"/>
                    <a:pt x="0"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0" name="Freeform 196"/>
            <p:cNvSpPr>
              <a:spLocks/>
            </p:cNvSpPr>
            <p:nvPr/>
          </p:nvSpPr>
          <p:spPr bwMode="auto">
            <a:xfrm>
              <a:off x="1321" y="1406"/>
              <a:ext cx="7" cy="5"/>
            </a:xfrm>
            <a:custGeom>
              <a:avLst/>
              <a:gdLst>
                <a:gd name="T0" fmla="*/ 8 w 6"/>
                <a:gd name="T1" fmla="*/ 5 h 4"/>
                <a:gd name="T2" fmla="*/ 7 w 6"/>
                <a:gd name="T3" fmla="*/ 6 h 4"/>
                <a:gd name="T4" fmla="*/ 0 w 6"/>
                <a:gd name="T5" fmla="*/ 1 h 4"/>
                <a:gd name="T6" fmla="*/ 5 w 6"/>
                <a:gd name="T7" fmla="*/ 1 h 4"/>
                <a:gd name="T8" fmla="*/ 8 w 6"/>
                <a:gd name="T9" fmla="*/ 5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6" y="3"/>
                  </a:moveTo>
                  <a:cubicBezTo>
                    <a:pt x="5" y="3"/>
                    <a:pt x="6" y="4"/>
                    <a:pt x="5" y="4"/>
                  </a:cubicBezTo>
                  <a:cubicBezTo>
                    <a:pt x="3" y="3"/>
                    <a:pt x="1" y="3"/>
                    <a:pt x="0" y="1"/>
                  </a:cubicBezTo>
                  <a:cubicBezTo>
                    <a:pt x="1" y="0"/>
                    <a:pt x="2" y="1"/>
                    <a:pt x="3" y="1"/>
                  </a:cubicBezTo>
                  <a:cubicBezTo>
                    <a:pt x="4" y="2"/>
                    <a:pt x="5" y="2"/>
                    <a:pt x="6"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1" name="Freeform 197"/>
            <p:cNvSpPr>
              <a:spLocks/>
            </p:cNvSpPr>
            <p:nvPr/>
          </p:nvSpPr>
          <p:spPr bwMode="auto">
            <a:xfrm>
              <a:off x="1322" y="1407"/>
              <a:ext cx="5" cy="2"/>
            </a:xfrm>
            <a:custGeom>
              <a:avLst/>
              <a:gdLst>
                <a:gd name="T0" fmla="*/ 6 w 4"/>
                <a:gd name="T1" fmla="*/ 2 h 2"/>
                <a:gd name="T2" fmla="*/ 0 w 4"/>
                <a:gd name="T3" fmla="*/ 0 h 2"/>
                <a:gd name="T4" fmla="*/ 6 w 4"/>
                <a:gd name="T5" fmla="*/ 2 h 2"/>
                <a:gd name="T6" fmla="*/ 0 60000 65536"/>
                <a:gd name="T7" fmla="*/ 0 60000 65536"/>
                <a:gd name="T8" fmla="*/ 0 60000 65536"/>
                <a:gd name="T9" fmla="*/ 0 w 4"/>
                <a:gd name="T10" fmla="*/ 0 h 2"/>
                <a:gd name="T11" fmla="*/ 4 w 4"/>
                <a:gd name="T12" fmla="*/ 2 h 2"/>
              </a:gdLst>
              <a:ahLst/>
              <a:cxnLst>
                <a:cxn ang="T6">
                  <a:pos x="T0" y="T1"/>
                </a:cxn>
                <a:cxn ang="T7">
                  <a:pos x="T2" y="T3"/>
                </a:cxn>
                <a:cxn ang="T8">
                  <a:pos x="T4" y="T5"/>
                </a:cxn>
              </a:cxnLst>
              <a:rect l="T9" t="T10" r="T11" b="T12"/>
              <a:pathLst>
                <a:path w="4" h="2">
                  <a:moveTo>
                    <a:pt x="4" y="2"/>
                  </a:moveTo>
                  <a:cubicBezTo>
                    <a:pt x="3" y="2"/>
                    <a:pt x="1" y="2"/>
                    <a:pt x="0" y="0"/>
                  </a:cubicBezTo>
                  <a:cubicBezTo>
                    <a:pt x="1" y="0"/>
                    <a:pt x="3" y="1"/>
                    <a:pt x="4" y="2"/>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2" name="Freeform 198"/>
            <p:cNvSpPr>
              <a:spLocks/>
            </p:cNvSpPr>
            <p:nvPr/>
          </p:nvSpPr>
          <p:spPr bwMode="auto">
            <a:xfrm>
              <a:off x="1437" y="1407"/>
              <a:ext cx="3" cy="4"/>
            </a:xfrm>
            <a:custGeom>
              <a:avLst/>
              <a:gdLst>
                <a:gd name="T0" fmla="*/ 4 w 2"/>
                <a:gd name="T1" fmla="*/ 1 h 3"/>
                <a:gd name="T2" fmla="*/ 4 w 2"/>
                <a:gd name="T3" fmla="*/ 5 h 3"/>
                <a:gd name="T4" fmla="*/ 4 w 2"/>
                <a:gd name="T5" fmla="*/ 5 h 3"/>
                <a:gd name="T6" fmla="*/ 0 w 2"/>
                <a:gd name="T7" fmla="*/ 0 h 3"/>
                <a:gd name="T8" fmla="*/ 4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3"/>
                    <a:pt x="2" y="3"/>
                    <a:pt x="2" y="3"/>
                  </a:cubicBezTo>
                  <a:cubicBezTo>
                    <a:pt x="2" y="3"/>
                    <a:pt x="2" y="3"/>
                    <a:pt x="2" y="3"/>
                  </a:cubicBezTo>
                  <a:cubicBezTo>
                    <a:pt x="2" y="2"/>
                    <a:pt x="2" y="0"/>
                    <a:pt x="0" y="0"/>
                  </a:cubicBezTo>
                  <a:cubicBezTo>
                    <a:pt x="1" y="0"/>
                    <a:pt x="2" y="1"/>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3" name="Freeform 199"/>
            <p:cNvSpPr>
              <a:spLocks/>
            </p:cNvSpPr>
            <p:nvPr/>
          </p:nvSpPr>
          <p:spPr bwMode="auto">
            <a:xfrm>
              <a:off x="1436" y="1407"/>
              <a:ext cx="2" cy="5"/>
            </a:xfrm>
            <a:custGeom>
              <a:avLst/>
              <a:gdLst>
                <a:gd name="T0" fmla="*/ 2 w 2"/>
                <a:gd name="T1" fmla="*/ 4 h 4"/>
                <a:gd name="T2" fmla="*/ 1 w 2"/>
                <a:gd name="T3" fmla="*/ 6 h 4"/>
                <a:gd name="T4" fmla="*/ 1 w 2"/>
                <a:gd name="T5" fmla="*/ 6 h 4"/>
                <a:gd name="T6" fmla="*/ 0 w 2"/>
                <a:gd name="T7" fmla="*/ 1 h 4"/>
                <a:gd name="T8" fmla="*/ 0 w 2"/>
                <a:gd name="T9" fmla="*/ 0 h 4"/>
                <a:gd name="T10" fmla="*/ 2 w 2"/>
                <a:gd name="T11" fmla="*/ 4 h 4"/>
                <a:gd name="T12" fmla="*/ 0 60000 65536"/>
                <a:gd name="T13" fmla="*/ 0 60000 65536"/>
                <a:gd name="T14" fmla="*/ 0 60000 65536"/>
                <a:gd name="T15" fmla="*/ 0 60000 65536"/>
                <a:gd name="T16" fmla="*/ 0 60000 65536"/>
                <a:gd name="T17" fmla="*/ 0 60000 65536"/>
                <a:gd name="T18" fmla="*/ 0 w 2"/>
                <a:gd name="T19" fmla="*/ 0 h 4"/>
                <a:gd name="T20" fmla="*/ 2 w 2"/>
                <a:gd name="T21" fmla="*/ 4 h 4"/>
              </a:gdLst>
              <a:ahLst/>
              <a:cxnLst>
                <a:cxn ang="T12">
                  <a:pos x="T0" y="T1"/>
                </a:cxn>
                <a:cxn ang="T13">
                  <a:pos x="T2" y="T3"/>
                </a:cxn>
                <a:cxn ang="T14">
                  <a:pos x="T4" y="T5"/>
                </a:cxn>
                <a:cxn ang="T15">
                  <a:pos x="T6" y="T7"/>
                </a:cxn>
                <a:cxn ang="T16">
                  <a:pos x="T8" y="T9"/>
                </a:cxn>
                <a:cxn ang="T17">
                  <a:pos x="T10" y="T11"/>
                </a:cxn>
              </a:cxnLst>
              <a:rect l="T18" t="T19" r="T20" b="T21"/>
              <a:pathLst>
                <a:path w="2" h="4">
                  <a:moveTo>
                    <a:pt x="2" y="2"/>
                  </a:moveTo>
                  <a:cubicBezTo>
                    <a:pt x="2" y="3"/>
                    <a:pt x="2" y="4"/>
                    <a:pt x="1" y="4"/>
                  </a:cubicBezTo>
                  <a:cubicBezTo>
                    <a:pt x="1" y="4"/>
                    <a:pt x="1" y="4"/>
                    <a:pt x="1" y="4"/>
                  </a:cubicBezTo>
                  <a:cubicBezTo>
                    <a:pt x="2" y="3"/>
                    <a:pt x="1" y="2"/>
                    <a:pt x="0" y="1"/>
                  </a:cubicBezTo>
                  <a:cubicBezTo>
                    <a:pt x="0" y="1"/>
                    <a:pt x="0" y="1"/>
                    <a:pt x="0" y="0"/>
                  </a:cubicBezTo>
                  <a:cubicBezTo>
                    <a:pt x="1" y="1"/>
                    <a:pt x="1" y="2"/>
                    <a:pt x="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4" name="Freeform 200"/>
            <p:cNvSpPr>
              <a:spLocks/>
            </p:cNvSpPr>
            <p:nvPr/>
          </p:nvSpPr>
          <p:spPr bwMode="auto">
            <a:xfrm>
              <a:off x="1428" y="1412"/>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cubicBezTo>
                    <a:pt x="0" y="2"/>
                    <a:pt x="0" y="1"/>
                    <a:pt x="0" y="0"/>
                  </a:cubicBezTo>
                  <a:cubicBezTo>
                    <a:pt x="1" y="1"/>
                    <a:pt x="1" y="1"/>
                    <a:pt x="1" y="2"/>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5" name="Freeform 201"/>
            <p:cNvSpPr>
              <a:spLocks/>
            </p:cNvSpPr>
            <p:nvPr/>
          </p:nvSpPr>
          <p:spPr bwMode="auto">
            <a:xfrm>
              <a:off x="1319" y="1414"/>
              <a:ext cx="5" cy="2"/>
            </a:xfrm>
            <a:custGeom>
              <a:avLst/>
              <a:gdLst>
                <a:gd name="T0" fmla="*/ 6 w 4"/>
                <a:gd name="T1" fmla="*/ 0 h 2"/>
                <a:gd name="T2" fmla="*/ 5 w 4"/>
                <a:gd name="T3" fmla="*/ 2 h 2"/>
                <a:gd name="T4" fmla="*/ 0 w 4"/>
                <a:gd name="T5" fmla="*/ 1 h 2"/>
                <a:gd name="T6" fmla="*/ 6 w 4"/>
                <a:gd name="T7" fmla="*/ 0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4" y="0"/>
                  </a:moveTo>
                  <a:cubicBezTo>
                    <a:pt x="3" y="0"/>
                    <a:pt x="4" y="1"/>
                    <a:pt x="3" y="2"/>
                  </a:cubicBezTo>
                  <a:cubicBezTo>
                    <a:pt x="2" y="2"/>
                    <a:pt x="1" y="1"/>
                    <a:pt x="0" y="1"/>
                  </a:cubicBezTo>
                  <a:cubicBezTo>
                    <a:pt x="1" y="1"/>
                    <a:pt x="2" y="0"/>
                    <a:pt x="4" y="0"/>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6" name="Freeform 202"/>
            <p:cNvSpPr>
              <a:spLocks/>
            </p:cNvSpPr>
            <p:nvPr/>
          </p:nvSpPr>
          <p:spPr bwMode="auto">
            <a:xfrm>
              <a:off x="1419" y="1414"/>
              <a:ext cx="11" cy="5"/>
            </a:xfrm>
            <a:custGeom>
              <a:avLst/>
              <a:gdLst>
                <a:gd name="T0" fmla="*/ 12 w 10"/>
                <a:gd name="T1" fmla="*/ 6 h 4"/>
                <a:gd name="T2" fmla="*/ 2 w 10"/>
                <a:gd name="T3" fmla="*/ 5 h 4"/>
                <a:gd name="T4" fmla="*/ 0 w 10"/>
                <a:gd name="T5" fmla="*/ 1 h 4"/>
                <a:gd name="T6" fmla="*/ 8 w 10"/>
                <a:gd name="T7" fmla="*/ 0 h 4"/>
                <a:gd name="T8" fmla="*/ 12 w 10"/>
                <a:gd name="T9" fmla="*/ 6 h 4"/>
                <a:gd name="T10" fmla="*/ 0 60000 65536"/>
                <a:gd name="T11" fmla="*/ 0 60000 65536"/>
                <a:gd name="T12" fmla="*/ 0 60000 65536"/>
                <a:gd name="T13" fmla="*/ 0 60000 65536"/>
                <a:gd name="T14" fmla="*/ 0 60000 65536"/>
                <a:gd name="T15" fmla="*/ 0 w 10"/>
                <a:gd name="T16" fmla="*/ 0 h 4"/>
                <a:gd name="T17" fmla="*/ 10 w 10"/>
                <a:gd name="T18" fmla="*/ 4 h 4"/>
              </a:gdLst>
              <a:ahLst/>
              <a:cxnLst>
                <a:cxn ang="T10">
                  <a:pos x="T0" y="T1"/>
                </a:cxn>
                <a:cxn ang="T11">
                  <a:pos x="T2" y="T3"/>
                </a:cxn>
                <a:cxn ang="T12">
                  <a:pos x="T4" y="T5"/>
                </a:cxn>
                <a:cxn ang="T13">
                  <a:pos x="T6" y="T7"/>
                </a:cxn>
                <a:cxn ang="T14">
                  <a:pos x="T8" y="T9"/>
                </a:cxn>
              </a:cxnLst>
              <a:rect l="T15" t="T16" r="T17" b="T18"/>
              <a:pathLst>
                <a:path w="10" h="4">
                  <a:moveTo>
                    <a:pt x="10" y="4"/>
                  </a:moveTo>
                  <a:cubicBezTo>
                    <a:pt x="8" y="4"/>
                    <a:pt x="4" y="3"/>
                    <a:pt x="2" y="3"/>
                  </a:cubicBezTo>
                  <a:cubicBezTo>
                    <a:pt x="1" y="3"/>
                    <a:pt x="0" y="2"/>
                    <a:pt x="0" y="1"/>
                  </a:cubicBezTo>
                  <a:cubicBezTo>
                    <a:pt x="2" y="1"/>
                    <a:pt x="4" y="0"/>
                    <a:pt x="6" y="0"/>
                  </a:cubicBezTo>
                  <a:lnTo>
                    <a:pt x="10" y="4"/>
                  </a:ln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7" name="Freeform 203"/>
            <p:cNvSpPr>
              <a:spLocks/>
            </p:cNvSpPr>
            <p:nvPr/>
          </p:nvSpPr>
          <p:spPr bwMode="auto">
            <a:xfrm>
              <a:off x="1428" y="1414"/>
              <a:ext cx="6" cy="5"/>
            </a:xfrm>
            <a:custGeom>
              <a:avLst/>
              <a:gdLst>
                <a:gd name="T0" fmla="*/ 5 w 5"/>
                <a:gd name="T1" fmla="*/ 1 h 4"/>
                <a:gd name="T2" fmla="*/ 7 w 5"/>
                <a:gd name="T3" fmla="*/ 5 h 4"/>
                <a:gd name="T4" fmla="*/ 0 w 5"/>
                <a:gd name="T5" fmla="*/ 0 h 4"/>
                <a:gd name="T6" fmla="*/ 5 w 5"/>
                <a:gd name="T7" fmla="*/ 1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1"/>
                  </a:moveTo>
                  <a:cubicBezTo>
                    <a:pt x="3" y="2"/>
                    <a:pt x="4" y="2"/>
                    <a:pt x="5" y="3"/>
                  </a:cubicBezTo>
                  <a:cubicBezTo>
                    <a:pt x="3" y="4"/>
                    <a:pt x="2" y="2"/>
                    <a:pt x="0" y="0"/>
                  </a:cubicBezTo>
                  <a:cubicBezTo>
                    <a:pt x="1" y="1"/>
                    <a:pt x="2" y="1"/>
                    <a:pt x="3" y="1"/>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8" name="Freeform 204"/>
            <p:cNvSpPr>
              <a:spLocks/>
            </p:cNvSpPr>
            <p:nvPr/>
          </p:nvSpPr>
          <p:spPr bwMode="auto">
            <a:xfrm>
              <a:off x="1417" y="1417"/>
              <a:ext cx="17" cy="6"/>
            </a:xfrm>
            <a:custGeom>
              <a:avLst/>
              <a:gdLst>
                <a:gd name="T0" fmla="*/ 9 w 15"/>
                <a:gd name="T1" fmla="*/ 2 h 5"/>
                <a:gd name="T2" fmla="*/ 19 w 15"/>
                <a:gd name="T3" fmla="*/ 6 h 5"/>
                <a:gd name="T4" fmla="*/ 11 w 15"/>
                <a:gd name="T5" fmla="*/ 6 h 5"/>
                <a:gd name="T6" fmla="*/ 2 w 15"/>
                <a:gd name="T7" fmla="*/ 6 h 5"/>
                <a:gd name="T8" fmla="*/ 1 w 15"/>
                <a:gd name="T9" fmla="*/ 5 h 5"/>
                <a:gd name="T10" fmla="*/ 2 w 15"/>
                <a:gd name="T11" fmla="*/ 0 h 5"/>
                <a:gd name="T12" fmla="*/ 9 w 15"/>
                <a:gd name="T13" fmla="*/ 2 h 5"/>
                <a:gd name="T14" fmla="*/ 0 60000 65536"/>
                <a:gd name="T15" fmla="*/ 0 60000 65536"/>
                <a:gd name="T16" fmla="*/ 0 60000 65536"/>
                <a:gd name="T17" fmla="*/ 0 60000 65536"/>
                <a:gd name="T18" fmla="*/ 0 60000 65536"/>
                <a:gd name="T19" fmla="*/ 0 60000 65536"/>
                <a:gd name="T20" fmla="*/ 0 60000 65536"/>
                <a:gd name="T21" fmla="*/ 0 w 15"/>
                <a:gd name="T22" fmla="*/ 0 h 5"/>
                <a:gd name="T23" fmla="*/ 15 w 15"/>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5">
                  <a:moveTo>
                    <a:pt x="7" y="2"/>
                  </a:moveTo>
                  <a:cubicBezTo>
                    <a:pt x="9" y="3"/>
                    <a:pt x="13" y="1"/>
                    <a:pt x="15" y="4"/>
                  </a:cubicBezTo>
                  <a:cubicBezTo>
                    <a:pt x="13" y="5"/>
                    <a:pt x="11" y="5"/>
                    <a:pt x="9" y="4"/>
                  </a:cubicBezTo>
                  <a:cubicBezTo>
                    <a:pt x="7" y="4"/>
                    <a:pt x="4" y="4"/>
                    <a:pt x="2" y="4"/>
                  </a:cubicBezTo>
                  <a:cubicBezTo>
                    <a:pt x="1" y="4"/>
                    <a:pt x="0" y="4"/>
                    <a:pt x="1" y="3"/>
                  </a:cubicBezTo>
                  <a:cubicBezTo>
                    <a:pt x="1" y="3"/>
                    <a:pt x="2" y="1"/>
                    <a:pt x="2" y="0"/>
                  </a:cubicBezTo>
                  <a:cubicBezTo>
                    <a:pt x="3" y="2"/>
                    <a:pt x="5" y="1"/>
                    <a:pt x="7" y="2"/>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399" name="Freeform 205"/>
            <p:cNvSpPr>
              <a:spLocks/>
            </p:cNvSpPr>
            <p:nvPr/>
          </p:nvSpPr>
          <p:spPr bwMode="auto">
            <a:xfrm>
              <a:off x="1305" y="1429"/>
              <a:ext cx="5" cy="3"/>
            </a:xfrm>
            <a:custGeom>
              <a:avLst/>
              <a:gdLst>
                <a:gd name="T0" fmla="*/ 6 w 4"/>
                <a:gd name="T1" fmla="*/ 1 h 3"/>
                <a:gd name="T2" fmla="*/ 4 w 4"/>
                <a:gd name="T3" fmla="*/ 3 h 3"/>
                <a:gd name="T4" fmla="*/ 0 w 4"/>
                <a:gd name="T5" fmla="*/ 0 h 3"/>
                <a:gd name="T6" fmla="*/ 6 w 4"/>
                <a:gd name="T7" fmla="*/ 1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1"/>
                  </a:moveTo>
                  <a:cubicBezTo>
                    <a:pt x="3" y="2"/>
                    <a:pt x="3" y="2"/>
                    <a:pt x="2" y="3"/>
                  </a:cubicBezTo>
                  <a:cubicBezTo>
                    <a:pt x="1" y="2"/>
                    <a:pt x="0" y="1"/>
                    <a:pt x="0" y="0"/>
                  </a:cubicBezTo>
                  <a:lnTo>
                    <a:pt x="4" y="1"/>
                  </a:lnTo>
                  <a:close/>
                </a:path>
              </a:pathLst>
            </a:custGeom>
            <a:solidFill>
              <a:srgbClr val="FFE9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0" name="Freeform 206"/>
            <p:cNvSpPr>
              <a:spLocks/>
            </p:cNvSpPr>
            <p:nvPr/>
          </p:nvSpPr>
          <p:spPr bwMode="auto">
            <a:xfrm>
              <a:off x="1311" y="1430"/>
              <a:ext cx="9" cy="6"/>
            </a:xfrm>
            <a:custGeom>
              <a:avLst/>
              <a:gdLst>
                <a:gd name="T0" fmla="*/ 9 w 8"/>
                <a:gd name="T1" fmla="*/ 2 h 5"/>
                <a:gd name="T2" fmla="*/ 9 w 8"/>
                <a:gd name="T3" fmla="*/ 7 h 5"/>
                <a:gd name="T4" fmla="*/ 8 w 8"/>
                <a:gd name="T5" fmla="*/ 6 h 5"/>
                <a:gd name="T6" fmla="*/ 8 w 8"/>
                <a:gd name="T7" fmla="*/ 7 h 5"/>
                <a:gd name="T8" fmla="*/ 7 w 8"/>
                <a:gd name="T9" fmla="*/ 6 h 5"/>
                <a:gd name="T10" fmla="*/ 6 w 8"/>
                <a:gd name="T11" fmla="*/ 7 h 5"/>
                <a:gd name="T12" fmla="*/ 3 w 8"/>
                <a:gd name="T13" fmla="*/ 6 h 5"/>
                <a:gd name="T14" fmla="*/ 3 w 8"/>
                <a:gd name="T15" fmla="*/ 7 h 5"/>
                <a:gd name="T16" fmla="*/ 0 w 8"/>
                <a:gd name="T17" fmla="*/ 1 h 5"/>
                <a:gd name="T18" fmla="*/ 0 w 8"/>
                <a:gd name="T19" fmla="*/ 0 h 5"/>
                <a:gd name="T20" fmla="*/ 9 w 8"/>
                <a:gd name="T21" fmla="*/ 2 h 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
                <a:gd name="T34" fmla="*/ 0 h 5"/>
                <a:gd name="T35" fmla="*/ 8 w 8"/>
                <a:gd name="T36" fmla="*/ 5 h 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 h="5">
                  <a:moveTo>
                    <a:pt x="7" y="2"/>
                  </a:moveTo>
                  <a:cubicBezTo>
                    <a:pt x="7" y="3"/>
                    <a:pt x="8" y="4"/>
                    <a:pt x="7" y="5"/>
                  </a:cubicBezTo>
                  <a:cubicBezTo>
                    <a:pt x="7" y="5"/>
                    <a:pt x="7" y="3"/>
                    <a:pt x="6" y="4"/>
                  </a:cubicBezTo>
                  <a:cubicBezTo>
                    <a:pt x="6" y="4"/>
                    <a:pt x="6" y="5"/>
                    <a:pt x="6" y="5"/>
                  </a:cubicBezTo>
                  <a:cubicBezTo>
                    <a:pt x="5" y="5"/>
                    <a:pt x="5" y="4"/>
                    <a:pt x="5" y="4"/>
                  </a:cubicBezTo>
                  <a:cubicBezTo>
                    <a:pt x="4" y="5"/>
                    <a:pt x="4" y="5"/>
                    <a:pt x="4" y="5"/>
                  </a:cubicBezTo>
                  <a:cubicBezTo>
                    <a:pt x="4" y="5"/>
                    <a:pt x="4" y="4"/>
                    <a:pt x="3" y="4"/>
                  </a:cubicBezTo>
                  <a:cubicBezTo>
                    <a:pt x="3" y="4"/>
                    <a:pt x="3" y="5"/>
                    <a:pt x="3" y="5"/>
                  </a:cubicBezTo>
                  <a:cubicBezTo>
                    <a:pt x="1" y="5"/>
                    <a:pt x="0" y="3"/>
                    <a:pt x="0" y="1"/>
                  </a:cubicBezTo>
                  <a:cubicBezTo>
                    <a:pt x="0" y="0"/>
                    <a:pt x="0" y="0"/>
                    <a:pt x="0" y="0"/>
                  </a:cubicBezTo>
                  <a:cubicBezTo>
                    <a:pt x="2" y="1"/>
                    <a:pt x="5" y="1"/>
                    <a:pt x="7" y="2"/>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1" name="Freeform 207"/>
            <p:cNvSpPr>
              <a:spLocks/>
            </p:cNvSpPr>
            <p:nvPr/>
          </p:nvSpPr>
          <p:spPr bwMode="auto">
            <a:xfrm>
              <a:off x="1320" y="1432"/>
              <a:ext cx="1" cy="3"/>
            </a:xfrm>
            <a:custGeom>
              <a:avLst/>
              <a:gdLst>
                <a:gd name="T0" fmla="*/ 0 w 1"/>
                <a:gd name="T1" fmla="*/ 3 h 2"/>
                <a:gd name="T2" fmla="*/ 0 w 1"/>
                <a:gd name="T3" fmla="*/ 0 h 2"/>
                <a:gd name="T4" fmla="*/ 1 w 1"/>
                <a:gd name="T5" fmla="*/ 0 h 2"/>
                <a:gd name="T6" fmla="*/ 0 w 1"/>
                <a:gd name="T7" fmla="*/ 3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0" y="1"/>
                  </a:moveTo>
                  <a:cubicBezTo>
                    <a:pt x="1" y="2"/>
                    <a:pt x="0" y="1"/>
                    <a:pt x="0" y="0"/>
                  </a:cubicBezTo>
                  <a:cubicBezTo>
                    <a:pt x="1" y="0"/>
                    <a:pt x="1" y="0"/>
                    <a:pt x="1" y="0"/>
                  </a:cubicBezTo>
                  <a:lnTo>
                    <a:pt x="0" y="1"/>
                  </a:ln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2" name="Freeform 208"/>
            <p:cNvSpPr>
              <a:spLocks/>
            </p:cNvSpPr>
            <p:nvPr/>
          </p:nvSpPr>
          <p:spPr bwMode="auto">
            <a:xfrm>
              <a:off x="1321" y="1434"/>
              <a:ext cx="3" cy="4"/>
            </a:xfrm>
            <a:custGeom>
              <a:avLst/>
              <a:gdLst>
                <a:gd name="T0" fmla="*/ 3 w 2"/>
                <a:gd name="T1" fmla="*/ 4 h 4"/>
                <a:gd name="T2" fmla="*/ 0 w 2"/>
                <a:gd name="T3" fmla="*/ 4 h 4"/>
                <a:gd name="T4" fmla="*/ 3 w 2"/>
                <a:gd name="T5" fmla="*/ 0 h 4"/>
                <a:gd name="T6" fmla="*/ 3 w 2"/>
                <a:gd name="T7" fmla="*/ 4 h 4"/>
                <a:gd name="T8" fmla="*/ 0 60000 65536"/>
                <a:gd name="T9" fmla="*/ 0 60000 65536"/>
                <a:gd name="T10" fmla="*/ 0 60000 65536"/>
                <a:gd name="T11" fmla="*/ 0 60000 65536"/>
                <a:gd name="T12" fmla="*/ 0 w 2"/>
                <a:gd name="T13" fmla="*/ 0 h 4"/>
                <a:gd name="T14" fmla="*/ 2 w 2"/>
                <a:gd name="T15" fmla="*/ 4 h 4"/>
              </a:gdLst>
              <a:ahLst/>
              <a:cxnLst>
                <a:cxn ang="T8">
                  <a:pos x="T0" y="T1"/>
                </a:cxn>
                <a:cxn ang="T9">
                  <a:pos x="T2" y="T3"/>
                </a:cxn>
                <a:cxn ang="T10">
                  <a:pos x="T4" y="T5"/>
                </a:cxn>
                <a:cxn ang="T11">
                  <a:pos x="T6" y="T7"/>
                </a:cxn>
              </a:cxnLst>
              <a:rect l="T12" t="T13" r="T14" b="T15"/>
              <a:pathLst>
                <a:path w="2" h="4">
                  <a:moveTo>
                    <a:pt x="1" y="4"/>
                  </a:moveTo>
                  <a:cubicBezTo>
                    <a:pt x="1" y="4"/>
                    <a:pt x="0" y="4"/>
                    <a:pt x="0" y="4"/>
                  </a:cubicBezTo>
                  <a:cubicBezTo>
                    <a:pt x="0" y="3"/>
                    <a:pt x="0" y="1"/>
                    <a:pt x="1" y="0"/>
                  </a:cubicBezTo>
                  <a:cubicBezTo>
                    <a:pt x="1" y="1"/>
                    <a:pt x="2" y="2"/>
                    <a:pt x="1" y="4"/>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3" name="Freeform 209"/>
            <p:cNvSpPr>
              <a:spLocks/>
            </p:cNvSpPr>
            <p:nvPr/>
          </p:nvSpPr>
          <p:spPr bwMode="auto">
            <a:xfrm>
              <a:off x="1285" y="1383"/>
              <a:ext cx="33" cy="36"/>
            </a:xfrm>
            <a:custGeom>
              <a:avLst/>
              <a:gdLst>
                <a:gd name="T0" fmla="*/ 27 w 29"/>
                <a:gd name="T1" fmla="*/ 36 h 31"/>
                <a:gd name="T2" fmla="*/ 20 w 29"/>
                <a:gd name="T3" fmla="*/ 22 h 31"/>
                <a:gd name="T4" fmla="*/ 30 w 29"/>
                <a:gd name="T5" fmla="*/ 20 h 31"/>
                <a:gd name="T6" fmla="*/ 25 w 29"/>
                <a:gd name="T7" fmla="*/ 14 h 31"/>
                <a:gd name="T8" fmla="*/ 34 w 29"/>
                <a:gd name="T9" fmla="*/ 9 h 31"/>
                <a:gd name="T10" fmla="*/ 36 w 29"/>
                <a:gd name="T11" fmla="*/ 9 h 31"/>
                <a:gd name="T12" fmla="*/ 36 w 29"/>
                <a:gd name="T13" fmla="*/ 8 h 31"/>
                <a:gd name="T14" fmla="*/ 34 w 29"/>
                <a:gd name="T15" fmla="*/ 8 h 31"/>
                <a:gd name="T16" fmla="*/ 34 w 29"/>
                <a:gd name="T17" fmla="*/ 7 h 31"/>
                <a:gd name="T18" fmla="*/ 38 w 29"/>
                <a:gd name="T19" fmla="*/ 3 h 31"/>
                <a:gd name="T20" fmla="*/ 35 w 29"/>
                <a:gd name="T21" fmla="*/ 0 h 31"/>
                <a:gd name="T22" fmla="*/ 23 w 29"/>
                <a:gd name="T23" fmla="*/ 2 h 31"/>
                <a:gd name="T24" fmla="*/ 13 w 29"/>
                <a:gd name="T25" fmla="*/ 9 h 31"/>
                <a:gd name="T26" fmla="*/ 8 w 29"/>
                <a:gd name="T27" fmla="*/ 10 h 31"/>
                <a:gd name="T28" fmla="*/ 3 w 29"/>
                <a:gd name="T29" fmla="*/ 15 h 31"/>
                <a:gd name="T30" fmla="*/ 0 w 29"/>
                <a:gd name="T31" fmla="*/ 41 h 31"/>
                <a:gd name="T32" fmla="*/ 2 w 29"/>
                <a:gd name="T33" fmla="*/ 42 h 31"/>
                <a:gd name="T34" fmla="*/ 6 w 29"/>
                <a:gd name="T35" fmla="*/ 42 h 31"/>
                <a:gd name="T36" fmla="*/ 10 w 29"/>
                <a:gd name="T37" fmla="*/ 41 h 31"/>
                <a:gd name="T38" fmla="*/ 27 w 29"/>
                <a:gd name="T39" fmla="*/ 36 h 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
                <a:gd name="T61" fmla="*/ 0 h 31"/>
                <a:gd name="T62" fmla="*/ 29 w 29"/>
                <a:gd name="T63" fmla="*/ 31 h 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 h="31">
                  <a:moveTo>
                    <a:pt x="21" y="27"/>
                  </a:moveTo>
                  <a:cubicBezTo>
                    <a:pt x="24" y="27"/>
                    <a:pt x="15" y="20"/>
                    <a:pt x="16" y="16"/>
                  </a:cubicBezTo>
                  <a:cubicBezTo>
                    <a:pt x="16" y="12"/>
                    <a:pt x="22" y="16"/>
                    <a:pt x="23" y="15"/>
                  </a:cubicBezTo>
                  <a:cubicBezTo>
                    <a:pt x="25" y="15"/>
                    <a:pt x="22" y="13"/>
                    <a:pt x="19" y="10"/>
                  </a:cubicBezTo>
                  <a:cubicBezTo>
                    <a:pt x="16" y="8"/>
                    <a:pt x="23" y="6"/>
                    <a:pt x="26" y="7"/>
                  </a:cubicBezTo>
                  <a:cubicBezTo>
                    <a:pt x="27" y="7"/>
                    <a:pt x="27" y="7"/>
                    <a:pt x="28" y="7"/>
                  </a:cubicBezTo>
                  <a:cubicBezTo>
                    <a:pt x="28" y="7"/>
                    <a:pt x="28" y="6"/>
                    <a:pt x="28" y="6"/>
                  </a:cubicBezTo>
                  <a:cubicBezTo>
                    <a:pt x="26" y="6"/>
                    <a:pt x="26" y="6"/>
                    <a:pt x="26" y="6"/>
                  </a:cubicBezTo>
                  <a:cubicBezTo>
                    <a:pt x="26" y="6"/>
                    <a:pt x="26" y="5"/>
                    <a:pt x="26" y="5"/>
                  </a:cubicBezTo>
                  <a:cubicBezTo>
                    <a:pt x="29" y="3"/>
                    <a:pt x="29" y="3"/>
                    <a:pt x="29" y="3"/>
                  </a:cubicBezTo>
                  <a:cubicBezTo>
                    <a:pt x="28" y="2"/>
                    <a:pt x="28" y="1"/>
                    <a:pt x="27" y="0"/>
                  </a:cubicBezTo>
                  <a:cubicBezTo>
                    <a:pt x="24" y="1"/>
                    <a:pt x="21" y="2"/>
                    <a:pt x="18" y="2"/>
                  </a:cubicBezTo>
                  <a:cubicBezTo>
                    <a:pt x="15" y="4"/>
                    <a:pt x="10" y="3"/>
                    <a:pt x="10" y="7"/>
                  </a:cubicBezTo>
                  <a:cubicBezTo>
                    <a:pt x="6" y="8"/>
                    <a:pt x="6" y="8"/>
                    <a:pt x="6" y="8"/>
                  </a:cubicBezTo>
                  <a:cubicBezTo>
                    <a:pt x="5" y="8"/>
                    <a:pt x="4" y="10"/>
                    <a:pt x="3" y="11"/>
                  </a:cubicBezTo>
                  <a:cubicBezTo>
                    <a:pt x="1" y="17"/>
                    <a:pt x="0" y="24"/>
                    <a:pt x="0" y="30"/>
                  </a:cubicBezTo>
                  <a:cubicBezTo>
                    <a:pt x="1" y="31"/>
                    <a:pt x="1" y="31"/>
                    <a:pt x="2" y="31"/>
                  </a:cubicBezTo>
                  <a:cubicBezTo>
                    <a:pt x="3" y="31"/>
                    <a:pt x="3" y="31"/>
                    <a:pt x="4" y="31"/>
                  </a:cubicBezTo>
                  <a:cubicBezTo>
                    <a:pt x="5" y="31"/>
                    <a:pt x="7" y="31"/>
                    <a:pt x="8" y="30"/>
                  </a:cubicBezTo>
                  <a:cubicBezTo>
                    <a:pt x="12" y="29"/>
                    <a:pt x="18" y="28"/>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4" name="Freeform 210"/>
            <p:cNvSpPr>
              <a:spLocks/>
            </p:cNvSpPr>
            <p:nvPr/>
          </p:nvSpPr>
          <p:spPr bwMode="auto">
            <a:xfrm>
              <a:off x="1294" y="1421"/>
              <a:ext cx="19" cy="10"/>
            </a:xfrm>
            <a:custGeom>
              <a:avLst/>
              <a:gdLst>
                <a:gd name="T0" fmla="*/ 10 w 17"/>
                <a:gd name="T1" fmla="*/ 1 h 9"/>
                <a:gd name="T2" fmla="*/ 0 w 17"/>
                <a:gd name="T3" fmla="*/ 1 h 9"/>
                <a:gd name="T4" fmla="*/ 7 w 17"/>
                <a:gd name="T5" fmla="*/ 11 h 9"/>
                <a:gd name="T6" fmla="*/ 7 w 17"/>
                <a:gd name="T7" fmla="*/ 11 h 9"/>
                <a:gd name="T8" fmla="*/ 15 w 17"/>
                <a:gd name="T9" fmla="*/ 7 h 9"/>
                <a:gd name="T10" fmla="*/ 17 w 17"/>
                <a:gd name="T11" fmla="*/ 3 h 9"/>
                <a:gd name="T12" fmla="*/ 10 w 17"/>
                <a:gd name="T13" fmla="*/ 1 h 9"/>
                <a:gd name="T14" fmla="*/ 0 60000 65536"/>
                <a:gd name="T15" fmla="*/ 0 60000 65536"/>
                <a:gd name="T16" fmla="*/ 0 60000 65536"/>
                <a:gd name="T17" fmla="*/ 0 60000 65536"/>
                <a:gd name="T18" fmla="*/ 0 60000 65536"/>
                <a:gd name="T19" fmla="*/ 0 60000 65536"/>
                <a:gd name="T20" fmla="*/ 0 60000 65536"/>
                <a:gd name="T21" fmla="*/ 0 w 17"/>
                <a:gd name="T22" fmla="*/ 0 h 9"/>
                <a:gd name="T23" fmla="*/ 17 w 17"/>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9">
                  <a:moveTo>
                    <a:pt x="8" y="1"/>
                  </a:moveTo>
                  <a:cubicBezTo>
                    <a:pt x="6" y="1"/>
                    <a:pt x="4" y="1"/>
                    <a:pt x="0" y="1"/>
                  </a:cubicBezTo>
                  <a:cubicBezTo>
                    <a:pt x="1" y="4"/>
                    <a:pt x="3" y="6"/>
                    <a:pt x="5" y="9"/>
                  </a:cubicBezTo>
                  <a:cubicBezTo>
                    <a:pt x="5" y="9"/>
                    <a:pt x="5" y="9"/>
                    <a:pt x="5" y="9"/>
                  </a:cubicBezTo>
                  <a:cubicBezTo>
                    <a:pt x="8" y="7"/>
                    <a:pt x="10" y="6"/>
                    <a:pt x="12" y="5"/>
                  </a:cubicBezTo>
                  <a:cubicBezTo>
                    <a:pt x="13" y="4"/>
                    <a:pt x="13" y="4"/>
                    <a:pt x="13" y="3"/>
                  </a:cubicBezTo>
                  <a:cubicBezTo>
                    <a:pt x="17" y="0"/>
                    <a:pt x="11" y="2"/>
                    <a:pt x="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5" name="Freeform 211"/>
            <p:cNvSpPr>
              <a:spLocks/>
            </p:cNvSpPr>
            <p:nvPr/>
          </p:nvSpPr>
          <p:spPr bwMode="auto">
            <a:xfrm>
              <a:off x="1289" y="1390"/>
              <a:ext cx="38" cy="37"/>
            </a:xfrm>
            <a:custGeom>
              <a:avLst/>
              <a:gdLst>
                <a:gd name="T0" fmla="*/ 43 w 33"/>
                <a:gd name="T1" fmla="*/ 29 h 32"/>
                <a:gd name="T2" fmla="*/ 23 w 33"/>
                <a:gd name="T3" fmla="*/ 35 h 32"/>
                <a:gd name="T4" fmla="*/ 21 w 33"/>
                <a:gd name="T5" fmla="*/ 35 h 32"/>
                <a:gd name="T6" fmla="*/ 33 w 33"/>
                <a:gd name="T7" fmla="*/ 31 h 32"/>
                <a:gd name="T8" fmla="*/ 24 w 33"/>
                <a:gd name="T9" fmla="*/ 20 h 32"/>
                <a:gd name="T10" fmla="*/ 30 w 33"/>
                <a:gd name="T11" fmla="*/ 12 h 32"/>
                <a:gd name="T12" fmla="*/ 26 w 33"/>
                <a:gd name="T13" fmla="*/ 2 h 32"/>
                <a:gd name="T14" fmla="*/ 28 w 33"/>
                <a:gd name="T15" fmla="*/ 2 h 32"/>
                <a:gd name="T16" fmla="*/ 30 w 33"/>
                <a:gd name="T17" fmla="*/ 9 h 32"/>
                <a:gd name="T18" fmla="*/ 32 w 33"/>
                <a:gd name="T19" fmla="*/ 3 h 32"/>
                <a:gd name="T20" fmla="*/ 32 w 33"/>
                <a:gd name="T21" fmla="*/ 3 h 32"/>
                <a:gd name="T22" fmla="*/ 32 w 33"/>
                <a:gd name="T23" fmla="*/ 1 h 32"/>
                <a:gd name="T24" fmla="*/ 29 w 33"/>
                <a:gd name="T25" fmla="*/ 1 h 32"/>
                <a:gd name="T26" fmla="*/ 20 w 33"/>
                <a:gd name="T27" fmla="*/ 6 h 32"/>
                <a:gd name="T28" fmla="*/ 25 w 33"/>
                <a:gd name="T29" fmla="*/ 12 h 32"/>
                <a:gd name="T30" fmla="*/ 16 w 33"/>
                <a:gd name="T31" fmla="*/ 14 h 32"/>
                <a:gd name="T32" fmla="*/ 23 w 33"/>
                <a:gd name="T33" fmla="*/ 28 h 32"/>
                <a:gd name="T34" fmla="*/ 6 w 33"/>
                <a:gd name="T35" fmla="*/ 32 h 32"/>
                <a:gd name="T36" fmla="*/ 0 w 33"/>
                <a:gd name="T37" fmla="*/ 34 h 32"/>
                <a:gd name="T38" fmla="*/ 18 w 33"/>
                <a:gd name="T39" fmla="*/ 34 h 32"/>
                <a:gd name="T40" fmla="*/ 20 w 33"/>
                <a:gd name="T41" fmla="*/ 34 h 32"/>
                <a:gd name="T42" fmla="*/ 18 w 33"/>
                <a:gd name="T43" fmla="*/ 35 h 32"/>
                <a:gd name="T44" fmla="*/ 3 w 33"/>
                <a:gd name="T45" fmla="*/ 35 h 32"/>
                <a:gd name="T46" fmla="*/ 6 w 33"/>
                <a:gd name="T47" fmla="*/ 37 h 32"/>
                <a:gd name="T48" fmla="*/ 16 w 33"/>
                <a:gd name="T49" fmla="*/ 37 h 32"/>
                <a:gd name="T50" fmla="*/ 23 w 33"/>
                <a:gd name="T51" fmla="*/ 40 h 32"/>
                <a:gd name="T52" fmla="*/ 21 w 33"/>
                <a:gd name="T53" fmla="*/ 43 h 32"/>
                <a:gd name="T54" fmla="*/ 40 w 33"/>
                <a:gd name="T55" fmla="*/ 32 h 32"/>
                <a:gd name="T56" fmla="*/ 44 w 33"/>
                <a:gd name="T57" fmla="*/ 31 h 32"/>
                <a:gd name="T58" fmla="*/ 43 w 33"/>
                <a:gd name="T59" fmla="*/ 29 h 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3"/>
                <a:gd name="T91" fmla="*/ 0 h 32"/>
                <a:gd name="T92" fmla="*/ 33 w 33"/>
                <a:gd name="T93" fmla="*/ 32 h 3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3" h="32">
                  <a:moveTo>
                    <a:pt x="32" y="22"/>
                  </a:moveTo>
                  <a:cubicBezTo>
                    <a:pt x="27" y="24"/>
                    <a:pt x="22" y="25"/>
                    <a:pt x="17" y="26"/>
                  </a:cubicBezTo>
                  <a:cubicBezTo>
                    <a:pt x="17" y="26"/>
                    <a:pt x="16" y="26"/>
                    <a:pt x="16" y="26"/>
                  </a:cubicBezTo>
                  <a:cubicBezTo>
                    <a:pt x="19" y="25"/>
                    <a:pt x="22" y="24"/>
                    <a:pt x="25" y="23"/>
                  </a:cubicBezTo>
                  <a:cubicBezTo>
                    <a:pt x="22" y="22"/>
                    <a:pt x="19" y="19"/>
                    <a:pt x="18" y="15"/>
                  </a:cubicBezTo>
                  <a:cubicBezTo>
                    <a:pt x="16" y="11"/>
                    <a:pt x="22" y="12"/>
                    <a:pt x="23" y="9"/>
                  </a:cubicBezTo>
                  <a:cubicBezTo>
                    <a:pt x="22" y="6"/>
                    <a:pt x="21" y="4"/>
                    <a:pt x="20" y="2"/>
                  </a:cubicBezTo>
                  <a:cubicBezTo>
                    <a:pt x="21" y="2"/>
                    <a:pt x="21" y="2"/>
                    <a:pt x="21" y="2"/>
                  </a:cubicBezTo>
                  <a:cubicBezTo>
                    <a:pt x="22" y="4"/>
                    <a:pt x="23" y="5"/>
                    <a:pt x="23" y="7"/>
                  </a:cubicBezTo>
                  <a:cubicBezTo>
                    <a:pt x="24" y="6"/>
                    <a:pt x="24" y="4"/>
                    <a:pt x="24" y="3"/>
                  </a:cubicBezTo>
                  <a:cubicBezTo>
                    <a:pt x="24" y="3"/>
                    <a:pt x="24" y="3"/>
                    <a:pt x="24" y="3"/>
                  </a:cubicBezTo>
                  <a:cubicBezTo>
                    <a:pt x="23" y="3"/>
                    <a:pt x="24" y="2"/>
                    <a:pt x="24" y="1"/>
                  </a:cubicBezTo>
                  <a:cubicBezTo>
                    <a:pt x="23" y="1"/>
                    <a:pt x="23" y="1"/>
                    <a:pt x="22" y="1"/>
                  </a:cubicBezTo>
                  <a:cubicBezTo>
                    <a:pt x="19" y="0"/>
                    <a:pt x="12" y="2"/>
                    <a:pt x="15" y="4"/>
                  </a:cubicBezTo>
                  <a:cubicBezTo>
                    <a:pt x="18" y="7"/>
                    <a:pt x="21" y="9"/>
                    <a:pt x="19" y="9"/>
                  </a:cubicBezTo>
                  <a:cubicBezTo>
                    <a:pt x="18" y="10"/>
                    <a:pt x="12" y="6"/>
                    <a:pt x="12" y="10"/>
                  </a:cubicBezTo>
                  <a:cubicBezTo>
                    <a:pt x="11" y="14"/>
                    <a:pt x="20" y="21"/>
                    <a:pt x="17" y="21"/>
                  </a:cubicBezTo>
                  <a:cubicBezTo>
                    <a:pt x="14" y="22"/>
                    <a:pt x="8" y="23"/>
                    <a:pt x="4" y="24"/>
                  </a:cubicBezTo>
                  <a:cubicBezTo>
                    <a:pt x="3" y="25"/>
                    <a:pt x="1" y="25"/>
                    <a:pt x="0" y="25"/>
                  </a:cubicBezTo>
                  <a:cubicBezTo>
                    <a:pt x="5" y="25"/>
                    <a:pt x="9" y="25"/>
                    <a:pt x="14" y="25"/>
                  </a:cubicBezTo>
                  <a:cubicBezTo>
                    <a:pt x="15" y="25"/>
                    <a:pt x="15" y="25"/>
                    <a:pt x="15" y="25"/>
                  </a:cubicBezTo>
                  <a:cubicBezTo>
                    <a:pt x="14" y="26"/>
                    <a:pt x="14" y="26"/>
                    <a:pt x="14" y="26"/>
                  </a:cubicBezTo>
                  <a:cubicBezTo>
                    <a:pt x="10" y="26"/>
                    <a:pt x="7" y="26"/>
                    <a:pt x="3" y="26"/>
                  </a:cubicBezTo>
                  <a:cubicBezTo>
                    <a:pt x="4" y="27"/>
                    <a:pt x="4" y="27"/>
                    <a:pt x="4" y="28"/>
                  </a:cubicBezTo>
                  <a:cubicBezTo>
                    <a:pt x="8" y="28"/>
                    <a:pt x="10" y="28"/>
                    <a:pt x="12" y="28"/>
                  </a:cubicBezTo>
                  <a:cubicBezTo>
                    <a:pt x="15" y="29"/>
                    <a:pt x="21" y="27"/>
                    <a:pt x="17" y="30"/>
                  </a:cubicBezTo>
                  <a:cubicBezTo>
                    <a:pt x="17" y="31"/>
                    <a:pt x="17" y="31"/>
                    <a:pt x="16" y="32"/>
                  </a:cubicBezTo>
                  <a:cubicBezTo>
                    <a:pt x="21" y="29"/>
                    <a:pt x="25" y="26"/>
                    <a:pt x="30" y="24"/>
                  </a:cubicBezTo>
                  <a:cubicBezTo>
                    <a:pt x="31" y="25"/>
                    <a:pt x="32" y="23"/>
                    <a:pt x="33" y="23"/>
                  </a:cubicBezTo>
                  <a:lnTo>
                    <a:pt x="32" y="22"/>
                  </a:ln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6" name="Freeform 212"/>
            <p:cNvSpPr>
              <a:spLocks/>
            </p:cNvSpPr>
            <p:nvPr/>
          </p:nvSpPr>
          <p:spPr bwMode="auto">
            <a:xfrm>
              <a:off x="1360" y="1432"/>
              <a:ext cx="1" cy="6"/>
            </a:xfrm>
            <a:custGeom>
              <a:avLst/>
              <a:gdLst>
                <a:gd name="T0" fmla="*/ 0 w 1"/>
                <a:gd name="T1" fmla="*/ 0 h 5"/>
                <a:gd name="T2" fmla="*/ 0 w 1"/>
                <a:gd name="T3" fmla="*/ 5 h 5"/>
                <a:gd name="T4" fmla="*/ 1 w 1"/>
                <a:gd name="T5" fmla="*/ 6 h 5"/>
                <a:gd name="T6" fmla="*/ 1 w 1"/>
                <a:gd name="T7" fmla="*/ 0 h 5"/>
                <a:gd name="T8" fmla="*/ 0 w 1"/>
                <a:gd name="T9" fmla="*/ 0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0" y="0"/>
                  </a:moveTo>
                  <a:cubicBezTo>
                    <a:pt x="0" y="1"/>
                    <a:pt x="0" y="2"/>
                    <a:pt x="0" y="3"/>
                  </a:cubicBezTo>
                  <a:cubicBezTo>
                    <a:pt x="0" y="3"/>
                    <a:pt x="0" y="5"/>
                    <a:pt x="1" y="4"/>
                  </a:cubicBezTo>
                  <a:cubicBezTo>
                    <a:pt x="1" y="0"/>
                    <a:pt x="1" y="0"/>
                    <a:pt x="1" y="0"/>
                  </a:cubicBezTo>
                  <a:cubicBezTo>
                    <a:pt x="0" y="0"/>
                    <a:pt x="0" y="0"/>
                    <a:pt x="0" y="0"/>
                  </a:cubicBezTo>
                  <a:close/>
                </a:path>
              </a:pathLst>
            </a:custGeom>
            <a:solidFill>
              <a:srgbClr val="FFE9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7" name="Freeform 213"/>
            <p:cNvSpPr>
              <a:spLocks/>
            </p:cNvSpPr>
            <p:nvPr/>
          </p:nvSpPr>
          <p:spPr bwMode="auto">
            <a:xfrm>
              <a:off x="1359" y="1431"/>
              <a:ext cx="2" cy="1"/>
            </a:xfrm>
            <a:custGeom>
              <a:avLst/>
              <a:gdLst>
                <a:gd name="T0" fmla="*/ 1 w 2"/>
                <a:gd name="T1" fmla="*/ 0 h 1"/>
                <a:gd name="T2" fmla="*/ 0 w 2"/>
                <a:gd name="T3" fmla="*/ 0 h 1"/>
                <a:gd name="T4" fmla="*/ 1 w 2"/>
                <a:gd name="T5" fmla="*/ 1 h 1"/>
                <a:gd name="T6" fmla="*/ 2 w 2"/>
                <a:gd name="T7" fmla="*/ 1 h 1"/>
                <a:gd name="T8" fmla="*/ 1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1" y="0"/>
                  </a:moveTo>
                  <a:cubicBezTo>
                    <a:pt x="1" y="0"/>
                    <a:pt x="1" y="0"/>
                    <a:pt x="0" y="0"/>
                  </a:cubicBezTo>
                  <a:cubicBezTo>
                    <a:pt x="0" y="1"/>
                    <a:pt x="1" y="1"/>
                    <a:pt x="1" y="1"/>
                  </a:cubicBezTo>
                  <a:cubicBezTo>
                    <a:pt x="1" y="1"/>
                    <a:pt x="1" y="1"/>
                    <a:pt x="2"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8" name="Freeform 214"/>
            <p:cNvSpPr>
              <a:spLocks/>
            </p:cNvSpPr>
            <p:nvPr/>
          </p:nvSpPr>
          <p:spPr bwMode="auto">
            <a:xfrm>
              <a:off x="1328" y="1419"/>
              <a:ext cx="31" cy="18"/>
            </a:xfrm>
            <a:custGeom>
              <a:avLst/>
              <a:gdLst>
                <a:gd name="T0" fmla="*/ 29 w 27"/>
                <a:gd name="T1" fmla="*/ 13 h 16"/>
                <a:gd name="T2" fmla="*/ 23 w 27"/>
                <a:gd name="T3" fmla="*/ 11 h 16"/>
                <a:gd name="T4" fmla="*/ 16 w 27"/>
                <a:gd name="T5" fmla="*/ 3 h 16"/>
                <a:gd name="T6" fmla="*/ 13 w 27"/>
                <a:gd name="T7" fmla="*/ 1 h 16"/>
                <a:gd name="T8" fmla="*/ 0 w 27"/>
                <a:gd name="T9" fmla="*/ 15 h 16"/>
                <a:gd name="T10" fmla="*/ 16 w 27"/>
                <a:gd name="T11" fmla="*/ 17 h 16"/>
                <a:gd name="T12" fmla="*/ 36 w 27"/>
                <a:gd name="T13" fmla="*/ 20 h 16"/>
                <a:gd name="T14" fmla="*/ 36 w 27"/>
                <a:gd name="T15" fmla="*/ 15 h 16"/>
                <a:gd name="T16" fmla="*/ 29 w 27"/>
                <a:gd name="T17" fmla="*/ 13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
                <a:gd name="T28" fmla="*/ 0 h 16"/>
                <a:gd name="T29" fmla="*/ 27 w 27"/>
                <a:gd name="T30" fmla="*/ 16 h 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 h="16">
                  <a:moveTo>
                    <a:pt x="22" y="11"/>
                  </a:moveTo>
                  <a:cubicBezTo>
                    <a:pt x="22" y="10"/>
                    <a:pt x="19" y="8"/>
                    <a:pt x="17" y="9"/>
                  </a:cubicBezTo>
                  <a:cubicBezTo>
                    <a:pt x="14" y="10"/>
                    <a:pt x="11" y="5"/>
                    <a:pt x="12" y="3"/>
                  </a:cubicBezTo>
                  <a:cubicBezTo>
                    <a:pt x="12" y="1"/>
                    <a:pt x="11" y="0"/>
                    <a:pt x="10" y="1"/>
                  </a:cubicBezTo>
                  <a:cubicBezTo>
                    <a:pt x="8" y="5"/>
                    <a:pt x="6" y="12"/>
                    <a:pt x="0" y="12"/>
                  </a:cubicBezTo>
                  <a:cubicBezTo>
                    <a:pt x="4" y="12"/>
                    <a:pt x="8" y="14"/>
                    <a:pt x="12" y="13"/>
                  </a:cubicBezTo>
                  <a:cubicBezTo>
                    <a:pt x="16" y="15"/>
                    <a:pt x="22" y="15"/>
                    <a:pt x="27" y="16"/>
                  </a:cubicBezTo>
                  <a:cubicBezTo>
                    <a:pt x="27" y="15"/>
                    <a:pt x="27" y="14"/>
                    <a:pt x="27" y="12"/>
                  </a:cubicBezTo>
                  <a:cubicBezTo>
                    <a:pt x="25" y="13"/>
                    <a:pt x="22" y="12"/>
                    <a:pt x="22" y="11"/>
                  </a:cubicBezTo>
                  <a:close/>
                </a:path>
              </a:pathLst>
            </a:custGeom>
            <a:solidFill>
              <a:srgbClr val="FFE9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09" name="Freeform 215"/>
            <p:cNvSpPr>
              <a:spLocks/>
            </p:cNvSpPr>
            <p:nvPr/>
          </p:nvSpPr>
          <p:spPr bwMode="auto">
            <a:xfrm>
              <a:off x="1363" y="1416"/>
              <a:ext cx="19" cy="24"/>
            </a:xfrm>
            <a:custGeom>
              <a:avLst/>
              <a:gdLst>
                <a:gd name="T0" fmla="*/ 15 w 17"/>
                <a:gd name="T1" fmla="*/ 21 h 21"/>
                <a:gd name="T2" fmla="*/ 1 w 17"/>
                <a:gd name="T3" fmla="*/ 18 h 21"/>
                <a:gd name="T4" fmla="*/ 0 w 17"/>
                <a:gd name="T5" fmla="*/ 18 h 21"/>
                <a:gd name="T6" fmla="*/ 0 w 17"/>
                <a:gd name="T7" fmla="*/ 21 h 21"/>
                <a:gd name="T8" fmla="*/ 1 w 17"/>
                <a:gd name="T9" fmla="*/ 25 h 21"/>
                <a:gd name="T10" fmla="*/ 19 w 17"/>
                <a:gd name="T11" fmla="*/ 27 h 21"/>
                <a:gd name="T12" fmla="*/ 20 w 17"/>
                <a:gd name="T13" fmla="*/ 16 h 21"/>
                <a:gd name="T14" fmla="*/ 21 w 17"/>
                <a:gd name="T15" fmla="*/ 0 h 21"/>
                <a:gd name="T16" fmla="*/ 15 w 17"/>
                <a:gd name="T17" fmla="*/ 21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21"/>
                <a:gd name="T29" fmla="*/ 17 w 17"/>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21">
                  <a:moveTo>
                    <a:pt x="12" y="16"/>
                  </a:moveTo>
                  <a:cubicBezTo>
                    <a:pt x="10" y="19"/>
                    <a:pt x="3" y="12"/>
                    <a:pt x="1" y="14"/>
                  </a:cubicBezTo>
                  <a:cubicBezTo>
                    <a:pt x="0" y="14"/>
                    <a:pt x="0" y="14"/>
                    <a:pt x="0" y="14"/>
                  </a:cubicBezTo>
                  <a:cubicBezTo>
                    <a:pt x="0" y="15"/>
                    <a:pt x="0" y="15"/>
                    <a:pt x="0" y="16"/>
                  </a:cubicBezTo>
                  <a:cubicBezTo>
                    <a:pt x="0" y="17"/>
                    <a:pt x="0" y="18"/>
                    <a:pt x="1" y="19"/>
                  </a:cubicBezTo>
                  <a:cubicBezTo>
                    <a:pt x="5" y="20"/>
                    <a:pt x="10" y="20"/>
                    <a:pt x="15" y="21"/>
                  </a:cubicBezTo>
                  <a:cubicBezTo>
                    <a:pt x="16" y="18"/>
                    <a:pt x="16" y="15"/>
                    <a:pt x="16" y="12"/>
                  </a:cubicBezTo>
                  <a:cubicBezTo>
                    <a:pt x="16" y="8"/>
                    <a:pt x="17" y="4"/>
                    <a:pt x="17" y="0"/>
                  </a:cubicBezTo>
                  <a:cubicBezTo>
                    <a:pt x="15" y="1"/>
                    <a:pt x="14" y="14"/>
                    <a:pt x="12" y="16"/>
                  </a:cubicBezTo>
                  <a:close/>
                </a:path>
              </a:pathLst>
            </a:custGeom>
            <a:solidFill>
              <a:srgbClr val="FFE9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0" name="Freeform 216"/>
            <p:cNvSpPr>
              <a:spLocks/>
            </p:cNvSpPr>
            <p:nvPr/>
          </p:nvSpPr>
          <p:spPr bwMode="auto">
            <a:xfrm>
              <a:off x="1329" y="1404"/>
              <a:ext cx="53" cy="34"/>
            </a:xfrm>
            <a:custGeom>
              <a:avLst/>
              <a:gdLst>
                <a:gd name="T0" fmla="*/ 61 w 46"/>
                <a:gd name="T1" fmla="*/ 6 h 30"/>
                <a:gd name="T2" fmla="*/ 50 w 46"/>
                <a:gd name="T3" fmla="*/ 6 h 30"/>
                <a:gd name="T4" fmla="*/ 31 w 46"/>
                <a:gd name="T5" fmla="*/ 6 h 30"/>
                <a:gd name="T6" fmla="*/ 29 w 46"/>
                <a:gd name="T7" fmla="*/ 3 h 30"/>
                <a:gd name="T8" fmla="*/ 27 w 46"/>
                <a:gd name="T9" fmla="*/ 3 h 30"/>
                <a:gd name="T10" fmla="*/ 21 w 46"/>
                <a:gd name="T11" fmla="*/ 1 h 30"/>
                <a:gd name="T12" fmla="*/ 0 w 46"/>
                <a:gd name="T13" fmla="*/ 14 h 30"/>
                <a:gd name="T14" fmla="*/ 12 w 46"/>
                <a:gd name="T15" fmla="*/ 17 h 30"/>
                <a:gd name="T16" fmla="*/ 12 w 46"/>
                <a:gd name="T17" fmla="*/ 18 h 30"/>
                <a:gd name="T18" fmla="*/ 15 w 46"/>
                <a:gd name="T19" fmla="*/ 20 h 30"/>
                <a:gd name="T20" fmla="*/ 21 w 46"/>
                <a:gd name="T21" fmla="*/ 28 h 30"/>
                <a:gd name="T22" fmla="*/ 28 w 46"/>
                <a:gd name="T23" fmla="*/ 31 h 30"/>
                <a:gd name="T24" fmla="*/ 35 w 46"/>
                <a:gd name="T25" fmla="*/ 32 h 30"/>
                <a:gd name="T26" fmla="*/ 33 w 46"/>
                <a:gd name="T27" fmla="*/ 29 h 30"/>
                <a:gd name="T28" fmla="*/ 35 w 46"/>
                <a:gd name="T29" fmla="*/ 29 h 30"/>
                <a:gd name="T30" fmla="*/ 37 w 46"/>
                <a:gd name="T31" fmla="*/ 29 h 30"/>
                <a:gd name="T32" fmla="*/ 38 w 46"/>
                <a:gd name="T33" fmla="*/ 32 h 30"/>
                <a:gd name="T34" fmla="*/ 40 w 46"/>
                <a:gd name="T35" fmla="*/ 32 h 30"/>
                <a:gd name="T36" fmla="*/ 54 w 46"/>
                <a:gd name="T37" fmla="*/ 35 h 30"/>
                <a:gd name="T38" fmla="*/ 61 w 46"/>
                <a:gd name="T39" fmla="*/ 14 h 30"/>
                <a:gd name="T40" fmla="*/ 61 w 46"/>
                <a:gd name="T41" fmla="*/ 6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6"/>
                <a:gd name="T64" fmla="*/ 0 h 30"/>
                <a:gd name="T65" fmla="*/ 46 w 46"/>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6" h="30">
                  <a:moveTo>
                    <a:pt x="46" y="4"/>
                  </a:moveTo>
                  <a:cubicBezTo>
                    <a:pt x="43" y="4"/>
                    <a:pt x="40" y="5"/>
                    <a:pt x="37" y="4"/>
                  </a:cubicBezTo>
                  <a:cubicBezTo>
                    <a:pt x="33" y="6"/>
                    <a:pt x="27" y="4"/>
                    <a:pt x="23" y="4"/>
                  </a:cubicBezTo>
                  <a:cubicBezTo>
                    <a:pt x="22" y="3"/>
                    <a:pt x="22" y="3"/>
                    <a:pt x="22" y="3"/>
                  </a:cubicBezTo>
                  <a:cubicBezTo>
                    <a:pt x="21" y="2"/>
                    <a:pt x="20" y="3"/>
                    <a:pt x="20" y="3"/>
                  </a:cubicBezTo>
                  <a:cubicBezTo>
                    <a:pt x="17" y="4"/>
                    <a:pt x="18" y="0"/>
                    <a:pt x="16" y="1"/>
                  </a:cubicBezTo>
                  <a:cubicBezTo>
                    <a:pt x="10" y="3"/>
                    <a:pt x="5" y="7"/>
                    <a:pt x="0" y="11"/>
                  </a:cubicBezTo>
                  <a:cubicBezTo>
                    <a:pt x="3" y="11"/>
                    <a:pt x="7" y="11"/>
                    <a:pt x="9" y="13"/>
                  </a:cubicBezTo>
                  <a:cubicBezTo>
                    <a:pt x="9" y="13"/>
                    <a:pt x="9" y="14"/>
                    <a:pt x="9" y="14"/>
                  </a:cubicBezTo>
                  <a:cubicBezTo>
                    <a:pt x="10" y="13"/>
                    <a:pt x="11" y="14"/>
                    <a:pt x="11" y="16"/>
                  </a:cubicBezTo>
                  <a:cubicBezTo>
                    <a:pt x="10" y="18"/>
                    <a:pt x="13" y="23"/>
                    <a:pt x="16" y="22"/>
                  </a:cubicBezTo>
                  <a:cubicBezTo>
                    <a:pt x="18" y="21"/>
                    <a:pt x="21" y="23"/>
                    <a:pt x="21" y="24"/>
                  </a:cubicBezTo>
                  <a:cubicBezTo>
                    <a:pt x="21" y="25"/>
                    <a:pt x="24" y="26"/>
                    <a:pt x="26" y="25"/>
                  </a:cubicBezTo>
                  <a:cubicBezTo>
                    <a:pt x="26" y="25"/>
                    <a:pt x="25" y="24"/>
                    <a:pt x="25" y="23"/>
                  </a:cubicBezTo>
                  <a:cubicBezTo>
                    <a:pt x="26" y="23"/>
                    <a:pt x="26" y="23"/>
                    <a:pt x="26" y="23"/>
                  </a:cubicBezTo>
                  <a:cubicBezTo>
                    <a:pt x="28" y="23"/>
                    <a:pt x="28" y="23"/>
                    <a:pt x="28" y="23"/>
                  </a:cubicBezTo>
                  <a:cubicBezTo>
                    <a:pt x="28" y="24"/>
                    <a:pt x="28" y="24"/>
                    <a:pt x="29" y="25"/>
                  </a:cubicBezTo>
                  <a:cubicBezTo>
                    <a:pt x="29" y="25"/>
                    <a:pt x="29" y="25"/>
                    <a:pt x="30" y="25"/>
                  </a:cubicBezTo>
                  <a:cubicBezTo>
                    <a:pt x="32" y="23"/>
                    <a:pt x="39" y="30"/>
                    <a:pt x="41" y="27"/>
                  </a:cubicBezTo>
                  <a:cubicBezTo>
                    <a:pt x="43" y="25"/>
                    <a:pt x="44" y="12"/>
                    <a:pt x="46" y="11"/>
                  </a:cubicBezTo>
                  <a:cubicBezTo>
                    <a:pt x="46" y="9"/>
                    <a:pt x="46" y="6"/>
                    <a:pt x="4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1" name="Freeform 217"/>
            <p:cNvSpPr>
              <a:spLocks/>
            </p:cNvSpPr>
            <p:nvPr/>
          </p:nvSpPr>
          <p:spPr bwMode="auto">
            <a:xfrm>
              <a:off x="1308" y="1417"/>
              <a:ext cx="29" cy="15"/>
            </a:xfrm>
            <a:custGeom>
              <a:avLst/>
              <a:gdLst>
                <a:gd name="T0" fmla="*/ 18 w 26"/>
                <a:gd name="T1" fmla="*/ 14 h 13"/>
                <a:gd name="T2" fmla="*/ 21 w 26"/>
                <a:gd name="T3" fmla="*/ 3 h 13"/>
                <a:gd name="T4" fmla="*/ 22 w 26"/>
                <a:gd name="T5" fmla="*/ 0 h 13"/>
                <a:gd name="T6" fmla="*/ 20 w 26"/>
                <a:gd name="T7" fmla="*/ 0 h 13"/>
                <a:gd name="T8" fmla="*/ 17 w 26"/>
                <a:gd name="T9" fmla="*/ 2 h 13"/>
                <a:gd name="T10" fmla="*/ 0 w 26"/>
                <a:gd name="T11" fmla="*/ 12 h 13"/>
                <a:gd name="T12" fmla="*/ 18 w 26"/>
                <a:gd name="T13" fmla="*/ 17 h 13"/>
                <a:gd name="T14" fmla="*/ 26 w 26"/>
                <a:gd name="T15" fmla="*/ 16 h 13"/>
                <a:gd name="T16" fmla="*/ 32 w 26"/>
                <a:gd name="T17" fmla="*/ 7 h 13"/>
                <a:gd name="T18" fmla="*/ 18 w 26"/>
                <a:gd name="T19" fmla="*/ 14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13"/>
                <a:gd name="T32" fmla="*/ 26 w 26"/>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13">
                  <a:moveTo>
                    <a:pt x="14" y="10"/>
                  </a:moveTo>
                  <a:cubicBezTo>
                    <a:pt x="10" y="9"/>
                    <a:pt x="16" y="3"/>
                    <a:pt x="17" y="3"/>
                  </a:cubicBezTo>
                  <a:cubicBezTo>
                    <a:pt x="18" y="3"/>
                    <a:pt x="18" y="1"/>
                    <a:pt x="18" y="0"/>
                  </a:cubicBezTo>
                  <a:cubicBezTo>
                    <a:pt x="18" y="0"/>
                    <a:pt x="17" y="0"/>
                    <a:pt x="16" y="0"/>
                  </a:cubicBezTo>
                  <a:cubicBezTo>
                    <a:pt x="15" y="1"/>
                    <a:pt x="14" y="2"/>
                    <a:pt x="13" y="2"/>
                  </a:cubicBezTo>
                  <a:cubicBezTo>
                    <a:pt x="9" y="4"/>
                    <a:pt x="4" y="6"/>
                    <a:pt x="0" y="9"/>
                  </a:cubicBezTo>
                  <a:cubicBezTo>
                    <a:pt x="4" y="11"/>
                    <a:pt x="9" y="12"/>
                    <a:pt x="14" y="13"/>
                  </a:cubicBezTo>
                  <a:cubicBezTo>
                    <a:pt x="16" y="13"/>
                    <a:pt x="19" y="13"/>
                    <a:pt x="21" y="12"/>
                  </a:cubicBezTo>
                  <a:cubicBezTo>
                    <a:pt x="23" y="10"/>
                    <a:pt x="25" y="7"/>
                    <a:pt x="26" y="5"/>
                  </a:cubicBezTo>
                  <a:cubicBezTo>
                    <a:pt x="23" y="8"/>
                    <a:pt x="18" y="11"/>
                    <a:pt x="14" y="10"/>
                  </a:cubicBezTo>
                  <a:close/>
                </a:path>
              </a:pathLst>
            </a:custGeom>
            <a:solidFill>
              <a:srgbClr val="FFE9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2" name="Freeform 218"/>
            <p:cNvSpPr>
              <a:spLocks/>
            </p:cNvSpPr>
            <p:nvPr/>
          </p:nvSpPr>
          <p:spPr bwMode="auto">
            <a:xfrm>
              <a:off x="1319" y="1417"/>
              <a:ext cx="20" cy="13"/>
            </a:xfrm>
            <a:custGeom>
              <a:avLst/>
              <a:gdLst>
                <a:gd name="T0" fmla="*/ 11 w 17"/>
                <a:gd name="T1" fmla="*/ 0 h 11"/>
                <a:gd name="T2" fmla="*/ 9 w 17"/>
                <a:gd name="T3" fmla="*/ 5 h 11"/>
                <a:gd name="T4" fmla="*/ 6 w 17"/>
                <a:gd name="T5" fmla="*/ 14 h 11"/>
                <a:gd name="T6" fmla="*/ 22 w 17"/>
                <a:gd name="T7" fmla="*/ 7 h 11"/>
                <a:gd name="T8" fmla="*/ 24 w 17"/>
                <a:gd name="T9" fmla="*/ 2 h 11"/>
                <a:gd name="T10" fmla="*/ 11 w 17"/>
                <a:gd name="T11" fmla="*/ 0 h 11"/>
                <a:gd name="T12" fmla="*/ 0 60000 65536"/>
                <a:gd name="T13" fmla="*/ 0 60000 65536"/>
                <a:gd name="T14" fmla="*/ 0 60000 65536"/>
                <a:gd name="T15" fmla="*/ 0 60000 65536"/>
                <a:gd name="T16" fmla="*/ 0 60000 65536"/>
                <a:gd name="T17" fmla="*/ 0 60000 65536"/>
                <a:gd name="T18" fmla="*/ 0 w 17"/>
                <a:gd name="T19" fmla="*/ 0 h 11"/>
                <a:gd name="T20" fmla="*/ 17 w 17"/>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7" h="11">
                  <a:moveTo>
                    <a:pt x="8" y="0"/>
                  </a:moveTo>
                  <a:cubicBezTo>
                    <a:pt x="8" y="1"/>
                    <a:pt x="8" y="3"/>
                    <a:pt x="7" y="3"/>
                  </a:cubicBezTo>
                  <a:cubicBezTo>
                    <a:pt x="6" y="3"/>
                    <a:pt x="0" y="9"/>
                    <a:pt x="4" y="10"/>
                  </a:cubicBezTo>
                  <a:cubicBezTo>
                    <a:pt x="8" y="11"/>
                    <a:pt x="13" y="8"/>
                    <a:pt x="16" y="5"/>
                  </a:cubicBezTo>
                  <a:cubicBezTo>
                    <a:pt x="16" y="4"/>
                    <a:pt x="17" y="3"/>
                    <a:pt x="17" y="2"/>
                  </a:cubicBezTo>
                  <a:cubicBezTo>
                    <a:pt x="14" y="0"/>
                    <a:pt x="11"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3" name="Freeform 219"/>
            <p:cNvSpPr>
              <a:spLocks/>
            </p:cNvSpPr>
            <p:nvPr/>
          </p:nvSpPr>
          <p:spPr bwMode="auto">
            <a:xfrm>
              <a:off x="1383" y="1411"/>
              <a:ext cx="4" cy="4"/>
            </a:xfrm>
            <a:custGeom>
              <a:avLst/>
              <a:gdLst>
                <a:gd name="T0" fmla="*/ 4 w 3"/>
                <a:gd name="T1" fmla="*/ 1 h 4"/>
                <a:gd name="T2" fmla="*/ 0 w 3"/>
                <a:gd name="T3" fmla="*/ 0 h 4"/>
                <a:gd name="T4" fmla="*/ 0 w 3"/>
                <a:gd name="T5" fmla="*/ 3 h 4"/>
                <a:gd name="T6" fmla="*/ 4 w 3"/>
                <a:gd name="T7" fmla="*/ 4 h 4"/>
                <a:gd name="T8" fmla="*/ 4 w 3"/>
                <a:gd name="T9" fmla="*/ 1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1"/>
                  </a:moveTo>
                  <a:cubicBezTo>
                    <a:pt x="2" y="0"/>
                    <a:pt x="1" y="0"/>
                    <a:pt x="0" y="0"/>
                  </a:cubicBezTo>
                  <a:cubicBezTo>
                    <a:pt x="0" y="1"/>
                    <a:pt x="0" y="2"/>
                    <a:pt x="0" y="3"/>
                  </a:cubicBezTo>
                  <a:cubicBezTo>
                    <a:pt x="1" y="3"/>
                    <a:pt x="1" y="3"/>
                    <a:pt x="2" y="4"/>
                  </a:cubicBezTo>
                  <a:cubicBezTo>
                    <a:pt x="1" y="3"/>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4" name="Freeform 220"/>
            <p:cNvSpPr>
              <a:spLocks/>
            </p:cNvSpPr>
            <p:nvPr/>
          </p:nvSpPr>
          <p:spPr bwMode="auto">
            <a:xfrm>
              <a:off x="1383" y="1413"/>
              <a:ext cx="35" cy="17"/>
            </a:xfrm>
            <a:custGeom>
              <a:avLst/>
              <a:gdLst>
                <a:gd name="T0" fmla="*/ 35 w 30"/>
                <a:gd name="T1" fmla="*/ 6 h 15"/>
                <a:gd name="T2" fmla="*/ 29 w 30"/>
                <a:gd name="T3" fmla="*/ 7 h 15"/>
                <a:gd name="T4" fmla="*/ 16 w 30"/>
                <a:gd name="T5" fmla="*/ 1 h 15"/>
                <a:gd name="T6" fmla="*/ 6 w 30"/>
                <a:gd name="T7" fmla="*/ 2 h 15"/>
                <a:gd name="T8" fmla="*/ 2 w 30"/>
                <a:gd name="T9" fmla="*/ 2 h 15"/>
                <a:gd name="T10" fmla="*/ 2 w 30"/>
                <a:gd name="T11" fmla="*/ 2 h 15"/>
                <a:gd name="T12" fmla="*/ 2 w 30"/>
                <a:gd name="T13" fmla="*/ 2 h 15"/>
                <a:gd name="T14" fmla="*/ 0 w 30"/>
                <a:gd name="T15" fmla="*/ 1 h 15"/>
                <a:gd name="T16" fmla="*/ 0 w 30"/>
                <a:gd name="T17" fmla="*/ 17 h 15"/>
                <a:gd name="T18" fmla="*/ 13 w 30"/>
                <a:gd name="T19" fmla="*/ 19 h 15"/>
                <a:gd name="T20" fmla="*/ 16 w 30"/>
                <a:gd name="T21" fmla="*/ 18 h 15"/>
                <a:gd name="T22" fmla="*/ 30 w 30"/>
                <a:gd name="T23" fmla="*/ 17 h 15"/>
                <a:gd name="T24" fmla="*/ 39 w 30"/>
                <a:gd name="T25" fmla="*/ 17 h 15"/>
                <a:gd name="T26" fmla="*/ 40 w 30"/>
                <a:gd name="T27" fmla="*/ 9 h 15"/>
                <a:gd name="T28" fmla="*/ 41 w 30"/>
                <a:gd name="T29" fmla="*/ 8 h 15"/>
                <a:gd name="T30" fmla="*/ 40 w 30"/>
                <a:gd name="T31" fmla="*/ 6 h 15"/>
                <a:gd name="T32" fmla="*/ 35 w 30"/>
                <a:gd name="T33" fmla="*/ 6 h 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0"/>
                <a:gd name="T52" fmla="*/ 0 h 15"/>
                <a:gd name="T53" fmla="*/ 30 w 30"/>
                <a:gd name="T54" fmla="*/ 15 h 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0" h="15">
                  <a:moveTo>
                    <a:pt x="26" y="4"/>
                  </a:moveTo>
                  <a:cubicBezTo>
                    <a:pt x="24" y="4"/>
                    <a:pt x="23" y="6"/>
                    <a:pt x="21" y="5"/>
                  </a:cubicBezTo>
                  <a:cubicBezTo>
                    <a:pt x="18" y="3"/>
                    <a:pt x="14" y="0"/>
                    <a:pt x="12" y="1"/>
                  </a:cubicBezTo>
                  <a:cubicBezTo>
                    <a:pt x="9" y="2"/>
                    <a:pt x="6" y="2"/>
                    <a:pt x="4" y="2"/>
                  </a:cubicBezTo>
                  <a:cubicBezTo>
                    <a:pt x="3" y="2"/>
                    <a:pt x="2" y="2"/>
                    <a:pt x="2" y="2"/>
                  </a:cubicBezTo>
                  <a:cubicBezTo>
                    <a:pt x="2" y="2"/>
                    <a:pt x="2" y="2"/>
                    <a:pt x="2" y="2"/>
                  </a:cubicBezTo>
                  <a:cubicBezTo>
                    <a:pt x="2" y="2"/>
                    <a:pt x="2" y="2"/>
                    <a:pt x="2" y="2"/>
                  </a:cubicBezTo>
                  <a:cubicBezTo>
                    <a:pt x="1" y="1"/>
                    <a:pt x="1" y="1"/>
                    <a:pt x="0" y="1"/>
                  </a:cubicBezTo>
                  <a:cubicBezTo>
                    <a:pt x="0" y="5"/>
                    <a:pt x="0" y="9"/>
                    <a:pt x="0" y="13"/>
                  </a:cubicBezTo>
                  <a:cubicBezTo>
                    <a:pt x="3" y="14"/>
                    <a:pt x="6" y="14"/>
                    <a:pt x="9" y="15"/>
                  </a:cubicBezTo>
                  <a:cubicBezTo>
                    <a:pt x="10" y="14"/>
                    <a:pt x="11" y="13"/>
                    <a:pt x="12" y="14"/>
                  </a:cubicBezTo>
                  <a:cubicBezTo>
                    <a:pt x="16" y="14"/>
                    <a:pt x="19" y="14"/>
                    <a:pt x="22" y="13"/>
                  </a:cubicBezTo>
                  <a:cubicBezTo>
                    <a:pt x="24" y="13"/>
                    <a:pt x="26" y="14"/>
                    <a:pt x="28" y="13"/>
                  </a:cubicBezTo>
                  <a:cubicBezTo>
                    <a:pt x="28" y="11"/>
                    <a:pt x="28" y="9"/>
                    <a:pt x="29" y="7"/>
                  </a:cubicBezTo>
                  <a:cubicBezTo>
                    <a:pt x="29" y="7"/>
                    <a:pt x="29" y="6"/>
                    <a:pt x="30" y="6"/>
                  </a:cubicBezTo>
                  <a:cubicBezTo>
                    <a:pt x="29" y="4"/>
                    <a:pt x="29" y="4"/>
                    <a:pt x="29" y="4"/>
                  </a:cubicBezTo>
                  <a:cubicBezTo>
                    <a:pt x="29" y="4"/>
                    <a:pt x="27" y="4"/>
                    <a:pt x="26" y="4"/>
                  </a:cubicBezTo>
                  <a:close/>
                </a:path>
              </a:pathLst>
            </a:custGeom>
            <a:solidFill>
              <a:srgbClr val="FFE9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5" name="Freeform 221"/>
            <p:cNvSpPr>
              <a:spLocks/>
            </p:cNvSpPr>
            <p:nvPr/>
          </p:nvSpPr>
          <p:spPr bwMode="auto">
            <a:xfrm>
              <a:off x="1386" y="1408"/>
              <a:ext cx="31" cy="12"/>
            </a:xfrm>
            <a:custGeom>
              <a:avLst/>
              <a:gdLst>
                <a:gd name="T0" fmla="*/ 13 w 27"/>
                <a:gd name="T1" fmla="*/ 7 h 10"/>
                <a:gd name="T2" fmla="*/ 25 w 27"/>
                <a:gd name="T3" fmla="*/ 13 h 10"/>
                <a:gd name="T4" fmla="*/ 32 w 27"/>
                <a:gd name="T5" fmla="*/ 12 h 10"/>
                <a:gd name="T6" fmla="*/ 36 w 27"/>
                <a:gd name="T7" fmla="*/ 12 h 10"/>
                <a:gd name="T8" fmla="*/ 36 w 27"/>
                <a:gd name="T9" fmla="*/ 10 h 10"/>
                <a:gd name="T10" fmla="*/ 32 w 27"/>
                <a:gd name="T11" fmla="*/ 5 h 10"/>
                <a:gd name="T12" fmla="*/ 23 w 27"/>
                <a:gd name="T13" fmla="*/ 2 h 10"/>
                <a:gd name="T14" fmla="*/ 11 w 27"/>
                <a:gd name="T15" fmla="*/ 2 h 10"/>
                <a:gd name="T16" fmla="*/ 3 w 27"/>
                <a:gd name="T17" fmla="*/ 2 h 10"/>
                <a:gd name="T18" fmla="*/ 0 w 27"/>
                <a:gd name="T19" fmla="*/ 8 h 10"/>
                <a:gd name="T20" fmla="*/ 2 w 27"/>
                <a:gd name="T21" fmla="*/ 8 h 10"/>
                <a:gd name="T22" fmla="*/ 13 w 27"/>
                <a:gd name="T23" fmla="*/ 7 h 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
                <a:gd name="T37" fmla="*/ 0 h 10"/>
                <a:gd name="T38" fmla="*/ 27 w 27"/>
                <a:gd name="T39" fmla="*/ 10 h 1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 h="10">
                  <a:moveTo>
                    <a:pt x="10" y="5"/>
                  </a:moveTo>
                  <a:cubicBezTo>
                    <a:pt x="12" y="4"/>
                    <a:pt x="16" y="7"/>
                    <a:pt x="19" y="9"/>
                  </a:cubicBezTo>
                  <a:cubicBezTo>
                    <a:pt x="21" y="10"/>
                    <a:pt x="22" y="8"/>
                    <a:pt x="24" y="8"/>
                  </a:cubicBezTo>
                  <a:cubicBezTo>
                    <a:pt x="25" y="8"/>
                    <a:pt x="27" y="8"/>
                    <a:pt x="27" y="8"/>
                  </a:cubicBezTo>
                  <a:cubicBezTo>
                    <a:pt x="27" y="7"/>
                    <a:pt x="27" y="7"/>
                    <a:pt x="27" y="7"/>
                  </a:cubicBezTo>
                  <a:cubicBezTo>
                    <a:pt x="24" y="8"/>
                    <a:pt x="25" y="4"/>
                    <a:pt x="24" y="3"/>
                  </a:cubicBezTo>
                  <a:cubicBezTo>
                    <a:pt x="22" y="3"/>
                    <a:pt x="20" y="2"/>
                    <a:pt x="17" y="2"/>
                  </a:cubicBezTo>
                  <a:cubicBezTo>
                    <a:pt x="15" y="0"/>
                    <a:pt x="12" y="2"/>
                    <a:pt x="9" y="2"/>
                  </a:cubicBezTo>
                  <a:cubicBezTo>
                    <a:pt x="6" y="2"/>
                    <a:pt x="5" y="2"/>
                    <a:pt x="3" y="2"/>
                  </a:cubicBezTo>
                  <a:cubicBezTo>
                    <a:pt x="1" y="2"/>
                    <a:pt x="1" y="4"/>
                    <a:pt x="0" y="6"/>
                  </a:cubicBezTo>
                  <a:cubicBezTo>
                    <a:pt x="0" y="6"/>
                    <a:pt x="1" y="6"/>
                    <a:pt x="2" y="6"/>
                  </a:cubicBezTo>
                  <a:cubicBezTo>
                    <a:pt x="4" y="6"/>
                    <a:pt x="7" y="6"/>
                    <a:pt x="1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6" name="Freeform 222"/>
            <p:cNvSpPr>
              <a:spLocks/>
            </p:cNvSpPr>
            <p:nvPr/>
          </p:nvSpPr>
          <p:spPr bwMode="auto">
            <a:xfrm>
              <a:off x="1316" y="1435"/>
              <a:ext cx="23" cy="11"/>
            </a:xfrm>
            <a:custGeom>
              <a:avLst/>
              <a:gdLst>
                <a:gd name="T0" fmla="*/ 24 w 20"/>
                <a:gd name="T1" fmla="*/ 0 h 10"/>
                <a:gd name="T2" fmla="*/ 7 w 20"/>
                <a:gd name="T3" fmla="*/ 9 h 10"/>
                <a:gd name="T4" fmla="*/ 0 w 20"/>
                <a:gd name="T5" fmla="*/ 7 h 10"/>
                <a:gd name="T6" fmla="*/ 6 w 20"/>
                <a:gd name="T7" fmla="*/ 12 h 10"/>
                <a:gd name="T8" fmla="*/ 26 w 20"/>
                <a:gd name="T9" fmla="*/ 0 h 10"/>
                <a:gd name="T10" fmla="*/ 24 w 20"/>
                <a:gd name="T11" fmla="*/ 0 h 10"/>
                <a:gd name="T12" fmla="*/ 0 60000 65536"/>
                <a:gd name="T13" fmla="*/ 0 60000 65536"/>
                <a:gd name="T14" fmla="*/ 0 60000 65536"/>
                <a:gd name="T15" fmla="*/ 0 60000 65536"/>
                <a:gd name="T16" fmla="*/ 0 60000 65536"/>
                <a:gd name="T17" fmla="*/ 0 60000 65536"/>
                <a:gd name="T18" fmla="*/ 0 w 20"/>
                <a:gd name="T19" fmla="*/ 0 h 10"/>
                <a:gd name="T20" fmla="*/ 20 w 20"/>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20" h="10">
                  <a:moveTo>
                    <a:pt x="18" y="0"/>
                  </a:moveTo>
                  <a:cubicBezTo>
                    <a:pt x="15" y="2"/>
                    <a:pt x="6" y="8"/>
                    <a:pt x="5" y="7"/>
                  </a:cubicBezTo>
                  <a:cubicBezTo>
                    <a:pt x="3" y="6"/>
                    <a:pt x="2" y="6"/>
                    <a:pt x="0" y="5"/>
                  </a:cubicBezTo>
                  <a:cubicBezTo>
                    <a:pt x="1" y="7"/>
                    <a:pt x="2" y="9"/>
                    <a:pt x="4" y="10"/>
                  </a:cubicBezTo>
                  <a:cubicBezTo>
                    <a:pt x="10" y="8"/>
                    <a:pt x="15" y="3"/>
                    <a:pt x="20" y="0"/>
                  </a:cubicBezTo>
                  <a:cubicBezTo>
                    <a:pt x="19" y="0"/>
                    <a:pt x="19" y="0"/>
                    <a:pt x="1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7" name="Freeform 223"/>
            <p:cNvSpPr>
              <a:spLocks/>
            </p:cNvSpPr>
            <p:nvPr/>
          </p:nvSpPr>
          <p:spPr bwMode="auto">
            <a:xfrm>
              <a:off x="1316" y="1434"/>
              <a:ext cx="20" cy="10"/>
            </a:xfrm>
            <a:custGeom>
              <a:avLst/>
              <a:gdLst>
                <a:gd name="T0" fmla="*/ 22 w 18"/>
                <a:gd name="T1" fmla="*/ 1 h 9"/>
                <a:gd name="T2" fmla="*/ 9 w 18"/>
                <a:gd name="T3" fmla="*/ 0 h 9"/>
                <a:gd name="T4" fmla="*/ 9 w 18"/>
                <a:gd name="T5" fmla="*/ 4 h 9"/>
                <a:gd name="T6" fmla="*/ 7 w 18"/>
                <a:gd name="T7" fmla="*/ 7 h 9"/>
                <a:gd name="T8" fmla="*/ 4 w 18"/>
                <a:gd name="T9" fmla="*/ 3 h 9"/>
                <a:gd name="T10" fmla="*/ 4 w 18"/>
                <a:gd name="T11" fmla="*/ 3 h 9"/>
                <a:gd name="T12" fmla="*/ 3 w 18"/>
                <a:gd name="T13" fmla="*/ 3 h 9"/>
                <a:gd name="T14" fmla="*/ 0 w 18"/>
                <a:gd name="T15" fmla="*/ 3 h 9"/>
                <a:gd name="T16" fmla="*/ 0 w 18"/>
                <a:gd name="T17" fmla="*/ 8 h 9"/>
                <a:gd name="T18" fmla="*/ 7 w 18"/>
                <a:gd name="T19" fmla="*/ 10 h 9"/>
                <a:gd name="T20" fmla="*/ 22 w 18"/>
                <a:gd name="T21" fmla="*/ 1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9"/>
                <a:gd name="T35" fmla="*/ 18 w 18"/>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9">
                  <a:moveTo>
                    <a:pt x="18" y="1"/>
                  </a:moveTo>
                  <a:cubicBezTo>
                    <a:pt x="14" y="1"/>
                    <a:pt x="10" y="1"/>
                    <a:pt x="7" y="0"/>
                  </a:cubicBezTo>
                  <a:cubicBezTo>
                    <a:pt x="7" y="4"/>
                    <a:pt x="7" y="4"/>
                    <a:pt x="7" y="4"/>
                  </a:cubicBezTo>
                  <a:cubicBezTo>
                    <a:pt x="7" y="5"/>
                    <a:pt x="6" y="6"/>
                    <a:pt x="5" y="5"/>
                  </a:cubicBezTo>
                  <a:cubicBezTo>
                    <a:pt x="3" y="5"/>
                    <a:pt x="4" y="4"/>
                    <a:pt x="4" y="3"/>
                  </a:cubicBezTo>
                  <a:cubicBezTo>
                    <a:pt x="4" y="3"/>
                    <a:pt x="4" y="3"/>
                    <a:pt x="4" y="3"/>
                  </a:cubicBezTo>
                  <a:cubicBezTo>
                    <a:pt x="3" y="3"/>
                    <a:pt x="3" y="3"/>
                    <a:pt x="3" y="3"/>
                  </a:cubicBezTo>
                  <a:cubicBezTo>
                    <a:pt x="2" y="4"/>
                    <a:pt x="1" y="2"/>
                    <a:pt x="0" y="3"/>
                  </a:cubicBezTo>
                  <a:cubicBezTo>
                    <a:pt x="0" y="4"/>
                    <a:pt x="0" y="5"/>
                    <a:pt x="0" y="6"/>
                  </a:cubicBezTo>
                  <a:cubicBezTo>
                    <a:pt x="2" y="7"/>
                    <a:pt x="3" y="7"/>
                    <a:pt x="5" y="8"/>
                  </a:cubicBezTo>
                  <a:cubicBezTo>
                    <a:pt x="6" y="9"/>
                    <a:pt x="15" y="3"/>
                    <a:pt x="18" y="1"/>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8" name="Rectangle 224"/>
            <p:cNvSpPr>
              <a:spLocks noChangeArrowheads="1"/>
            </p:cNvSpPr>
            <p:nvPr/>
          </p:nvSpPr>
          <p:spPr bwMode="auto">
            <a:xfrm>
              <a:off x="1278" y="1420"/>
              <a:ext cx="202" cy="17"/>
            </a:xfrm>
            <a:prstGeom prst="rect">
              <a:avLst/>
            </a:prstGeom>
            <a:solidFill>
              <a:srgbClr val="FFFFFF"/>
            </a:solidFill>
            <a:ln w="3175">
              <a:solidFill>
                <a:srgbClr val="9F9FA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19" name="Rectangle 225"/>
            <p:cNvSpPr>
              <a:spLocks noChangeArrowheads="1"/>
            </p:cNvSpPr>
            <p:nvPr/>
          </p:nvSpPr>
          <p:spPr bwMode="auto">
            <a:xfrm>
              <a:off x="1274" y="1436"/>
              <a:ext cx="208" cy="25"/>
            </a:xfrm>
            <a:prstGeom prst="rect">
              <a:avLst/>
            </a:prstGeom>
            <a:solidFill>
              <a:srgbClr val="CAA390"/>
            </a:solidFill>
            <a:ln w="3175">
              <a:solidFill>
                <a:srgbClr val="CAA39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0" name="Rectangle 226"/>
            <p:cNvSpPr>
              <a:spLocks noChangeArrowheads="1"/>
            </p:cNvSpPr>
            <p:nvPr/>
          </p:nvSpPr>
          <p:spPr bwMode="auto">
            <a:xfrm>
              <a:off x="1262" y="1370"/>
              <a:ext cx="12" cy="91"/>
            </a:xfrm>
            <a:prstGeom prst="rect">
              <a:avLst/>
            </a:prstGeom>
            <a:solidFill>
              <a:srgbClr val="CAA390"/>
            </a:solidFill>
            <a:ln w="3175">
              <a:solidFill>
                <a:srgbClr val="CAA39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1" name="Rectangle 227"/>
            <p:cNvSpPr>
              <a:spLocks noChangeArrowheads="1"/>
            </p:cNvSpPr>
            <p:nvPr/>
          </p:nvSpPr>
          <p:spPr bwMode="auto">
            <a:xfrm>
              <a:off x="1349" y="1766"/>
              <a:ext cx="39" cy="79"/>
            </a:xfrm>
            <a:prstGeom prst="rect">
              <a:avLst/>
            </a:prstGeom>
            <a:solidFill>
              <a:srgbClr val="FFFFFF"/>
            </a:solidFill>
            <a:ln w="3175">
              <a:solidFill>
                <a:srgbClr val="727172"/>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2" name="Freeform 228"/>
            <p:cNvSpPr>
              <a:spLocks/>
            </p:cNvSpPr>
            <p:nvPr/>
          </p:nvSpPr>
          <p:spPr bwMode="auto">
            <a:xfrm>
              <a:off x="1949" y="1307"/>
              <a:ext cx="46" cy="156"/>
            </a:xfrm>
            <a:custGeom>
              <a:avLst/>
              <a:gdLst>
                <a:gd name="T0" fmla="*/ 39 w 40"/>
                <a:gd name="T1" fmla="*/ 173 h 136"/>
                <a:gd name="T2" fmla="*/ 32 w 40"/>
                <a:gd name="T3" fmla="*/ 170 h 136"/>
                <a:gd name="T4" fmla="*/ 30 w 40"/>
                <a:gd name="T5" fmla="*/ 167 h 136"/>
                <a:gd name="T6" fmla="*/ 30 w 40"/>
                <a:gd name="T7" fmla="*/ 46 h 136"/>
                <a:gd name="T8" fmla="*/ 37 w 40"/>
                <a:gd name="T9" fmla="*/ 46 h 136"/>
                <a:gd name="T10" fmla="*/ 46 w 40"/>
                <a:gd name="T11" fmla="*/ 47 h 136"/>
                <a:gd name="T12" fmla="*/ 49 w 40"/>
                <a:gd name="T13" fmla="*/ 47 h 136"/>
                <a:gd name="T14" fmla="*/ 52 w 40"/>
                <a:gd name="T15" fmla="*/ 45 h 136"/>
                <a:gd name="T16" fmla="*/ 51 w 40"/>
                <a:gd name="T17" fmla="*/ 41 h 136"/>
                <a:gd name="T18" fmla="*/ 47 w 40"/>
                <a:gd name="T19" fmla="*/ 28 h 136"/>
                <a:gd name="T20" fmla="*/ 46 w 40"/>
                <a:gd name="T21" fmla="*/ 18 h 136"/>
                <a:gd name="T22" fmla="*/ 46 w 40"/>
                <a:gd name="T23" fmla="*/ 11 h 136"/>
                <a:gd name="T24" fmla="*/ 46 w 40"/>
                <a:gd name="T25" fmla="*/ 11 h 136"/>
                <a:gd name="T26" fmla="*/ 47 w 40"/>
                <a:gd name="T27" fmla="*/ 10 h 136"/>
                <a:gd name="T28" fmla="*/ 47 w 40"/>
                <a:gd name="T29" fmla="*/ 8 h 136"/>
                <a:gd name="T30" fmla="*/ 46 w 40"/>
                <a:gd name="T31" fmla="*/ 7 h 136"/>
                <a:gd name="T32" fmla="*/ 44 w 40"/>
                <a:gd name="T33" fmla="*/ 6 h 136"/>
                <a:gd name="T34" fmla="*/ 43 w 40"/>
                <a:gd name="T35" fmla="*/ 6 h 136"/>
                <a:gd name="T36" fmla="*/ 32 w 40"/>
                <a:gd name="T37" fmla="*/ 3 h 136"/>
                <a:gd name="T38" fmla="*/ 26 w 40"/>
                <a:gd name="T39" fmla="*/ 2 h 136"/>
                <a:gd name="T40" fmla="*/ 17 w 40"/>
                <a:gd name="T41" fmla="*/ 2 h 136"/>
                <a:gd name="T42" fmla="*/ 16 w 40"/>
                <a:gd name="T43" fmla="*/ 6 h 136"/>
                <a:gd name="T44" fmla="*/ 16 w 40"/>
                <a:gd name="T45" fmla="*/ 9 h 136"/>
                <a:gd name="T46" fmla="*/ 15 w 40"/>
                <a:gd name="T47" fmla="*/ 11 h 136"/>
                <a:gd name="T48" fmla="*/ 3 w 40"/>
                <a:gd name="T49" fmla="*/ 30 h 136"/>
                <a:gd name="T50" fmla="*/ 1 w 40"/>
                <a:gd name="T51" fmla="*/ 33 h 136"/>
                <a:gd name="T52" fmla="*/ 0 w 40"/>
                <a:gd name="T53" fmla="*/ 34 h 136"/>
                <a:gd name="T54" fmla="*/ 3 w 40"/>
                <a:gd name="T55" fmla="*/ 38 h 136"/>
                <a:gd name="T56" fmla="*/ 15 w 40"/>
                <a:gd name="T57" fmla="*/ 42 h 136"/>
                <a:gd name="T58" fmla="*/ 14 w 40"/>
                <a:gd name="T59" fmla="*/ 47 h 136"/>
                <a:gd name="T60" fmla="*/ 16 w 40"/>
                <a:gd name="T61" fmla="*/ 48 h 136"/>
                <a:gd name="T62" fmla="*/ 18 w 40"/>
                <a:gd name="T63" fmla="*/ 48 h 136"/>
                <a:gd name="T64" fmla="*/ 18 w 40"/>
                <a:gd name="T65" fmla="*/ 46 h 136"/>
                <a:gd name="T66" fmla="*/ 16 w 40"/>
                <a:gd name="T67" fmla="*/ 44 h 136"/>
                <a:gd name="T68" fmla="*/ 16 w 40"/>
                <a:gd name="T69" fmla="*/ 42 h 136"/>
                <a:gd name="T70" fmla="*/ 21 w 40"/>
                <a:gd name="T71" fmla="*/ 44 h 136"/>
                <a:gd name="T72" fmla="*/ 21 w 40"/>
                <a:gd name="T73" fmla="*/ 45 h 136"/>
                <a:gd name="T74" fmla="*/ 23 w 40"/>
                <a:gd name="T75" fmla="*/ 46 h 136"/>
                <a:gd name="T76" fmla="*/ 23 w 40"/>
                <a:gd name="T77" fmla="*/ 170 h 136"/>
                <a:gd name="T78" fmla="*/ 17 w 40"/>
                <a:gd name="T79" fmla="*/ 171 h 136"/>
                <a:gd name="T80" fmla="*/ 15 w 40"/>
                <a:gd name="T81" fmla="*/ 177 h 136"/>
                <a:gd name="T82" fmla="*/ 36 w 40"/>
                <a:gd name="T83" fmla="*/ 177 h 136"/>
                <a:gd name="T84" fmla="*/ 39 w 40"/>
                <a:gd name="T85" fmla="*/ 173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0"/>
                <a:gd name="T130" fmla="*/ 0 h 136"/>
                <a:gd name="T131" fmla="*/ 40 w 40"/>
                <a:gd name="T132" fmla="*/ 136 h 1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0" h="136">
                  <a:moveTo>
                    <a:pt x="30" y="132"/>
                  </a:moveTo>
                  <a:cubicBezTo>
                    <a:pt x="28" y="130"/>
                    <a:pt x="25" y="129"/>
                    <a:pt x="24" y="129"/>
                  </a:cubicBezTo>
                  <a:cubicBezTo>
                    <a:pt x="23" y="128"/>
                    <a:pt x="23" y="128"/>
                    <a:pt x="23" y="127"/>
                  </a:cubicBezTo>
                  <a:cubicBezTo>
                    <a:pt x="24" y="127"/>
                    <a:pt x="23" y="36"/>
                    <a:pt x="23" y="35"/>
                  </a:cubicBezTo>
                  <a:cubicBezTo>
                    <a:pt x="24" y="35"/>
                    <a:pt x="26" y="35"/>
                    <a:pt x="28" y="35"/>
                  </a:cubicBezTo>
                  <a:cubicBezTo>
                    <a:pt x="30" y="35"/>
                    <a:pt x="32" y="35"/>
                    <a:pt x="35" y="36"/>
                  </a:cubicBezTo>
                  <a:cubicBezTo>
                    <a:pt x="36" y="36"/>
                    <a:pt x="36" y="35"/>
                    <a:pt x="37" y="36"/>
                  </a:cubicBezTo>
                  <a:cubicBezTo>
                    <a:pt x="38" y="36"/>
                    <a:pt x="39" y="35"/>
                    <a:pt x="39" y="34"/>
                  </a:cubicBezTo>
                  <a:cubicBezTo>
                    <a:pt x="40" y="33"/>
                    <a:pt x="38" y="32"/>
                    <a:pt x="38" y="31"/>
                  </a:cubicBezTo>
                  <a:cubicBezTo>
                    <a:pt x="37" y="28"/>
                    <a:pt x="37" y="24"/>
                    <a:pt x="36" y="21"/>
                  </a:cubicBezTo>
                  <a:cubicBezTo>
                    <a:pt x="36" y="19"/>
                    <a:pt x="35" y="16"/>
                    <a:pt x="35" y="14"/>
                  </a:cubicBezTo>
                  <a:cubicBezTo>
                    <a:pt x="35" y="12"/>
                    <a:pt x="35" y="11"/>
                    <a:pt x="35" y="9"/>
                  </a:cubicBezTo>
                  <a:cubicBezTo>
                    <a:pt x="35" y="9"/>
                    <a:pt x="35" y="9"/>
                    <a:pt x="35" y="9"/>
                  </a:cubicBezTo>
                  <a:cubicBezTo>
                    <a:pt x="36" y="9"/>
                    <a:pt x="36" y="8"/>
                    <a:pt x="36" y="8"/>
                  </a:cubicBezTo>
                  <a:cubicBezTo>
                    <a:pt x="36" y="7"/>
                    <a:pt x="37" y="7"/>
                    <a:pt x="36" y="6"/>
                  </a:cubicBezTo>
                  <a:cubicBezTo>
                    <a:pt x="36" y="6"/>
                    <a:pt x="35" y="5"/>
                    <a:pt x="35" y="5"/>
                  </a:cubicBezTo>
                  <a:cubicBezTo>
                    <a:pt x="34" y="5"/>
                    <a:pt x="33" y="5"/>
                    <a:pt x="33" y="4"/>
                  </a:cubicBezTo>
                  <a:cubicBezTo>
                    <a:pt x="32" y="4"/>
                    <a:pt x="32" y="4"/>
                    <a:pt x="32" y="4"/>
                  </a:cubicBezTo>
                  <a:cubicBezTo>
                    <a:pt x="29" y="4"/>
                    <a:pt x="27" y="3"/>
                    <a:pt x="24" y="3"/>
                  </a:cubicBezTo>
                  <a:cubicBezTo>
                    <a:pt x="23" y="2"/>
                    <a:pt x="21" y="2"/>
                    <a:pt x="20" y="2"/>
                  </a:cubicBezTo>
                  <a:cubicBezTo>
                    <a:pt x="17" y="2"/>
                    <a:pt x="15" y="0"/>
                    <a:pt x="13" y="2"/>
                  </a:cubicBezTo>
                  <a:cubicBezTo>
                    <a:pt x="12" y="3"/>
                    <a:pt x="12" y="3"/>
                    <a:pt x="12" y="4"/>
                  </a:cubicBezTo>
                  <a:cubicBezTo>
                    <a:pt x="13" y="5"/>
                    <a:pt x="12" y="6"/>
                    <a:pt x="12" y="7"/>
                  </a:cubicBezTo>
                  <a:cubicBezTo>
                    <a:pt x="11" y="8"/>
                    <a:pt x="10" y="8"/>
                    <a:pt x="11" y="9"/>
                  </a:cubicBezTo>
                  <a:cubicBezTo>
                    <a:pt x="8" y="14"/>
                    <a:pt x="6" y="19"/>
                    <a:pt x="3" y="23"/>
                  </a:cubicBezTo>
                  <a:cubicBezTo>
                    <a:pt x="3" y="24"/>
                    <a:pt x="2" y="25"/>
                    <a:pt x="1" y="25"/>
                  </a:cubicBezTo>
                  <a:cubicBezTo>
                    <a:pt x="1" y="25"/>
                    <a:pt x="0" y="25"/>
                    <a:pt x="0" y="26"/>
                  </a:cubicBezTo>
                  <a:cubicBezTo>
                    <a:pt x="0" y="28"/>
                    <a:pt x="2" y="28"/>
                    <a:pt x="3" y="29"/>
                  </a:cubicBezTo>
                  <a:cubicBezTo>
                    <a:pt x="6" y="30"/>
                    <a:pt x="8" y="31"/>
                    <a:pt x="11" y="32"/>
                  </a:cubicBezTo>
                  <a:cubicBezTo>
                    <a:pt x="12" y="34"/>
                    <a:pt x="9" y="34"/>
                    <a:pt x="10" y="36"/>
                  </a:cubicBezTo>
                  <a:cubicBezTo>
                    <a:pt x="10" y="37"/>
                    <a:pt x="11" y="37"/>
                    <a:pt x="12" y="37"/>
                  </a:cubicBezTo>
                  <a:cubicBezTo>
                    <a:pt x="13" y="37"/>
                    <a:pt x="13" y="37"/>
                    <a:pt x="14" y="37"/>
                  </a:cubicBezTo>
                  <a:cubicBezTo>
                    <a:pt x="14" y="36"/>
                    <a:pt x="14" y="36"/>
                    <a:pt x="14" y="35"/>
                  </a:cubicBezTo>
                  <a:cubicBezTo>
                    <a:pt x="14" y="34"/>
                    <a:pt x="13" y="33"/>
                    <a:pt x="12" y="33"/>
                  </a:cubicBezTo>
                  <a:cubicBezTo>
                    <a:pt x="12" y="33"/>
                    <a:pt x="12" y="32"/>
                    <a:pt x="12" y="32"/>
                  </a:cubicBezTo>
                  <a:cubicBezTo>
                    <a:pt x="14" y="32"/>
                    <a:pt x="15" y="33"/>
                    <a:pt x="16" y="33"/>
                  </a:cubicBezTo>
                  <a:cubicBezTo>
                    <a:pt x="16" y="33"/>
                    <a:pt x="16" y="33"/>
                    <a:pt x="16" y="34"/>
                  </a:cubicBezTo>
                  <a:cubicBezTo>
                    <a:pt x="16" y="34"/>
                    <a:pt x="17" y="34"/>
                    <a:pt x="17" y="35"/>
                  </a:cubicBezTo>
                  <a:cubicBezTo>
                    <a:pt x="17" y="36"/>
                    <a:pt x="17" y="128"/>
                    <a:pt x="17" y="129"/>
                  </a:cubicBezTo>
                  <a:cubicBezTo>
                    <a:pt x="16" y="129"/>
                    <a:pt x="15" y="129"/>
                    <a:pt x="13" y="130"/>
                  </a:cubicBezTo>
                  <a:cubicBezTo>
                    <a:pt x="13" y="130"/>
                    <a:pt x="8" y="133"/>
                    <a:pt x="11" y="134"/>
                  </a:cubicBezTo>
                  <a:cubicBezTo>
                    <a:pt x="14" y="135"/>
                    <a:pt x="23" y="136"/>
                    <a:pt x="27" y="134"/>
                  </a:cubicBezTo>
                  <a:cubicBezTo>
                    <a:pt x="29" y="133"/>
                    <a:pt x="29" y="133"/>
                    <a:pt x="30" y="132"/>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3" name="Freeform 229"/>
            <p:cNvSpPr>
              <a:spLocks/>
            </p:cNvSpPr>
            <p:nvPr/>
          </p:nvSpPr>
          <p:spPr bwMode="auto">
            <a:xfrm>
              <a:off x="1950" y="1336"/>
              <a:ext cx="42" cy="11"/>
            </a:xfrm>
            <a:custGeom>
              <a:avLst/>
              <a:gdLst>
                <a:gd name="T0" fmla="*/ 48 w 37"/>
                <a:gd name="T1" fmla="*/ 11 h 10"/>
                <a:gd name="T2" fmla="*/ 41 w 37"/>
                <a:gd name="T3" fmla="*/ 11 h 10"/>
                <a:gd name="T4" fmla="*/ 35 w 37"/>
                <a:gd name="T5" fmla="*/ 11 h 10"/>
                <a:gd name="T6" fmla="*/ 23 w 37"/>
                <a:gd name="T7" fmla="*/ 10 h 10"/>
                <a:gd name="T8" fmla="*/ 17 w 37"/>
                <a:gd name="T9" fmla="*/ 8 h 10"/>
                <a:gd name="T10" fmla="*/ 7 w 37"/>
                <a:gd name="T11" fmla="*/ 4 h 10"/>
                <a:gd name="T12" fmla="*/ 0 w 37"/>
                <a:gd name="T13" fmla="*/ 1 h 10"/>
                <a:gd name="T14" fmla="*/ 0 w 37"/>
                <a:gd name="T15" fmla="*/ 1 h 10"/>
                <a:gd name="T16" fmla="*/ 1 w 37"/>
                <a:gd name="T17" fmla="*/ 1 h 10"/>
                <a:gd name="T18" fmla="*/ 7 w 37"/>
                <a:gd name="T19" fmla="*/ 3 h 10"/>
                <a:gd name="T20" fmla="*/ 16 w 37"/>
                <a:gd name="T21" fmla="*/ 7 h 10"/>
                <a:gd name="T22" fmla="*/ 18 w 37"/>
                <a:gd name="T23" fmla="*/ 7 h 10"/>
                <a:gd name="T24" fmla="*/ 20 w 37"/>
                <a:gd name="T25" fmla="*/ 8 h 10"/>
                <a:gd name="T26" fmla="*/ 28 w 37"/>
                <a:gd name="T27" fmla="*/ 9 h 10"/>
                <a:gd name="T28" fmla="*/ 31 w 37"/>
                <a:gd name="T29" fmla="*/ 9 h 10"/>
                <a:gd name="T30" fmla="*/ 32 w 37"/>
                <a:gd name="T31" fmla="*/ 10 h 10"/>
                <a:gd name="T32" fmla="*/ 37 w 37"/>
                <a:gd name="T33" fmla="*/ 10 h 10"/>
                <a:gd name="T34" fmla="*/ 40 w 37"/>
                <a:gd name="T35" fmla="*/ 10 h 10"/>
                <a:gd name="T36" fmla="*/ 48 w 37"/>
                <a:gd name="T37" fmla="*/ 10 h 10"/>
                <a:gd name="T38" fmla="*/ 48 w 37"/>
                <a:gd name="T39" fmla="*/ 11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7"/>
                <a:gd name="T61" fmla="*/ 0 h 10"/>
                <a:gd name="T62" fmla="*/ 37 w 37"/>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7" h="10">
                  <a:moveTo>
                    <a:pt x="37" y="9"/>
                  </a:moveTo>
                  <a:cubicBezTo>
                    <a:pt x="35" y="10"/>
                    <a:pt x="33" y="10"/>
                    <a:pt x="32" y="9"/>
                  </a:cubicBezTo>
                  <a:cubicBezTo>
                    <a:pt x="30" y="10"/>
                    <a:pt x="29" y="9"/>
                    <a:pt x="27" y="9"/>
                  </a:cubicBezTo>
                  <a:cubicBezTo>
                    <a:pt x="24" y="9"/>
                    <a:pt x="21" y="9"/>
                    <a:pt x="18" y="8"/>
                  </a:cubicBezTo>
                  <a:cubicBezTo>
                    <a:pt x="16" y="8"/>
                    <a:pt x="15" y="7"/>
                    <a:pt x="13" y="6"/>
                  </a:cubicBezTo>
                  <a:cubicBezTo>
                    <a:pt x="10" y="6"/>
                    <a:pt x="8" y="5"/>
                    <a:pt x="5" y="4"/>
                  </a:cubicBezTo>
                  <a:cubicBezTo>
                    <a:pt x="3" y="3"/>
                    <a:pt x="2" y="3"/>
                    <a:pt x="0" y="1"/>
                  </a:cubicBezTo>
                  <a:cubicBezTo>
                    <a:pt x="0" y="1"/>
                    <a:pt x="0" y="1"/>
                    <a:pt x="0" y="1"/>
                  </a:cubicBezTo>
                  <a:cubicBezTo>
                    <a:pt x="0" y="0"/>
                    <a:pt x="1" y="1"/>
                    <a:pt x="1" y="1"/>
                  </a:cubicBezTo>
                  <a:cubicBezTo>
                    <a:pt x="2" y="2"/>
                    <a:pt x="4" y="2"/>
                    <a:pt x="5" y="3"/>
                  </a:cubicBezTo>
                  <a:cubicBezTo>
                    <a:pt x="7" y="3"/>
                    <a:pt x="10" y="4"/>
                    <a:pt x="12" y="5"/>
                  </a:cubicBezTo>
                  <a:cubicBezTo>
                    <a:pt x="13" y="5"/>
                    <a:pt x="13" y="5"/>
                    <a:pt x="14" y="5"/>
                  </a:cubicBezTo>
                  <a:cubicBezTo>
                    <a:pt x="14" y="5"/>
                    <a:pt x="15" y="5"/>
                    <a:pt x="16" y="6"/>
                  </a:cubicBezTo>
                  <a:cubicBezTo>
                    <a:pt x="18" y="6"/>
                    <a:pt x="20" y="7"/>
                    <a:pt x="22" y="7"/>
                  </a:cubicBezTo>
                  <a:cubicBezTo>
                    <a:pt x="22" y="8"/>
                    <a:pt x="23" y="7"/>
                    <a:pt x="24" y="7"/>
                  </a:cubicBezTo>
                  <a:cubicBezTo>
                    <a:pt x="24" y="7"/>
                    <a:pt x="25" y="8"/>
                    <a:pt x="25" y="8"/>
                  </a:cubicBezTo>
                  <a:cubicBezTo>
                    <a:pt x="27" y="8"/>
                    <a:pt x="28" y="8"/>
                    <a:pt x="29" y="8"/>
                  </a:cubicBezTo>
                  <a:cubicBezTo>
                    <a:pt x="30" y="8"/>
                    <a:pt x="31" y="8"/>
                    <a:pt x="31" y="8"/>
                  </a:cubicBezTo>
                  <a:cubicBezTo>
                    <a:pt x="33" y="8"/>
                    <a:pt x="35" y="9"/>
                    <a:pt x="37" y="8"/>
                  </a:cubicBezTo>
                  <a:cubicBezTo>
                    <a:pt x="37" y="8"/>
                    <a:pt x="37" y="9"/>
                    <a:pt x="37" y="9"/>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4" name="Freeform 230"/>
            <p:cNvSpPr>
              <a:spLocks/>
            </p:cNvSpPr>
            <p:nvPr/>
          </p:nvSpPr>
          <p:spPr bwMode="auto">
            <a:xfrm>
              <a:off x="1965" y="1310"/>
              <a:ext cx="24" cy="5"/>
            </a:xfrm>
            <a:custGeom>
              <a:avLst/>
              <a:gdLst>
                <a:gd name="T0" fmla="*/ 27 w 21"/>
                <a:gd name="T1" fmla="*/ 5 h 5"/>
                <a:gd name="T2" fmla="*/ 19 w 21"/>
                <a:gd name="T3" fmla="*/ 4 h 5"/>
                <a:gd name="T4" fmla="*/ 0 w 21"/>
                <a:gd name="T5" fmla="*/ 1 h 5"/>
                <a:gd name="T6" fmla="*/ 1 w 21"/>
                <a:gd name="T7" fmla="*/ 0 h 5"/>
                <a:gd name="T8" fmla="*/ 2 w 21"/>
                <a:gd name="T9" fmla="*/ 1 h 5"/>
                <a:gd name="T10" fmla="*/ 11 w 21"/>
                <a:gd name="T11" fmla="*/ 2 h 5"/>
                <a:gd name="T12" fmla="*/ 18 w 21"/>
                <a:gd name="T13" fmla="*/ 2 h 5"/>
                <a:gd name="T14" fmla="*/ 27 w 21"/>
                <a:gd name="T15" fmla="*/ 5 h 5"/>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5"/>
                <a:gd name="T26" fmla="*/ 21 w 21"/>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5">
                  <a:moveTo>
                    <a:pt x="21" y="5"/>
                  </a:moveTo>
                  <a:cubicBezTo>
                    <a:pt x="19" y="5"/>
                    <a:pt x="17" y="5"/>
                    <a:pt x="15" y="4"/>
                  </a:cubicBezTo>
                  <a:cubicBezTo>
                    <a:pt x="10" y="4"/>
                    <a:pt x="5" y="3"/>
                    <a:pt x="0" y="1"/>
                  </a:cubicBezTo>
                  <a:cubicBezTo>
                    <a:pt x="0" y="0"/>
                    <a:pt x="1" y="1"/>
                    <a:pt x="1" y="0"/>
                  </a:cubicBezTo>
                  <a:cubicBezTo>
                    <a:pt x="2" y="0"/>
                    <a:pt x="2" y="0"/>
                    <a:pt x="2" y="1"/>
                  </a:cubicBezTo>
                  <a:cubicBezTo>
                    <a:pt x="5" y="1"/>
                    <a:pt x="7" y="1"/>
                    <a:pt x="9" y="2"/>
                  </a:cubicBezTo>
                  <a:cubicBezTo>
                    <a:pt x="11" y="1"/>
                    <a:pt x="12" y="2"/>
                    <a:pt x="14" y="2"/>
                  </a:cubicBezTo>
                  <a:cubicBezTo>
                    <a:pt x="16" y="3"/>
                    <a:pt x="19" y="3"/>
                    <a:pt x="21" y="5"/>
                  </a:cubicBezTo>
                  <a:close/>
                </a:path>
              </a:pathLst>
            </a:custGeom>
            <a:solidFill>
              <a:srgbClr val="FACC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5" name="Freeform 231"/>
            <p:cNvSpPr>
              <a:spLocks/>
            </p:cNvSpPr>
            <p:nvPr/>
          </p:nvSpPr>
          <p:spPr bwMode="auto">
            <a:xfrm>
              <a:off x="1987" y="1318"/>
              <a:ext cx="4" cy="27"/>
            </a:xfrm>
            <a:custGeom>
              <a:avLst/>
              <a:gdLst>
                <a:gd name="T0" fmla="*/ 4 w 4"/>
                <a:gd name="T1" fmla="*/ 29 h 24"/>
                <a:gd name="T2" fmla="*/ 4 w 4"/>
                <a:gd name="T3" fmla="*/ 29 h 24"/>
                <a:gd name="T4" fmla="*/ 2 w 4"/>
                <a:gd name="T5" fmla="*/ 29 h 24"/>
                <a:gd name="T6" fmla="*/ 2 w 4"/>
                <a:gd name="T7" fmla="*/ 29 h 24"/>
                <a:gd name="T8" fmla="*/ 0 w 4"/>
                <a:gd name="T9" fmla="*/ 7 h 24"/>
                <a:gd name="T10" fmla="*/ 0 w 4"/>
                <a:gd name="T11" fmla="*/ 1 h 24"/>
                <a:gd name="T12" fmla="*/ 1 w 4"/>
                <a:gd name="T13" fmla="*/ 0 h 24"/>
                <a:gd name="T14" fmla="*/ 2 w 4"/>
                <a:gd name="T15" fmla="*/ 17 h 24"/>
                <a:gd name="T16" fmla="*/ 4 w 4"/>
                <a:gd name="T17" fmla="*/ 29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24"/>
                <a:gd name="T29" fmla="*/ 4 w 4"/>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24">
                  <a:moveTo>
                    <a:pt x="4" y="23"/>
                  </a:moveTo>
                  <a:cubicBezTo>
                    <a:pt x="4" y="23"/>
                    <a:pt x="4" y="23"/>
                    <a:pt x="4" y="23"/>
                  </a:cubicBezTo>
                  <a:cubicBezTo>
                    <a:pt x="3" y="24"/>
                    <a:pt x="2" y="23"/>
                    <a:pt x="2" y="23"/>
                  </a:cubicBezTo>
                  <a:cubicBezTo>
                    <a:pt x="2" y="23"/>
                    <a:pt x="2" y="23"/>
                    <a:pt x="2" y="23"/>
                  </a:cubicBezTo>
                  <a:cubicBezTo>
                    <a:pt x="1" y="17"/>
                    <a:pt x="1" y="11"/>
                    <a:pt x="0" y="5"/>
                  </a:cubicBezTo>
                  <a:cubicBezTo>
                    <a:pt x="0" y="1"/>
                    <a:pt x="0" y="1"/>
                    <a:pt x="0" y="1"/>
                  </a:cubicBezTo>
                  <a:cubicBezTo>
                    <a:pt x="0" y="0"/>
                    <a:pt x="1" y="0"/>
                    <a:pt x="1" y="0"/>
                  </a:cubicBezTo>
                  <a:cubicBezTo>
                    <a:pt x="2" y="4"/>
                    <a:pt x="2" y="9"/>
                    <a:pt x="2" y="13"/>
                  </a:cubicBezTo>
                  <a:cubicBezTo>
                    <a:pt x="3" y="16"/>
                    <a:pt x="4" y="20"/>
                    <a:pt x="4" y="23"/>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6" name="Freeform 232"/>
            <p:cNvSpPr>
              <a:spLocks/>
            </p:cNvSpPr>
            <p:nvPr/>
          </p:nvSpPr>
          <p:spPr bwMode="auto">
            <a:xfrm>
              <a:off x="1965" y="1312"/>
              <a:ext cx="23" cy="5"/>
            </a:xfrm>
            <a:custGeom>
              <a:avLst/>
              <a:gdLst>
                <a:gd name="T0" fmla="*/ 26 w 20"/>
                <a:gd name="T1" fmla="*/ 6 h 4"/>
                <a:gd name="T2" fmla="*/ 18 w 20"/>
                <a:gd name="T3" fmla="*/ 6 h 4"/>
                <a:gd name="T4" fmla="*/ 15 w 20"/>
                <a:gd name="T5" fmla="*/ 5 h 4"/>
                <a:gd name="T6" fmla="*/ 2 w 20"/>
                <a:gd name="T7" fmla="*/ 1 h 4"/>
                <a:gd name="T8" fmla="*/ 0 w 20"/>
                <a:gd name="T9" fmla="*/ 0 h 4"/>
                <a:gd name="T10" fmla="*/ 2 w 20"/>
                <a:gd name="T11" fmla="*/ 0 h 4"/>
                <a:gd name="T12" fmla="*/ 12 w 20"/>
                <a:gd name="T13" fmla="*/ 4 h 4"/>
                <a:gd name="T14" fmla="*/ 26 w 20"/>
                <a:gd name="T15" fmla="*/ 6 h 4"/>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4"/>
                <a:gd name="T26" fmla="*/ 20 w 20"/>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4">
                  <a:moveTo>
                    <a:pt x="20" y="4"/>
                  </a:moveTo>
                  <a:cubicBezTo>
                    <a:pt x="18" y="4"/>
                    <a:pt x="16" y="4"/>
                    <a:pt x="14" y="4"/>
                  </a:cubicBezTo>
                  <a:cubicBezTo>
                    <a:pt x="13" y="3"/>
                    <a:pt x="12" y="3"/>
                    <a:pt x="11" y="3"/>
                  </a:cubicBezTo>
                  <a:cubicBezTo>
                    <a:pt x="8" y="3"/>
                    <a:pt x="5" y="2"/>
                    <a:pt x="2" y="1"/>
                  </a:cubicBezTo>
                  <a:cubicBezTo>
                    <a:pt x="1" y="1"/>
                    <a:pt x="0" y="1"/>
                    <a:pt x="0" y="0"/>
                  </a:cubicBezTo>
                  <a:cubicBezTo>
                    <a:pt x="0" y="0"/>
                    <a:pt x="1" y="0"/>
                    <a:pt x="2" y="0"/>
                  </a:cubicBezTo>
                  <a:cubicBezTo>
                    <a:pt x="4" y="1"/>
                    <a:pt x="7" y="1"/>
                    <a:pt x="9" y="2"/>
                  </a:cubicBezTo>
                  <a:cubicBezTo>
                    <a:pt x="12" y="3"/>
                    <a:pt x="17" y="3"/>
                    <a:pt x="20" y="4"/>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7" name="Freeform 233"/>
            <p:cNvSpPr>
              <a:spLocks/>
            </p:cNvSpPr>
            <p:nvPr/>
          </p:nvSpPr>
          <p:spPr bwMode="auto">
            <a:xfrm>
              <a:off x="1984" y="1318"/>
              <a:ext cx="4" cy="26"/>
            </a:xfrm>
            <a:custGeom>
              <a:avLst/>
              <a:gdLst>
                <a:gd name="T0" fmla="*/ 5 w 3"/>
                <a:gd name="T1" fmla="*/ 29 h 23"/>
                <a:gd name="T2" fmla="*/ 1 w 3"/>
                <a:gd name="T3" fmla="*/ 29 h 23"/>
                <a:gd name="T4" fmla="*/ 0 w 3"/>
                <a:gd name="T5" fmla="*/ 20 h 23"/>
                <a:gd name="T6" fmla="*/ 0 w 3"/>
                <a:gd name="T7" fmla="*/ 7 h 23"/>
                <a:gd name="T8" fmla="*/ 0 w 3"/>
                <a:gd name="T9" fmla="*/ 0 h 23"/>
                <a:gd name="T10" fmla="*/ 1 w 3"/>
                <a:gd name="T11" fmla="*/ 0 h 23"/>
                <a:gd name="T12" fmla="*/ 5 w 3"/>
                <a:gd name="T13" fmla="*/ 26 h 23"/>
                <a:gd name="T14" fmla="*/ 5 w 3"/>
                <a:gd name="T15" fmla="*/ 29 h 23"/>
                <a:gd name="T16" fmla="*/ 0 60000 65536"/>
                <a:gd name="T17" fmla="*/ 0 60000 65536"/>
                <a:gd name="T18" fmla="*/ 0 60000 65536"/>
                <a:gd name="T19" fmla="*/ 0 60000 65536"/>
                <a:gd name="T20" fmla="*/ 0 60000 65536"/>
                <a:gd name="T21" fmla="*/ 0 60000 65536"/>
                <a:gd name="T22" fmla="*/ 0 60000 65536"/>
                <a:gd name="T23" fmla="*/ 0 60000 65536"/>
                <a:gd name="T24" fmla="*/ 0 w 3"/>
                <a:gd name="T25" fmla="*/ 0 h 23"/>
                <a:gd name="T26" fmla="*/ 3 w 3"/>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 h="23">
                  <a:moveTo>
                    <a:pt x="3" y="23"/>
                  </a:moveTo>
                  <a:cubicBezTo>
                    <a:pt x="2" y="23"/>
                    <a:pt x="1" y="23"/>
                    <a:pt x="1" y="23"/>
                  </a:cubicBezTo>
                  <a:cubicBezTo>
                    <a:pt x="1" y="21"/>
                    <a:pt x="0" y="19"/>
                    <a:pt x="0" y="16"/>
                  </a:cubicBezTo>
                  <a:cubicBezTo>
                    <a:pt x="0" y="13"/>
                    <a:pt x="1" y="9"/>
                    <a:pt x="0" y="5"/>
                  </a:cubicBezTo>
                  <a:cubicBezTo>
                    <a:pt x="0" y="4"/>
                    <a:pt x="0" y="2"/>
                    <a:pt x="0" y="0"/>
                  </a:cubicBezTo>
                  <a:cubicBezTo>
                    <a:pt x="1" y="0"/>
                    <a:pt x="1" y="0"/>
                    <a:pt x="1" y="0"/>
                  </a:cubicBezTo>
                  <a:cubicBezTo>
                    <a:pt x="2" y="7"/>
                    <a:pt x="2" y="14"/>
                    <a:pt x="3" y="20"/>
                  </a:cubicBezTo>
                  <a:lnTo>
                    <a:pt x="3" y="23"/>
                  </a:ln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8" name="Freeform 234"/>
            <p:cNvSpPr>
              <a:spLocks/>
            </p:cNvSpPr>
            <p:nvPr/>
          </p:nvSpPr>
          <p:spPr bwMode="auto">
            <a:xfrm>
              <a:off x="1981" y="1318"/>
              <a:ext cx="3" cy="26"/>
            </a:xfrm>
            <a:custGeom>
              <a:avLst/>
              <a:gdLst>
                <a:gd name="T0" fmla="*/ 3 w 3"/>
                <a:gd name="T1" fmla="*/ 19 h 23"/>
                <a:gd name="T2" fmla="*/ 3 w 3"/>
                <a:gd name="T3" fmla="*/ 28 h 23"/>
                <a:gd name="T4" fmla="*/ 3 w 3"/>
                <a:gd name="T5" fmla="*/ 29 h 23"/>
                <a:gd name="T6" fmla="*/ 0 w 3"/>
                <a:gd name="T7" fmla="*/ 29 h 23"/>
                <a:gd name="T8" fmla="*/ 1 w 3"/>
                <a:gd name="T9" fmla="*/ 8 h 23"/>
                <a:gd name="T10" fmla="*/ 1 w 3"/>
                <a:gd name="T11" fmla="*/ 1 h 23"/>
                <a:gd name="T12" fmla="*/ 1 w 3"/>
                <a:gd name="T13" fmla="*/ 0 h 23"/>
                <a:gd name="T14" fmla="*/ 3 w 3"/>
                <a:gd name="T15" fmla="*/ 0 h 23"/>
                <a:gd name="T16" fmla="*/ 3 w 3"/>
                <a:gd name="T17" fmla="*/ 19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23"/>
                <a:gd name="T29" fmla="*/ 3 w 3"/>
                <a:gd name="T30" fmla="*/ 23 h 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23">
                  <a:moveTo>
                    <a:pt x="3" y="15"/>
                  </a:moveTo>
                  <a:cubicBezTo>
                    <a:pt x="3" y="17"/>
                    <a:pt x="3" y="20"/>
                    <a:pt x="3" y="22"/>
                  </a:cubicBezTo>
                  <a:cubicBezTo>
                    <a:pt x="3" y="22"/>
                    <a:pt x="3" y="23"/>
                    <a:pt x="3" y="23"/>
                  </a:cubicBezTo>
                  <a:cubicBezTo>
                    <a:pt x="2" y="23"/>
                    <a:pt x="1" y="23"/>
                    <a:pt x="0" y="23"/>
                  </a:cubicBezTo>
                  <a:cubicBezTo>
                    <a:pt x="0" y="17"/>
                    <a:pt x="1" y="12"/>
                    <a:pt x="1" y="6"/>
                  </a:cubicBezTo>
                  <a:cubicBezTo>
                    <a:pt x="1" y="4"/>
                    <a:pt x="1" y="2"/>
                    <a:pt x="1" y="1"/>
                  </a:cubicBezTo>
                  <a:cubicBezTo>
                    <a:pt x="1" y="0"/>
                    <a:pt x="1" y="0"/>
                    <a:pt x="1" y="0"/>
                  </a:cubicBezTo>
                  <a:cubicBezTo>
                    <a:pt x="2" y="0"/>
                    <a:pt x="2" y="0"/>
                    <a:pt x="3" y="0"/>
                  </a:cubicBezTo>
                  <a:cubicBezTo>
                    <a:pt x="3" y="5"/>
                    <a:pt x="3" y="10"/>
                    <a:pt x="3" y="15"/>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29" name="Freeform 235"/>
            <p:cNvSpPr>
              <a:spLocks/>
            </p:cNvSpPr>
            <p:nvPr/>
          </p:nvSpPr>
          <p:spPr bwMode="auto">
            <a:xfrm>
              <a:off x="1975" y="1318"/>
              <a:ext cx="7" cy="26"/>
            </a:xfrm>
            <a:custGeom>
              <a:avLst/>
              <a:gdLst>
                <a:gd name="T0" fmla="*/ 6 w 6"/>
                <a:gd name="T1" fmla="*/ 29 h 23"/>
                <a:gd name="T2" fmla="*/ 1 w 6"/>
                <a:gd name="T3" fmla="*/ 27 h 23"/>
                <a:gd name="T4" fmla="*/ 2 w 6"/>
                <a:gd name="T5" fmla="*/ 17 h 23"/>
                <a:gd name="T6" fmla="*/ 6 w 6"/>
                <a:gd name="T7" fmla="*/ 0 h 23"/>
                <a:gd name="T8" fmla="*/ 8 w 6"/>
                <a:gd name="T9" fmla="*/ 0 h 23"/>
                <a:gd name="T10" fmla="*/ 6 w 6"/>
                <a:gd name="T11" fmla="*/ 29 h 23"/>
                <a:gd name="T12" fmla="*/ 0 60000 65536"/>
                <a:gd name="T13" fmla="*/ 0 60000 65536"/>
                <a:gd name="T14" fmla="*/ 0 60000 65536"/>
                <a:gd name="T15" fmla="*/ 0 60000 65536"/>
                <a:gd name="T16" fmla="*/ 0 60000 65536"/>
                <a:gd name="T17" fmla="*/ 0 60000 65536"/>
                <a:gd name="T18" fmla="*/ 0 w 6"/>
                <a:gd name="T19" fmla="*/ 0 h 23"/>
                <a:gd name="T20" fmla="*/ 6 w 6"/>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6" h="23">
                  <a:moveTo>
                    <a:pt x="4" y="23"/>
                  </a:moveTo>
                  <a:cubicBezTo>
                    <a:pt x="3" y="22"/>
                    <a:pt x="0" y="23"/>
                    <a:pt x="1" y="21"/>
                  </a:cubicBezTo>
                  <a:cubicBezTo>
                    <a:pt x="2" y="18"/>
                    <a:pt x="2" y="16"/>
                    <a:pt x="2" y="13"/>
                  </a:cubicBezTo>
                  <a:cubicBezTo>
                    <a:pt x="3" y="9"/>
                    <a:pt x="4" y="4"/>
                    <a:pt x="4" y="0"/>
                  </a:cubicBezTo>
                  <a:cubicBezTo>
                    <a:pt x="5" y="0"/>
                    <a:pt x="5" y="0"/>
                    <a:pt x="6" y="0"/>
                  </a:cubicBezTo>
                  <a:cubicBezTo>
                    <a:pt x="5" y="8"/>
                    <a:pt x="5" y="15"/>
                    <a:pt x="4" y="23"/>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0" name="Freeform 236"/>
            <p:cNvSpPr>
              <a:spLocks/>
            </p:cNvSpPr>
            <p:nvPr/>
          </p:nvSpPr>
          <p:spPr bwMode="auto">
            <a:xfrm>
              <a:off x="1974" y="1317"/>
              <a:ext cx="6" cy="26"/>
            </a:xfrm>
            <a:custGeom>
              <a:avLst/>
              <a:gdLst>
                <a:gd name="T0" fmla="*/ 2 w 5"/>
                <a:gd name="T1" fmla="*/ 28 h 23"/>
                <a:gd name="T2" fmla="*/ 1 w 5"/>
                <a:gd name="T3" fmla="*/ 29 h 23"/>
                <a:gd name="T4" fmla="*/ 0 w 5"/>
                <a:gd name="T5" fmla="*/ 29 h 23"/>
                <a:gd name="T6" fmla="*/ 0 w 5"/>
                <a:gd name="T7" fmla="*/ 27 h 23"/>
                <a:gd name="T8" fmla="*/ 1 w 5"/>
                <a:gd name="T9" fmla="*/ 19 h 23"/>
                <a:gd name="T10" fmla="*/ 1 w 5"/>
                <a:gd name="T11" fmla="*/ 17 h 23"/>
                <a:gd name="T12" fmla="*/ 5 w 5"/>
                <a:gd name="T13" fmla="*/ 0 h 23"/>
                <a:gd name="T14" fmla="*/ 7 w 5"/>
                <a:gd name="T15" fmla="*/ 1 h 23"/>
                <a:gd name="T16" fmla="*/ 2 w 5"/>
                <a:gd name="T17" fmla="*/ 28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23"/>
                <a:gd name="T29" fmla="*/ 5 w 5"/>
                <a:gd name="T30" fmla="*/ 23 h 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23">
                  <a:moveTo>
                    <a:pt x="2" y="22"/>
                  </a:moveTo>
                  <a:cubicBezTo>
                    <a:pt x="1" y="23"/>
                    <a:pt x="2" y="23"/>
                    <a:pt x="1" y="23"/>
                  </a:cubicBezTo>
                  <a:cubicBezTo>
                    <a:pt x="1" y="23"/>
                    <a:pt x="0" y="23"/>
                    <a:pt x="0" y="23"/>
                  </a:cubicBezTo>
                  <a:cubicBezTo>
                    <a:pt x="0" y="22"/>
                    <a:pt x="0" y="21"/>
                    <a:pt x="0" y="21"/>
                  </a:cubicBezTo>
                  <a:cubicBezTo>
                    <a:pt x="0" y="19"/>
                    <a:pt x="1" y="17"/>
                    <a:pt x="1" y="15"/>
                  </a:cubicBezTo>
                  <a:cubicBezTo>
                    <a:pt x="1" y="15"/>
                    <a:pt x="1" y="14"/>
                    <a:pt x="1" y="13"/>
                  </a:cubicBezTo>
                  <a:cubicBezTo>
                    <a:pt x="2" y="9"/>
                    <a:pt x="2" y="5"/>
                    <a:pt x="3" y="0"/>
                  </a:cubicBezTo>
                  <a:cubicBezTo>
                    <a:pt x="4" y="0"/>
                    <a:pt x="4" y="0"/>
                    <a:pt x="5" y="1"/>
                  </a:cubicBezTo>
                  <a:cubicBezTo>
                    <a:pt x="4" y="8"/>
                    <a:pt x="2" y="15"/>
                    <a:pt x="2" y="22"/>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1" name="Freeform 237"/>
            <p:cNvSpPr>
              <a:spLocks/>
            </p:cNvSpPr>
            <p:nvPr/>
          </p:nvSpPr>
          <p:spPr bwMode="auto">
            <a:xfrm>
              <a:off x="1970" y="1317"/>
              <a:ext cx="6" cy="26"/>
            </a:xfrm>
            <a:custGeom>
              <a:avLst/>
              <a:gdLst>
                <a:gd name="T0" fmla="*/ 4 w 6"/>
                <a:gd name="T1" fmla="*/ 23 h 23"/>
                <a:gd name="T2" fmla="*/ 3 w 6"/>
                <a:gd name="T3" fmla="*/ 28 h 23"/>
                <a:gd name="T4" fmla="*/ 2 w 6"/>
                <a:gd name="T5" fmla="*/ 29 h 23"/>
                <a:gd name="T6" fmla="*/ 0 w 6"/>
                <a:gd name="T7" fmla="*/ 28 h 23"/>
                <a:gd name="T8" fmla="*/ 1 w 6"/>
                <a:gd name="T9" fmla="*/ 24 h 23"/>
                <a:gd name="T10" fmla="*/ 5 w 6"/>
                <a:gd name="T11" fmla="*/ 0 h 23"/>
                <a:gd name="T12" fmla="*/ 6 w 6"/>
                <a:gd name="T13" fmla="*/ 0 h 23"/>
                <a:gd name="T14" fmla="*/ 4 w 6"/>
                <a:gd name="T15" fmla="*/ 23 h 23"/>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23"/>
                <a:gd name="T26" fmla="*/ 6 w 6"/>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23">
                  <a:moveTo>
                    <a:pt x="4" y="18"/>
                  </a:moveTo>
                  <a:cubicBezTo>
                    <a:pt x="3" y="19"/>
                    <a:pt x="3" y="20"/>
                    <a:pt x="3" y="22"/>
                  </a:cubicBezTo>
                  <a:cubicBezTo>
                    <a:pt x="3" y="22"/>
                    <a:pt x="3" y="23"/>
                    <a:pt x="2" y="23"/>
                  </a:cubicBezTo>
                  <a:cubicBezTo>
                    <a:pt x="1" y="22"/>
                    <a:pt x="1" y="22"/>
                    <a:pt x="0" y="22"/>
                  </a:cubicBezTo>
                  <a:cubicBezTo>
                    <a:pt x="0" y="21"/>
                    <a:pt x="1" y="20"/>
                    <a:pt x="1" y="19"/>
                  </a:cubicBezTo>
                  <a:cubicBezTo>
                    <a:pt x="2" y="13"/>
                    <a:pt x="4" y="6"/>
                    <a:pt x="5" y="0"/>
                  </a:cubicBezTo>
                  <a:cubicBezTo>
                    <a:pt x="6" y="0"/>
                    <a:pt x="6" y="0"/>
                    <a:pt x="6" y="0"/>
                  </a:cubicBezTo>
                  <a:cubicBezTo>
                    <a:pt x="5" y="6"/>
                    <a:pt x="5" y="12"/>
                    <a:pt x="4" y="18"/>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2" name="Freeform 238"/>
            <p:cNvSpPr>
              <a:spLocks/>
            </p:cNvSpPr>
            <p:nvPr/>
          </p:nvSpPr>
          <p:spPr bwMode="auto">
            <a:xfrm>
              <a:off x="1965" y="1315"/>
              <a:ext cx="9" cy="27"/>
            </a:xfrm>
            <a:custGeom>
              <a:avLst/>
              <a:gdLst>
                <a:gd name="T0" fmla="*/ 8 w 8"/>
                <a:gd name="T1" fmla="*/ 15 h 23"/>
                <a:gd name="T2" fmla="*/ 6 w 8"/>
                <a:gd name="T3" fmla="*/ 31 h 23"/>
                <a:gd name="T4" fmla="*/ 3 w 8"/>
                <a:gd name="T5" fmla="*/ 32 h 23"/>
                <a:gd name="T6" fmla="*/ 1 w 8"/>
                <a:gd name="T7" fmla="*/ 31 h 23"/>
                <a:gd name="T8" fmla="*/ 0 w 8"/>
                <a:gd name="T9" fmla="*/ 31 h 23"/>
                <a:gd name="T10" fmla="*/ 3 w 8"/>
                <a:gd name="T11" fmla="*/ 14 h 23"/>
                <a:gd name="T12" fmla="*/ 7 w 8"/>
                <a:gd name="T13" fmla="*/ 6 h 23"/>
                <a:gd name="T14" fmla="*/ 8 w 8"/>
                <a:gd name="T15" fmla="*/ 5 h 23"/>
                <a:gd name="T16" fmla="*/ 8 w 8"/>
                <a:gd name="T17" fmla="*/ 0 h 23"/>
                <a:gd name="T18" fmla="*/ 10 w 8"/>
                <a:gd name="T19" fmla="*/ 1 h 23"/>
                <a:gd name="T20" fmla="*/ 8 w 8"/>
                <a:gd name="T21" fmla="*/ 15 h 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
                <a:gd name="T34" fmla="*/ 0 h 23"/>
                <a:gd name="T35" fmla="*/ 8 w 8"/>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 h="23">
                  <a:moveTo>
                    <a:pt x="6" y="11"/>
                  </a:moveTo>
                  <a:cubicBezTo>
                    <a:pt x="5" y="14"/>
                    <a:pt x="4" y="18"/>
                    <a:pt x="4" y="22"/>
                  </a:cubicBezTo>
                  <a:cubicBezTo>
                    <a:pt x="3" y="22"/>
                    <a:pt x="4" y="23"/>
                    <a:pt x="3" y="23"/>
                  </a:cubicBezTo>
                  <a:cubicBezTo>
                    <a:pt x="2" y="23"/>
                    <a:pt x="1" y="23"/>
                    <a:pt x="1" y="22"/>
                  </a:cubicBezTo>
                  <a:cubicBezTo>
                    <a:pt x="0" y="22"/>
                    <a:pt x="0" y="22"/>
                    <a:pt x="0" y="22"/>
                  </a:cubicBezTo>
                  <a:cubicBezTo>
                    <a:pt x="1" y="18"/>
                    <a:pt x="2" y="14"/>
                    <a:pt x="3" y="10"/>
                  </a:cubicBezTo>
                  <a:cubicBezTo>
                    <a:pt x="4" y="8"/>
                    <a:pt x="5" y="6"/>
                    <a:pt x="5" y="4"/>
                  </a:cubicBezTo>
                  <a:cubicBezTo>
                    <a:pt x="5" y="4"/>
                    <a:pt x="5" y="3"/>
                    <a:pt x="6" y="3"/>
                  </a:cubicBezTo>
                  <a:cubicBezTo>
                    <a:pt x="6" y="0"/>
                    <a:pt x="6" y="0"/>
                    <a:pt x="6" y="0"/>
                  </a:cubicBezTo>
                  <a:cubicBezTo>
                    <a:pt x="7" y="0"/>
                    <a:pt x="8" y="0"/>
                    <a:pt x="8" y="1"/>
                  </a:cubicBezTo>
                  <a:cubicBezTo>
                    <a:pt x="8" y="4"/>
                    <a:pt x="7" y="8"/>
                    <a:pt x="6" y="11"/>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3" name="Freeform 239"/>
            <p:cNvSpPr>
              <a:spLocks/>
            </p:cNvSpPr>
            <p:nvPr/>
          </p:nvSpPr>
          <p:spPr bwMode="auto">
            <a:xfrm>
              <a:off x="1970" y="1346"/>
              <a:ext cx="4" cy="110"/>
            </a:xfrm>
            <a:custGeom>
              <a:avLst/>
              <a:gdLst>
                <a:gd name="T0" fmla="*/ 4 w 4"/>
                <a:gd name="T1" fmla="*/ 125 h 96"/>
                <a:gd name="T2" fmla="*/ 1 w 4"/>
                <a:gd name="T3" fmla="*/ 125 h 96"/>
                <a:gd name="T4" fmla="*/ 0 w 4"/>
                <a:gd name="T5" fmla="*/ 0 h 96"/>
                <a:gd name="T6" fmla="*/ 2 w 4"/>
                <a:gd name="T7" fmla="*/ 0 h 96"/>
                <a:gd name="T8" fmla="*/ 4 w 4"/>
                <a:gd name="T9" fmla="*/ 1 h 96"/>
                <a:gd name="T10" fmla="*/ 4 w 4"/>
                <a:gd name="T11" fmla="*/ 125 h 96"/>
                <a:gd name="T12" fmla="*/ 0 60000 65536"/>
                <a:gd name="T13" fmla="*/ 0 60000 65536"/>
                <a:gd name="T14" fmla="*/ 0 60000 65536"/>
                <a:gd name="T15" fmla="*/ 0 60000 65536"/>
                <a:gd name="T16" fmla="*/ 0 60000 65536"/>
                <a:gd name="T17" fmla="*/ 0 60000 65536"/>
                <a:gd name="T18" fmla="*/ 0 w 4"/>
                <a:gd name="T19" fmla="*/ 0 h 96"/>
                <a:gd name="T20" fmla="*/ 4 w 4"/>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4" h="96">
                  <a:moveTo>
                    <a:pt x="4" y="95"/>
                  </a:moveTo>
                  <a:cubicBezTo>
                    <a:pt x="3" y="95"/>
                    <a:pt x="2" y="96"/>
                    <a:pt x="1" y="95"/>
                  </a:cubicBezTo>
                  <a:cubicBezTo>
                    <a:pt x="0" y="93"/>
                    <a:pt x="0" y="2"/>
                    <a:pt x="0" y="0"/>
                  </a:cubicBezTo>
                  <a:cubicBezTo>
                    <a:pt x="1" y="0"/>
                    <a:pt x="1" y="0"/>
                    <a:pt x="2" y="0"/>
                  </a:cubicBezTo>
                  <a:cubicBezTo>
                    <a:pt x="4" y="1"/>
                    <a:pt x="4" y="1"/>
                    <a:pt x="4" y="1"/>
                  </a:cubicBezTo>
                  <a:cubicBezTo>
                    <a:pt x="4" y="2"/>
                    <a:pt x="4" y="94"/>
                    <a:pt x="4" y="95"/>
                  </a:cubicBezTo>
                  <a:close/>
                </a:path>
              </a:pathLst>
            </a:custGeom>
            <a:solidFill>
              <a:srgbClr val="E2C7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4" name="Freeform 240"/>
            <p:cNvSpPr>
              <a:spLocks/>
            </p:cNvSpPr>
            <p:nvPr/>
          </p:nvSpPr>
          <p:spPr bwMode="auto">
            <a:xfrm>
              <a:off x="1959" y="1314"/>
              <a:ext cx="13" cy="27"/>
            </a:xfrm>
            <a:custGeom>
              <a:avLst/>
              <a:gdLst>
                <a:gd name="T0" fmla="*/ 13 w 11"/>
                <a:gd name="T1" fmla="*/ 8 h 23"/>
                <a:gd name="T2" fmla="*/ 7 w 11"/>
                <a:gd name="T3" fmla="*/ 27 h 23"/>
                <a:gd name="T4" fmla="*/ 6 w 11"/>
                <a:gd name="T5" fmla="*/ 31 h 23"/>
                <a:gd name="T6" fmla="*/ 6 w 11"/>
                <a:gd name="T7" fmla="*/ 32 h 23"/>
                <a:gd name="T8" fmla="*/ 1 w 11"/>
                <a:gd name="T9" fmla="*/ 31 h 23"/>
                <a:gd name="T10" fmla="*/ 1 w 11"/>
                <a:gd name="T11" fmla="*/ 29 h 23"/>
                <a:gd name="T12" fmla="*/ 5 w 11"/>
                <a:gd name="T13" fmla="*/ 21 h 23"/>
                <a:gd name="T14" fmla="*/ 11 w 11"/>
                <a:gd name="T15" fmla="*/ 1 h 23"/>
                <a:gd name="T16" fmla="*/ 15 w 11"/>
                <a:gd name="T17" fmla="*/ 1 h 23"/>
                <a:gd name="T18" fmla="*/ 13 w 11"/>
                <a:gd name="T19" fmla="*/ 8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23"/>
                <a:gd name="T32" fmla="*/ 11 w 11"/>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23">
                  <a:moveTo>
                    <a:pt x="9" y="6"/>
                  </a:moveTo>
                  <a:cubicBezTo>
                    <a:pt x="8" y="11"/>
                    <a:pt x="6" y="16"/>
                    <a:pt x="5" y="20"/>
                  </a:cubicBezTo>
                  <a:cubicBezTo>
                    <a:pt x="5" y="21"/>
                    <a:pt x="5" y="22"/>
                    <a:pt x="4" y="22"/>
                  </a:cubicBezTo>
                  <a:cubicBezTo>
                    <a:pt x="4" y="23"/>
                    <a:pt x="4" y="23"/>
                    <a:pt x="4" y="23"/>
                  </a:cubicBezTo>
                  <a:cubicBezTo>
                    <a:pt x="3" y="23"/>
                    <a:pt x="2" y="22"/>
                    <a:pt x="1" y="22"/>
                  </a:cubicBezTo>
                  <a:cubicBezTo>
                    <a:pt x="1" y="22"/>
                    <a:pt x="0" y="22"/>
                    <a:pt x="1" y="21"/>
                  </a:cubicBezTo>
                  <a:cubicBezTo>
                    <a:pt x="2" y="19"/>
                    <a:pt x="2" y="17"/>
                    <a:pt x="3" y="15"/>
                  </a:cubicBezTo>
                  <a:cubicBezTo>
                    <a:pt x="5" y="10"/>
                    <a:pt x="7" y="6"/>
                    <a:pt x="8" y="1"/>
                  </a:cubicBezTo>
                  <a:cubicBezTo>
                    <a:pt x="9" y="0"/>
                    <a:pt x="10" y="1"/>
                    <a:pt x="11" y="1"/>
                  </a:cubicBezTo>
                  <a:cubicBezTo>
                    <a:pt x="10" y="3"/>
                    <a:pt x="10" y="4"/>
                    <a:pt x="9" y="6"/>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5" name="Freeform 241"/>
            <p:cNvSpPr>
              <a:spLocks/>
            </p:cNvSpPr>
            <p:nvPr/>
          </p:nvSpPr>
          <p:spPr bwMode="auto">
            <a:xfrm>
              <a:off x="1957" y="1314"/>
              <a:ext cx="11" cy="25"/>
            </a:xfrm>
            <a:custGeom>
              <a:avLst/>
              <a:gdLst>
                <a:gd name="T0" fmla="*/ 10 w 10"/>
                <a:gd name="T1" fmla="*/ 7 h 22"/>
                <a:gd name="T2" fmla="*/ 4 w 10"/>
                <a:gd name="T3" fmla="*/ 20 h 22"/>
                <a:gd name="T4" fmla="*/ 3 w 10"/>
                <a:gd name="T5" fmla="*/ 23 h 22"/>
                <a:gd name="T6" fmla="*/ 2 w 10"/>
                <a:gd name="T7" fmla="*/ 27 h 22"/>
                <a:gd name="T8" fmla="*/ 0 w 10"/>
                <a:gd name="T9" fmla="*/ 27 h 22"/>
                <a:gd name="T10" fmla="*/ 0 w 10"/>
                <a:gd name="T11" fmla="*/ 26 h 22"/>
                <a:gd name="T12" fmla="*/ 0 w 10"/>
                <a:gd name="T13" fmla="*/ 25 h 22"/>
                <a:gd name="T14" fmla="*/ 2 w 10"/>
                <a:gd name="T15" fmla="*/ 19 h 22"/>
                <a:gd name="T16" fmla="*/ 8 w 10"/>
                <a:gd name="T17" fmla="*/ 7 h 22"/>
                <a:gd name="T18" fmla="*/ 10 w 10"/>
                <a:gd name="T19" fmla="*/ 0 h 22"/>
                <a:gd name="T20" fmla="*/ 12 w 10"/>
                <a:gd name="T21" fmla="*/ 0 h 22"/>
                <a:gd name="T22" fmla="*/ 10 w 10"/>
                <a:gd name="T23" fmla="*/ 7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
                <a:gd name="T37" fmla="*/ 0 h 22"/>
                <a:gd name="T38" fmla="*/ 10 w 10"/>
                <a:gd name="T39" fmla="*/ 22 h 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 h="22">
                  <a:moveTo>
                    <a:pt x="8" y="5"/>
                  </a:moveTo>
                  <a:cubicBezTo>
                    <a:pt x="7" y="8"/>
                    <a:pt x="6" y="12"/>
                    <a:pt x="4" y="16"/>
                  </a:cubicBezTo>
                  <a:cubicBezTo>
                    <a:pt x="4" y="16"/>
                    <a:pt x="4" y="17"/>
                    <a:pt x="3" y="18"/>
                  </a:cubicBezTo>
                  <a:cubicBezTo>
                    <a:pt x="3" y="19"/>
                    <a:pt x="2" y="20"/>
                    <a:pt x="2" y="21"/>
                  </a:cubicBezTo>
                  <a:cubicBezTo>
                    <a:pt x="1" y="22"/>
                    <a:pt x="1" y="21"/>
                    <a:pt x="0" y="21"/>
                  </a:cubicBezTo>
                  <a:cubicBezTo>
                    <a:pt x="0" y="21"/>
                    <a:pt x="0" y="21"/>
                    <a:pt x="0" y="20"/>
                  </a:cubicBezTo>
                  <a:cubicBezTo>
                    <a:pt x="0" y="20"/>
                    <a:pt x="0" y="19"/>
                    <a:pt x="0" y="19"/>
                  </a:cubicBezTo>
                  <a:cubicBezTo>
                    <a:pt x="1" y="18"/>
                    <a:pt x="2" y="16"/>
                    <a:pt x="2" y="15"/>
                  </a:cubicBezTo>
                  <a:cubicBezTo>
                    <a:pt x="3" y="11"/>
                    <a:pt x="5" y="8"/>
                    <a:pt x="6" y="5"/>
                  </a:cubicBezTo>
                  <a:cubicBezTo>
                    <a:pt x="7" y="3"/>
                    <a:pt x="7" y="2"/>
                    <a:pt x="8" y="0"/>
                  </a:cubicBezTo>
                  <a:cubicBezTo>
                    <a:pt x="9" y="0"/>
                    <a:pt x="9" y="0"/>
                    <a:pt x="10" y="0"/>
                  </a:cubicBezTo>
                  <a:cubicBezTo>
                    <a:pt x="10" y="2"/>
                    <a:pt x="9" y="3"/>
                    <a:pt x="8" y="5"/>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6" name="Freeform 242"/>
            <p:cNvSpPr>
              <a:spLocks/>
            </p:cNvSpPr>
            <p:nvPr/>
          </p:nvSpPr>
          <p:spPr bwMode="auto">
            <a:xfrm>
              <a:off x="1952" y="1314"/>
              <a:ext cx="14" cy="23"/>
            </a:xfrm>
            <a:custGeom>
              <a:avLst/>
              <a:gdLst>
                <a:gd name="T0" fmla="*/ 13 w 12"/>
                <a:gd name="T1" fmla="*/ 10 h 20"/>
                <a:gd name="T2" fmla="*/ 7 w 12"/>
                <a:gd name="T3" fmla="*/ 20 h 20"/>
                <a:gd name="T4" fmla="*/ 5 w 12"/>
                <a:gd name="T5" fmla="*/ 26 h 20"/>
                <a:gd name="T6" fmla="*/ 1 w 12"/>
                <a:gd name="T7" fmla="*/ 25 h 20"/>
                <a:gd name="T8" fmla="*/ 2 w 12"/>
                <a:gd name="T9" fmla="*/ 21 h 20"/>
                <a:gd name="T10" fmla="*/ 6 w 12"/>
                <a:gd name="T11" fmla="*/ 17 h 20"/>
                <a:gd name="T12" fmla="*/ 7 w 12"/>
                <a:gd name="T13" fmla="*/ 14 h 20"/>
                <a:gd name="T14" fmla="*/ 11 w 12"/>
                <a:gd name="T15" fmla="*/ 6 h 20"/>
                <a:gd name="T16" fmla="*/ 15 w 12"/>
                <a:gd name="T17" fmla="*/ 0 h 20"/>
                <a:gd name="T18" fmla="*/ 16 w 12"/>
                <a:gd name="T19" fmla="*/ 0 h 20"/>
                <a:gd name="T20" fmla="*/ 13 w 12"/>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20"/>
                <a:gd name="T35" fmla="*/ 12 w 12"/>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20">
                  <a:moveTo>
                    <a:pt x="9" y="8"/>
                  </a:moveTo>
                  <a:cubicBezTo>
                    <a:pt x="7" y="10"/>
                    <a:pt x="7" y="13"/>
                    <a:pt x="5" y="15"/>
                  </a:cubicBezTo>
                  <a:cubicBezTo>
                    <a:pt x="5" y="17"/>
                    <a:pt x="4" y="18"/>
                    <a:pt x="3" y="20"/>
                  </a:cubicBezTo>
                  <a:cubicBezTo>
                    <a:pt x="2" y="20"/>
                    <a:pt x="2" y="19"/>
                    <a:pt x="1" y="19"/>
                  </a:cubicBezTo>
                  <a:cubicBezTo>
                    <a:pt x="0" y="18"/>
                    <a:pt x="1" y="17"/>
                    <a:pt x="2" y="16"/>
                  </a:cubicBezTo>
                  <a:cubicBezTo>
                    <a:pt x="2" y="15"/>
                    <a:pt x="3" y="14"/>
                    <a:pt x="4" y="13"/>
                  </a:cubicBezTo>
                  <a:cubicBezTo>
                    <a:pt x="4" y="12"/>
                    <a:pt x="5" y="11"/>
                    <a:pt x="5" y="10"/>
                  </a:cubicBezTo>
                  <a:cubicBezTo>
                    <a:pt x="6" y="8"/>
                    <a:pt x="7" y="6"/>
                    <a:pt x="8" y="4"/>
                  </a:cubicBezTo>
                  <a:cubicBezTo>
                    <a:pt x="9" y="3"/>
                    <a:pt x="10" y="1"/>
                    <a:pt x="11" y="0"/>
                  </a:cubicBezTo>
                  <a:cubicBezTo>
                    <a:pt x="12" y="0"/>
                    <a:pt x="12" y="0"/>
                    <a:pt x="12" y="0"/>
                  </a:cubicBezTo>
                  <a:cubicBezTo>
                    <a:pt x="11" y="3"/>
                    <a:pt x="10" y="5"/>
                    <a:pt x="9" y="8"/>
                  </a:cubicBezTo>
                  <a:close/>
                </a:path>
              </a:pathLst>
            </a:custGeom>
            <a:solidFill>
              <a:srgbClr val="FDE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7" name="Freeform 243"/>
            <p:cNvSpPr>
              <a:spLocks/>
            </p:cNvSpPr>
            <p:nvPr/>
          </p:nvSpPr>
          <p:spPr bwMode="auto">
            <a:xfrm>
              <a:off x="1962" y="1346"/>
              <a:ext cx="2" cy="3"/>
            </a:xfrm>
            <a:custGeom>
              <a:avLst/>
              <a:gdLst>
                <a:gd name="T0" fmla="*/ 2 w 2"/>
                <a:gd name="T1" fmla="*/ 4 h 2"/>
                <a:gd name="T2" fmla="*/ 0 w 2"/>
                <a:gd name="T3" fmla="*/ 4 h 2"/>
                <a:gd name="T4" fmla="*/ 0 w 2"/>
                <a:gd name="T5" fmla="*/ 3 h 2"/>
                <a:gd name="T6" fmla="*/ 1 w 2"/>
                <a:gd name="T7" fmla="*/ 0 h 2"/>
                <a:gd name="T8" fmla="*/ 2 w 2"/>
                <a:gd name="T9" fmla="*/ 3 h 2"/>
                <a:gd name="T10" fmla="*/ 2 w 2"/>
                <a:gd name="T11" fmla="*/ 4 h 2"/>
                <a:gd name="T12" fmla="*/ 0 60000 65536"/>
                <a:gd name="T13" fmla="*/ 0 60000 65536"/>
                <a:gd name="T14" fmla="*/ 0 60000 65536"/>
                <a:gd name="T15" fmla="*/ 0 60000 65536"/>
                <a:gd name="T16" fmla="*/ 0 60000 65536"/>
                <a:gd name="T17" fmla="*/ 0 60000 65536"/>
                <a:gd name="T18" fmla="*/ 0 w 2"/>
                <a:gd name="T19" fmla="*/ 0 h 2"/>
                <a:gd name="T20" fmla="*/ 2 w 2"/>
                <a:gd name="T21" fmla="*/ 2 h 2"/>
              </a:gdLst>
              <a:ahLst/>
              <a:cxnLst>
                <a:cxn ang="T12">
                  <a:pos x="T0" y="T1"/>
                </a:cxn>
                <a:cxn ang="T13">
                  <a:pos x="T2" y="T3"/>
                </a:cxn>
                <a:cxn ang="T14">
                  <a:pos x="T4" y="T5"/>
                </a:cxn>
                <a:cxn ang="T15">
                  <a:pos x="T6" y="T7"/>
                </a:cxn>
                <a:cxn ang="T16">
                  <a:pos x="T8" y="T9"/>
                </a:cxn>
                <a:cxn ang="T17">
                  <a:pos x="T10" y="T11"/>
                </a:cxn>
              </a:cxnLst>
              <a:rect l="T18" t="T19" r="T20" b="T21"/>
              <a:pathLst>
                <a:path w="2" h="2">
                  <a:moveTo>
                    <a:pt x="2" y="2"/>
                  </a:moveTo>
                  <a:cubicBezTo>
                    <a:pt x="1" y="2"/>
                    <a:pt x="1" y="2"/>
                    <a:pt x="0" y="2"/>
                  </a:cubicBezTo>
                  <a:cubicBezTo>
                    <a:pt x="0" y="1"/>
                    <a:pt x="0" y="1"/>
                    <a:pt x="0" y="1"/>
                  </a:cubicBezTo>
                  <a:cubicBezTo>
                    <a:pt x="0" y="0"/>
                    <a:pt x="1" y="0"/>
                    <a:pt x="1" y="0"/>
                  </a:cubicBezTo>
                  <a:cubicBezTo>
                    <a:pt x="2" y="0"/>
                    <a:pt x="2" y="0"/>
                    <a:pt x="2" y="1"/>
                  </a:cubicBezTo>
                  <a:cubicBezTo>
                    <a:pt x="2" y="1"/>
                    <a:pt x="2" y="2"/>
                    <a:pt x="2" y="2"/>
                  </a:cubicBezTo>
                  <a:close/>
                </a:path>
              </a:pathLst>
            </a:custGeom>
            <a:solidFill>
              <a:srgbClr val="F19C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8" name="Freeform 244"/>
            <p:cNvSpPr>
              <a:spLocks/>
            </p:cNvSpPr>
            <p:nvPr/>
          </p:nvSpPr>
          <p:spPr bwMode="auto">
            <a:xfrm>
              <a:off x="1962" y="1455"/>
              <a:ext cx="20" cy="6"/>
            </a:xfrm>
            <a:custGeom>
              <a:avLst/>
              <a:gdLst>
                <a:gd name="T0" fmla="*/ 16 w 18"/>
                <a:gd name="T1" fmla="*/ 1 h 5"/>
                <a:gd name="T2" fmla="*/ 22 w 18"/>
                <a:gd name="T3" fmla="*/ 5 h 5"/>
                <a:gd name="T4" fmla="*/ 18 w 18"/>
                <a:gd name="T5" fmla="*/ 6 h 5"/>
                <a:gd name="T6" fmla="*/ 10 w 18"/>
                <a:gd name="T7" fmla="*/ 7 h 5"/>
                <a:gd name="T8" fmla="*/ 4 w 18"/>
                <a:gd name="T9" fmla="*/ 6 h 5"/>
                <a:gd name="T10" fmla="*/ 0 w 18"/>
                <a:gd name="T11" fmla="*/ 6 h 5"/>
                <a:gd name="T12" fmla="*/ 7 w 18"/>
                <a:gd name="T13" fmla="*/ 1 h 5"/>
                <a:gd name="T14" fmla="*/ 10 w 18"/>
                <a:gd name="T15" fmla="*/ 1 h 5"/>
                <a:gd name="T16" fmla="*/ 16 w 18"/>
                <a:gd name="T17" fmla="*/ 1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5"/>
                <a:gd name="T29" fmla="*/ 18 w 18"/>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5">
                  <a:moveTo>
                    <a:pt x="13" y="1"/>
                  </a:moveTo>
                  <a:cubicBezTo>
                    <a:pt x="14" y="1"/>
                    <a:pt x="18" y="2"/>
                    <a:pt x="18" y="3"/>
                  </a:cubicBezTo>
                  <a:cubicBezTo>
                    <a:pt x="18" y="3"/>
                    <a:pt x="15" y="4"/>
                    <a:pt x="14" y="4"/>
                  </a:cubicBezTo>
                  <a:cubicBezTo>
                    <a:pt x="13" y="5"/>
                    <a:pt x="10" y="5"/>
                    <a:pt x="8" y="5"/>
                  </a:cubicBezTo>
                  <a:cubicBezTo>
                    <a:pt x="6" y="5"/>
                    <a:pt x="5" y="5"/>
                    <a:pt x="4" y="4"/>
                  </a:cubicBezTo>
                  <a:cubicBezTo>
                    <a:pt x="3" y="4"/>
                    <a:pt x="0" y="4"/>
                    <a:pt x="0" y="4"/>
                  </a:cubicBezTo>
                  <a:cubicBezTo>
                    <a:pt x="0" y="3"/>
                    <a:pt x="3" y="1"/>
                    <a:pt x="5" y="1"/>
                  </a:cubicBezTo>
                  <a:cubicBezTo>
                    <a:pt x="6" y="0"/>
                    <a:pt x="7" y="1"/>
                    <a:pt x="8" y="1"/>
                  </a:cubicBezTo>
                  <a:cubicBezTo>
                    <a:pt x="10" y="1"/>
                    <a:pt x="12" y="0"/>
                    <a:pt x="13" y="1"/>
                  </a:cubicBezTo>
                  <a:close/>
                </a:path>
              </a:pathLst>
            </a:custGeom>
            <a:solidFill>
              <a:srgbClr val="E2C7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39" name="Rectangle 245"/>
            <p:cNvSpPr>
              <a:spLocks noChangeArrowheads="1"/>
            </p:cNvSpPr>
            <p:nvPr/>
          </p:nvSpPr>
          <p:spPr bwMode="auto">
            <a:xfrm>
              <a:off x="1710" y="1674"/>
              <a:ext cx="7" cy="27"/>
            </a:xfrm>
            <a:prstGeom prst="rect">
              <a:avLst/>
            </a:prstGeom>
            <a:solidFill>
              <a:srgbClr val="FFF798"/>
            </a:solidFill>
            <a:ln w="3175">
              <a:solidFill>
                <a:srgbClr val="9F9FA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pic>
          <p:nvPicPr>
            <p:cNvPr id="48440" name="Picture 24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4" y="1713"/>
              <a:ext cx="86"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441" name="Rectangle 247"/>
            <p:cNvSpPr>
              <a:spLocks noChangeArrowheads="1"/>
            </p:cNvSpPr>
            <p:nvPr/>
          </p:nvSpPr>
          <p:spPr bwMode="auto">
            <a:xfrm>
              <a:off x="1031" y="1718"/>
              <a:ext cx="74" cy="168"/>
            </a:xfrm>
            <a:prstGeom prst="rect">
              <a:avLst/>
            </a:prstGeom>
            <a:noFill/>
            <a:ln w="4763">
              <a:solidFill>
                <a:srgbClr val="666565"/>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42" name="Freeform 248"/>
            <p:cNvSpPr>
              <a:spLocks/>
            </p:cNvSpPr>
            <p:nvPr/>
          </p:nvSpPr>
          <p:spPr bwMode="auto">
            <a:xfrm>
              <a:off x="1771" y="925"/>
              <a:ext cx="488" cy="269"/>
            </a:xfrm>
            <a:custGeom>
              <a:avLst/>
              <a:gdLst>
                <a:gd name="T0" fmla="*/ 7 w 488"/>
                <a:gd name="T1" fmla="*/ 0 h 269"/>
                <a:gd name="T2" fmla="*/ 0 w 488"/>
                <a:gd name="T3" fmla="*/ 17 h 269"/>
                <a:gd name="T4" fmla="*/ 485 w 488"/>
                <a:gd name="T5" fmla="*/ 269 h 269"/>
                <a:gd name="T6" fmla="*/ 488 w 488"/>
                <a:gd name="T7" fmla="*/ 250 h 269"/>
                <a:gd name="T8" fmla="*/ 7 w 488"/>
                <a:gd name="T9" fmla="*/ 0 h 269"/>
                <a:gd name="T10" fmla="*/ 0 60000 65536"/>
                <a:gd name="T11" fmla="*/ 0 60000 65536"/>
                <a:gd name="T12" fmla="*/ 0 60000 65536"/>
                <a:gd name="T13" fmla="*/ 0 60000 65536"/>
                <a:gd name="T14" fmla="*/ 0 60000 65536"/>
                <a:gd name="T15" fmla="*/ 0 w 488"/>
                <a:gd name="T16" fmla="*/ 0 h 269"/>
                <a:gd name="T17" fmla="*/ 488 w 488"/>
                <a:gd name="T18" fmla="*/ 269 h 269"/>
              </a:gdLst>
              <a:ahLst/>
              <a:cxnLst>
                <a:cxn ang="T10">
                  <a:pos x="T0" y="T1"/>
                </a:cxn>
                <a:cxn ang="T11">
                  <a:pos x="T2" y="T3"/>
                </a:cxn>
                <a:cxn ang="T12">
                  <a:pos x="T4" y="T5"/>
                </a:cxn>
                <a:cxn ang="T13">
                  <a:pos x="T6" y="T7"/>
                </a:cxn>
                <a:cxn ang="T14">
                  <a:pos x="T8" y="T9"/>
                </a:cxn>
              </a:cxnLst>
              <a:rect l="T15" t="T16" r="T17" b="T18"/>
              <a:pathLst>
                <a:path w="488" h="269">
                  <a:moveTo>
                    <a:pt x="7" y="0"/>
                  </a:moveTo>
                  <a:lnTo>
                    <a:pt x="0" y="17"/>
                  </a:lnTo>
                  <a:lnTo>
                    <a:pt x="485" y="269"/>
                  </a:lnTo>
                  <a:lnTo>
                    <a:pt x="488" y="250"/>
                  </a:lnTo>
                  <a:lnTo>
                    <a:pt x="7" y="0"/>
                  </a:lnTo>
                  <a:close/>
                </a:path>
              </a:pathLst>
            </a:custGeom>
            <a:solidFill>
              <a:srgbClr val="7FAF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43" name="Freeform 249"/>
            <p:cNvSpPr>
              <a:spLocks/>
            </p:cNvSpPr>
            <p:nvPr/>
          </p:nvSpPr>
          <p:spPr bwMode="auto">
            <a:xfrm>
              <a:off x="1788" y="905"/>
              <a:ext cx="20" cy="32"/>
            </a:xfrm>
            <a:custGeom>
              <a:avLst/>
              <a:gdLst>
                <a:gd name="T0" fmla="*/ 0 w 20"/>
                <a:gd name="T1" fmla="*/ 32 h 32"/>
                <a:gd name="T2" fmla="*/ 1 w 20"/>
                <a:gd name="T3" fmla="*/ 0 h 32"/>
                <a:gd name="T4" fmla="*/ 4 w 20"/>
                <a:gd name="T5" fmla="*/ 19 h 32"/>
                <a:gd name="T6" fmla="*/ 5 w 20"/>
                <a:gd name="T7" fmla="*/ 18 h 32"/>
                <a:gd name="T8" fmla="*/ 13 w 20"/>
                <a:gd name="T9" fmla="*/ 9 h 32"/>
                <a:gd name="T10" fmla="*/ 11 w 20"/>
                <a:gd name="T11" fmla="*/ 20 h 32"/>
                <a:gd name="T12" fmla="*/ 20 w 20"/>
                <a:gd name="T13" fmla="*/ 20 h 32"/>
                <a:gd name="T14" fmla="*/ 0 w 20"/>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2"/>
                <a:gd name="T26" fmla="*/ 20 w 20"/>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2">
                  <a:moveTo>
                    <a:pt x="0" y="32"/>
                  </a:moveTo>
                  <a:lnTo>
                    <a:pt x="1" y="0"/>
                  </a:lnTo>
                  <a:lnTo>
                    <a:pt x="4" y="19"/>
                  </a:lnTo>
                  <a:lnTo>
                    <a:pt x="5" y="18"/>
                  </a:lnTo>
                  <a:lnTo>
                    <a:pt x="13" y="9"/>
                  </a:lnTo>
                  <a:lnTo>
                    <a:pt x="11" y="20"/>
                  </a:lnTo>
                  <a:lnTo>
                    <a:pt x="20" y="20"/>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44" name="Freeform 250"/>
            <p:cNvSpPr>
              <a:spLocks/>
            </p:cNvSpPr>
            <p:nvPr/>
          </p:nvSpPr>
          <p:spPr bwMode="auto">
            <a:xfrm>
              <a:off x="1808" y="916"/>
              <a:ext cx="19" cy="32"/>
            </a:xfrm>
            <a:custGeom>
              <a:avLst/>
              <a:gdLst>
                <a:gd name="T0" fmla="*/ 0 w 19"/>
                <a:gd name="T1" fmla="*/ 32 h 32"/>
                <a:gd name="T2" fmla="*/ 1 w 19"/>
                <a:gd name="T3" fmla="*/ 0 h 32"/>
                <a:gd name="T4" fmla="*/ 3 w 19"/>
                <a:gd name="T5" fmla="*/ 20 h 32"/>
                <a:gd name="T6" fmla="*/ 4 w 19"/>
                <a:gd name="T7" fmla="*/ 18 h 32"/>
                <a:gd name="T8" fmla="*/ 12 w 19"/>
                <a:gd name="T9" fmla="*/ 9 h 32"/>
                <a:gd name="T10" fmla="*/ 10 w 19"/>
                <a:gd name="T11" fmla="*/ 22 h 32"/>
                <a:gd name="T12" fmla="*/ 19 w 19"/>
                <a:gd name="T13" fmla="*/ 22 h 32"/>
                <a:gd name="T14" fmla="*/ 0 w 19"/>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2"/>
                <a:gd name="T26" fmla="*/ 19 w 19"/>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2">
                  <a:moveTo>
                    <a:pt x="0" y="32"/>
                  </a:moveTo>
                  <a:lnTo>
                    <a:pt x="1" y="0"/>
                  </a:lnTo>
                  <a:lnTo>
                    <a:pt x="3" y="20"/>
                  </a:lnTo>
                  <a:lnTo>
                    <a:pt x="4" y="18"/>
                  </a:lnTo>
                  <a:lnTo>
                    <a:pt x="12" y="9"/>
                  </a:lnTo>
                  <a:lnTo>
                    <a:pt x="10" y="22"/>
                  </a:lnTo>
                  <a:lnTo>
                    <a:pt x="19" y="22"/>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45" name="Freeform 251"/>
            <p:cNvSpPr>
              <a:spLocks/>
            </p:cNvSpPr>
            <p:nvPr/>
          </p:nvSpPr>
          <p:spPr bwMode="auto">
            <a:xfrm>
              <a:off x="1830" y="929"/>
              <a:ext cx="19" cy="31"/>
            </a:xfrm>
            <a:custGeom>
              <a:avLst/>
              <a:gdLst>
                <a:gd name="T0" fmla="*/ 0 w 19"/>
                <a:gd name="T1" fmla="*/ 31 h 31"/>
                <a:gd name="T2" fmla="*/ 1 w 19"/>
                <a:gd name="T3" fmla="*/ 0 h 31"/>
                <a:gd name="T4" fmla="*/ 4 w 19"/>
                <a:gd name="T5" fmla="*/ 19 h 31"/>
                <a:gd name="T6" fmla="*/ 5 w 19"/>
                <a:gd name="T7" fmla="*/ 17 h 31"/>
                <a:gd name="T8" fmla="*/ 12 w 19"/>
                <a:gd name="T9" fmla="*/ 8 h 31"/>
                <a:gd name="T10" fmla="*/ 10 w 19"/>
                <a:gd name="T11" fmla="*/ 20 h 31"/>
                <a:gd name="T12" fmla="*/ 19 w 19"/>
                <a:gd name="T13" fmla="*/ 20 h 31"/>
                <a:gd name="T14" fmla="*/ 0 w 19"/>
                <a:gd name="T15" fmla="*/ 31 h 31"/>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1"/>
                <a:gd name="T26" fmla="*/ 19 w 19"/>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1">
                  <a:moveTo>
                    <a:pt x="0" y="31"/>
                  </a:moveTo>
                  <a:lnTo>
                    <a:pt x="1" y="0"/>
                  </a:lnTo>
                  <a:lnTo>
                    <a:pt x="4" y="19"/>
                  </a:lnTo>
                  <a:lnTo>
                    <a:pt x="5" y="17"/>
                  </a:lnTo>
                  <a:lnTo>
                    <a:pt x="12" y="8"/>
                  </a:lnTo>
                  <a:lnTo>
                    <a:pt x="10" y="20"/>
                  </a:lnTo>
                  <a:lnTo>
                    <a:pt x="19" y="20"/>
                  </a:lnTo>
                  <a:lnTo>
                    <a:pt x="0" y="31"/>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46" name="Freeform 252"/>
            <p:cNvSpPr>
              <a:spLocks/>
            </p:cNvSpPr>
            <p:nvPr/>
          </p:nvSpPr>
          <p:spPr bwMode="auto">
            <a:xfrm>
              <a:off x="1853" y="937"/>
              <a:ext cx="19" cy="32"/>
            </a:xfrm>
            <a:custGeom>
              <a:avLst/>
              <a:gdLst>
                <a:gd name="T0" fmla="*/ 0 w 19"/>
                <a:gd name="T1" fmla="*/ 32 h 32"/>
                <a:gd name="T2" fmla="*/ 1 w 19"/>
                <a:gd name="T3" fmla="*/ 0 h 32"/>
                <a:gd name="T4" fmla="*/ 3 w 19"/>
                <a:gd name="T5" fmla="*/ 19 h 32"/>
                <a:gd name="T6" fmla="*/ 4 w 19"/>
                <a:gd name="T7" fmla="*/ 18 h 32"/>
                <a:gd name="T8" fmla="*/ 11 w 19"/>
                <a:gd name="T9" fmla="*/ 8 h 32"/>
                <a:gd name="T10" fmla="*/ 9 w 19"/>
                <a:gd name="T11" fmla="*/ 20 h 32"/>
                <a:gd name="T12" fmla="*/ 19 w 19"/>
                <a:gd name="T13" fmla="*/ 20 h 32"/>
                <a:gd name="T14" fmla="*/ 0 w 19"/>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2"/>
                <a:gd name="T26" fmla="*/ 19 w 19"/>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2">
                  <a:moveTo>
                    <a:pt x="0" y="32"/>
                  </a:moveTo>
                  <a:lnTo>
                    <a:pt x="1" y="0"/>
                  </a:lnTo>
                  <a:lnTo>
                    <a:pt x="3" y="19"/>
                  </a:lnTo>
                  <a:lnTo>
                    <a:pt x="4" y="18"/>
                  </a:lnTo>
                  <a:lnTo>
                    <a:pt x="11" y="8"/>
                  </a:lnTo>
                  <a:lnTo>
                    <a:pt x="9" y="20"/>
                  </a:lnTo>
                  <a:lnTo>
                    <a:pt x="19" y="20"/>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47" name="Freeform 253"/>
            <p:cNvSpPr>
              <a:spLocks/>
            </p:cNvSpPr>
            <p:nvPr/>
          </p:nvSpPr>
          <p:spPr bwMode="auto">
            <a:xfrm>
              <a:off x="1872" y="948"/>
              <a:ext cx="20" cy="31"/>
            </a:xfrm>
            <a:custGeom>
              <a:avLst/>
              <a:gdLst>
                <a:gd name="T0" fmla="*/ 0 w 20"/>
                <a:gd name="T1" fmla="*/ 31 h 31"/>
                <a:gd name="T2" fmla="*/ 1 w 20"/>
                <a:gd name="T3" fmla="*/ 0 h 31"/>
                <a:gd name="T4" fmla="*/ 3 w 20"/>
                <a:gd name="T5" fmla="*/ 20 h 31"/>
                <a:gd name="T6" fmla="*/ 5 w 20"/>
                <a:gd name="T7" fmla="*/ 17 h 31"/>
                <a:gd name="T8" fmla="*/ 11 w 20"/>
                <a:gd name="T9" fmla="*/ 8 h 31"/>
                <a:gd name="T10" fmla="*/ 9 w 20"/>
                <a:gd name="T11" fmla="*/ 21 h 31"/>
                <a:gd name="T12" fmla="*/ 20 w 20"/>
                <a:gd name="T13" fmla="*/ 21 h 31"/>
                <a:gd name="T14" fmla="*/ 0 w 20"/>
                <a:gd name="T15" fmla="*/ 31 h 31"/>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1"/>
                <a:gd name="T26" fmla="*/ 20 w 20"/>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1">
                  <a:moveTo>
                    <a:pt x="0" y="31"/>
                  </a:moveTo>
                  <a:lnTo>
                    <a:pt x="1" y="0"/>
                  </a:lnTo>
                  <a:lnTo>
                    <a:pt x="3" y="20"/>
                  </a:lnTo>
                  <a:lnTo>
                    <a:pt x="5" y="17"/>
                  </a:lnTo>
                  <a:lnTo>
                    <a:pt x="11" y="8"/>
                  </a:lnTo>
                  <a:lnTo>
                    <a:pt x="9" y="21"/>
                  </a:lnTo>
                  <a:lnTo>
                    <a:pt x="20" y="21"/>
                  </a:lnTo>
                  <a:lnTo>
                    <a:pt x="0" y="31"/>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48" name="Freeform 254"/>
            <p:cNvSpPr>
              <a:spLocks/>
            </p:cNvSpPr>
            <p:nvPr/>
          </p:nvSpPr>
          <p:spPr bwMode="auto">
            <a:xfrm>
              <a:off x="1893" y="959"/>
              <a:ext cx="19" cy="32"/>
            </a:xfrm>
            <a:custGeom>
              <a:avLst/>
              <a:gdLst>
                <a:gd name="T0" fmla="*/ 0 w 19"/>
                <a:gd name="T1" fmla="*/ 32 h 32"/>
                <a:gd name="T2" fmla="*/ 1 w 19"/>
                <a:gd name="T3" fmla="*/ 0 h 32"/>
                <a:gd name="T4" fmla="*/ 3 w 19"/>
                <a:gd name="T5" fmla="*/ 19 h 32"/>
                <a:gd name="T6" fmla="*/ 4 w 19"/>
                <a:gd name="T7" fmla="*/ 18 h 32"/>
                <a:gd name="T8" fmla="*/ 11 w 19"/>
                <a:gd name="T9" fmla="*/ 9 h 32"/>
                <a:gd name="T10" fmla="*/ 9 w 19"/>
                <a:gd name="T11" fmla="*/ 20 h 32"/>
                <a:gd name="T12" fmla="*/ 19 w 19"/>
                <a:gd name="T13" fmla="*/ 20 h 32"/>
                <a:gd name="T14" fmla="*/ 0 w 19"/>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2"/>
                <a:gd name="T26" fmla="*/ 19 w 19"/>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2">
                  <a:moveTo>
                    <a:pt x="0" y="32"/>
                  </a:moveTo>
                  <a:lnTo>
                    <a:pt x="1" y="0"/>
                  </a:lnTo>
                  <a:lnTo>
                    <a:pt x="3" y="19"/>
                  </a:lnTo>
                  <a:lnTo>
                    <a:pt x="4" y="18"/>
                  </a:lnTo>
                  <a:lnTo>
                    <a:pt x="11" y="9"/>
                  </a:lnTo>
                  <a:lnTo>
                    <a:pt x="9" y="20"/>
                  </a:lnTo>
                  <a:lnTo>
                    <a:pt x="19" y="20"/>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49" name="Freeform 255"/>
            <p:cNvSpPr>
              <a:spLocks/>
            </p:cNvSpPr>
            <p:nvPr/>
          </p:nvSpPr>
          <p:spPr bwMode="auto">
            <a:xfrm>
              <a:off x="1912" y="971"/>
              <a:ext cx="20" cy="32"/>
            </a:xfrm>
            <a:custGeom>
              <a:avLst/>
              <a:gdLst>
                <a:gd name="T0" fmla="*/ 0 w 20"/>
                <a:gd name="T1" fmla="*/ 32 h 32"/>
                <a:gd name="T2" fmla="*/ 1 w 20"/>
                <a:gd name="T3" fmla="*/ 0 h 32"/>
                <a:gd name="T4" fmla="*/ 4 w 20"/>
                <a:gd name="T5" fmla="*/ 20 h 32"/>
                <a:gd name="T6" fmla="*/ 5 w 20"/>
                <a:gd name="T7" fmla="*/ 19 h 32"/>
                <a:gd name="T8" fmla="*/ 13 w 20"/>
                <a:gd name="T9" fmla="*/ 8 h 32"/>
                <a:gd name="T10" fmla="*/ 9 w 20"/>
                <a:gd name="T11" fmla="*/ 21 h 32"/>
                <a:gd name="T12" fmla="*/ 20 w 20"/>
                <a:gd name="T13" fmla="*/ 21 h 32"/>
                <a:gd name="T14" fmla="*/ 0 w 20"/>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2"/>
                <a:gd name="T26" fmla="*/ 20 w 20"/>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2">
                  <a:moveTo>
                    <a:pt x="0" y="32"/>
                  </a:moveTo>
                  <a:lnTo>
                    <a:pt x="1" y="0"/>
                  </a:lnTo>
                  <a:lnTo>
                    <a:pt x="4" y="20"/>
                  </a:lnTo>
                  <a:lnTo>
                    <a:pt x="5" y="19"/>
                  </a:lnTo>
                  <a:lnTo>
                    <a:pt x="13" y="8"/>
                  </a:lnTo>
                  <a:lnTo>
                    <a:pt x="9" y="21"/>
                  </a:lnTo>
                  <a:lnTo>
                    <a:pt x="20" y="21"/>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0" name="Freeform 256"/>
            <p:cNvSpPr>
              <a:spLocks/>
            </p:cNvSpPr>
            <p:nvPr/>
          </p:nvSpPr>
          <p:spPr bwMode="auto">
            <a:xfrm>
              <a:off x="1933" y="979"/>
              <a:ext cx="19" cy="32"/>
            </a:xfrm>
            <a:custGeom>
              <a:avLst/>
              <a:gdLst>
                <a:gd name="T0" fmla="*/ 0 w 19"/>
                <a:gd name="T1" fmla="*/ 32 h 32"/>
                <a:gd name="T2" fmla="*/ 1 w 19"/>
                <a:gd name="T3" fmla="*/ 0 h 32"/>
                <a:gd name="T4" fmla="*/ 3 w 19"/>
                <a:gd name="T5" fmla="*/ 20 h 32"/>
                <a:gd name="T6" fmla="*/ 4 w 19"/>
                <a:gd name="T7" fmla="*/ 19 h 32"/>
                <a:gd name="T8" fmla="*/ 12 w 19"/>
                <a:gd name="T9" fmla="*/ 9 h 32"/>
                <a:gd name="T10" fmla="*/ 9 w 19"/>
                <a:gd name="T11" fmla="*/ 21 h 32"/>
                <a:gd name="T12" fmla="*/ 19 w 19"/>
                <a:gd name="T13" fmla="*/ 21 h 32"/>
                <a:gd name="T14" fmla="*/ 0 w 19"/>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2"/>
                <a:gd name="T26" fmla="*/ 19 w 19"/>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2">
                  <a:moveTo>
                    <a:pt x="0" y="32"/>
                  </a:moveTo>
                  <a:lnTo>
                    <a:pt x="1" y="0"/>
                  </a:lnTo>
                  <a:lnTo>
                    <a:pt x="3" y="20"/>
                  </a:lnTo>
                  <a:lnTo>
                    <a:pt x="4" y="19"/>
                  </a:lnTo>
                  <a:lnTo>
                    <a:pt x="12" y="9"/>
                  </a:lnTo>
                  <a:lnTo>
                    <a:pt x="9" y="21"/>
                  </a:lnTo>
                  <a:lnTo>
                    <a:pt x="19" y="21"/>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1" name="Freeform 257"/>
            <p:cNvSpPr>
              <a:spLocks/>
            </p:cNvSpPr>
            <p:nvPr/>
          </p:nvSpPr>
          <p:spPr bwMode="auto">
            <a:xfrm>
              <a:off x="1953" y="990"/>
              <a:ext cx="20" cy="32"/>
            </a:xfrm>
            <a:custGeom>
              <a:avLst/>
              <a:gdLst>
                <a:gd name="T0" fmla="*/ 0 w 20"/>
                <a:gd name="T1" fmla="*/ 32 h 32"/>
                <a:gd name="T2" fmla="*/ 2 w 20"/>
                <a:gd name="T3" fmla="*/ 0 h 32"/>
                <a:gd name="T4" fmla="*/ 4 w 20"/>
                <a:gd name="T5" fmla="*/ 19 h 32"/>
                <a:gd name="T6" fmla="*/ 5 w 20"/>
                <a:gd name="T7" fmla="*/ 18 h 32"/>
                <a:gd name="T8" fmla="*/ 13 w 20"/>
                <a:gd name="T9" fmla="*/ 8 h 32"/>
                <a:gd name="T10" fmla="*/ 11 w 20"/>
                <a:gd name="T11" fmla="*/ 20 h 32"/>
                <a:gd name="T12" fmla="*/ 20 w 20"/>
                <a:gd name="T13" fmla="*/ 20 h 32"/>
                <a:gd name="T14" fmla="*/ 0 w 20"/>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2"/>
                <a:gd name="T26" fmla="*/ 20 w 20"/>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2">
                  <a:moveTo>
                    <a:pt x="0" y="32"/>
                  </a:moveTo>
                  <a:lnTo>
                    <a:pt x="2" y="0"/>
                  </a:lnTo>
                  <a:lnTo>
                    <a:pt x="4" y="19"/>
                  </a:lnTo>
                  <a:lnTo>
                    <a:pt x="5" y="18"/>
                  </a:lnTo>
                  <a:lnTo>
                    <a:pt x="13" y="8"/>
                  </a:lnTo>
                  <a:lnTo>
                    <a:pt x="11" y="20"/>
                  </a:lnTo>
                  <a:lnTo>
                    <a:pt x="20" y="20"/>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2" name="Freeform 258"/>
            <p:cNvSpPr>
              <a:spLocks/>
            </p:cNvSpPr>
            <p:nvPr/>
          </p:nvSpPr>
          <p:spPr bwMode="auto">
            <a:xfrm>
              <a:off x="1973" y="1003"/>
              <a:ext cx="19" cy="31"/>
            </a:xfrm>
            <a:custGeom>
              <a:avLst/>
              <a:gdLst>
                <a:gd name="T0" fmla="*/ 0 w 19"/>
                <a:gd name="T1" fmla="*/ 31 h 31"/>
                <a:gd name="T2" fmla="*/ 1 w 19"/>
                <a:gd name="T3" fmla="*/ 0 h 31"/>
                <a:gd name="T4" fmla="*/ 3 w 19"/>
                <a:gd name="T5" fmla="*/ 20 h 31"/>
                <a:gd name="T6" fmla="*/ 5 w 19"/>
                <a:gd name="T7" fmla="*/ 18 h 31"/>
                <a:gd name="T8" fmla="*/ 13 w 19"/>
                <a:gd name="T9" fmla="*/ 8 h 31"/>
                <a:gd name="T10" fmla="*/ 10 w 19"/>
                <a:gd name="T11" fmla="*/ 21 h 31"/>
                <a:gd name="T12" fmla="*/ 19 w 19"/>
                <a:gd name="T13" fmla="*/ 21 h 31"/>
                <a:gd name="T14" fmla="*/ 0 w 19"/>
                <a:gd name="T15" fmla="*/ 31 h 31"/>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1"/>
                <a:gd name="T26" fmla="*/ 19 w 19"/>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1">
                  <a:moveTo>
                    <a:pt x="0" y="31"/>
                  </a:moveTo>
                  <a:lnTo>
                    <a:pt x="1" y="0"/>
                  </a:lnTo>
                  <a:lnTo>
                    <a:pt x="3" y="20"/>
                  </a:lnTo>
                  <a:lnTo>
                    <a:pt x="5" y="18"/>
                  </a:lnTo>
                  <a:lnTo>
                    <a:pt x="13" y="8"/>
                  </a:lnTo>
                  <a:lnTo>
                    <a:pt x="10" y="21"/>
                  </a:lnTo>
                  <a:lnTo>
                    <a:pt x="19" y="21"/>
                  </a:lnTo>
                  <a:lnTo>
                    <a:pt x="0" y="31"/>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3" name="Freeform 259"/>
            <p:cNvSpPr>
              <a:spLocks/>
            </p:cNvSpPr>
            <p:nvPr/>
          </p:nvSpPr>
          <p:spPr bwMode="auto">
            <a:xfrm>
              <a:off x="1995" y="1012"/>
              <a:ext cx="19" cy="33"/>
            </a:xfrm>
            <a:custGeom>
              <a:avLst/>
              <a:gdLst>
                <a:gd name="T0" fmla="*/ 0 w 19"/>
                <a:gd name="T1" fmla="*/ 33 h 33"/>
                <a:gd name="T2" fmla="*/ 1 w 19"/>
                <a:gd name="T3" fmla="*/ 0 h 33"/>
                <a:gd name="T4" fmla="*/ 4 w 19"/>
                <a:gd name="T5" fmla="*/ 20 h 33"/>
                <a:gd name="T6" fmla="*/ 6 w 19"/>
                <a:gd name="T7" fmla="*/ 19 h 33"/>
                <a:gd name="T8" fmla="*/ 12 w 19"/>
                <a:gd name="T9" fmla="*/ 10 h 33"/>
                <a:gd name="T10" fmla="*/ 10 w 19"/>
                <a:gd name="T11" fmla="*/ 21 h 33"/>
                <a:gd name="T12" fmla="*/ 19 w 19"/>
                <a:gd name="T13" fmla="*/ 21 h 33"/>
                <a:gd name="T14" fmla="*/ 0 w 19"/>
                <a:gd name="T15" fmla="*/ 33 h 33"/>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3"/>
                <a:gd name="T26" fmla="*/ 19 w 19"/>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3">
                  <a:moveTo>
                    <a:pt x="0" y="33"/>
                  </a:moveTo>
                  <a:lnTo>
                    <a:pt x="1" y="0"/>
                  </a:lnTo>
                  <a:lnTo>
                    <a:pt x="4" y="20"/>
                  </a:lnTo>
                  <a:lnTo>
                    <a:pt x="6" y="19"/>
                  </a:lnTo>
                  <a:lnTo>
                    <a:pt x="12" y="10"/>
                  </a:lnTo>
                  <a:lnTo>
                    <a:pt x="10" y="21"/>
                  </a:lnTo>
                  <a:lnTo>
                    <a:pt x="19" y="21"/>
                  </a:lnTo>
                  <a:lnTo>
                    <a:pt x="0" y="33"/>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4" name="Freeform 260"/>
            <p:cNvSpPr>
              <a:spLocks/>
            </p:cNvSpPr>
            <p:nvPr/>
          </p:nvSpPr>
          <p:spPr bwMode="auto">
            <a:xfrm>
              <a:off x="2015" y="1023"/>
              <a:ext cx="21" cy="31"/>
            </a:xfrm>
            <a:custGeom>
              <a:avLst/>
              <a:gdLst>
                <a:gd name="T0" fmla="*/ 0 w 21"/>
                <a:gd name="T1" fmla="*/ 31 h 31"/>
                <a:gd name="T2" fmla="*/ 3 w 21"/>
                <a:gd name="T3" fmla="*/ 0 h 31"/>
                <a:gd name="T4" fmla="*/ 5 w 21"/>
                <a:gd name="T5" fmla="*/ 19 h 31"/>
                <a:gd name="T6" fmla="*/ 6 w 21"/>
                <a:gd name="T7" fmla="*/ 17 h 31"/>
                <a:gd name="T8" fmla="*/ 13 w 21"/>
                <a:gd name="T9" fmla="*/ 8 h 31"/>
                <a:gd name="T10" fmla="*/ 11 w 21"/>
                <a:gd name="T11" fmla="*/ 20 h 31"/>
                <a:gd name="T12" fmla="*/ 21 w 21"/>
                <a:gd name="T13" fmla="*/ 20 h 31"/>
                <a:gd name="T14" fmla="*/ 0 w 21"/>
                <a:gd name="T15" fmla="*/ 31 h 31"/>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31"/>
                <a:gd name="T26" fmla="*/ 21 w 21"/>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31">
                  <a:moveTo>
                    <a:pt x="0" y="31"/>
                  </a:moveTo>
                  <a:lnTo>
                    <a:pt x="3" y="0"/>
                  </a:lnTo>
                  <a:lnTo>
                    <a:pt x="5" y="19"/>
                  </a:lnTo>
                  <a:lnTo>
                    <a:pt x="6" y="17"/>
                  </a:lnTo>
                  <a:lnTo>
                    <a:pt x="13" y="8"/>
                  </a:lnTo>
                  <a:lnTo>
                    <a:pt x="11" y="20"/>
                  </a:lnTo>
                  <a:lnTo>
                    <a:pt x="21" y="20"/>
                  </a:lnTo>
                  <a:lnTo>
                    <a:pt x="0" y="31"/>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5" name="Freeform 261"/>
            <p:cNvSpPr>
              <a:spLocks/>
            </p:cNvSpPr>
            <p:nvPr/>
          </p:nvSpPr>
          <p:spPr bwMode="auto">
            <a:xfrm>
              <a:off x="2036" y="1033"/>
              <a:ext cx="20" cy="32"/>
            </a:xfrm>
            <a:custGeom>
              <a:avLst/>
              <a:gdLst>
                <a:gd name="T0" fmla="*/ 0 w 20"/>
                <a:gd name="T1" fmla="*/ 32 h 32"/>
                <a:gd name="T2" fmla="*/ 1 w 20"/>
                <a:gd name="T3" fmla="*/ 0 h 32"/>
                <a:gd name="T4" fmla="*/ 4 w 20"/>
                <a:gd name="T5" fmla="*/ 20 h 32"/>
                <a:gd name="T6" fmla="*/ 5 w 20"/>
                <a:gd name="T7" fmla="*/ 18 h 32"/>
                <a:gd name="T8" fmla="*/ 13 w 20"/>
                <a:gd name="T9" fmla="*/ 8 h 32"/>
                <a:gd name="T10" fmla="*/ 9 w 20"/>
                <a:gd name="T11" fmla="*/ 21 h 32"/>
                <a:gd name="T12" fmla="*/ 20 w 20"/>
                <a:gd name="T13" fmla="*/ 21 h 32"/>
                <a:gd name="T14" fmla="*/ 0 w 20"/>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2"/>
                <a:gd name="T26" fmla="*/ 20 w 20"/>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2">
                  <a:moveTo>
                    <a:pt x="0" y="32"/>
                  </a:moveTo>
                  <a:lnTo>
                    <a:pt x="1" y="0"/>
                  </a:lnTo>
                  <a:lnTo>
                    <a:pt x="4" y="20"/>
                  </a:lnTo>
                  <a:lnTo>
                    <a:pt x="5" y="18"/>
                  </a:lnTo>
                  <a:lnTo>
                    <a:pt x="13" y="8"/>
                  </a:lnTo>
                  <a:lnTo>
                    <a:pt x="9" y="21"/>
                  </a:lnTo>
                  <a:lnTo>
                    <a:pt x="20" y="21"/>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6" name="Freeform 262"/>
            <p:cNvSpPr>
              <a:spLocks/>
            </p:cNvSpPr>
            <p:nvPr/>
          </p:nvSpPr>
          <p:spPr bwMode="auto">
            <a:xfrm>
              <a:off x="2056" y="1045"/>
              <a:ext cx="19" cy="31"/>
            </a:xfrm>
            <a:custGeom>
              <a:avLst/>
              <a:gdLst>
                <a:gd name="T0" fmla="*/ 0 w 19"/>
                <a:gd name="T1" fmla="*/ 31 h 31"/>
                <a:gd name="T2" fmla="*/ 1 w 19"/>
                <a:gd name="T3" fmla="*/ 0 h 31"/>
                <a:gd name="T4" fmla="*/ 3 w 19"/>
                <a:gd name="T5" fmla="*/ 19 h 31"/>
                <a:gd name="T6" fmla="*/ 4 w 19"/>
                <a:gd name="T7" fmla="*/ 17 h 31"/>
                <a:gd name="T8" fmla="*/ 12 w 19"/>
                <a:gd name="T9" fmla="*/ 8 h 31"/>
                <a:gd name="T10" fmla="*/ 10 w 19"/>
                <a:gd name="T11" fmla="*/ 20 h 31"/>
                <a:gd name="T12" fmla="*/ 19 w 19"/>
                <a:gd name="T13" fmla="*/ 20 h 31"/>
                <a:gd name="T14" fmla="*/ 0 w 19"/>
                <a:gd name="T15" fmla="*/ 31 h 31"/>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1"/>
                <a:gd name="T26" fmla="*/ 19 w 19"/>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1">
                  <a:moveTo>
                    <a:pt x="0" y="31"/>
                  </a:moveTo>
                  <a:lnTo>
                    <a:pt x="1" y="0"/>
                  </a:lnTo>
                  <a:lnTo>
                    <a:pt x="3" y="19"/>
                  </a:lnTo>
                  <a:lnTo>
                    <a:pt x="4" y="17"/>
                  </a:lnTo>
                  <a:lnTo>
                    <a:pt x="12" y="8"/>
                  </a:lnTo>
                  <a:lnTo>
                    <a:pt x="10" y="20"/>
                  </a:lnTo>
                  <a:lnTo>
                    <a:pt x="19" y="20"/>
                  </a:lnTo>
                  <a:lnTo>
                    <a:pt x="0" y="31"/>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7" name="Freeform 263"/>
            <p:cNvSpPr>
              <a:spLocks/>
            </p:cNvSpPr>
            <p:nvPr/>
          </p:nvSpPr>
          <p:spPr bwMode="auto">
            <a:xfrm>
              <a:off x="2077" y="1055"/>
              <a:ext cx="20" cy="32"/>
            </a:xfrm>
            <a:custGeom>
              <a:avLst/>
              <a:gdLst>
                <a:gd name="T0" fmla="*/ 0 w 20"/>
                <a:gd name="T1" fmla="*/ 32 h 32"/>
                <a:gd name="T2" fmla="*/ 2 w 20"/>
                <a:gd name="T3" fmla="*/ 0 h 32"/>
                <a:gd name="T4" fmla="*/ 4 w 20"/>
                <a:gd name="T5" fmla="*/ 21 h 32"/>
                <a:gd name="T6" fmla="*/ 5 w 20"/>
                <a:gd name="T7" fmla="*/ 18 h 32"/>
                <a:gd name="T8" fmla="*/ 13 w 20"/>
                <a:gd name="T9" fmla="*/ 9 h 32"/>
                <a:gd name="T10" fmla="*/ 10 w 20"/>
                <a:gd name="T11" fmla="*/ 22 h 32"/>
                <a:gd name="T12" fmla="*/ 20 w 20"/>
                <a:gd name="T13" fmla="*/ 22 h 32"/>
                <a:gd name="T14" fmla="*/ 0 w 20"/>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2"/>
                <a:gd name="T26" fmla="*/ 20 w 20"/>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2">
                  <a:moveTo>
                    <a:pt x="0" y="32"/>
                  </a:moveTo>
                  <a:lnTo>
                    <a:pt x="2" y="0"/>
                  </a:lnTo>
                  <a:lnTo>
                    <a:pt x="4" y="21"/>
                  </a:lnTo>
                  <a:lnTo>
                    <a:pt x="5" y="18"/>
                  </a:lnTo>
                  <a:lnTo>
                    <a:pt x="13" y="9"/>
                  </a:lnTo>
                  <a:lnTo>
                    <a:pt x="10" y="22"/>
                  </a:lnTo>
                  <a:lnTo>
                    <a:pt x="20" y="22"/>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8" name="Freeform 264"/>
            <p:cNvSpPr>
              <a:spLocks/>
            </p:cNvSpPr>
            <p:nvPr/>
          </p:nvSpPr>
          <p:spPr bwMode="auto">
            <a:xfrm>
              <a:off x="2098" y="1066"/>
              <a:ext cx="20" cy="33"/>
            </a:xfrm>
            <a:custGeom>
              <a:avLst/>
              <a:gdLst>
                <a:gd name="T0" fmla="*/ 0 w 20"/>
                <a:gd name="T1" fmla="*/ 33 h 33"/>
                <a:gd name="T2" fmla="*/ 1 w 20"/>
                <a:gd name="T3" fmla="*/ 0 h 33"/>
                <a:gd name="T4" fmla="*/ 3 w 20"/>
                <a:gd name="T5" fmla="*/ 20 h 33"/>
                <a:gd name="T6" fmla="*/ 5 w 20"/>
                <a:gd name="T7" fmla="*/ 19 h 33"/>
                <a:gd name="T8" fmla="*/ 13 w 20"/>
                <a:gd name="T9" fmla="*/ 10 h 33"/>
                <a:gd name="T10" fmla="*/ 9 w 20"/>
                <a:gd name="T11" fmla="*/ 21 h 33"/>
                <a:gd name="T12" fmla="*/ 20 w 20"/>
                <a:gd name="T13" fmla="*/ 21 h 33"/>
                <a:gd name="T14" fmla="*/ 0 w 20"/>
                <a:gd name="T15" fmla="*/ 33 h 33"/>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3"/>
                <a:gd name="T26" fmla="*/ 20 w 20"/>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3">
                  <a:moveTo>
                    <a:pt x="0" y="33"/>
                  </a:moveTo>
                  <a:lnTo>
                    <a:pt x="1" y="0"/>
                  </a:lnTo>
                  <a:lnTo>
                    <a:pt x="3" y="20"/>
                  </a:lnTo>
                  <a:lnTo>
                    <a:pt x="5" y="19"/>
                  </a:lnTo>
                  <a:lnTo>
                    <a:pt x="13" y="10"/>
                  </a:lnTo>
                  <a:lnTo>
                    <a:pt x="9" y="21"/>
                  </a:lnTo>
                  <a:lnTo>
                    <a:pt x="20" y="21"/>
                  </a:lnTo>
                  <a:lnTo>
                    <a:pt x="0" y="33"/>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59" name="Freeform 265"/>
            <p:cNvSpPr>
              <a:spLocks/>
            </p:cNvSpPr>
            <p:nvPr/>
          </p:nvSpPr>
          <p:spPr bwMode="auto">
            <a:xfrm>
              <a:off x="2119" y="1077"/>
              <a:ext cx="19" cy="31"/>
            </a:xfrm>
            <a:custGeom>
              <a:avLst/>
              <a:gdLst>
                <a:gd name="T0" fmla="*/ 0 w 19"/>
                <a:gd name="T1" fmla="*/ 31 h 31"/>
                <a:gd name="T2" fmla="*/ 1 w 19"/>
                <a:gd name="T3" fmla="*/ 0 h 31"/>
                <a:gd name="T4" fmla="*/ 3 w 19"/>
                <a:gd name="T5" fmla="*/ 19 h 31"/>
                <a:gd name="T6" fmla="*/ 4 w 19"/>
                <a:gd name="T7" fmla="*/ 17 h 31"/>
                <a:gd name="T8" fmla="*/ 12 w 19"/>
                <a:gd name="T9" fmla="*/ 8 h 31"/>
                <a:gd name="T10" fmla="*/ 10 w 19"/>
                <a:gd name="T11" fmla="*/ 20 h 31"/>
                <a:gd name="T12" fmla="*/ 19 w 19"/>
                <a:gd name="T13" fmla="*/ 20 h 31"/>
                <a:gd name="T14" fmla="*/ 0 w 19"/>
                <a:gd name="T15" fmla="*/ 31 h 31"/>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1"/>
                <a:gd name="T26" fmla="*/ 19 w 19"/>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1">
                  <a:moveTo>
                    <a:pt x="0" y="31"/>
                  </a:moveTo>
                  <a:lnTo>
                    <a:pt x="1" y="0"/>
                  </a:lnTo>
                  <a:lnTo>
                    <a:pt x="3" y="19"/>
                  </a:lnTo>
                  <a:lnTo>
                    <a:pt x="4" y="17"/>
                  </a:lnTo>
                  <a:lnTo>
                    <a:pt x="12" y="8"/>
                  </a:lnTo>
                  <a:lnTo>
                    <a:pt x="10" y="20"/>
                  </a:lnTo>
                  <a:lnTo>
                    <a:pt x="19" y="20"/>
                  </a:lnTo>
                  <a:lnTo>
                    <a:pt x="0" y="31"/>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0" name="Freeform 266"/>
            <p:cNvSpPr>
              <a:spLocks/>
            </p:cNvSpPr>
            <p:nvPr/>
          </p:nvSpPr>
          <p:spPr bwMode="auto">
            <a:xfrm>
              <a:off x="2138" y="1089"/>
              <a:ext cx="20" cy="31"/>
            </a:xfrm>
            <a:custGeom>
              <a:avLst/>
              <a:gdLst>
                <a:gd name="T0" fmla="*/ 0 w 20"/>
                <a:gd name="T1" fmla="*/ 31 h 31"/>
                <a:gd name="T2" fmla="*/ 1 w 20"/>
                <a:gd name="T3" fmla="*/ 0 h 31"/>
                <a:gd name="T4" fmla="*/ 4 w 20"/>
                <a:gd name="T5" fmla="*/ 20 h 31"/>
                <a:gd name="T6" fmla="*/ 5 w 20"/>
                <a:gd name="T7" fmla="*/ 18 h 31"/>
                <a:gd name="T8" fmla="*/ 13 w 20"/>
                <a:gd name="T9" fmla="*/ 8 h 31"/>
                <a:gd name="T10" fmla="*/ 11 w 20"/>
                <a:gd name="T11" fmla="*/ 21 h 31"/>
                <a:gd name="T12" fmla="*/ 20 w 20"/>
                <a:gd name="T13" fmla="*/ 21 h 31"/>
                <a:gd name="T14" fmla="*/ 0 w 20"/>
                <a:gd name="T15" fmla="*/ 31 h 31"/>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1"/>
                <a:gd name="T26" fmla="*/ 20 w 20"/>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1">
                  <a:moveTo>
                    <a:pt x="0" y="31"/>
                  </a:moveTo>
                  <a:lnTo>
                    <a:pt x="1" y="0"/>
                  </a:lnTo>
                  <a:lnTo>
                    <a:pt x="4" y="20"/>
                  </a:lnTo>
                  <a:lnTo>
                    <a:pt x="5" y="18"/>
                  </a:lnTo>
                  <a:lnTo>
                    <a:pt x="13" y="8"/>
                  </a:lnTo>
                  <a:lnTo>
                    <a:pt x="11" y="21"/>
                  </a:lnTo>
                  <a:lnTo>
                    <a:pt x="20" y="21"/>
                  </a:lnTo>
                  <a:lnTo>
                    <a:pt x="0" y="31"/>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1" name="Freeform 267"/>
            <p:cNvSpPr>
              <a:spLocks/>
            </p:cNvSpPr>
            <p:nvPr/>
          </p:nvSpPr>
          <p:spPr bwMode="auto">
            <a:xfrm>
              <a:off x="2160" y="1100"/>
              <a:ext cx="19" cy="32"/>
            </a:xfrm>
            <a:custGeom>
              <a:avLst/>
              <a:gdLst>
                <a:gd name="T0" fmla="*/ 0 w 19"/>
                <a:gd name="T1" fmla="*/ 32 h 32"/>
                <a:gd name="T2" fmla="*/ 1 w 19"/>
                <a:gd name="T3" fmla="*/ 0 h 32"/>
                <a:gd name="T4" fmla="*/ 5 w 19"/>
                <a:gd name="T5" fmla="*/ 19 h 32"/>
                <a:gd name="T6" fmla="*/ 6 w 19"/>
                <a:gd name="T7" fmla="*/ 18 h 32"/>
                <a:gd name="T8" fmla="*/ 13 w 19"/>
                <a:gd name="T9" fmla="*/ 8 h 32"/>
                <a:gd name="T10" fmla="*/ 10 w 19"/>
                <a:gd name="T11" fmla="*/ 20 h 32"/>
                <a:gd name="T12" fmla="*/ 19 w 19"/>
                <a:gd name="T13" fmla="*/ 20 h 32"/>
                <a:gd name="T14" fmla="*/ 0 w 19"/>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2"/>
                <a:gd name="T26" fmla="*/ 19 w 19"/>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2">
                  <a:moveTo>
                    <a:pt x="0" y="32"/>
                  </a:moveTo>
                  <a:lnTo>
                    <a:pt x="1" y="0"/>
                  </a:lnTo>
                  <a:lnTo>
                    <a:pt x="5" y="19"/>
                  </a:lnTo>
                  <a:lnTo>
                    <a:pt x="6" y="18"/>
                  </a:lnTo>
                  <a:lnTo>
                    <a:pt x="13" y="8"/>
                  </a:lnTo>
                  <a:lnTo>
                    <a:pt x="10" y="20"/>
                  </a:lnTo>
                  <a:lnTo>
                    <a:pt x="19" y="20"/>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2" name="Freeform 268"/>
            <p:cNvSpPr>
              <a:spLocks/>
            </p:cNvSpPr>
            <p:nvPr/>
          </p:nvSpPr>
          <p:spPr bwMode="auto">
            <a:xfrm>
              <a:off x="2182" y="1110"/>
              <a:ext cx="19" cy="32"/>
            </a:xfrm>
            <a:custGeom>
              <a:avLst/>
              <a:gdLst>
                <a:gd name="T0" fmla="*/ 0 w 19"/>
                <a:gd name="T1" fmla="*/ 32 h 32"/>
                <a:gd name="T2" fmla="*/ 1 w 19"/>
                <a:gd name="T3" fmla="*/ 0 h 32"/>
                <a:gd name="T4" fmla="*/ 3 w 19"/>
                <a:gd name="T5" fmla="*/ 20 h 32"/>
                <a:gd name="T6" fmla="*/ 4 w 19"/>
                <a:gd name="T7" fmla="*/ 18 h 32"/>
                <a:gd name="T8" fmla="*/ 11 w 19"/>
                <a:gd name="T9" fmla="*/ 8 h 32"/>
                <a:gd name="T10" fmla="*/ 9 w 19"/>
                <a:gd name="T11" fmla="*/ 21 h 32"/>
                <a:gd name="T12" fmla="*/ 19 w 19"/>
                <a:gd name="T13" fmla="*/ 21 h 32"/>
                <a:gd name="T14" fmla="*/ 0 w 19"/>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2"/>
                <a:gd name="T26" fmla="*/ 19 w 19"/>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2">
                  <a:moveTo>
                    <a:pt x="0" y="32"/>
                  </a:moveTo>
                  <a:lnTo>
                    <a:pt x="1" y="0"/>
                  </a:lnTo>
                  <a:lnTo>
                    <a:pt x="3" y="20"/>
                  </a:lnTo>
                  <a:lnTo>
                    <a:pt x="4" y="18"/>
                  </a:lnTo>
                  <a:lnTo>
                    <a:pt x="11" y="8"/>
                  </a:lnTo>
                  <a:lnTo>
                    <a:pt x="9" y="21"/>
                  </a:lnTo>
                  <a:lnTo>
                    <a:pt x="19" y="21"/>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3" name="Freeform 269"/>
            <p:cNvSpPr>
              <a:spLocks/>
            </p:cNvSpPr>
            <p:nvPr/>
          </p:nvSpPr>
          <p:spPr bwMode="auto">
            <a:xfrm>
              <a:off x="2202" y="1121"/>
              <a:ext cx="20" cy="31"/>
            </a:xfrm>
            <a:custGeom>
              <a:avLst/>
              <a:gdLst>
                <a:gd name="T0" fmla="*/ 0 w 20"/>
                <a:gd name="T1" fmla="*/ 31 h 31"/>
                <a:gd name="T2" fmla="*/ 2 w 20"/>
                <a:gd name="T3" fmla="*/ 0 h 31"/>
                <a:gd name="T4" fmla="*/ 4 w 20"/>
                <a:gd name="T5" fmla="*/ 20 h 31"/>
                <a:gd name="T6" fmla="*/ 5 w 20"/>
                <a:gd name="T7" fmla="*/ 18 h 31"/>
                <a:gd name="T8" fmla="*/ 12 w 20"/>
                <a:gd name="T9" fmla="*/ 9 h 31"/>
                <a:gd name="T10" fmla="*/ 10 w 20"/>
                <a:gd name="T11" fmla="*/ 21 h 31"/>
                <a:gd name="T12" fmla="*/ 20 w 20"/>
                <a:gd name="T13" fmla="*/ 21 h 31"/>
                <a:gd name="T14" fmla="*/ 0 w 20"/>
                <a:gd name="T15" fmla="*/ 31 h 31"/>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1"/>
                <a:gd name="T26" fmla="*/ 20 w 20"/>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1">
                  <a:moveTo>
                    <a:pt x="0" y="31"/>
                  </a:moveTo>
                  <a:lnTo>
                    <a:pt x="2" y="0"/>
                  </a:lnTo>
                  <a:lnTo>
                    <a:pt x="4" y="20"/>
                  </a:lnTo>
                  <a:lnTo>
                    <a:pt x="5" y="18"/>
                  </a:lnTo>
                  <a:lnTo>
                    <a:pt x="12" y="9"/>
                  </a:lnTo>
                  <a:lnTo>
                    <a:pt x="10" y="21"/>
                  </a:lnTo>
                  <a:lnTo>
                    <a:pt x="20" y="21"/>
                  </a:lnTo>
                  <a:lnTo>
                    <a:pt x="0" y="31"/>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4" name="Freeform 270"/>
            <p:cNvSpPr>
              <a:spLocks/>
            </p:cNvSpPr>
            <p:nvPr/>
          </p:nvSpPr>
          <p:spPr bwMode="auto">
            <a:xfrm>
              <a:off x="2223" y="1131"/>
              <a:ext cx="20" cy="31"/>
            </a:xfrm>
            <a:custGeom>
              <a:avLst/>
              <a:gdLst>
                <a:gd name="T0" fmla="*/ 0 w 20"/>
                <a:gd name="T1" fmla="*/ 31 h 31"/>
                <a:gd name="T2" fmla="*/ 1 w 20"/>
                <a:gd name="T3" fmla="*/ 0 h 31"/>
                <a:gd name="T4" fmla="*/ 4 w 20"/>
                <a:gd name="T5" fmla="*/ 19 h 31"/>
                <a:gd name="T6" fmla="*/ 5 w 20"/>
                <a:gd name="T7" fmla="*/ 17 h 31"/>
                <a:gd name="T8" fmla="*/ 12 w 20"/>
                <a:gd name="T9" fmla="*/ 8 h 31"/>
                <a:gd name="T10" fmla="*/ 9 w 20"/>
                <a:gd name="T11" fmla="*/ 20 h 31"/>
                <a:gd name="T12" fmla="*/ 20 w 20"/>
                <a:gd name="T13" fmla="*/ 20 h 31"/>
                <a:gd name="T14" fmla="*/ 0 w 20"/>
                <a:gd name="T15" fmla="*/ 31 h 31"/>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1"/>
                <a:gd name="T26" fmla="*/ 20 w 20"/>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1">
                  <a:moveTo>
                    <a:pt x="0" y="31"/>
                  </a:moveTo>
                  <a:lnTo>
                    <a:pt x="1" y="0"/>
                  </a:lnTo>
                  <a:lnTo>
                    <a:pt x="4" y="19"/>
                  </a:lnTo>
                  <a:lnTo>
                    <a:pt x="5" y="17"/>
                  </a:lnTo>
                  <a:lnTo>
                    <a:pt x="12" y="8"/>
                  </a:lnTo>
                  <a:lnTo>
                    <a:pt x="9" y="20"/>
                  </a:lnTo>
                  <a:lnTo>
                    <a:pt x="20" y="20"/>
                  </a:lnTo>
                  <a:lnTo>
                    <a:pt x="0" y="31"/>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5" name="Freeform 271"/>
            <p:cNvSpPr>
              <a:spLocks/>
            </p:cNvSpPr>
            <p:nvPr/>
          </p:nvSpPr>
          <p:spPr bwMode="auto">
            <a:xfrm>
              <a:off x="2243" y="1142"/>
              <a:ext cx="19" cy="32"/>
            </a:xfrm>
            <a:custGeom>
              <a:avLst/>
              <a:gdLst>
                <a:gd name="T0" fmla="*/ 0 w 19"/>
                <a:gd name="T1" fmla="*/ 32 h 32"/>
                <a:gd name="T2" fmla="*/ 1 w 19"/>
                <a:gd name="T3" fmla="*/ 0 h 32"/>
                <a:gd name="T4" fmla="*/ 3 w 19"/>
                <a:gd name="T5" fmla="*/ 20 h 32"/>
                <a:gd name="T6" fmla="*/ 4 w 19"/>
                <a:gd name="T7" fmla="*/ 18 h 32"/>
                <a:gd name="T8" fmla="*/ 12 w 19"/>
                <a:gd name="T9" fmla="*/ 9 h 32"/>
                <a:gd name="T10" fmla="*/ 9 w 19"/>
                <a:gd name="T11" fmla="*/ 21 h 32"/>
                <a:gd name="T12" fmla="*/ 19 w 19"/>
                <a:gd name="T13" fmla="*/ 21 h 32"/>
                <a:gd name="T14" fmla="*/ 0 w 19"/>
                <a:gd name="T15" fmla="*/ 32 h 3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2"/>
                <a:gd name="T26" fmla="*/ 19 w 19"/>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2">
                  <a:moveTo>
                    <a:pt x="0" y="32"/>
                  </a:moveTo>
                  <a:lnTo>
                    <a:pt x="1" y="0"/>
                  </a:lnTo>
                  <a:lnTo>
                    <a:pt x="3" y="20"/>
                  </a:lnTo>
                  <a:lnTo>
                    <a:pt x="4" y="18"/>
                  </a:lnTo>
                  <a:lnTo>
                    <a:pt x="12" y="9"/>
                  </a:lnTo>
                  <a:lnTo>
                    <a:pt x="9" y="21"/>
                  </a:lnTo>
                  <a:lnTo>
                    <a:pt x="19" y="21"/>
                  </a:lnTo>
                  <a:lnTo>
                    <a:pt x="0" y="32"/>
                  </a:lnTo>
                  <a:close/>
                </a:path>
              </a:pathLst>
            </a:custGeom>
            <a:solidFill>
              <a:srgbClr val="71A8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6" name="Freeform 272"/>
            <p:cNvSpPr>
              <a:spLocks/>
            </p:cNvSpPr>
            <p:nvPr/>
          </p:nvSpPr>
          <p:spPr bwMode="auto">
            <a:xfrm>
              <a:off x="1676" y="885"/>
              <a:ext cx="81" cy="31"/>
            </a:xfrm>
            <a:custGeom>
              <a:avLst/>
              <a:gdLst>
                <a:gd name="T0" fmla="*/ 39 w 81"/>
                <a:gd name="T1" fmla="*/ 15 h 31"/>
                <a:gd name="T2" fmla="*/ 7 w 81"/>
                <a:gd name="T3" fmla="*/ 31 h 31"/>
                <a:gd name="T4" fmla="*/ 0 w 81"/>
                <a:gd name="T5" fmla="*/ 20 h 31"/>
                <a:gd name="T6" fmla="*/ 39 w 81"/>
                <a:gd name="T7" fmla="*/ 0 h 31"/>
                <a:gd name="T8" fmla="*/ 81 w 81"/>
                <a:gd name="T9" fmla="*/ 21 h 31"/>
                <a:gd name="T10" fmla="*/ 73 w 81"/>
                <a:gd name="T11" fmla="*/ 31 h 31"/>
                <a:gd name="T12" fmla="*/ 39 w 81"/>
                <a:gd name="T13" fmla="*/ 15 h 31"/>
                <a:gd name="T14" fmla="*/ 0 60000 65536"/>
                <a:gd name="T15" fmla="*/ 0 60000 65536"/>
                <a:gd name="T16" fmla="*/ 0 60000 65536"/>
                <a:gd name="T17" fmla="*/ 0 60000 65536"/>
                <a:gd name="T18" fmla="*/ 0 60000 65536"/>
                <a:gd name="T19" fmla="*/ 0 60000 65536"/>
                <a:gd name="T20" fmla="*/ 0 60000 65536"/>
                <a:gd name="T21" fmla="*/ 0 w 81"/>
                <a:gd name="T22" fmla="*/ 0 h 31"/>
                <a:gd name="T23" fmla="*/ 81 w 81"/>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31">
                  <a:moveTo>
                    <a:pt x="39" y="15"/>
                  </a:moveTo>
                  <a:lnTo>
                    <a:pt x="7" y="31"/>
                  </a:lnTo>
                  <a:lnTo>
                    <a:pt x="0" y="20"/>
                  </a:lnTo>
                  <a:lnTo>
                    <a:pt x="39" y="0"/>
                  </a:lnTo>
                  <a:lnTo>
                    <a:pt x="81" y="21"/>
                  </a:lnTo>
                  <a:lnTo>
                    <a:pt x="73" y="31"/>
                  </a:lnTo>
                  <a:lnTo>
                    <a:pt x="39" y="15"/>
                  </a:lnTo>
                  <a:close/>
                </a:path>
              </a:pathLst>
            </a:custGeom>
            <a:solidFill>
              <a:srgbClr val="EFEFF0"/>
            </a:solidFill>
            <a:ln w="4763" cap="flat">
              <a:solidFill>
                <a:srgbClr val="898989"/>
              </a:solidFill>
              <a:prstDash val="solid"/>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7" name="Freeform 273"/>
            <p:cNvSpPr>
              <a:spLocks/>
            </p:cNvSpPr>
            <p:nvPr/>
          </p:nvSpPr>
          <p:spPr bwMode="auto">
            <a:xfrm>
              <a:off x="1762" y="1825"/>
              <a:ext cx="286" cy="18"/>
            </a:xfrm>
            <a:custGeom>
              <a:avLst/>
              <a:gdLst>
                <a:gd name="T0" fmla="*/ 4 w 286"/>
                <a:gd name="T1" fmla="*/ 0 h 18"/>
                <a:gd name="T2" fmla="*/ 286 w 286"/>
                <a:gd name="T3" fmla="*/ 0 h 18"/>
                <a:gd name="T4" fmla="*/ 286 w 286"/>
                <a:gd name="T5" fmla="*/ 18 h 18"/>
                <a:gd name="T6" fmla="*/ 0 w 286"/>
                <a:gd name="T7" fmla="*/ 18 h 18"/>
                <a:gd name="T8" fmla="*/ 4 w 286"/>
                <a:gd name="T9" fmla="*/ 0 h 18"/>
                <a:gd name="T10" fmla="*/ 0 60000 65536"/>
                <a:gd name="T11" fmla="*/ 0 60000 65536"/>
                <a:gd name="T12" fmla="*/ 0 60000 65536"/>
                <a:gd name="T13" fmla="*/ 0 60000 65536"/>
                <a:gd name="T14" fmla="*/ 0 60000 65536"/>
                <a:gd name="T15" fmla="*/ 0 w 286"/>
                <a:gd name="T16" fmla="*/ 0 h 18"/>
                <a:gd name="T17" fmla="*/ 286 w 286"/>
                <a:gd name="T18" fmla="*/ 18 h 18"/>
              </a:gdLst>
              <a:ahLst/>
              <a:cxnLst>
                <a:cxn ang="T10">
                  <a:pos x="T0" y="T1"/>
                </a:cxn>
                <a:cxn ang="T11">
                  <a:pos x="T2" y="T3"/>
                </a:cxn>
                <a:cxn ang="T12">
                  <a:pos x="T4" y="T5"/>
                </a:cxn>
                <a:cxn ang="T13">
                  <a:pos x="T6" y="T7"/>
                </a:cxn>
                <a:cxn ang="T14">
                  <a:pos x="T8" y="T9"/>
                </a:cxn>
              </a:cxnLst>
              <a:rect l="T15" t="T16" r="T17" b="T18"/>
              <a:pathLst>
                <a:path w="286" h="18">
                  <a:moveTo>
                    <a:pt x="4" y="0"/>
                  </a:moveTo>
                  <a:lnTo>
                    <a:pt x="286" y="0"/>
                  </a:lnTo>
                  <a:lnTo>
                    <a:pt x="286" y="18"/>
                  </a:lnTo>
                  <a:lnTo>
                    <a:pt x="0" y="18"/>
                  </a:lnTo>
                  <a:lnTo>
                    <a:pt x="4" y="0"/>
                  </a:lnTo>
                  <a:close/>
                </a:path>
              </a:pathLst>
            </a:custGeom>
            <a:solidFill>
              <a:srgbClr val="D3ED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8" name="Freeform 274"/>
            <p:cNvSpPr>
              <a:spLocks/>
            </p:cNvSpPr>
            <p:nvPr/>
          </p:nvSpPr>
          <p:spPr bwMode="auto">
            <a:xfrm>
              <a:off x="1762" y="1825"/>
              <a:ext cx="286" cy="18"/>
            </a:xfrm>
            <a:custGeom>
              <a:avLst/>
              <a:gdLst>
                <a:gd name="T0" fmla="*/ 4 w 286"/>
                <a:gd name="T1" fmla="*/ 0 h 18"/>
                <a:gd name="T2" fmla="*/ 286 w 286"/>
                <a:gd name="T3" fmla="*/ 0 h 18"/>
                <a:gd name="T4" fmla="*/ 286 w 286"/>
                <a:gd name="T5" fmla="*/ 18 h 18"/>
                <a:gd name="T6" fmla="*/ 0 w 286"/>
                <a:gd name="T7" fmla="*/ 18 h 18"/>
                <a:gd name="T8" fmla="*/ 0 60000 65536"/>
                <a:gd name="T9" fmla="*/ 0 60000 65536"/>
                <a:gd name="T10" fmla="*/ 0 60000 65536"/>
                <a:gd name="T11" fmla="*/ 0 60000 65536"/>
                <a:gd name="T12" fmla="*/ 0 w 286"/>
                <a:gd name="T13" fmla="*/ 0 h 18"/>
                <a:gd name="T14" fmla="*/ 286 w 286"/>
                <a:gd name="T15" fmla="*/ 18 h 18"/>
              </a:gdLst>
              <a:ahLst/>
              <a:cxnLst>
                <a:cxn ang="T8">
                  <a:pos x="T0" y="T1"/>
                </a:cxn>
                <a:cxn ang="T9">
                  <a:pos x="T2" y="T3"/>
                </a:cxn>
                <a:cxn ang="T10">
                  <a:pos x="T4" y="T5"/>
                </a:cxn>
                <a:cxn ang="T11">
                  <a:pos x="T6" y="T7"/>
                </a:cxn>
              </a:cxnLst>
              <a:rect l="T12" t="T13" r="T14" b="T15"/>
              <a:pathLst>
                <a:path w="286" h="18">
                  <a:moveTo>
                    <a:pt x="4" y="0"/>
                  </a:moveTo>
                  <a:lnTo>
                    <a:pt x="286" y="0"/>
                  </a:lnTo>
                  <a:lnTo>
                    <a:pt x="286" y="18"/>
                  </a:lnTo>
                  <a:lnTo>
                    <a:pt x="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69" name="Freeform 275"/>
            <p:cNvSpPr>
              <a:spLocks/>
            </p:cNvSpPr>
            <p:nvPr/>
          </p:nvSpPr>
          <p:spPr bwMode="auto">
            <a:xfrm>
              <a:off x="1776" y="1744"/>
              <a:ext cx="91" cy="96"/>
            </a:xfrm>
            <a:custGeom>
              <a:avLst/>
              <a:gdLst>
                <a:gd name="T0" fmla="*/ 74 w 80"/>
                <a:gd name="T1" fmla="*/ 65 h 83"/>
                <a:gd name="T2" fmla="*/ 81 w 80"/>
                <a:gd name="T3" fmla="*/ 60 h 83"/>
                <a:gd name="T4" fmla="*/ 86 w 80"/>
                <a:gd name="T5" fmla="*/ 58 h 83"/>
                <a:gd name="T6" fmla="*/ 101 w 80"/>
                <a:gd name="T7" fmla="*/ 51 h 83"/>
                <a:gd name="T8" fmla="*/ 86 w 80"/>
                <a:gd name="T9" fmla="*/ 51 h 83"/>
                <a:gd name="T10" fmla="*/ 75 w 80"/>
                <a:gd name="T11" fmla="*/ 50 h 83"/>
                <a:gd name="T12" fmla="*/ 46 w 80"/>
                <a:gd name="T13" fmla="*/ 49 h 83"/>
                <a:gd name="T14" fmla="*/ 36 w 80"/>
                <a:gd name="T15" fmla="*/ 44 h 83"/>
                <a:gd name="T16" fmla="*/ 49 w 80"/>
                <a:gd name="T17" fmla="*/ 24 h 83"/>
                <a:gd name="T18" fmla="*/ 52 w 80"/>
                <a:gd name="T19" fmla="*/ 14 h 83"/>
                <a:gd name="T20" fmla="*/ 55 w 80"/>
                <a:gd name="T21" fmla="*/ 7 h 83"/>
                <a:gd name="T22" fmla="*/ 46 w 80"/>
                <a:gd name="T23" fmla="*/ 0 h 83"/>
                <a:gd name="T24" fmla="*/ 41 w 80"/>
                <a:gd name="T25" fmla="*/ 6 h 83"/>
                <a:gd name="T26" fmla="*/ 15 w 80"/>
                <a:gd name="T27" fmla="*/ 23 h 83"/>
                <a:gd name="T28" fmla="*/ 10 w 80"/>
                <a:gd name="T29" fmla="*/ 31 h 83"/>
                <a:gd name="T30" fmla="*/ 6 w 80"/>
                <a:gd name="T31" fmla="*/ 32 h 83"/>
                <a:gd name="T32" fmla="*/ 0 w 80"/>
                <a:gd name="T33" fmla="*/ 42 h 83"/>
                <a:gd name="T34" fmla="*/ 11 w 80"/>
                <a:gd name="T35" fmla="*/ 42 h 83"/>
                <a:gd name="T36" fmla="*/ 13 w 80"/>
                <a:gd name="T37" fmla="*/ 44 h 83"/>
                <a:gd name="T38" fmla="*/ 10 w 80"/>
                <a:gd name="T39" fmla="*/ 51 h 83"/>
                <a:gd name="T40" fmla="*/ 23 w 80"/>
                <a:gd name="T41" fmla="*/ 43 h 83"/>
                <a:gd name="T42" fmla="*/ 28 w 80"/>
                <a:gd name="T43" fmla="*/ 42 h 83"/>
                <a:gd name="T44" fmla="*/ 9 w 80"/>
                <a:gd name="T45" fmla="*/ 68 h 83"/>
                <a:gd name="T46" fmla="*/ 13 w 80"/>
                <a:gd name="T47" fmla="*/ 105 h 83"/>
                <a:gd name="T48" fmla="*/ 28 w 80"/>
                <a:gd name="T49" fmla="*/ 109 h 83"/>
                <a:gd name="T50" fmla="*/ 56 w 80"/>
                <a:gd name="T51" fmla="*/ 102 h 83"/>
                <a:gd name="T52" fmla="*/ 69 w 80"/>
                <a:gd name="T53" fmla="*/ 108 h 83"/>
                <a:gd name="T54" fmla="*/ 68 w 80"/>
                <a:gd name="T55" fmla="*/ 111 h 83"/>
                <a:gd name="T56" fmla="*/ 102 w 80"/>
                <a:gd name="T57" fmla="*/ 110 h 83"/>
                <a:gd name="T58" fmla="*/ 104 w 80"/>
                <a:gd name="T59" fmla="*/ 108 h 83"/>
                <a:gd name="T60" fmla="*/ 89 w 80"/>
                <a:gd name="T61" fmla="*/ 94 h 83"/>
                <a:gd name="T62" fmla="*/ 85 w 80"/>
                <a:gd name="T63" fmla="*/ 97 h 83"/>
                <a:gd name="T64" fmla="*/ 81 w 80"/>
                <a:gd name="T65" fmla="*/ 87 h 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0"/>
                <a:gd name="T100" fmla="*/ 0 h 83"/>
                <a:gd name="T101" fmla="*/ 80 w 80"/>
                <a:gd name="T102" fmla="*/ 83 h 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0" h="83">
                  <a:moveTo>
                    <a:pt x="64" y="63"/>
                  </a:moveTo>
                  <a:cubicBezTo>
                    <a:pt x="59" y="52"/>
                    <a:pt x="57" y="48"/>
                    <a:pt x="57" y="48"/>
                  </a:cubicBezTo>
                  <a:cubicBezTo>
                    <a:pt x="56" y="46"/>
                    <a:pt x="61" y="47"/>
                    <a:pt x="61" y="46"/>
                  </a:cubicBezTo>
                  <a:cubicBezTo>
                    <a:pt x="62" y="46"/>
                    <a:pt x="61" y="45"/>
                    <a:pt x="62" y="45"/>
                  </a:cubicBezTo>
                  <a:cubicBezTo>
                    <a:pt x="66" y="46"/>
                    <a:pt x="69" y="45"/>
                    <a:pt x="68" y="45"/>
                  </a:cubicBezTo>
                  <a:cubicBezTo>
                    <a:pt x="67" y="43"/>
                    <a:pt x="69" y="44"/>
                    <a:pt x="67" y="43"/>
                  </a:cubicBezTo>
                  <a:cubicBezTo>
                    <a:pt x="67" y="42"/>
                    <a:pt x="78" y="42"/>
                    <a:pt x="78" y="42"/>
                  </a:cubicBezTo>
                  <a:cubicBezTo>
                    <a:pt x="78" y="41"/>
                    <a:pt x="79" y="39"/>
                    <a:pt x="78" y="38"/>
                  </a:cubicBezTo>
                  <a:cubicBezTo>
                    <a:pt x="78" y="38"/>
                    <a:pt x="78" y="38"/>
                    <a:pt x="78" y="38"/>
                  </a:cubicBezTo>
                  <a:cubicBezTo>
                    <a:pt x="75" y="37"/>
                    <a:pt x="71" y="38"/>
                    <a:pt x="67" y="38"/>
                  </a:cubicBezTo>
                  <a:cubicBezTo>
                    <a:pt x="67" y="38"/>
                    <a:pt x="67" y="37"/>
                    <a:pt x="66" y="37"/>
                  </a:cubicBezTo>
                  <a:cubicBezTo>
                    <a:pt x="63" y="36"/>
                    <a:pt x="61" y="38"/>
                    <a:pt x="58" y="37"/>
                  </a:cubicBezTo>
                  <a:cubicBezTo>
                    <a:pt x="52" y="36"/>
                    <a:pt x="47" y="37"/>
                    <a:pt x="41" y="36"/>
                  </a:cubicBezTo>
                  <a:cubicBezTo>
                    <a:pt x="40" y="36"/>
                    <a:pt x="37" y="36"/>
                    <a:pt x="35" y="36"/>
                  </a:cubicBezTo>
                  <a:cubicBezTo>
                    <a:pt x="33" y="36"/>
                    <a:pt x="31" y="35"/>
                    <a:pt x="28" y="36"/>
                  </a:cubicBezTo>
                  <a:cubicBezTo>
                    <a:pt x="29" y="35"/>
                    <a:pt x="27" y="34"/>
                    <a:pt x="28" y="33"/>
                  </a:cubicBezTo>
                  <a:cubicBezTo>
                    <a:pt x="34" y="33"/>
                    <a:pt x="40" y="32"/>
                    <a:pt x="43" y="26"/>
                  </a:cubicBezTo>
                  <a:cubicBezTo>
                    <a:pt x="44" y="22"/>
                    <a:pt x="39" y="22"/>
                    <a:pt x="38" y="18"/>
                  </a:cubicBezTo>
                  <a:cubicBezTo>
                    <a:pt x="38" y="15"/>
                    <a:pt x="39" y="12"/>
                    <a:pt x="37" y="9"/>
                  </a:cubicBezTo>
                  <a:cubicBezTo>
                    <a:pt x="38" y="9"/>
                    <a:pt x="39" y="10"/>
                    <a:pt x="40" y="10"/>
                  </a:cubicBezTo>
                  <a:cubicBezTo>
                    <a:pt x="40" y="9"/>
                    <a:pt x="39" y="7"/>
                    <a:pt x="39" y="7"/>
                  </a:cubicBezTo>
                  <a:cubicBezTo>
                    <a:pt x="39" y="6"/>
                    <a:pt x="42" y="6"/>
                    <a:pt x="42" y="5"/>
                  </a:cubicBezTo>
                  <a:cubicBezTo>
                    <a:pt x="40" y="4"/>
                    <a:pt x="37" y="3"/>
                    <a:pt x="35" y="4"/>
                  </a:cubicBezTo>
                  <a:cubicBezTo>
                    <a:pt x="35" y="3"/>
                    <a:pt x="36" y="1"/>
                    <a:pt x="35" y="0"/>
                  </a:cubicBezTo>
                  <a:cubicBezTo>
                    <a:pt x="34" y="0"/>
                    <a:pt x="34" y="0"/>
                    <a:pt x="34" y="0"/>
                  </a:cubicBezTo>
                  <a:cubicBezTo>
                    <a:pt x="33" y="1"/>
                    <a:pt x="34" y="4"/>
                    <a:pt x="32" y="4"/>
                  </a:cubicBezTo>
                  <a:cubicBezTo>
                    <a:pt x="29" y="3"/>
                    <a:pt x="25" y="2"/>
                    <a:pt x="22" y="3"/>
                  </a:cubicBezTo>
                  <a:cubicBezTo>
                    <a:pt x="16" y="5"/>
                    <a:pt x="12" y="11"/>
                    <a:pt x="11" y="17"/>
                  </a:cubicBezTo>
                  <a:cubicBezTo>
                    <a:pt x="11" y="21"/>
                    <a:pt x="11" y="21"/>
                    <a:pt x="11" y="21"/>
                  </a:cubicBezTo>
                  <a:cubicBezTo>
                    <a:pt x="10" y="22"/>
                    <a:pt x="8" y="21"/>
                    <a:pt x="8" y="23"/>
                  </a:cubicBezTo>
                  <a:cubicBezTo>
                    <a:pt x="7" y="24"/>
                    <a:pt x="7" y="24"/>
                    <a:pt x="7" y="24"/>
                  </a:cubicBezTo>
                  <a:cubicBezTo>
                    <a:pt x="6" y="24"/>
                    <a:pt x="5" y="23"/>
                    <a:pt x="4" y="24"/>
                  </a:cubicBezTo>
                  <a:cubicBezTo>
                    <a:pt x="3" y="25"/>
                    <a:pt x="5" y="28"/>
                    <a:pt x="2" y="28"/>
                  </a:cubicBezTo>
                  <a:cubicBezTo>
                    <a:pt x="1" y="29"/>
                    <a:pt x="0" y="30"/>
                    <a:pt x="0" y="31"/>
                  </a:cubicBezTo>
                  <a:cubicBezTo>
                    <a:pt x="2" y="33"/>
                    <a:pt x="3" y="30"/>
                    <a:pt x="5" y="30"/>
                  </a:cubicBezTo>
                  <a:cubicBezTo>
                    <a:pt x="6" y="30"/>
                    <a:pt x="7" y="32"/>
                    <a:pt x="9" y="31"/>
                  </a:cubicBezTo>
                  <a:cubicBezTo>
                    <a:pt x="9" y="30"/>
                    <a:pt x="10" y="30"/>
                    <a:pt x="10" y="29"/>
                  </a:cubicBezTo>
                  <a:cubicBezTo>
                    <a:pt x="10" y="30"/>
                    <a:pt x="10" y="32"/>
                    <a:pt x="10" y="33"/>
                  </a:cubicBezTo>
                  <a:cubicBezTo>
                    <a:pt x="9" y="33"/>
                    <a:pt x="8" y="35"/>
                    <a:pt x="7" y="36"/>
                  </a:cubicBezTo>
                  <a:cubicBezTo>
                    <a:pt x="7" y="37"/>
                    <a:pt x="7" y="38"/>
                    <a:pt x="8" y="38"/>
                  </a:cubicBezTo>
                  <a:cubicBezTo>
                    <a:pt x="10" y="38"/>
                    <a:pt x="12" y="33"/>
                    <a:pt x="14" y="35"/>
                  </a:cubicBezTo>
                  <a:cubicBezTo>
                    <a:pt x="16" y="34"/>
                    <a:pt x="16" y="31"/>
                    <a:pt x="18" y="32"/>
                  </a:cubicBezTo>
                  <a:cubicBezTo>
                    <a:pt x="19" y="32"/>
                    <a:pt x="19" y="31"/>
                    <a:pt x="20" y="30"/>
                  </a:cubicBezTo>
                  <a:cubicBezTo>
                    <a:pt x="20" y="31"/>
                    <a:pt x="21" y="31"/>
                    <a:pt x="22" y="31"/>
                  </a:cubicBezTo>
                  <a:cubicBezTo>
                    <a:pt x="20" y="34"/>
                    <a:pt x="17" y="35"/>
                    <a:pt x="15" y="37"/>
                  </a:cubicBezTo>
                  <a:cubicBezTo>
                    <a:pt x="11" y="40"/>
                    <a:pt x="9" y="46"/>
                    <a:pt x="7" y="51"/>
                  </a:cubicBezTo>
                  <a:cubicBezTo>
                    <a:pt x="6" y="54"/>
                    <a:pt x="5" y="61"/>
                    <a:pt x="4" y="64"/>
                  </a:cubicBezTo>
                  <a:cubicBezTo>
                    <a:pt x="4" y="70"/>
                    <a:pt x="8" y="77"/>
                    <a:pt x="10" y="79"/>
                  </a:cubicBezTo>
                  <a:cubicBezTo>
                    <a:pt x="10" y="79"/>
                    <a:pt x="12" y="78"/>
                    <a:pt x="14" y="78"/>
                  </a:cubicBezTo>
                  <a:cubicBezTo>
                    <a:pt x="14" y="78"/>
                    <a:pt x="18" y="81"/>
                    <a:pt x="22" y="81"/>
                  </a:cubicBezTo>
                  <a:cubicBezTo>
                    <a:pt x="27" y="81"/>
                    <a:pt x="32" y="81"/>
                    <a:pt x="37" y="80"/>
                  </a:cubicBezTo>
                  <a:cubicBezTo>
                    <a:pt x="40" y="81"/>
                    <a:pt x="42" y="76"/>
                    <a:pt x="43" y="76"/>
                  </a:cubicBezTo>
                  <a:cubicBezTo>
                    <a:pt x="45" y="77"/>
                    <a:pt x="49" y="76"/>
                    <a:pt x="52" y="75"/>
                  </a:cubicBezTo>
                  <a:cubicBezTo>
                    <a:pt x="52" y="76"/>
                    <a:pt x="53" y="79"/>
                    <a:pt x="54" y="80"/>
                  </a:cubicBezTo>
                  <a:cubicBezTo>
                    <a:pt x="53" y="81"/>
                    <a:pt x="52" y="80"/>
                    <a:pt x="52" y="81"/>
                  </a:cubicBezTo>
                  <a:cubicBezTo>
                    <a:pt x="52" y="82"/>
                    <a:pt x="52" y="83"/>
                    <a:pt x="53" y="83"/>
                  </a:cubicBezTo>
                  <a:cubicBezTo>
                    <a:pt x="54" y="83"/>
                    <a:pt x="55" y="82"/>
                    <a:pt x="57" y="83"/>
                  </a:cubicBezTo>
                  <a:cubicBezTo>
                    <a:pt x="64" y="83"/>
                    <a:pt x="72" y="82"/>
                    <a:pt x="79" y="82"/>
                  </a:cubicBezTo>
                  <a:cubicBezTo>
                    <a:pt x="80" y="82"/>
                    <a:pt x="80" y="81"/>
                    <a:pt x="80" y="80"/>
                  </a:cubicBezTo>
                  <a:cubicBezTo>
                    <a:pt x="80" y="80"/>
                    <a:pt x="80" y="80"/>
                    <a:pt x="80" y="80"/>
                  </a:cubicBezTo>
                  <a:cubicBezTo>
                    <a:pt x="79" y="74"/>
                    <a:pt x="77" y="73"/>
                    <a:pt x="77" y="73"/>
                  </a:cubicBezTo>
                  <a:cubicBezTo>
                    <a:pt x="76" y="71"/>
                    <a:pt x="73" y="69"/>
                    <a:pt x="69" y="70"/>
                  </a:cubicBezTo>
                  <a:cubicBezTo>
                    <a:pt x="67" y="71"/>
                    <a:pt x="67" y="71"/>
                    <a:pt x="67" y="71"/>
                  </a:cubicBezTo>
                  <a:cubicBezTo>
                    <a:pt x="66" y="73"/>
                    <a:pt x="66" y="73"/>
                    <a:pt x="66" y="73"/>
                  </a:cubicBezTo>
                  <a:cubicBezTo>
                    <a:pt x="63" y="69"/>
                    <a:pt x="63" y="69"/>
                    <a:pt x="63" y="69"/>
                  </a:cubicBezTo>
                  <a:cubicBezTo>
                    <a:pt x="62" y="65"/>
                    <a:pt x="62" y="65"/>
                    <a:pt x="62" y="65"/>
                  </a:cubicBezTo>
                  <a:cubicBezTo>
                    <a:pt x="62" y="64"/>
                    <a:pt x="64" y="65"/>
                    <a:pt x="64" y="6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0" name="Freeform 276"/>
            <p:cNvSpPr>
              <a:spLocks/>
            </p:cNvSpPr>
            <p:nvPr/>
          </p:nvSpPr>
          <p:spPr bwMode="auto">
            <a:xfrm>
              <a:off x="1801" y="1755"/>
              <a:ext cx="23" cy="27"/>
            </a:xfrm>
            <a:custGeom>
              <a:avLst/>
              <a:gdLst>
                <a:gd name="T0" fmla="*/ 3 w 20"/>
                <a:gd name="T1" fmla="*/ 27 h 24"/>
                <a:gd name="T2" fmla="*/ 3 w 20"/>
                <a:gd name="T3" fmla="*/ 27 h 24"/>
                <a:gd name="T4" fmla="*/ 6 w 20"/>
                <a:gd name="T5" fmla="*/ 27 h 24"/>
                <a:gd name="T6" fmla="*/ 3 w 20"/>
                <a:gd name="T7" fmla="*/ 26 h 24"/>
                <a:gd name="T8" fmla="*/ 0 w 20"/>
                <a:gd name="T9" fmla="*/ 19 h 24"/>
                <a:gd name="T10" fmla="*/ 7 w 20"/>
                <a:gd name="T11" fmla="*/ 16 h 24"/>
                <a:gd name="T12" fmla="*/ 9 w 20"/>
                <a:gd name="T13" fmla="*/ 18 h 24"/>
                <a:gd name="T14" fmla="*/ 9 w 20"/>
                <a:gd name="T15" fmla="*/ 17 h 24"/>
                <a:gd name="T16" fmla="*/ 8 w 20"/>
                <a:gd name="T17" fmla="*/ 8 h 24"/>
                <a:gd name="T18" fmla="*/ 12 w 20"/>
                <a:gd name="T19" fmla="*/ 3 h 24"/>
                <a:gd name="T20" fmla="*/ 16 w 20"/>
                <a:gd name="T21" fmla="*/ 0 h 24"/>
                <a:gd name="T22" fmla="*/ 17 w 20"/>
                <a:gd name="T23" fmla="*/ 2 h 24"/>
                <a:gd name="T24" fmla="*/ 18 w 20"/>
                <a:gd name="T25" fmla="*/ 0 h 24"/>
                <a:gd name="T26" fmla="*/ 20 w 20"/>
                <a:gd name="T27" fmla="*/ 12 h 24"/>
                <a:gd name="T28" fmla="*/ 26 w 20"/>
                <a:gd name="T29" fmla="*/ 20 h 24"/>
                <a:gd name="T30" fmla="*/ 14 w 20"/>
                <a:gd name="T31" fmla="*/ 29 h 24"/>
                <a:gd name="T32" fmla="*/ 6 w 20"/>
                <a:gd name="T33" fmla="*/ 30 h 24"/>
                <a:gd name="T34" fmla="*/ 2 w 20"/>
                <a:gd name="T35" fmla="*/ 28 h 24"/>
                <a:gd name="T36" fmla="*/ 3 w 20"/>
                <a:gd name="T37" fmla="*/ 27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24"/>
                <a:gd name="T59" fmla="*/ 20 w 20"/>
                <a:gd name="T60" fmla="*/ 24 h 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24">
                  <a:moveTo>
                    <a:pt x="3" y="21"/>
                  </a:moveTo>
                  <a:cubicBezTo>
                    <a:pt x="3" y="21"/>
                    <a:pt x="3" y="21"/>
                    <a:pt x="3" y="21"/>
                  </a:cubicBezTo>
                  <a:cubicBezTo>
                    <a:pt x="3" y="21"/>
                    <a:pt x="4" y="22"/>
                    <a:pt x="4" y="21"/>
                  </a:cubicBezTo>
                  <a:cubicBezTo>
                    <a:pt x="4" y="20"/>
                    <a:pt x="3" y="20"/>
                    <a:pt x="3" y="20"/>
                  </a:cubicBezTo>
                  <a:cubicBezTo>
                    <a:pt x="1" y="19"/>
                    <a:pt x="0" y="17"/>
                    <a:pt x="0" y="15"/>
                  </a:cubicBezTo>
                  <a:cubicBezTo>
                    <a:pt x="1" y="13"/>
                    <a:pt x="3" y="12"/>
                    <a:pt x="5" y="12"/>
                  </a:cubicBezTo>
                  <a:cubicBezTo>
                    <a:pt x="6" y="12"/>
                    <a:pt x="6" y="13"/>
                    <a:pt x="7" y="14"/>
                  </a:cubicBezTo>
                  <a:cubicBezTo>
                    <a:pt x="7" y="13"/>
                    <a:pt x="7" y="13"/>
                    <a:pt x="7" y="13"/>
                  </a:cubicBezTo>
                  <a:cubicBezTo>
                    <a:pt x="8" y="11"/>
                    <a:pt x="6" y="8"/>
                    <a:pt x="6" y="6"/>
                  </a:cubicBezTo>
                  <a:cubicBezTo>
                    <a:pt x="9" y="3"/>
                    <a:pt x="9" y="3"/>
                    <a:pt x="9" y="3"/>
                  </a:cubicBezTo>
                  <a:cubicBezTo>
                    <a:pt x="10" y="2"/>
                    <a:pt x="11" y="1"/>
                    <a:pt x="12" y="0"/>
                  </a:cubicBezTo>
                  <a:cubicBezTo>
                    <a:pt x="12" y="1"/>
                    <a:pt x="12" y="2"/>
                    <a:pt x="13" y="2"/>
                  </a:cubicBezTo>
                  <a:cubicBezTo>
                    <a:pt x="14" y="1"/>
                    <a:pt x="14" y="1"/>
                    <a:pt x="14" y="0"/>
                  </a:cubicBezTo>
                  <a:cubicBezTo>
                    <a:pt x="17" y="2"/>
                    <a:pt x="15" y="6"/>
                    <a:pt x="15" y="10"/>
                  </a:cubicBezTo>
                  <a:cubicBezTo>
                    <a:pt x="16" y="12"/>
                    <a:pt x="20" y="13"/>
                    <a:pt x="20" y="16"/>
                  </a:cubicBezTo>
                  <a:cubicBezTo>
                    <a:pt x="18" y="21"/>
                    <a:pt x="14" y="22"/>
                    <a:pt x="10" y="23"/>
                  </a:cubicBezTo>
                  <a:cubicBezTo>
                    <a:pt x="8" y="23"/>
                    <a:pt x="6" y="22"/>
                    <a:pt x="4" y="24"/>
                  </a:cubicBezTo>
                  <a:cubicBezTo>
                    <a:pt x="4" y="23"/>
                    <a:pt x="3" y="23"/>
                    <a:pt x="2" y="22"/>
                  </a:cubicBezTo>
                  <a:cubicBezTo>
                    <a:pt x="2" y="22"/>
                    <a:pt x="2" y="21"/>
                    <a:pt x="3" y="21"/>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1" name="Freeform 277"/>
            <p:cNvSpPr>
              <a:spLocks/>
            </p:cNvSpPr>
            <p:nvPr/>
          </p:nvSpPr>
          <p:spPr bwMode="auto">
            <a:xfrm>
              <a:off x="1777" y="1746"/>
              <a:ext cx="45" cy="34"/>
            </a:xfrm>
            <a:custGeom>
              <a:avLst/>
              <a:gdLst>
                <a:gd name="T0" fmla="*/ 2 w 39"/>
                <a:gd name="T1" fmla="*/ 35 h 30"/>
                <a:gd name="T2" fmla="*/ 6 w 39"/>
                <a:gd name="T3" fmla="*/ 31 h 30"/>
                <a:gd name="T4" fmla="*/ 9 w 39"/>
                <a:gd name="T5" fmla="*/ 31 h 30"/>
                <a:gd name="T6" fmla="*/ 9 w 39"/>
                <a:gd name="T7" fmla="*/ 28 h 30"/>
                <a:gd name="T8" fmla="*/ 16 w 39"/>
                <a:gd name="T9" fmla="*/ 26 h 30"/>
                <a:gd name="T10" fmla="*/ 15 w 39"/>
                <a:gd name="T11" fmla="*/ 19 h 30"/>
                <a:gd name="T12" fmla="*/ 25 w 39"/>
                <a:gd name="T13" fmla="*/ 6 h 30"/>
                <a:gd name="T14" fmla="*/ 42 w 39"/>
                <a:gd name="T15" fmla="*/ 6 h 30"/>
                <a:gd name="T16" fmla="*/ 44 w 39"/>
                <a:gd name="T17" fmla="*/ 0 h 30"/>
                <a:gd name="T18" fmla="*/ 45 w 39"/>
                <a:gd name="T19" fmla="*/ 6 h 30"/>
                <a:gd name="T20" fmla="*/ 52 w 39"/>
                <a:gd name="T21" fmla="*/ 6 h 30"/>
                <a:gd name="T22" fmla="*/ 50 w 39"/>
                <a:gd name="T23" fmla="*/ 6 h 30"/>
                <a:gd name="T24" fmla="*/ 46 w 39"/>
                <a:gd name="T25" fmla="*/ 8 h 30"/>
                <a:gd name="T26" fmla="*/ 48 w 39"/>
                <a:gd name="T27" fmla="*/ 8 h 30"/>
                <a:gd name="T28" fmla="*/ 51 w 39"/>
                <a:gd name="T29" fmla="*/ 10 h 30"/>
                <a:gd name="T30" fmla="*/ 46 w 39"/>
                <a:gd name="T31" fmla="*/ 8 h 30"/>
                <a:gd name="T32" fmla="*/ 45 w 39"/>
                <a:gd name="T33" fmla="*/ 10 h 30"/>
                <a:gd name="T34" fmla="*/ 44 w 39"/>
                <a:gd name="T35" fmla="*/ 8 h 30"/>
                <a:gd name="T36" fmla="*/ 37 w 39"/>
                <a:gd name="T37" fmla="*/ 16 h 30"/>
                <a:gd name="T38" fmla="*/ 36 w 39"/>
                <a:gd name="T39" fmla="*/ 25 h 30"/>
                <a:gd name="T40" fmla="*/ 35 w 39"/>
                <a:gd name="T41" fmla="*/ 25 h 30"/>
                <a:gd name="T42" fmla="*/ 31 w 39"/>
                <a:gd name="T43" fmla="*/ 25 h 30"/>
                <a:gd name="T44" fmla="*/ 27 w 39"/>
                <a:gd name="T45" fmla="*/ 31 h 30"/>
                <a:gd name="T46" fmla="*/ 32 w 39"/>
                <a:gd name="T47" fmla="*/ 37 h 30"/>
                <a:gd name="T48" fmla="*/ 31 w 39"/>
                <a:gd name="T49" fmla="*/ 39 h 30"/>
                <a:gd name="T50" fmla="*/ 27 w 39"/>
                <a:gd name="T51" fmla="*/ 37 h 30"/>
                <a:gd name="T52" fmla="*/ 20 w 39"/>
                <a:gd name="T53" fmla="*/ 33 h 30"/>
                <a:gd name="T54" fmla="*/ 17 w 39"/>
                <a:gd name="T55" fmla="*/ 36 h 30"/>
                <a:gd name="T56" fmla="*/ 14 w 39"/>
                <a:gd name="T57" fmla="*/ 35 h 30"/>
                <a:gd name="T58" fmla="*/ 9 w 39"/>
                <a:gd name="T59" fmla="*/ 37 h 30"/>
                <a:gd name="T60" fmla="*/ 6 w 39"/>
                <a:gd name="T61" fmla="*/ 35 h 30"/>
                <a:gd name="T62" fmla="*/ 0 w 39"/>
                <a:gd name="T63" fmla="*/ 39 h 30"/>
                <a:gd name="T64" fmla="*/ 2 w 39"/>
                <a:gd name="T65" fmla="*/ 35 h 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9"/>
                <a:gd name="T100" fmla="*/ 0 h 30"/>
                <a:gd name="T101" fmla="*/ 39 w 39"/>
                <a:gd name="T102" fmla="*/ 30 h 3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9" h="30">
                  <a:moveTo>
                    <a:pt x="2" y="27"/>
                  </a:moveTo>
                  <a:cubicBezTo>
                    <a:pt x="5" y="28"/>
                    <a:pt x="3" y="25"/>
                    <a:pt x="4" y="24"/>
                  </a:cubicBezTo>
                  <a:cubicBezTo>
                    <a:pt x="5" y="24"/>
                    <a:pt x="6" y="24"/>
                    <a:pt x="7" y="24"/>
                  </a:cubicBezTo>
                  <a:cubicBezTo>
                    <a:pt x="8" y="24"/>
                    <a:pt x="7" y="23"/>
                    <a:pt x="7" y="22"/>
                  </a:cubicBezTo>
                  <a:cubicBezTo>
                    <a:pt x="8" y="20"/>
                    <a:pt x="11" y="23"/>
                    <a:pt x="12" y="20"/>
                  </a:cubicBezTo>
                  <a:cubicBezTo>
                    <a:pt x="10" y="19"/>
                    <a:pt x="11" y="17"/>
                    <a:pt x="11" y="15"/>
                  </a:cubicBezTo>
                  <a:cubicBezTo>
                    <a:pt x="12" y="11"/>
                    <a:pt x="14" y="6"/>
                    <a:pt x="19" y="4"/>
                  </a:cubicBezTo>
                  <a:cubicBezTo>
                    <a:pt x="22" y="2"/>
                    <a:pt x="27" y="2"/>
                    <a:pt x="31" y="4"/>
                  </a:cubicBezTo>
                  <a:cubicBezTo>
                    <a:pt x="33" y="4"/>
                    <a:pt x="32" y="1"/>
                    <a:pt x="33" y="0"/>
                  </a:cubicBezTo>
                  <a:cubicBezTo>
                    <a:pt x="34" y="2"/>
                    <a:pt x="33" y="3"/>
                    <a:pt x="34" y="4"/>
                  </a:cubicBezTo>
                  <a:cubicBezTo>
                    <a:pt x="35" y="3"/>
                    <a:pt x="38" y="3"/>
                    <a:pt x="39" y="4"/>
                  </a:cubicBezTo>
                  <a:cubicBezTo>
                    <a:pt x="38" y="4"/>
                    <a:pt x="38" y="5"/>
                    <a:pt x="37" y="4"/>
                  </a:cubicBezTo>
                  <a:cubicBezTo>
                    <a:pt x="36" y="5"/>
                    <a:pt x="35" y="5"/>
                    <a:pt x="35" y="6"/>
                  </a:cubicBezTo>
                  <a:cubicBezTo>
                    <a:pt x="35" y="6"/>
                    <a:pt x="36" y="6"/>
                    <a:pt x="36" y="6"/>
                  </a:cubicBezTo>
                  <a:cubicBezTo>
                    <a:pt x="37" y="6"/>
                    <a:pt x="38" y="7"/>
                    <a:pt x="38" y="8"/>
                  </a:cubicBezTo>
                  <a:cubicBezTo>
                    <a:pt x="37" y="7"/>
                    <a:pt x="36" y="6"/>
                    <a:pt x="35" y="6"/>
                  </a:cubicBezTo>
                  <a:cubicBezTo>
                    <a:pt x="34" y="6"/>
                    <a:pt x="35" y="7"/>
                    <a:pt x="34" y="8"/>
                  </a:cubicBezTo>
                  <a:cubicBezTo>
                    <a:pt x="33" y="7"/>
                    <a:pt x="34" y="6"/>
                    <a:pt x="33" y="6"/>
                  </a:cubicBezTo>
                  <a:cubicBezTo>
                    <a:pt x="31" y="8"/>
                    <a:pt x="30" y="10"/>
                    <a:pt x="28" y="12"/>
                  </a:cubicBezTo>
                  <a:cubicBezTo>
                    <a:pt x="25" y="14"/>
                    <a:pt x="28" y="17"/>
                    <a:pt x="27" y="19"/>
                  </a:cubicBezTo>
                  <a:cubicBezTo>
                    <a:pt x="27" y="19"/>
                    <a:pt x="26" y="19"/>
                    <a:pt x="26" y="19"/>
                  </a:cubicBezTo>
                  <a:cubicBezTo>
                    <a:pt x="25" y="18"/>
                    <a:pt x="24" y="19"/>
                    <a:pt x="23" y="19"/>
                  </a:cubicBezTo>
                  <a:cubicBezTo>
                    <a:pt x="21" y="21"/>
                    <a:pt x="20" y="22"/>
                    <a:pt x="20" y="24"/>
                  </a:cubicBezTo>
                  <a:cubicBezTo>
                    <a:pt x="21" y="26"/>
                    <a:pt x="21" y="29"/>
                    <a:pt x="24" y="29"/>
                  </a:cubicBezTo>
                  <a:cubicBezTo>
                    <a:pt x="23" y="29"/>
                    <a:pt x="23" y="30"/>
                    <a:pt x="23" y="30"/>
                  </a:cubicBezTo>
                  <a:cubicBezTo>
                    <a:pt x="22" y="30"/>
                    <a:pt x="21" y="29"/>
                    <a:pt x="20" y="29"/>
                  </a:cubicBezTo>
                  <a:cubicBezTo>
                    <a:pt x="19" y="28"/>
                    <a:pt x="17" y="27"/>
                    <a:pt x="15" y="26"/>
                  </a:cubicBezTo>
                  <a:cubicBezTo>
                    <a:pt x="13" y="28"/>
                    <a:pt x="13" y="28"/>
                    <a:pt x="13" y="28"/>
                  </a:cubicBezTo>
                  <a:cubicBezTo>
                    <a:pt x="12" y="29"/>
                    <a:pt x="11" y="28"/>
                    <a:pt x="10" y="27"/>
                  </a:cubicBezTo>
                  <a:cubicBezTo>
                    <a:pt x="9" y="26"/>
                    <a:pt x="8" y="28"/>
                    <a:pt x="7" y="29"/>
                  </a:cubicBezTo>
                  <a:cubicBezTo>
                    <a:pt x="6" y="29"/>
                    <a:pt x="5" y="28"/>
                    <a:pt x="4" y="27"/>
                  </a:cubicBezTo>
                  <a:cubicBezTo>
                    <a:pt x="3" y="28"/>
                    <a:pt x="2" y="29"/>
                    <a:pt x="0" y="30"/>
                  </a:cubicBezTo>
                  <a:cubicBezTo>
                    <a:pt x="0" y="29"/>
                    <a:pt x="1" y="28"/>
                    <a:pt x="2" y="27"/>
                  </a:cubicBezTo>
                  <a:close/>
                </a:path>
              </a:pathLst>
            </a:custGeom>
            <a:solidFill>
              <a:srgbClr val="9F72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2" name="Freeform 278"/>
            <p:cNvSpPr>
              <a:spLocks/>
            </p:cNvSpPr>
            <p:nvPr/>
          </p:nvSpPr>
          <p:spPr bwMode="auto">
            <a:xfrm>
              <a:off x="1841" y="1825"/>
              <a:ext cx="26" cy="14"/>
            </a:xfrm>
            <a:custGeom>
              <a:avLst/>
              <a:gdLst>
                <a:gd name="T0" fmla="*/ 23 w 23"/>
                <a:gd name="T1" fmla="*/ 2 h 12"/>
                <a:gd name="T2" fmla="*/ 16 w 23"/>
                <a:gd name="T3" fmla="*/ 1 h 12"/>
                <a:gd name="T4" fmla="*/ 10 w 23"/>
                <a:gd name="T5" fmla="*/ 9 h 12"/>
                <a:gd name="T6" fmla="*/ 11 w 23"/>
                <a:gd name="T7" fmla="*/ 14 h 12"/>
                <a:gd name="T8" fmla="*/ 10 w 23"/>
                <a:gd name="T9" fmla="*/ 14 h 12"/>
                <a:gd name="T10" fmla="*/ 0 w 23"/>
                <a:gd name="T11" fmla="*/ 15 h 12"/>
                <a:gd name="T12" fmla="*/ 1 w 23"/>
                <a:gd name="T13" fmla="*/ 16 h 12"/>
                <a:gd name="T14" fmla="*/ 28 w 23"/>
                <a:gd name="T15" fmla="*/ 15 h 12"/>
                <a:gd name="T16" fmla="*/ 23 w 23"/>
                <a:gd name="T17" fmla="*/ 2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12"/>
                <a:gd name="T29" fmla="*/ 23 w 23"/>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12">
                  <a:moveTo>
                    <a:pt x="18" y="2"/>
                  </a:moveTo>
                  <a:cubicBezTo>
                    <a:pt x="16" y="1"/>
                    <a:pt x="15" y="0"/>
                    <a:pt x="12" y="1"/>
                  </a:cubicBezTo>
                  <a:cubicBezTo>
                    <a:pt x="10" y="2"/>
                    <a:pt x="9" y="5"/>
                    <a:pt x="8" y="7"/>
                  </a:cubicBezTo>
                  <a:cubicBezTo>
                    <a:pt x="9" y="8"/>
                    <a:pt x="8" y="9"/>
                    <a:pt x="9" y="10"/>
                  </a:cubicBezTo>
                  <a:cubicBezTo>
                    <a:pt x="8" y="10"/>
                    <a:pt x="8" y="10"/>
                    <a:pt x="8" y="10"/>
                  </a:cubicBezTo>
                  <a:cubicBezTo>
                    <a:pt x="6" y="10"/>
                    <a:pt x="3" y="11"/>
                    <a:pt x="0" y="11"/>
                  </a:cubicBezTo>
                  <a:cubicBezTo>
                    <a:pt x="0" y="11"/>
                    <a:pt x="0" y="12"/>
                    <a:pt x="1" y="12"/>
                  </a:cubicBezTo>
                  <a:cubicBezTo>
                    <a:pt x="8" y="12"/>
                    <a:pt x="15" y="12"/>
                    <a:pt x="22" y="11"/>
                  </a:cubicBezTo>
                  <a:cubicBezTo>
                    <a:pt x="23" y="7"/>
                    <a:pt x="21" y="4"/>
                    <a:pt x="18" y="2"/>
                  </a:cubicBez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3" name="Freeform 279"/>
            <p:cNvSpPr>
              <a:spLocks/>
            </p:cNvSpPr>
            <p:nvPr/>
          </p:nvSpPr>
          <p:spPr bwMode="auto">
            <a:xfrm>
              <a:off x="1864" y="1789"/>
              <a:ext cx="1" cy="2"/>
            </a:xfrm>
            <a:custGeom>
              <a:avLst/>
              <a:gdLst>
                <a:gd name="T0" fmla="*/ 0 w 1"/>
                <a:gd name="T1" fmla="*/ 0 h 2"/>
                <a:gd name="T2" fmla="*/ 0 w 1"/>
                <a:gd name="T3" fmla="*/ 0 h 2"/>
                <a:gd name="T4" fmla="*/ 0 w 1"/>
                <a:gd name="T5" fmla="*/ 2 h 2"/>
                <a:gd name="T6" fmla="*/ 1 w 1"/>
                <a:gd name="T7" fmla="*/ 2 h 2"/>
                <a:gd name="T8" fmla="*/ 0 w 1"/>
                <a:gd name="T9" fmla="*/ 0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0" y="0"/>
                  </a:moveTo>
                  <a:cubicBezTo>
                    <a:pt x="0" y="0"/>
                    <a:pt x="0" y="0"/>
                    <a:pt x="0" y="0"/>
                  </a:cubicBezTo>
                  <a:cubicBezTo>
                    <a:pt x="0" y="2"/>
                    <a:pt x="0" y="2"/>
                    <a:pt x="0" y="2"/>
                  </a:cubicBezTo>
                  <a:cubicBezTo>
                    <a:pt x="0" y="2"/>
                    <a:pt x="1" y="2"/>
                    <a:pt x="1" y="2"/>
                  </a:cubicBezTo>
                  <a:cubicBezTo>
                    <a:pt x="1" y="1"/>
                    <a:pt x="1" y="0"/>
                    <a:pt x="0" y="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4" name="Freeform 280"/>
            <p:cNvSpPr>
              <a:spLocks/>
            </p:cNvSpPr>
            <p:nvPr/>
          </p:nvSpPr>
          <p:spPr bwMode="auto">
            <a:xfrm>
              <a:off x="1848" y="1788"/>
              <a:ext cx="16" cy="5"/>
            </a:xfrm>
            <a:custGeom>
              <a:avLst/>
              <a:gdLst>
                <a:gd name="T0" fmla="*/ 17 w 14"/>
                <a:gd name="T1" fmla="*/ 1 h 4"/>
                <a:gd name="T2" fmla="*/ 1 w 14"/>
                <a:gd name="T3" fmla="*/ 4 h 4"/>
                <a:gd name="T4" fmla="*/ 1 w 14"/>
                <a:gd name="T5" fmla="*/ 6 h 4"/>
                <a:gd name="T6" fmla="*/ 17 w 14"/>
                <a:gd name="T7" fmla="*/ 5 h 4"/>
                <a:gd name="T8" fmla="*/ 17 w 14"/>
                <a:gd name="T9" fmla="*/ 1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13" y="1"/>
                  </a:moveTo>
                  <a:cubicBezTo>
                    <a:pt x="9" y="0"/>
                    <a:pt x="5" y="2"/>
                    <a:pt x="1" y="2"/>
                  </a:cubicBezTo>
                  <a:cubicBezTo>
                    <a:pt x="0" y="2"/>
                    <a:pt x="1" y="3"/>
                    <a:pt x="1" y="4"/>
                  </a:cubicBezTo>
                  <a:cubicBezTo>
                    <a:pt x="5" y="4"/>
                    <a:pt x="9" y="3"/>
                    <a:pt x="13" y="3"/>
                  </a:cubicBezTo>
                  <a:cubicBezTo>
                    <a:pt x="14" y="3"/>
                    <a:pt x="13" y="2"/>
                    <a:pt x="13" y="1"/>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5" name="Freeform 281"/>
            <p:cNvSpPr>
              <a:spLocks/>
            </p:cNvSpPr>
            <p:nvPr/>
          </p:nvSpPr>
          <p:spPr bwMode="auto">
            <a:xfrm>
              <a:off x="1846" y="1787"/>
              <a:ext cx="7" cy="10"/>
            </a:xfrm>
            <a:custGeom>
              <a:avLst/>
              <a:gdLst>
                <a:gd name="T0" fmla="*/ 2 w 6"/>
                <a:gd name="T1" fmla="*/ 8 h 9"/>
                <a:gd name="T2" fmla="*/ 0 w 6"/>
                <a:gd name="T3" fmla="*/ 3 h 9"/>
                <a:gd name="T4" fmla="*/ 1 w 6"/>
                <a:gd name="T5" fmla="*/ 3 h 9"/>
                <a:gd name="T6" fmla="*/ 1 w 6"/>
                <a:gd name="T7" fmla="*/ 3 h 9"/>
                <a:gd name="T8" fmla="*/ 7 w 6"/>
                <a:gd name="T9" fmla="*/ 1 h 9"/>
                <a:gd name="T10" fmla="*/ 7 w 6"/>
                <a:gd name="T11" fmla="*/ 1 h 9"/>
                <a:gd name="T12" fmla="*/ 0 w 6"/>
                <a:gd name="T13" fmla="*/ 1 h 9"/>
                <a:gd name="T14" fmla="*/ 0 w 6"/>
                <a:gd name="T15" fmla="*/ 9 h 9"/>
                <a:gd name="T16" fmla="*/ 8 w 6"/>
                <a:gd name="T17" fmla="*/ 9 h 9"/>
                <a:gd name="T18" fmla="*/ 2 w 6"/>
                <a:gd name="T19" fmla="*/ 8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9"/>
                <a:gd name="T32" fmla="*/ 6 w 6"/>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9">
                  <a:moveTo>
                    <a:pt x="2" y="6"/>
                  </a:moveTo>
                  <a:cubicBezTo>
                    <a:pt x="2" y="5"/>
                    <a:pt x="1" y="4"/>
                    <a:pt x="0" y="3"/>
                  </a:cubicBezTo>
                  <a:cubicBezTo>
                    <a:pt x="0" y="3"/>
                    <a:pt x="1" y="3"/>
                    <a:pt x="1" y="3"/>
                  </a:cubicBezTo>
                  <a:cubicBezTo>
                    <a:pt x="1" y="3"/>
                    <a:pt x="1" y="3"/>
                    <a:pt x="1" y="3"/>
                  </a:cubicBezTo>
                  <a:cubicBezTo>
                    <a:pt x="1" y="1"/>
                    <a:pt x="4" y="2"/>
                    <a:pt x="5" y="1"/>
                  </a:cubicBezTo>
                  <a:cubicBezTo>
                    <a:pt x="5" y="1"/>
                    <a:pt x="5" y="1"/>
                    <a:pt x="5" y="1"/>
                  </a:cubicBezTo>
                  <a:cubicBezTo>
                    <a:pt x="3" y="1"/>
                    <a:pt x="2" y="0"/>
                    <a:pt x="0" y="1"/>
                  </a:cubicBezTo>
                  <a:cubicBezTo>
                    <a:pt x="0" y="3"/>
                    <a:pt x="0" y="6"/>
                    <a:pt x="0" y="7"/>
                  </a:cubicBezTo>
                  <a:cubicBezTo>
                    <a:pt x="2" y="8"/>
                    <a:pt x="4" y="9"/>
                    <a:pt x="6" y="7"/>
                  </a:cubicBezTo>
                  <a:cubicBezTo>
                    <a:pt x="6" y="6"/>
                    <a:pt x="4" y="7"/>
                    <a:pt x="2" y="6"/>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6" name="Freeform 282"/>
            <p:cNvSpPr>
              <a:spLocks/>
            </p:cNvSpPr>
            <p:nvPr/>
          </p:nvSpPr>
          <p:spPr bwMode="auto">
            <a:xfrm>
              <a:off x="1839" y="1819"/>
              <a:ext cx="11" cy="16"/>
            </a:xfrm>
            <a:custGeom>
              <a:avLst/>
              <a:gdLst>
                <a:gd name="T0" fmla="*/ 9 w 10"/>
                <a:gd name="T1" fmla="*/ 7 h 14"/>
                <a:gd name="T2" fmla="*/ 8 w 10"/>
                <a:gd name="T3" fmla="*/ 0 h 14"/>
                <a:gd name="T4" fmla="*/ 0 w 10"/>
                <a:gd name="T5" fmla="*/ 2 h 14"/>
                <a:gd name="T6" fmla="*/ 3 w 10"/>
                <a:gd name="T7" fmla="*/ 13 h 14"/>
                <a:gd name="T8" fmla="*/ 7 w 10"/>
                <a:gd name="T9" fmla="*/ 18 h 14"/>
                <a:gd name="T10" fmla="*/ 12 w 10"/>
                <a:gd name="T11" fmla="*/ 18 h 14"/>
                <a:gd name="T12" fmla="*/ 12 w 10"/>
                <a:gd name="T13" fmla="*/ 11 h 14"/>
                <a:gd name="T14" fmla="*/ 9 w 10"/>
                <a:gd name="T15" fmla="*/ 7 h 14"/>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4"/>
                <a:gd name="T26" fmla="*/ 10 w 10"/>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4">
                  <a:moveTo>
                    <a:pt x="7" y="5"/>
                  </a:moveTo>
                  <a:cubicBezTo>
                    <a:pt x="7" y="4"/>
                    <a:pt x="6" y="2"/>
                    <a:pt x="6" y="0"/>
                  </a:cubicBezTo>
                  <a:cubicBezTo>
                    <a:pt x="4" y="1"/>
                    <a:pt x="2" y="2"/>
                    <a:pt x="0" y="2"/>
                  </a:cubicBezTo>
                  <a:cubicBezTo>
                    <a:pt x="0" y="5"/>
                    <a:pt x="2" y="8"/>
                    <a:pt x="3" y="10"/>
                  </a:cubicBezTo>
                  <a:cubicBezTo>
                    <a:pt x="3" y="12"/>
                    <a:pt x="4" y="13"/>
                    <a:pt x="5" y="14"/>
                  </a:cubicBezTo>
                  <a:cubicBezTo>
                    <a:pt x="10" y="14"/>
                    <a:pt x="10" y="14"/>
                    <a:pt x="10" y="14"/>
                  </a:cubicBezTo>
                  <a:cubicBezTo>
                    <a:pt x="9" y="12"/>
                    <a:pt x="10" y="11"/>
                    <a:pt x="10" y="9"/>
                  </a:cubicBezTo>
                  <a:cubicBezTo>
                    <a:pt x="9" y="8"/>
                    <a:pt x="9" y="6"/>
                    <a:pt x="7" y="5"/>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7" name="Freeform 283"/>
            <p:cNvSpPr>
              <a:spLocks/>
            </p:cNvSpPr>
            <p:nvPr/>
          </p:nvSpPr>
          <p:spPr bwMode="auto">
            <a:xfrm>
              <a:off x="1793" y="1791"/>
              <a:ext cx="55" cy="46"/>
            </a:xfrm>
            <a:custGeom>
              <a:avLst/>
              <a:gdLst>
                <a:gd name="T0" fmla="*/ 44 w 48"/>
                <a:gd name="T1" fmla="*/ 1 h 40"/>
                <a:gd name="T2" fmla="*/ 37 w 48"/>
                <a:gd name="T3" fmla="*/ 1 h 40"/>
                <a:gd name="T4" fmla="*/ 33 w 48"/>
                <a:gd name="T5" fmla="*/ 3 h 40"/>
                <a:gd name="T6" fmla="*/ 29 w 48"/>
                <a:gd name="T7" fmla="*/ 15 h 40"/>
                <a:gd name="T8" fmla="*/ 24 w 48"/>
                <a:gd name="T9" fmla="*/ 32 h 40"/>
                <a:gd name="T10" fmla="*/ 22 w 48"/>
                <a:gd name="T11" fmla="*/ 32 h 40"/>
                <a:gd name="T12" fmla="*/ 24 w 48"/>
                <a:gd name="T13" fmla="*/ 26 h 40"/>
                <a:gd name="T14" fmla="*/ 18 w 48"/>
                <a:gd name="T15" fmla="*/ 32 h 40"/>
                <a:gd name="T16" fmla="*/ 0 w 48"/>
                <a:gd name="T17" fmla="*/ 47 h 40"/>
                <a:gd name="T18" fmla="*/ 0 w 48"/>
                <a:gd name="T19" fmla="*/ 47 h 40"/>
                <a:gd name="T20" fmla="*/ 19 w 48"/>
                <a:gd name="T21" fmla="*/ 52 h 40"/>
                <a:gd name="T22" fmla="*/ 34 w 48"/>
                <a:gd name="T23" fmla="*/ 47 h 40"/>
                <a:gd name="T24" fmla="*/ 36 w 48"/>
                <a:gd name="T25" fmla="*/ 25 h 40"/>
                <a:gd name="T26" fmla="*/ 37 w 48"/>
                <a:gd name="T27" fmla="*/ 25 h 40"/>
                <a:gd name="T28" fmla="*/ 37 w 48"/>
                <a:gd name="T29" fmla="*/ 25 h 40"/>
                <a:gd name="T30" fmla="*/ 38 w 48"/>
                <a:gd name="T31" fmla="*/ 45 h 40"/>
                <a:gd name="T32" fmla="*/ 48 w 48"/>
                <a:gd name="T33" fmla="*/ 44 h 40"/>
                <a:gd name="T34" fmla="*/ 47 w 48"/>
                <a:gd name="T35" fmla="*/ 36 h 40"/>
                <a:gd name="T36" fmla="*/ 63 w 48"/>
                <a:gd name="T37" fmla="*/ 29 h 40"/>
                <a:gd name="T38" fmla="*/ 44 w 48"/>
                <a:gd name="T39" fmla="*/ 1 h 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8"/>
                <a:gd name="T61" fmla="*/ 0 h 40"/>
                <a:gd name="T62" fmla="*/ 48 w 48"/>
                <a:gd name="T63" fmla="*/ 40 h 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8" h="40">
                  <a:moveTo>
                    <a:pt x="33" y="1"/>
                  </a:moveTo>
                  <a:cubicBezTo>
                    <a:pt x="31" y="0"/>
                    <a:pt x="30" y="1"/>
                    <a:pt x="28" y="1"/>
                  </a:cubicBezTo>
                  <a:cubicBezTo>
                    <a:pt x="26" y="1"/>
                    <a:pt x="26" y="2"/>
                    <a:pt x="25" y="3"/>
                  </a:cubicBezTo>
                  <a:cubicBezTo>
                    <a:pt x="24" y="5"/>
                    <a:pt x="21" y="8"/>
                    <a:pt x="22" y="11"/>
                  </a:cubicBezTo>
                  <a:cubicBezTo>
                    <a:pt x="21" y="15"/>
                    <a:pt x="18" y="19"/>
                    <a:pt x="18" y="24"/>
                  </a:cubicBezTo>
                  <a:cubicBezTo>
                    <a:pt x="18" y="24"/>
                    <a:pt x="18" y="25"/>
                    <a:pt x="17" y="24"/>
                  </a:cubicBezTo>
                  <a:cubicBezTo>
                    <a:pt x="17" y="23"/>
                    <a:pt x="18" y="22"/>
                    <a:pt x="18" y="20"/>
                  </a:cubicBezTo>
                  <a:cubicBezTo>
                    <a:pt x="15" y="19"/>
                    <a:pt x="16" y="23"/>
                    <a:pt x="14" y="24"/>
                  </a:cubicBezTo>
                  <a:cubicBezTo>
                    <a:pt x="11" y="29"/>
                    <a:pt x="6" y="34"/>
                    <a:pt x="0" y="36"/>
                  </a:cubicBezTo>
                  <a:cubicBezTo>
                    <a:pt x="0" y="36"/>
                    <a:pt x="0" y="36"/>
                    <a:pt x="0" y="36"/>
                  </a:cubicBezTo>
                  <a:cubicBezTo>
                    <a:pt x="4" y="40"/>
                    <a:pt x="10" y="38"/>
                    <a:pt x="15" y="39"/>
                  </a:cubicBezTo>
                  <a:cubicBezTo>
                    <a:pt x="19" y="39"/>
                    <a:pt x="24" y="40"/>
                    <a:pt x="26" y="36"/>
                  </a:cubicBezTo>
                  <a:cubicBezTo>
                    <a:pt x="29" y="31"/>
                    <a:pt x="28" y="24"/>
                    <a:pt x="27" y="19"/>
                  </a:cubicBezTo>
                  <a:cubicBezTo>
                    <a:pt x="28" y="19"/>
                    <a:pt x="28" y="18"/>
                    <a:pt x="28" y="19"/>
                  </a:cubicBezTo>
                  <a:cubicBezTo>
                    <a:pt x="28" y="19"/>
                    <a:pt x="28" y="19"/>
                    <a:pt x="28" y="19"/>
                  </a:cubicBezTo>
                  <a:cubicBezTo>
                    <a:pt x="29" y="24"/>
                    <a:pt x="29" y="30"/>
                    <a:pt x="29" y="34"/>
                  </a:cubicBezTo>
                  <a:cubicBezTo>
                    <a:pt x="32" y="34"/>
                    <a:pt x="34" y="33"/>
                    <a:pt x="37" y="33"/>
                  </a:cubicBezTo>
                  <a:cubicBezTo>
                    <a:pt x="37" y="31"/>
                    <a:pt x="35" y="29"/>
                    <a:pt x="36" y="27"/>
                  </a:cubicBezTo>
                  <a:cubicBezTo>
                    <a:pt x="40" y="25"/>
                    <a:pt x="44" y="24"/>
                    <a:pt x="48" y="22"/>
                  </a:cubicBezTo>
                  <a:cubicBezTo>
                    <a:pt x="44" y="14"/>
                    <a:pt x="42" y="4"/>
                    <a:pt x="33" y="1"/>
                  </a:cubicBezTo>
                  <a:close/>
                </a:path>
              </a:pathLst>
            </a:custGeom>
            <a:solidFill>
              <a:srgbClr val="FFE9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8" name="Freeform 284"/>
            <p:cNvSpPr>
              <a:spLocks/>
            </p:cNvSpPr>
            <p:nvPr/>
          </p:nvSpPr>
          <p:spPr bwMode="auto">
            <a:xfrm>
              <a:off x="1842" y="1788"/>
              <a:ext cx="4" cy="9"/>
            </a:xfrm>
            <a:custGeom>
              <a:avLst/>
              <a:gdLst>
                <a:gd name="T0" fmla="*/ 4 w 3"/>
                <a:gd name="T1" fmla="*/ 0 h 8"/>
                <a:gd name="T2" fmla="*/ 1 w 3"/>
                <a:gd name="T3" fmla="*/ 0 h 8"/>
                <a:gd name="T4" fmla="*/ 0 w 3"/>
                <a:gd name="T5" fmla="*/ 10 h 8"/>
                <a:gd name="T6" fmla="*/ 4 w 3"/>
                <a:gd name="T7" fmla="*/ 9 h 8"/>
                <a:gd name="T8" fmla="*/ 4 w 3"/>
                <a:gd name="T9" fmla="*/ 0 h 8"/>
                <a:gd name="T10" fmla="*/ 0 60000 65536"/>
                <a:gd name="T11" fmla="*/ 0 60000 65536"/>
                <a:gd name="T12" fmla="*/ 0 60000 65536"/>
                <a:gd name="T13" fmla="*/ 0 60000 65536"/>
                <a:gd name="T14" fmla="*/ 0 60000 65536"/>
                <a:gd name="T15" fmla="*/ 0 w 3"/>
                <a:gd name="T16" fmla="*/ 0 h 8"/>
                <a:gd name="T17" fmla="*/ 3 w 3"/>
                <a:gd name="T18" fmla="*/ 8 h 8"/>
              </a:gdLst>
              <a:ahLst/>
              <a:cxnLst>
                <a:cxn ang="T10">
                  <a:pos x="T0" y="T1"/>
                </a:cxn>
                <a:cxn ang="T11">
                  <a:pos x="T2" y="T3"/>
                </a:cxn>
                <a:cxn ang="T12">
                  <a:pos x="T4" y="T5"/>
                </a:cxn>
                <a:cxn ang="T13">
                  <a:pos x="T6" y="T7"/>
                </a:cxn>
                <a:cxn ang="T14">
                  <a:pos x="T8" y="T9"/>
                </a:cxn>
              </a:cxnLst>
              <a:rect l="T15" t="T16" r="T17" b="T18"/>
              <a:pathLst>
                <a:path w="3" h="8">
                  <a:moveTo>
                    <a:pt x="2" y="0"/>
                  </a:moveTo>
                  <a:cubicBezTo>
                    <a:pt x="2" y="0"/>
                    <a:pt x="1" y="0"/>
                    <a:pt x="1" y="0"/>
                  </a:cubicBezTo>
                  <a:cubicBezTo>
                    <a:pt x="1" y="2"/>
                    <a:pt x="1" y="6"/>
                    <a:pt x="0" y="8"/>
                  </a:cubicBezTo>
                  <a:cubicBezTo>
                    <a:pt x="1" y="8"/>
                    <a:pt x="3" y="8"/>
                    <a:pt x="2" y="7"/>
                  </a:cubicBezTo>
                  <a:cubicBezTo>
                    <a:pt x="2" y="5"/>
                    <a:pt x="2" y="2"/>
                    <a:pt x="2" y="0"/>
                  </a:cubicBezTo>
                  <a:close/>
                </a:path>
              </a:pathLst>
            </a:custGeom>
            <a:solidFill>
              <a:srgbClr val="FFE9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79" name="Freeform 285"/>
            <p:cNvSpPr>
              <a:spLocks/>
            </p:cNvSpPr>
            <p:nvPr/>
          </p:nvSpPr>
          <p:spPr bwMode="auto">
            <a:xfrm>
              <a:off x="1824" y="1787"/>
              <a:ext cx="19" cy="11"/>
            </a:xfrm>
            <a:custGeom>
              <a:avLst/>
              <a:gdLst>
                <a:gd name="T0" fmla="*/ 12 w 17"/>
                <a:gd name="T1" fmla="*/ 1 h 10"/>
                <a:gd name="T2" fmla="*/ 0 w 17"/>
                <a:gd name="T3" fmla="*/ 0 h 10"/>
                <a:gd name="T4" fmla="*/ 3 w 17"/>
                <a:gd name="T5" fmla="*/ 2 h 10"/>
                <a:gd name="T6" fmla="*/ 9 w 17"/>
                <a:gd name="T7" fmla="*/ 4 h 10"/>
                <a:gd name="T8" fmla="*/ 18 w 17"/>
                <a:gd name="T9" fmla="*/ 12 h 10"/>
                <a:gd name="T10" fmla="*/ 20 w 17"/>
                <a:gd name="T11" fmla="*/ 10 h 10"/>
                <a:gd name="T12" fmla="*/ 20 w 17"/>
                <a:gd name="T13" fmla="*/ 1 h 10"/>
                <a:gd name="T14" fmla="*/ 12 w 17"/>
                <a:gd name="T15" fmla="*/ 1 h 10"/>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0"/>
                <a:gd name="T26" fmla="*/ 17 w 17"/>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0">
                  <a:moveTo>
                    <a:pt x="10" y="1"/>
                  </a:moveTo>
                  <a:cubicBezTo>
                    <a:pt x="7" y="0"/>
                    <a:pt x="4" y="1"/>
                    <a:pt x="0" y="0"/>
                  </a:cubicBezTo>
                  <a:cubicBezTo>
                    <a:pt x="0" y="0"/>
                    <a:pt x="2" y="1"/>
                    <a:pt x="3" y="2"/>
                  </a:cubicBezTo>
                  <a:cubicBezTo>
                    <a:pt x="4" y="3"/>
                    <a:pt x="6" y="3"/>
                    <a:pt x="7" y="4"/>
                  </a:cubicBezTo>
                  <a:cubicBezTo>
                    <a:pt x="10" y="5"/>
                    <a:pt x="12" y="8"/>
                    <a:pt x="14" y="10"/>
                  </a:cubicBezTo>
                  <a:cubicBezTo>
                    <a:pt x="15" y="10"/>
                    <a:pt x="15" y="9"/>
                    <a:pt x="16" y="8"/>
                  </a:cubicBezTo>
                  <a:cubicBezTo>
                    <a:pt x="16" y="5"/>
                    <a:pt x="17" y="3"/>
                    <a:pt x="16" y="1"/>
                  </a:cubicBezTo>
                  <a:lnTo>
                    <a:pt x="10" y="1"/>
                  </a:ln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0" name="Freeform 286"/>
            <p:cNvSpPr>
              <a:spLocks/>
            </p:cNvSpPr>
            <p:nvPr/>
          </p:nvSpPr>
          <p:spPr bwMode="auto">
            <a:xfrm>
              <a:off x="1835" y="1822"/>
              <a:ext cx="7" cy="14"/>
            </a:xfrm>
            <a:custGeom>
              <a:avLst/>
              <a:gdLst>
                <a:gd name="T0" fmla="*/ 1 w 6"/>
                <a:gd name="T1" fmla="*/ 0 h 12"/>
                <a:gd name="T2" fmla="*/ 0 w 6"/>
                <a:gd name="T3" fmla="*/ 1 h 12"/>
                <a:gd name="T4" fmla="*/ 1 w 6"/>
                <a:gd name="T5" fmla="*/ 8 h 12"/>
                <a:gd name="T6" fmla="*/ 2 w 6"/>
                <a:gd name="T7" fmla="*/ 14 h 12"/>
                <a:gd name="T8" fmla="*/ 5 w 6"/>
                <a:gd name="T9" fmla="*/ 16 h 12"/>
                <a:gd name="T10" fmla="*/ 8 w 6"/>
                <a:gd name="T11" fmla="*/ 16 h 12"/>
                <a:gd name="T12" fmla="*/ 1 w 6"/>
                <a:gd name="T13" fmla="*/ 0 h 12"/>
                <a:gd name="T14" fmla="*/ 0 60000 65536"/>
                <a:gd name="T15" fmla="*/ 0 60000 65536"/>
                <a:gd name="T16" fmla="*/ 0 60000 65536"/>
                <a:gd name="T17" fmla="*/ 0 60000 65536"/>
                <a:gd name="T18" fmla="*/ 0 60000 65536"/>
                <a:gd name="T19" fmla="*/ 0 60000 65536"/>
                <a:gd name="T20" fmla="*/ 0 60000 65536"/>
                <a:gd name="T21" fmla="*/ 0 w 6"/>
                <a:gd name="T22" fmla="*/ 0 h 12"/>
                <a:gd name="T23" fmla="*/ 6 w 6"/>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12">
                  <a:moveTo>
                    <a:pt x="1" y="0"/>
                  </a:moveTo>
                  <a:cubicBezTo>
                    <a:pt x="1" y="0"/>
                    <a:pt x="0" y="0"/>
                    <a:pt x="0" y="1"/>
                  </a:cubicBezTo>
                  <a:cubicBezTo>
                    <a:pt x="0" y="2"/>
                    <a:pt x="1" y="4"/>
                    <a:pt x="1" y="6"/>
                  </a:cubicBezTo>
                  <a:cubicBezTo>
                    <a:pt x="1" y="8"/>
                    <a:pt x="2" y="9"/>
                    <a:pt x="2" y="10"/>
                  </a:cubicBezTo>
                  <a:cubicBezTo>
                    <a:pt x="2" y="11"/>
                    <a:pt x="2" y="12"/>
                    <a:pt x="3" y="12"/>
                  </a:cubicBezTo>
                  <a:cubicBezTo>
                    <a:pt x="6" y="12"/>
                    <a:pt x="6" y="12"/>
                    <a:pt x="6" y="12"/>
                  </a:cubicBezTo>
                  <a:cubicBezTo>
                    <a:pt x="5" y="8"/>
                    <a:pt x="3" y="4"/>
                    <a:pt x="1" y="0"/>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1" name="Freeform 287"/>
            <p:cNvSpPr>
              <a:spLocks/>
            </p:cNvSpPr>
            <p:nvPr/>
          </p:nvSpPr>
          <p:spPr bwMode="auto">
            <a:xfrm>
              <a:off x="1836" y="1837"/>
              <a:ext cx="4" cy="2"/>
            </a:xfrm>
            <a:custGeom>
              <a:avLst/>
              <a:gdLst>
                <a:gd name="T0" fmla="*/ 5 w 3"/>
                <a:gd name="T1" fmla="*/ 0 h 1"/>
                <a:gd name="T2" fmla="*/ 0 w 3"/>
                <a:gd name="T3" fmla="*/ 0 h 1"/>
                <a:gd name="T4" fmla="*/ 0 w 3"/>
                <a:gd name="T5" fmla="*/ 4 h 1"/>
                <a:gd name="T6" fmla="*/ 5 w 3"/>
                <a:gd name="T7" fmla="*/ 0 h 1"/>
                <a:gd name="T8" fmla="*/ 0 60000 65536"/>
                <a:gd name="T9" fmla="*/ 0 60000 65536"/>
                <a:gd name="T10" fmla="*/ 0 60000 65536"/>
                <a:gd name="T11" fmla="*/ 0 60000 65536"/>
                <a:gd name="T12" fmla="*/ 0 w 3"/>
                <a:gd name="T13" fmla="*/ 0 h 1"/>
                <a:gd name="T14" fmla="*/ 3 w 3"/>
                <a:gd name="T15" fmla="*/ 1 h 1"/>
              </a:gdLst>
              <a:ahLst/>
              <a:cxnLst>
                <a:cxn ang="T8">
                  <a:pos x="T0" y="T1"/>
                </a:cxn>
                <a:cxn ang="T9">
                  <a:pos x="T2" y="T3"/>
                </a:cxn>
                <a:cxn ang="T10">
                  <a:pos x="T4" y="T5"/>
                </a:cxn>
                <a:cxn ang="T11">
                  <a:pos x="T6" y="T7"/>
                </a:cxn>
              </a:cxnLst>
              <a:rect l="T12" t="T13" r="T14" b="T15"/>
              <a:pathLst>
                <a:path w="3" h="1">
                  <a:moveTo>
                    <a:pt x="3" y="0"/>
                  </a:moveTo>
                  <a:cubicBezTo>
                    <a:pt x="2" y="0"/>
                    <a:pt x="1" y="0"/>
                    <a:pt x="0" y="0"/>
                  </a:cubicBezTo>
                  <a:cubicBezTo>
                    <a:pt x="0" y="1"/>
                    <a:pt x="0" y="1"/>
                    <a:pt x="0" y="1"/>
                  </a:cubicBezTo>
                  <a:cubicBezTo>
                    <a:pt x="3" y="0"/>
                    <a:pt x="3" y="0"/>
                    <a:pt x="3" y="0"/>
                  </a:cubicBez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2" name="Freeform 288"/>
            <p:cNvSpPr>
              <a:spLocks/>
            </p:cNvSpPr>
            <p:nvPr/>
          </p:nvSpPr>
          <p:spPr bwMode="auto">
            <a:xfrm>
              <a:off x="1820" y="1788"/>
              <a:ext cx="7" cy="3"/>
            </a:xfrm>
            <a:custGeom>
              <a:avLst/>
              <a:gdLst>
                <a:gd name="T0" fmla="*/ 6 w 6"/>
                <a:gd name="T1" fmla="*/ 1 h 3"/>
                <a:gd name="T2" fmla="*/ 0 w 6"/>
                <a:gd name="T3" fmla="*/ 1 h 3"/>
                <a:gd name="T4" fmla="*/ 2 w 6"/>
                <a:gd name="T5" fmla="*/ 3 h 3"/>
                <a:gd name="T6" fmla="*/ 8 w 6"/>
                <a:gd name="T7" fmla="*/ 2 h 3"/>
                <a:gd name="T8" fmla="*/ 6 w 6"/>
                <a:gd name="T9" fmla="*/ 1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4" y="1"/>
                  </a:moveTo>
                  <a:cubicBezTo>
                    <a:pt x="3" y="1"/>
                    <a:pt x="2" y="0"/>
                    <a:pt x="0" y="1"/>
                  </a:cubicBezTo>
                  <a:cubicBezTo>
                    <a:pt x="2" y="3"/>
                    <a:pt x="2" y="3"/>
                    <a:pt x="2" y="3"/>
                  </a:cubicBezTo>
                  <a:cubicBezTo>
                    <a:pt x="3" y="3"/>
                    <a:pt x="5" y="3"/>
                    <a:pt x="6" y="2"/>
                  </a:cubicBezTo>
                  <a:cubicBezTo>
                    <a:pt x="6" y="1"/>
                    <a:pt x="5" y="1"/>
                    <a:pt x="4" y="1"/>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3" name="Freeform 289"/>
            <p:cNvSpPr>
              <a:spLocks/>
            </p:cNvSpPr>
            <p:nvPr/>
          </p:nvSpPr>
          <p:spPr bwMode="auto">
            <a:xfrm>
              <a:off x="1817" y="1788"/>
              <a:ext cx="5" cy="6"/>
            </a:xfrm>
            <a:custGeom>
              <a:avLst/>
              <a:gdLst>
                <a:gd name="T0" fmla="*/ 4 w 4"/>
                <a:gd name="T1" fmla="*/ 0 h 5"/>
                <a:gd name="T2" fmla="*/ 0 w 4"/>
                <a:gd name="T3" fmla="*/ 1 h 5"/>
                <a:gd name="T4" fmla="*/ 5 w 4"/>
                <a:gd name="T5" fmla="*/ 7 h 5"/>
                <a:gd name="T6" fmla="*/ 4 w 4"/>
                <a:gd name="T7" fmla="*/ 0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2" y="0"/>
                  </a:moveTo>
                  <a:cubicBezTo>
                    <a:pt x="1" y="1"/>
                    <a:pt x="0" y="1"/>
                    <a:pt x="0" y="1"/>
                  </a:cubicBezTo>
                  <a:cubicBezTo>
                    <a:pt x="1" y="3"/>
                    <a:pt x="2" y="4"/>
                    <a:pt x="3" y="5"/>
                  </a:cubicBezTo>
                  <a:cubicBezTo>
                    <a:pt x="4" y="3"/>
                    <a:pt x="2" y="2"/>
                    <a:pt x="2" y="0"/>
                  </a:cubicBezTo>
                  <a:close/>
                </a:path>
              </a:pathLst>
            </a:custGeom>
            <a:solidFill>
              <a:srgbClr val="FFE9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4" name="Freeform 290"/>
            <p:cNvSpPr>
              <a:spLocks/>
            </p:cNvSpPr>
            <p:nvPr/>
          </p:nvSpPr>
          <p:spPr bwMode="auto">
            <a:xfrm>
              <a:off x="1819" y="178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1"/>
                    <a:pt x="1" y="1"/>
                    <a:pt x="1" y="0"/>
                  </a:cubicBezTo>
                  <a:cubicBezTo>
                    <a:pt x="1" y="0"/>
                    <a:pt x="0" y="0"/>
                    <a:pt x="0" y="0"/>
                  </a:cubicBez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5" name="Freeform 291"/>
            <p:cNvSpPr>
              <a:spLocks/>
            </p:cNvSpPr>
            <p:nvPr/>
          </p:nvSpPr>
          <p:spPr bwMode="auto">
            <a:xfrm>
              <a:off x="1781" y="1781"/>
              <a:ext cx="39" cy="53"/>
            </a:xfrm>
            <a:custGeom>
              <a:avLst/>
              <a:gdLst>
                <a:gd name="T0" fmla="*/ 38 w 34"/>
                <a:gd name="T1" fmla="*/ 10 h 46"/>
                <a:gd name="T2" fmla="*/ 33 w 34"/>
                <a:gd name="T3" fmla="*/ 16 h 46"/>
                <a:gd name="T4" fmla="*/ 33 w 34"/>
                <a:gd name="T5" fmla="*/ 21 h 46"/>
                <a:gd name="T6" fmla="*/ 32 w 34"/>
                <a:gd name="T7" fmla="*/ 18 h 46"/>
                <a:gd name="T8" fmla="*/ 30 w 34"/>
                <a:gd name="T9" fmla="*/ 29 h 46"/>
                <a:gd name="T10" fmla="*/ 30 w 34"/>
                <a:gd name="T11" fmla="*/ 29 h 46"/>
                <a:gd name="T12" fmla="*/ 30 w 34"/>
                <a:gd name="T13" fmla="*/ 21 h 46"/>
                <a:gd name="T14" fmla="*/ 29 w 34"/>
                <a:gd name="T15" fmla="*/ 14 h 46"/>
                <a:gd name="T16" fmla="*/ 24 w 34"/>
                <a:gd name="T17" fmla="*/ 9 h 46"/>
                <a:gd name="T18" fmla="*/ 17 w 34"/>
                <a:gd name="T19" fmla="*/ 24 h 46"/>
                <a:gd name="T20" fmla="*/ 30 w 34"/>
                <a:gd name="T21" fmla="*/ 43 h 46"/>
                <a:gd name="T22" fmla="*/ 29 w 34"/>
                <a:gd name="T23" fmla="*/ 44 h 46"/>
                <a:gd name="T24" fmla="*/ 20 w 34"/>
                <a:gd name="T25" fmla="*/ 35 h 46"/>
                <a:gd name="T26" fmla="*/ 17 w 34"/>
                <a:gd name="T27" fmla="*/ 17 h 46"/>
                <a:gd name="T28" fmla="*/ 24 w 34"/>
                <a:gd name="T29" fmla="*/ 8 h 46"/>
                <a:gd name="T30" fmla="*/ 29 w 34"/>
                <a:gd name="T31" fmla="*/ 10 h 46"/>
                <a:gd name="T32" fmla="*/ 29 w 34"/>
                <a:gd name="T33" fmla="*/ 3 h 46"/>
                <a:gd name="T34" fmla="*/ 24 w 34"/>
                <a:gd name="T35" fmla="*/ 0 h 46"/>
                <a:gd name="T36" fmla="*/ 16 w 34"/>
                <a:gd name="T37" fmla="*/ 7 h 46"/>
                <a:gd name="T38" fmla="*/ 0 w 34"/>
                <a:gd name="T39" fmla="*/ 45 h 46"/>
                <a:gd name="T40" fmla="*/ 7 w 34"/>
                <a:gd name="T41" fmla="*/ 61 h 46"/>
                <a:gd name="T42" fmla="*/ 33 w 34"/>
                <a:gd name="T43" fmla="*/ 41 h 46"/>
                <a:gd name="T44" fmla="*/ 34 w 34"/>
                <a:gd name="T45" fmla="*/ 37 h 46"/>
                <a:gd name="T46" fmla="*/ 37 w 34"/>
                <a:gd name="T47" fmla="*/ 37 h 46"/>
                <a:gd name="T48" fmla="*/ 45 w 34"/>
                <a:gd name="T49" fmla="*/ 16 h 46"/>
                <a:gd name="T50" fmla="*/ 38 w 34"/>
                <a:gd name="T51" fmla="*/ 10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4"/>
                <a:gd name="T79" fmla="*/ 0 h 46"/>
                <a:gd name="T80" fmla="*/ 34 w 34"/>
                <a:gd name="T81" fmla="*/ 46 h 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4" h="46">
                  <a:moveTo>
                    <a:pt x="29" y="8"/>
                  </a:moveTo>
                  <a:cubicBezTo>
                    <a:pt x="27" y="8"/>
                    <a:pt x="26" y="11"/>
                    <a:pt x="25" y="12"/>
                  </a:cubicBezTo>
                  <a:cubicBezTo>
                    <a:pt x="25" y="14"/>
                    <a:pt x="26" y="15"/>
                    <a:pt x="25" y="16"/>
                  </a:cubicBezTo>
                  <a:cubicBezTo>
                    <a:pt x="25" y="16"/>
                    <a:pt x="25" y="15"/>
                    <a:pt x="24" y="14"/>
                  </a:cubicBezTo>
                  <a:cubicBezTo>
                    <a:pt x="24" y="17"/>
                    <a:pt x="23" y="19"/>
                    <a:pt x="23" y="22"/>
                  </a:cubicBezTo>
                  <a:cubicBezTo>
                    <a:pt x="23" y="22"/>
                    <a:pt x="23" y="22"/>
                    <a:pt x="23" y="22"/>
                  </a:cubicBezTo>
                  <a:cubicBezTo>
                    <a:pt x="22" y="20"/>
                    <a:pt x="23" y="18"/>
                    <a:pt x="23" y="16"/>
                  </a:cubicBezTo>
                  <a:cubicBezTo>
                    <a:pt x="24" y="14"/>
                    <a:pt x="24" y="11"/>
                    <a:pt x="22" y="10"/>
                  </a:cubicBezTo>
                  <a:cubicBezTo>
                    <a:pt x="21" y="8"/>
                    <a:pt x="19" y="7"/>
                    <a:pt x="18" y="7"/>
                  </a:cubicBezTo>
                  <a:cubicBezTo>
                    <a:pt x="15" y="10"/>
                    <a:pt x="13" y="14"/>
                    <a:pt x="13" y="18"/>
                  </a:cubicBezTo>
                  <a:cubicBezTo>
                    <a:pt x="14" y="24"/>
                    <a:pt x="17" y="29"/>
                    <a:pt x="23" y="32"/>
                  </a:cubicBezTo>
                  <a:cubicBezTo>
                    <a:pt x="23" y="33"/>
                    <a:pt x="23" y="33"/>
                    <a:pt x="22" y="33"/>
                  </a:cubicBezTo>
                  <a:cubicBezTo>
                    <a:pt x="19" y="31"/>
                    <a:pt x="17" y="29"/>
                    <a:pt x="15" y="26"/>
                  </a:cubicBezTo>
                  <a:cubicBezTo>
                    <a:pt x="13" y="22"/>
                    <a:pt x="10" y="18"/>
                    <a:pt x="13" y="13"/>
                  </a:cubicBezTo>
                  <a:cubicBezTo>
                    <a:pt x="14" y="10"/>
                    <a:pt x="15" y="7"/>
                    <a:pt x="18" y="6"/>
                  </a:cubicBezTo>
                  <a:cubicBezTo>
                    <a:pt x="20" y="6"/>
                    <a:pt x="21" y="7"/>
                    <a:pt x="22" y="8"/>
                  </a:cubicBezTo>
                  <a:cubicBezTo>
                    <a:pt x="22" y="7"/>
                    <a:pt x="21" y="5"/>
                    <a:pt x="22" y="3"/>
                  </a:cubicBezTo>
                  <a:cubicBezTo>
                    <a:pt x="21" y="2"/>
                    <a:pt x="19" y="0"/>
                    <a:pt x="18" y="0"/>
                  </a:cubicBezTo>
                  <a:cubicBezTo>
                    <a:pt x="16" y="2"/>
                    <a:pt x="14" y="3"/>
                    <a:pt x="12" y="5"/>
                  </a:cubicBezTo>
                  <a:cubicBezTo>
                    <a:pt x="3" y="13"/>
                    <a:pt x="0" y="23"/>
                    <a:pt x="0" y="34"/>
                  </a:cubicBezTo>
                  <a:cubicBezTo>
                    <a:pt x="1" y="39"/>
                    <a:pt x="3" y="42"/>
                    <a:pt x="5" y="46"/>
                  </a:cubicBezTo>
                  <a:cubicBezTo>
                    <a:pt x="13" y="43"/>
                    <a:pt x="20" y="38"/>
                    <a:pt x="25" y="31"/>
                  </a:cubicBezTo>
                  <a:cubicBezTo>
                    <a:pt x="25" y="30"/>
                    <a:pt x="25" y="28"/>
                    <a:pt x="26" y="28"/>
                  </a:cubicBezTo>
                  <a:cubicBezTo>
                    <a:pt x="27" y="28"/>
                    <a:pt x="27" y="28"/>
                    <a:pt x="28" y="28"/>
                  </a:cubicBezTo>
                  <a:cubicBezTo>
                    <a:pt x="31" y="23"/>
                    <a:pt x="29" y="17"/>
                    <a:pt x="34" y="12"/>
                  </a:cubicBezTo>
                  <a:cubicBezTo>
                    <a:pt x="32" y="11"/>
                    <a:pt x="31" y="9"/>
                    <a:pt x="29" y="8"/>
                  </a:cubicBez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6" name="Freeform 292"/>
            <p:cNvSpPr>
              <a:spLocks/>
            </p:cNvSpPr>
            <p:nvPr/>
          </p:nvSpPr>
          <p:spPr bwMode="auto">
            <a:xfrm>
              <a:off x="1816" y="1765"/>
              <a:ext cx="2" cy="4"/>
            </a:xfrm>
            <a:custGeom>
              <a:avLst/>
              <a:gdLst>
                <a:gd name="T0" fmla="*/ 1 w 2"/>
                <a:gd name="T1" fmla="*/ 0 h 3"/>
                <a:gd name="T2" fmla="*/ 1 w 2"/>
                <a:gd name="T3" fmla="*/ 0 h 3"/>
                <a:gd name="T4" fmla="*/ 1 w 2"/>
                <a:gd name="T5" fmla="*/ 5 h 3"/>
                <a:gd name="T6" fmla="*/ 2 w 2"/>
                <a:gd name="T7" fmla="*/ 5 h 3"/>
                <a:gd name="T8" fmla="*/ 2 w 2"/>
                <a:gd name="T9" fmla="*/ 1 h 3"/>
                <a:gd name="T10" fmla="*/ 1 w 2"/>
                <a:gd name="T11" fmla="*/ 0 h 3"/>
                <a:gd name="T12" fmla="*/ 0 60000 65536"/>
                <a:gd name="T13" fmla="*/ 0 60000 65536"/>
                <a:gd name="T14" fmla="*/ 0 60000 65536"/>
                <a:gd name="T15" fmla="*/ 0 60000 65536"/>
                <a:gd name="T16" fmla="*/ 0 60000 65536"/>
                <a:gd name="T17" fmla="*/ 0 60000 65536"/>
                <a:gd name="T18" fmla="*/ 0 w 2"/>
                <a:gd name="T19" fmla="*/ 0 h 3"/>
                <a:gd name="T20" fmla="*/ 2 w 2"/>
                <a:gd name="T21" fmla="*/ 3 h 3"/>
              </a:gdLst>
              <a:ahLst/>
              <a:cxnLst>
                <a:cxn ang="T12">
                  <a:pos x="T0" y="T1"/>
                </a:cxn>
                <a:cxn ang="T13">
                  <a:pos x="T2" y="T3"/>
                </a:cxn>
                <a:cxn ang="T14">
                  <a:pos x="T4" y="T5"/>
                </a:cxn>
                <a:cxn ang="T15">
                  <a:pos x="T6" y="T7"/>
                </a:cxn>
                <a:cxn ang="T16">
                  <a:pos x="T8" y="T9"/>
                </a:cxn>
                <a:cxn ang="T17">
                  <a:pos x="T10" y="T11"/>
                </a:cxn>
              </a:cxnLst>
              <a:rect l="T18" t="T19" r="T20" b="T21"/>
              <a:pathLst>
                <a:path w="2" h="3">
                  <a:moveTo>
                    <a:pt x="1" y="0"/>
                  </a:moveTo>
                  <a:cubicBezTo>
                    <a:pt x="1" y="0"/>
                    <a:pt x="1" y="0"/>
                    <a:pt x="1" y="0"/>
                  </a:cubicBezTo>
                  <a:cubicBezTo>
                    <a:pt x="2" y="1"/>
                    <a:pt x="0" y="2"/>
                    <a:pt x="1" y="3"/>
                  </a:cubicBezTo>
                  <a:cubicBezTo>
                    <a:pt x="2" y="3"/>
                    <a:pt x="2" y="3"/>
                    <a:pt x="2" y="3"/>
                  </a:cubicBezTo>
                  <a:cubicBezTo>
                    <a:pt x="2" y="2"/>
                    <a:pt x="1" y="1"/>
                    <a:pt x="2" y="1"/>
                  </a:cubicBezTo>
                  <a:lnTo>
                    <a:pt x="1"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7" name="Freeform 293"/>
            <p:cNvSpPr>
              <a:spLocks/>
            </p:cNvSpPr>
            <p:nvPr/>
          </p:nvSpPr>
          <p:spPr bwMode="auto">
            <a:xfrm>
              <a:off x="1812" y="1759"/>
              <a:ext cx="5" cy="3"/>
            </a:xfrm>
            <a:custGeom>
              <a:avLst/>
              <a:gdLst>
                <a:gd name="T0" fmla="*/ 5 w 4"/>
                <a:gd name="T1" fmla="*/ 0 h 2"/>
                <a:gd name="T2" fmla="*/ 0 w 4"/>
                <a:gd name="T3" fmla="*/ 3 h 2"/>
                <a:gd name="T4" fmla="*/ 0 w 4"/>
                <a:gd name="T5" fmla="*/ 4 h 2"/>
                <a:gd name="T6" fmla="*/ 5 w 4"/>
                <a:gd name="T7" fmla="*/ 0 h 2"/>
                <a:gd name="T8" fmla="*/ 6 w 4"/>
                <a:gd name="T9" fmla="*/ 3 h 2"/>
                <a:gd name="T10" fmla="*/ 5 w 4"/>
                <a:gd name="T11" fmla="*/ 0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3" y="0"/>
                  </a:moveTo>
                  <a:cubicBezTo>
                    <a:pt x="2" y="0"/>
                    <a:pt x="0" y="0"/>
                    <a:pt x="0" y="1"/>
                  </a:cubicBezTo>
                  <a:cubicBezTo>
                    <a:pt x="0" y="2"/>
                    <a:pt x="0" y="2"/>
                    <a:pt x="0" y="2"/>
                  </a:cubicBezTo>
                  <a:cubicBezTo>
                    <a:pt x="0" y="1"/>
                    <a:pt x="2" y="0"/>
                    <a:pt x="3" y="0"/>
                  </a:cubicBezTo>
                  <a:cubicBezTo>
                    <a:pt x="3" y="0"/>
                    <a:pt x="4" y="0"/>
                    <a:pt x="4" y="1"/>
                  </a:cubicBezTo>
                  <a:cubicBezTo>
                    <a:pt x="4" y="0"/>
                    <a:pt x="3" y="0"/>
                    <a:pt x="3"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8" name="Freeform 294"/>
            <p:cNvSpPr>
              <a:spLocks/>
            </p:cNvSpPr>
            <p:nvPr/>
          </p:nvSpPr>
          <p:spPr bwMode="auto">
            <a:xfrm>
              <a:off x="1807" y="1786"/>
              <a:ext cx="11" cy="8"/>
            </a:xfrm>
            <a:custGeom>
              <a:avLst/>
              <a:gdLst>
                <a:gd name="T0" fmla="*/ 1 w 10"/>
                <a:gd name="T1" fmla="*/ 1 h 7"/>
                <a:gd name="T2" fmla="*/ 1 w 10"/>
                <a:gd name="T3" fmla="*/ 8 h 7"/>
                <a:gd name="T4" fmla="*/ 2 w 10"/>
                <a:gd name="T5" fmla="*/ 9 h 7"/>
                <a:gd name="T6" fmla="*/ 2 w 10"/>
                <a:gd name="T7" fmla="*/ 9 h 7"/>
                <a:gd name="T8" fmla="*/ 10 w 10"/>
                <a:gd name="T9" fmla="*/ 3 h 7"/>
                <a:gd name="T10" fmla="*/ 12 w 10"/>
                <a:gd name="T11" fmla="*/ 1 h 7"/>
                <a:gd name="T12" fmla="*/ 1 w 10"/>
                <a:gd name="T13" fmla="*/ 1 h 7"/>
                <a:gd name="T14" fmla="*/ 0 60000 65536"/>
                <a:gd name="T15" fmla="*/ 0 60000 65536"/>
                <a:gd name="T16" fmla="*/ 0 60000 65536"/>
                <a:gd name="T17" fmla="*/ 0 60000 65536"/>
                <a:gd name="T18" fmla="*/ 0 60000 65536"/>
                <a:gd name="T19" fmla="*/ 0 60000 65536"/>
                <a:gd name="T20" fmla="*/ 0 60000 65536"/>
                <a:gd name="T21" fmla="*/ 0 w 10"/>
                <a:gd name="T22" fmla="*/ 0 h 7"/>
                <a:gd name="T23" fmla="*/ 10 w 10"/>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7">
                  <a:moveTo>
                    <a:pt x="1" y="1"/>
                  </a:moveTo>
                  <a:cubicBezTo>
                    <a:pt x="0" y="3"/>
                    <a:pt x="1" y="4"/>
                    <a:pt x="1" y="6"/>
                  </a:cubicBezTo>
                  <a:cubicBezTo>
                    <a:pt x="2" y="6"/>
                    <a:pt x="2" y="7"/>
                    <a:pt x="2" y="7"/>
                  </a:cubicBezTo>
                  <a:cubicBezTo>
                    <a:pt x="2" y="7"/>
                    <a:pt x="2" y="7"/>
                    <a:pt x="2" y="7"/>
                  </a:cubicBezTo>
                  <a:cubicBezTo>
                    <a:pt x="4" y="6"/>
                    <a:pt x="5" y="2"/>
                    <a:pt x="8" y="3"/>
                  </a:cubicBezTo>
                  <a:cubicBezTo>
                    <a:pt x="10" y="1"/>
                    <a:pt x="10" y="1"/>
                    <a:pt x="10" y="1"/>
                  </a:cubicBezTo>
                  <a:cubicBezTo>
                    <a:pt x="7" y="1"/>
                    <a:pt x="4" y="0"/>
                    <a:pt x="1" y="1"/>
                  </a:cubicBez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89" name="Freeform 295"/>
            <p:cNvSpPr>
              <a:spLocks/>
            </p:cNvSpPr>
            <p:nvPr/>
          </p:nvSpPr>
          <p:spPr bwMode="auto">
            <a:xfrm>
              <a:off x="1785" y="1777"/>
              <a:ext cx="12" cy="10"/>
            </a:xfrm>
            <a:custGeom>
              <a:avLst/>
              <a:gdLst>
                <a:gd name="T0" fmla="*/ 11 w 11"/>
                <a:gd name="T1" fmla="*/ 0 h 9"/>
                <a:gd name="T2" fmla="*/ 5 w 11"/>
                <a:gd name="T3" fmla="*/ 3 h 9"/>
                <a:gd name="T4" fmla="*/ 3 w 11"/>
                <a:gd name="T5" fmla="*/ 2 h 9"/>
                <a:gd name="T6" fmla="*/ 1 w 11"/>
                <a:gd name="T7" fmla="*/ 8 h 9"/>
                <a:gd name="T8" fmla="*/ 0 w 11"/>
                <a:gd name="T9" fmla="*/ 11 h 9"/>
                <a:gd name="T10" fmla="*/ 5 w 11"/>
                <a:gd name="T11" fmla="*/ 8 h 9"/>
                <a:gd name="T12" fmla="*/ 12 w 11"/>
                <a:gd name="T13" fmla="*/ 3 h 9"/>
                <a:gd name="T14" fmla="*/ 13 w 11"/>
                <a:gd name="T15" fmla="*/ 2 h 9"/>
                <a:gd name="T16" fmla="*/ 11 w 11"/>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9"/>
                <a:gd name="T29" fmla="*/ 11 w 1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
                  <a:moveTo>
                    <a:pt x="9" y="0"/>
                  </a:moveTo>
                  <a:cubicBezTo>
                    <a:pt x="7" y="1"/>
                    <a:pt x="7" y="3"/>
                    <a:pt x="5" y="3"/>
                  </a:cubicBezTo>
                  <a:cubicBezTo>
                    <a:pt x="5" y="2"/>
                    <a:pt x="4" y="2"/>
                    <a:pt x="3" y="2"/>
                  </a:cubicBezTo>
                  <a:cubicBezTo>
                    <a:pt x="2" y="3"/>
                    <a:pt x="5" y="6"/>
                    <a:pt x="1" y="6"/>
                  </a:cubicBezTo>
                  <a:cubicBezTo>
                    <a:pt x="1" y="7"/>
                    <a:pt x="0" y="8"/>
                    <a:pt x="0" y="9"/>
                  </a:cubicBezTo>
                  <a:cubicBezTo>
                    <a:pt x="2" y="8"/>
                    <a:pt x="3" y="5"/>
                    <a:pt x="5" y="6"/>
                  </a:cubicBezTo>
                  <a:cubicBezTo>
                    <a:pt x="8" y="7"/>
                    <a:pt x="7" y="1"/>
                    <a:pt x="10" y="3"/>
                  </a:cubicBezTo>
                  <a:cubicBezTo>
                    <a:pt x="11" y="2"/>
                    <a:pt x="11" y="2"/>
                    <a:pt x="11" y="2"/>
                  </a:cubicBezTo>
                  <a:lnTo>
                    <a:pt x="9" y="0"/>
                  </a:lnTo>
                  <a:close/>
                </a:path>
              </a:pathLst>
            </a:custGeom>
            <a:solidFill>
              <a:srgbClr val="9F72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0" name="Freeform 296"/>
            <p:cNvSpPr>
              <a:spLocks/>
            </p:cNvSpPr>
            <p:nvPr/>
          </p:nvSpPr>
          <p:spPr bwMode="auto">
            <a:xfrm>
              <a:off x="1889" y="1800"/>
              <a:ext cx="1" cy="1"/>
            </a:xfrm>
            <a:custGeom>
              <a:avLst/>
              <a:gdLst>
                <a:gd name="T0" fmla="*/ 1 w 1"/>
                <a:gd name="T1" fmla="*/ 0 h 1"/>
                <a:gd name="T2" fmla="*/ 0 w 1"/>
                <a:gd name="T3" fmla="*/ 1 h 1"/>
                <a:gd name="T4" fmla="*/ 0 w 1"/>
                <a:gd name="T5" fmla="*/ 0 h 1"/>
                <a:gd name="T6" fmla="*/ 1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0"/>
                  </a:moveTo>
                  <a:cubicBezTo>
                    <a:pt x="0" y="0"/>
                    <a:pt x="0" y="1"/>
                    <a:pt x="0" y="1"/>
                  </a:cubicBezTo>
                  <a:cubicBezTo>
                    <a:pt x="0" y="0"/>
                    <a:pt x="0" y="0"/>
                    <a:pt x="0" y="0"/>
                  </a:cubicBezTo>
                  <a:cubicBezTo>
                    <a:pt x="0" y="0"/>
                    <a:pt x="1"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1" name="Freeform 297"/>
            <p:cNvSpPr>
              <a:spLocks/>
            </p:cNvSpPr>
            <p:nvPr/>
          </p:nvSpPr>
          <p:spPr bwMode="auto">
            <a:xfrm>
              <a:off x="1886" y="1803"/>
              <a:ext cx="1" cy="1"/>
            </a:xfrm>
            <a:custGeom>
              <a:avLst/>
              <a:gdLst>
                <a:gd name="T0" fmla="*/ 1 w 1"/>
                <a:gd name="T1" fmla="*/ 0 h 1"/>
                <a:gd name="T2" fmla="*/ 1 w 1"/>
                <a:gd name="T3" fmla="*/ 1 h 1"/>
                <a:gd name="T4" fmla="*/ 0 w 1"/>
                <a:gd name="T5" fmla="*/ 0 h 1"/>
                <a:gd name="T6" fmla="*/ 1 w 1"/>
                <a:gd name="T7" fmla="*/ 0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cubicBezTo>
                    <a:pt x="1" y="0"/>
                    <a:pt x="1" y="0"/>
                    <a:pt x="1" y="1"/>
                  </a:cubicBezTo>
                  <a:cubicBezTo>
                    <a:pt x="1" y="1"/>
                    <a:pt x="0" y="0"/>
                    <a:pt x="0" y="0"/>
                  </a:cubicBezTo>
                  <a:cubicBezTo>
                    <a:pt x="0" y="0"/>
                    <a:pt x="1" y="0"/>
                    <a:pt x="1" y="0"/>
                  </a:cubicBezTo>
                  <a:cubicBezTo>
                    <a:pt x="1" y="0"/>
                    <a:pt x="1"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2" name="Freeform 298"/>
            <p:cNvSpPr>
              <a:spLocks/>
            </p:cNvSpPr>
            <p:nvPr/>
          </p:nvSpPr>
          <p:spPr bwMode="auto">
            <a:xfrm>
              <a:off x="1886" y="1803"/>
              <a:ext cx="1" cy="0"/>
            </a:xfrm>
            <a:custGeom>
              <a:avLst/>
              <a:gdLst>
                <a:gd name="T0" fmla="*/ 1 w 1"/>
                <a:gd name="T1" fmla="*/ 1 w 1"/>
                <a:gd name="T2" fmla="*/ 1 w 1"/>
                <a:gd name="T3" fmla="*/ 1 w 1"/>
                <a:gd name="T4" fmla="*/ 0 60000 65536"/>
                <a:gd name="T5" fmla="*/ 0 60000 65536"/>
                <a:gd name="T6" fmla="*/ 0 60000 65536"/>
                <a:gd name="T7" fmla="*/ 0 60000 65536"/>
                <a:gd name="T8" fmla="*/ 0 w 1"/>
                <a:gd name="T9" fmla="*/ 1 w 1"/>
              </a:gdLst>
              <a:ahLst/>
              <a:cxnLst>
                <a:cxn ang="T4">
                  <a:pos x="T0" y="0"/>
                </a:cxn>
                <a:cxn ang="T5">
                  <a:pos x="T1" y="0"/>
                </a:cxn>
                <a:cxn ang="T6">
                  <a:pos x="T2" y="0"/>
                </a:cxn>
                <a:cxn ang="T7">
                  <a:pos x="T3" y="0"/>
                </a:cxn>
              </a:cxnLst>
              <a:rect l="T8" t="0" r="T9" b="0"/>
              <a:pathLst>
                <a:path w="1">
                  <a:moveTo>
                    <a:pt x="1" y="0"/>
                  </a:moveTo>
                  <a:cubicBezTo>
                    <a:pt x="1" y="0"/>
                    <a:pt x="1" y="0"/>
                    <a:pt x="1" y="0"/>
                  </a:cubicBezTo>
                  <a:cubicBezTo>
                    <a:pt x="1" y="0"/>
                    <a:pt x="1" y="0"/>
                    <a:pt x="1" y="0"/>
                  </a:cubicBezTo>
                  <a:cubicBezTo>
                    <a:pt x="0" y="0"/>
                    <a:pt x="1" y="0"/>
                    <a:pt x="1" y="0"/>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3" name="Freeform 299"/>
            <p:cNvSpPr>
              <a:spLocks/>
            </p:cNvSpPr>
            <p:nvPr/>
          </p:nvSpPr>
          <p:spPr bwMode="auto">
            <a:xfrm>
              <a:off x="1874" y="1805"/>
              <a:ext cx="105" cy="32"/>
            </a:xfrm>
            <a:custGeom>
              <a:avLst/>
              <a:gdLst>
                <a:gd name="T0" fmla="*/ 83 w 91"/>
                <a:gd name="T1" fmla="*/ 1 h 28"/>
                <a:gd name="T2" fmla="*/ 85 w 91"/>
                <a:gd name="T3" fmla="*/ 2 h 28"/>
                <a:gd name="T4" fmla="*/ 92 w 91"/>
                <a:gd name="T5" fmla="*/ 9 h 28"/>
                <a:gd name="T6" fmla="*/ 97 w 91"/>
                <a:gd name="T7" fmla="*/ 16 h 28"/>
                <a:gd name="T8" fmla="*/ 104 w 91"/>
                <a:gd name="T9" fmla="*/ 17 h 28"/>
                <a:gd name="T10" fmla="*/ 113 w 91"/>
                <a:gd name="T11" fmla="*/ 18 h 28"/>
                <a:gd name="T12" fmla="*/ 121 w 91"/>
                <a:gd name="T13" fmla="*/ 22 h 28"/>
                <a:gd name="T14" fmla="*/ 121 w 91"/>
                <a:gd name="T15" fmla="*/ 24 h 28"/>
                <a:gd name="T16" fmla="*/ 120 w 91"/>
                <a:gd name="T17" fmla="*/ 24 h 28"/>
                <a:gd name="T18" fmla="*/ 115 w 91"/>
                <a:gd name="T19" fmla="*/ 25 h 28"/>
                <a:gd name="T20" fmla="*/ 111 w 91"/>
                <a:gd name="T21" fmla="*/ 25 h 28"/>
                <a:gd name="T22" fmla="*/ 97 w 91"/>
                <a:gd name="T23" fmla="*/ 26 h 28"/>
                <a:gd name="T24" fmla="*/ 93 w 91"/>
                <a:gd name="T25" fmla="*/ 27 h 28"/>
                <a:gd name="T26" fmla="*/ 92 w 91"/>
                <a:gd name="T27" fmla="*/ 27 h 28"/>
                <a:gd name="T28" fmla="*/ 90 w 91"/>
                <a:gd name="T29" fmla="*/ 27 h 28"/>
                <a:gd name="T30" fmla="*/ 89 w 91"/>
                <a:gd name="T31" fmla="*/ 29 h 28"/>
                <a:gd name="T32" fmla="*/ 81 w 91"/>
                <a:gd name="T33" fmla="*/ 30 h 28"/>
                <a:gd name="T34" fmla="*/ 75 w 91"/>
                <a:gd name="T35" fmla="*/ 31 h 28"/>
                <a:gd name="T36" fmla="*/ 72 w 91"/>
                <a:gd name="T37" fmla="*/ 31 h 28"/>
                <a:gd name="T38" fmla="*/ 72 w 91"/>
                <a:gd name="T39" fmla="*/ 31 h 28"/>
                <a:gd name="T40" fmla="*/ 69 w 91"/>
                <a:gd name="T41" fmla="*/ 31 h 28"/>
                <a:gd name="T42" fmla="*/ 60 w 91"/>
                <a:gd name="T43" fmla="*/ 33 h 28"/>
                <a:gd name="T44" fmla="*/ 55 w 91"/>
                <a:gd name="T45" fmla="*/ 33 h 28"/>
                <a:gd name="T46" fmla="*/ 45 w 91"/>
                <a:gd name="T47" fmla="*/ 31 h 28"/>
                <a:gd name="T48" fmla="*/ 43 w 91"/>
                <a:gd name="T49" fmla="*/ 31 h 28"/>
                <a:gd name="T50" fmla="*/ 42 w 91"/>
                <a:gd name="T51" fmla="*/ 31 h 28"/>
                <a:gd name="T52" fmla="*/ 38 w 91"/>
                <a:gd name="T53" fmla="*/ 31 h 28"/>
                <a:gd name="T54" fmla="*/ 40 w 91"/>
                <a:gd name="T55" fmla="*/ 34 h 28"/>
                <a:gd name="T56" fmla="*/ 37 w 91"/>
                <a:gd name="T57" fmla="*/ 33 h 28"/>
                <a:gd name="T58" fmla="*/ 36 w 91"/>
                <a:gd name="T59" fmla="*/ 34 h 28"/>
                <a:gd name="T60" fmla="*/ 37 w 91"/>
                <a:gd name="T61" fmla="*/ 37 h 28"/>
                <a:gd name="T62" fmla="*/ 31 w 91"/>
                <a:gd name="T63" fmla="*/ 33 h 28"/>
                <a:gd name="T64" fmla="*/ 29 w 91"/>
                <a:gd name="T65" fmla="*/ 31 h 28"/>
                <a:gd name="T66" fmla="*/ 28 w 91"/>
                <a:gd name="T67" fmla="*/ 30 h 28"/>
                <a:gd name="T68" fmla="*/ 28 w 91"/>
                <a:gd name="T69" fmla="*/ 30 h 28"/>
                <a:gd name="T70" fmla="*/ 27 w 91"/>
                <a:gd name="T71" fmla="*/ 29 h 28"/>
                <a:gd name="T72" fmla="*/ 24 w 91"/>
                <a:gd name="T73" fmla="*/ 29 h 28"/>
                <a:gd name="T74" fmla="*/ 20 w 91"/>
                <a:gd name="T75" fmla="*/ 29 h 28"/>
                <a:gd name="T76" fmla="*/ 18 w 91"/>
                <a:gd name="T77" fmla="*/ 29 h 28"/>
                <a:gd name="T78" fmla="*/ 18 w 91"/>
                <a:gd name="T79" fmla="*/ 29 h 28"/>
                <a:gd name="T80" fmla="*/ 16 w 91"/>
                <a:gd name="T81" fmla="*/ 27 h 28"/>
                <a:gd name="T82" fmla="*/ 3 w 91"/>
                <a:gd name="T83" fmla="*/ 29 h 28"/>
                <a:gd name="T84" fmla="*/ 0 w 91"/>
                <a:gd name="T85" fmla="*/ 26 h 28"/>
                <a:gd name="T86" fmla="*/ 0 w 91"/>
                <a:gd name="T87" fmla="*/ 24 h 28"/>
                <a:gd name="T88" fmla="*/ 6 w 91"/>
                <a:gd name="T89" fmla="*/ 24 h 28"/>
                <a:gd name="T90" fmla="*/ 12 w 91"/>
                <a:gd name="T91" fmla="*/ 22 h 28"/>
                <a:gd name="T92" fmla="*/ 10 w 91"/>
                <a:gd name="T93" fmla="*/ 22 h 28"/>
                <a:gd name="T94" fmla="*/ 7 w 91"/>
                <a:gd name="T95" fmla="*/ 22 h 28"/>
                <a:gd name="T96" fmla="*/ 3 w 91"/>
                <a:gd name="T97" fmla="*/ 21 h 28"/>
                <a:gd name="T98" fmla="*/ 6 w 91"/>
                <a:gd name="T99" fmla="*/ 19 h 28"/>
                <a:gd name="T100" fmla="*/ 10 w 91"/>
                <a:gd name="T101" fmla="*/ 18 h 28"/>
                <a:gd name="T102" fmla="*/ 14 w 91"/>
                <a:gd name="T103" fmla="*/ 17 h 28"/>
                <a:gd name="T104" fmla="*/ 17 w 91"/>
                <a:gd name="T105" fmla="*/ 15 h 28"/>
                <a:gd name="T106" fmla="*/ 24 w 91"/>
                <a:gd name="T107" fmla="*/ 9 h 28"/>
                <a:gd name="T108" fmla="*/ 35 w 91"/>
                <a:gd name="T109" fmla="*/ 7 h 28"/>
                <a:gd name="T110" fmla="*/ 40 w 91"/>
                <a:gd name="T111" fmla="*/ 6 h 28"/>
                <a:gd name="T112" fmla="*/ 54 w 91"/>
                <a:gd name="T113" fmla="*/ 3 h 28"/>
                <a:gd name="T114" fmla="*/ 61 w 91"/>
                <a:gd name="T115" fmla="*/ 2 h 28"/>
                <a:gd name="T116" fmla="*/ 66 w 91"/>
                <a:gd name="T117" fmla="*/ 2 h 28"/>
                <a:gd name="T118" fmla="*/ 77 w 91"/>
                <a:gd name="T119" fmla="*/ 0 h 28"/>
                <a:gd name="T120" fmla="*/ 83 w 91"/>
                <a:gd name="T121" fmla="*/ 1 h 2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91"/>
                <a:gd name="T184" fmla="*/ 0 h 28"/>
                <a:gd name="T185" fmla="*/ 91 w 91"/>
                <a:gd name="T186" fmla="*/ 28 h 2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91" h="28">
                  <a:moveTo>
                    <a:pt x="62" y="1"/>
                  </a:moveTo>
                  <a:cubicBezTo>
                    <a:pt x="63" y="1"/>
                    <a:pt x="63" y="2"/>
                    <a:pt x="64" y="2"/>
                  </a:cubicBezTo>
                  <a:cubicBezTo>
                    <a:pt x="66" y="3"/>
                    <a:pt x="68" y="5"/>
                    <a:pt x="69" y="7"/>
                  </a:cubicBezTo>
                  <a:cubicBezTo>
                    <a:pt x="70" y="9"/>
                    <a:pt x="71" y="11"/>
                    <a:pt x="73" y="12"/>
                  </a:cubicBezTo>
                  <a:cubicBezTo>
                    <a:pt x="75" y="12"/>
                    <a:pt x="77" y="11"/>
                    <a:pt x="78" y="13"/>
                  </a:cubicBezTo>
                  <a:cubicBezTo>
                    <a:pt x="80" y="13"/>
                    <a:pt x="83" y="13"/>
                    <a:pt x="85" y="14"/>
                  </a:cubicBezTo>
                  <a:cubicBezTo>
                    <a:pt x="87" y="14"/>
                    <a:pt x="89" y="15"/>
                    <a:pt x="91" y="17"/>
                  </a:cubicBezTo>
                  <a:cubicBezTo>
                    <a:pt x="91" y="17"/>
                    <a:pt x="91" y="17"/>
                    <a:pt x="91" y="18"/>
                  </a:cubicBezTo>
                  <a:cubicBezTo>
                    <a:pt x="91" y="18"/>
                    <a:pt x="90" y="18"/>
                    <a:pt x="90" y="18"/>
                  </a:cubicBezTo>
                  <a:cubicBezTo>
                    <a:pt x="89" y="19"/>
                    <a:pt x="88" y="19"/>
                    <a:pt x="87" y="19"/>
                  </a:cubicBezTo>
                  <a:cubicBezTo>
                    <a:pt x="86" y="19"/>
                    <a:pt x="84" y="19"/>
                    <a:pt x="83" y="19"/>
                  </a:cubicBezTo>
                  <a:cubicBezTo>
                    <a:pt x="80" y="18"/>
                    <a:pt x="75" y="18"/>
                    <a:pt x="73" y="20"/>
                  </a:cubicBezTo>
                  <a:cubicBezTo>
                    <a:pt x="72" y="20"/>
                    <a:pt x="71" y="21"/>
                    <a:pt x="70" y="21"/>
                  </a:cubicBezTo>
                  <a:cubicBezTo>
                    <a:pt x="70" y="21"/>
                    <a:pt x="70" y="21"/>
                    <a:pt x="69" y="21"/>
                  </a:cubicBezTo>
                  <a:cubicBezTo>
                    <a:pt x="69" y="21"/>
                    <a:pt x="68" y="22"/>
                    <a:pt x="68" y="21"/>
                  </a:cubicBezTo>
                  <a:cubicBezTo>
                    <a:pt x="67" y="22"/>
                    <a:pt x="67" y="22"/>
                    <a:pt x="67" y="22"/>
                  </a:cubicBezTo>
                  <a:cubicBezTo>
                    <a:pt x="65" y="22"/>
                    <a:pt x="63" y="23"/>
                    <a:pt x="61" y="23"/>
                  </a:cubicBezTo>
                  <a:cubicBezTo>
                    <a:pt x="59" y="23"/>
                    <a:pt x="58" y="25"/>
                    <a:pt x="56" y="24"/>
                  </a:cubicBezTo>
                  <a:cubicBezTo>
                    <a:pt x="55" y="24"/>
                    <a:pt x="55" y="24"/>
                    <a:pt x="54" y="24"/>
                  </a:cubicBezTo>
                  <a:cubicBezTo>
                    <a:pt x="54" y="24"/>
                    <a:pt x="54" y="24"/>
                    <a:pt x="54" y="24"/>
                  </a:cubicBezTo>
                  <a:cubicBezTo>
                    <a:pt x="54" y="24"/>
                    <a:pt x="53" y="25"/>
                    <a:pt x="52" y="24"/>
                  </a:cubicBezTo>
                  <a:cubicBezTo>
                    <a:pt x="50" y="25"/>
                    <a:pt x="47" y="25"/>
                    <a:pt x="45" y="25"/>
                  </a:cubicBezTo>
                  <a:cubicBezTo>
                    <a:pt x="44" y="24"/>
                    <a:pt x="43" y="25"/>
                    <a:pt x="42" y="25"/>
                  </a:cubicBezTo>
                  <a:cubicBezTo>
                    <a:pt x="39" y="25"/>
                    <a:pt x="37" y="24"/>
                    <a:pt x="34" y="24"/>
                  </a:cubicBezTo>
                  <a:cubicBezTo>
                    <a:pt x="34" y="23"/>
                    <a:pt x="33" y="25"/>
                    <a:pt x="32" y="24"/>
                  </a:cubicBezTo>
                  <a:cubicBezTo>
                    <a:pt x="31" y="24"/>
                    <a:pt x="31" y="24"/>
                    <a:pt x="31" y="24"/>
                  </a:cubicBezTo>
                  <a:cubicBezTo>
                    <a:pt x="30" y="24"/>
                    <a:pt x="30" y="23"/>
                    <a:pt x="29" y="24"/>
                  </a:cubicBezTo>
                  <a:cubicBezTo>
                    <a:pt x="30" y="25"/>
                    <a:pt x="31" y="25"/>
                    <a:pt x="30" y="26"/>
                  </a:cubicBezTo>
                  <a:cubicBezTo>
                    <a:pt x="30" y="26"/>
                    <a:pt x="29" y="25"/>
                    <a:pt x="28" y="25"/>
                  </a:cubicBezTo>
                  <a:cubicBezTo>
                    <a:pt x="28" y="26"/>
                    <a:pt x="28" y="26"/>
                    <a:pt x="27" y="26"/>
                  </a:cubicBezTo>
                  <a:cubicBezTo>
                    <a:pt x="27" y="27"/>
                    <a:pt x="28" y="27"/>
                    <a:pt x="28" y="28"/>
                  </a:cubicBezTo>
                  <a:cubicBezTo>
                    <a:pt x="26" y="28"/>
                    <a:pt x="25" y="25"/>
                    <a:pt x="23" y="25"/>
                  </a:cubicBezTo>
                  <a:cubicBezTo>
                    <a:pt x="22" y="25"/>
                    <a:pt x="23" y="24"/>
                    <a:pt x="22" y="24"/>
                  </a:cubicBezTo>
                  <a:cubicBezTo>
                    <a:pt x="22" y="24"/>
                    <a:pt x="22" y="23"/>
                    <a:pt x="21" y="23"/>
                  </a:cubicBezTo>
                  <a:cubicBezTo>
                    <a:pt x="21" y="23"/>
                    <a:pt x="21" y="23"/>
                    <a:pt x="21" y="23"/>
                  </a:cubicBezTo>
                  <a:cubicBezTo>
                    <a:pt x="20" y="22"/>
                    <a:pt x="20" y="22"/>
                    <a:pt x="20" y="22"/>
                  </a:cubicBezTo>
                  <a:cubicBezTo>
                    <a:pt x="20" y="23"/>
                    <a:pt x="19" y="23"/>
                    <a:pt x="18" y="22"/>
                  </a:cubicBezTo>
                  <a:cubicBezTo>
                    <a:pt x="17" y="22"/>
                    <a:pt x="16" y="23"/>
                    <a:pt x="15" y="22"/>
                  </a:cubicBezTo>
                  <a:cubicBezTo>
                    <a:pt x="15" y="22"/>
                    <a:pt x="14" y="22"/>
                    <a:pt x="14" y="22"/>
                  </a:cubicBezTo>
                  <a:cubicBezTo>
                    <a:pt x="14" y="22"/>
                    <a:pt x="14" y="22"/>
                    <a:pt x="14" y="22"/>
                  </a:cubicBezTo>
                  <a:cubicBezTo>
                    <a:pt x="13" y="21"/>
                    <a:pt x="12" y="23"/>
                    <a:pt x="12" y="21"/>
                  </a:cubicBezTo>
                  <a:cubicBezTo>
                    <a:pt x="9" y="22"/>
                    <a:pt x="6" y="21"/>
                    <a:pt x="3" y="22"/>
                  </a:cubicBezTo>
                  <a:cubicBezTo>
                    <a:pt x="1" y="22"/>
                    <a:pt x="1" y="21"/>
                    <a:pt x="0" y="20"/>
                  </a:cubicBezTo>
                  <a:cubicBezTo>
                    <a:pt x="0" y="19"/>
                    <a:pt x="0" y="19"/>
                    <a:pt x="0" y="18"/>
                  </a:cubicBezTo>
                  <a:cubicBezTo>
                    <a:pt x="1" y="17"/>
                    <a:pt x="3" y="17"/>
                    <a:pt x="4" y="18"/>
                  </a:cubicBezTo>
                  <a:cubicBezTo>
                    <a:pt x="6" y="17"/>
                    <a:pt x="7" y="18"/>
                    <a:pt x="9" y="17"/>
                  </a:cubicBezTo>
                  <a:cubicBezTo>
                    <a:pt x="9" y="17"/>
                    <a:pt x="8" y="17"/>
                    <a:pt x="8" y="17"/>
                  </a:cubicBezTo>
                  <a:cubicBezTo>
                    <a:pt x="7" y="17"/>
                    <a:pt x="6" y="17"/>
                    <a:pt x="5" y="17"/>
                  </a:cubicBezTo>
                  <a:cubicBezTo>
                    <a:pt x="5" y="17"/>
                    <a:pt x="4" y="17"/>
                    <a:pt x="3" y="16"/>
                  </a:cubicBezTo>
                  <a:cubicBezTo>
                    <a:pt x="3" y="16"/>
                    <a:pt x="3" y="15"/>
                    <a:pt x="4" y="15"/>
                  </a:cubicBezTo>
                  <a:cubicBezTo>
                    <a:pt x="5" y="14"/>
                    <a:pt x="6" y="14"/>
                    <a:pt x="8" y="14"/>
                  </a:cubicBezTo>
                  <a:cubicBezTo>
                    <a:pt x="8" y="14"/>
                    <a:pt x="9" y="14"/>
                    <a:pt x="10" y="13"/>
                  </a:cubicBezTo>
                  <a:cubicBezTo>
                    <a:pt x="11" y="12"/>
                    <a:pt x="12" y="12"/>
                    <a:pt x="13" y="11"/>
                  </a:cubicBezTo>
                  <a:cubicBezTo>
                    <a:pt x="15" y="10"/>
                    <a:pt x="16" y="8"/>
                    <a:pt x="18" y="7"/>
                  </a:cubicBezTo>
                  <a:cubicBezTo>
                    <a:pt x="20" y="5"/>
                    <a:pt x="23" y="5"/>
                    <a:pt x="26" y="5"/>
                  </a:cubicBezTo>
                  <a:cubicBezTo>
                    <a:pt x="27" y="6"/>
                    <a:pt x="28" y="4"/>
                    <a:pt x="30" y="4"/>
                  </a:cubicBezTo>
                  <a:cubicBezTo>
                    <a:pt x="33" y="2"/>
                    <a:pt x="37" y="3"/>
                    <a:pt x="41" y="3"/>
                  </a:cubicBezTo>
                  <a:cubicBezTo>
                    <a:pt x="42" y="3"/>
                    <a:pt x="44" y="3"/>
                    <a:pt x="46" y="2"/>
                  </a:cubicBezTo>
                  <a:cubicBezTo>
                    <a:pt x="47" y="1"/>
                    <a:pt x="48" y="2"/>
                    <a:pt x="49" y="2"/>
                  </a:cubicBezTo>
                  <a:cubicBezTo>
                    <a:pt x="52" y="1"/>
                    <a:pt x="55" y="0"/>
                    <a:pt x="58" y="0"/>
                  </a:cubicBezTo>
                  <a:lnTo>
                    <a:pt x="62" y="1"/>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4" name="Freeform 300"/>
            <p:cNvSpPr>
              <a:spLocks/>
            </p:cNvSpPr>
            <p:nvPr/>
          </p:nvSpPr>
          <p:spPr bwMode="auto">
            <a:xfrm>
              <a:off x="1958" y="1819"/>
              <a:ext cx="0" cy="1"/>
            </a:xfrm>
            <a:custGeom>
              <a:avLst/>
              <a:gdLst>
                <a:gd name="T0" fmla="*/ 1 h 1"/>
                <a:gd name="T1" fmla="*/ 0 h 1"/>
                <a:gd name="T2" fmla="*/ 0 h 1"/>
                <a:gd name="T3" fmla="*/ 1 h 1"/>
                <a:gd name="T4" fmla="*/ 0 60000 65536"/>
                <a:gd name="T5" fmla="*/ 0 60000 65536"/>
                <a:gd name="T6" fmla="*/ 0 60000 65536"/>
                <a:gd name="T7" fmla="*/ 0 60000 65536"/>
                <a:gd name="T8" fmla="*/ 0 h 1"/>
                <a:gd name="T9" fmla="*/ 1 h 1"/>
              </a:gdLst>
              <a:ahLst/>
              <a:cxnLst>
                <a:cxn ang="T4">
                  <a:pos x="0" y="T0"/>
                </a:cxn>
                <a:cxn ang="T5">
                  <a:pos x="0" y="T1"/>
                </a:cxn>
                <a:cxn ang="T6">
                  <a:pos x="0" y="T2"/>
                </a:cxn>
                <a:cxn ang="T7">
                  <a:pos x="0" y="T3"/>
                </a:cxn>
              </a:cxnLst>
              <a:rect l="0" t="T8" r="0" b="T9"/>
              <a:pathLst>
                <a:path h="1">
                  <a:moveTo>
                    <a:pt x="0" y="1"/>
                  </a:moveTo>
                  <a:cubicBezTo>
                    <a:pt x="0" y="0"/>
                    <a:pt x="0" y="0"/>
                    <a:pt x="0" y="0"/>
                  </a:cubicBezTo>
                  <a:cubicBezTo>
                    <a:pt x="0" y="0"/>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5" name="Freeform 301"/>
            <p:cNvSpPr>
              <a:spLocks/>
            </p:cNvSpPr>
            <p:nvPr/>
          </p:nvSpPr>
          <p:spPr bwMode="auto">
            <a:xfrm>
              <a:off x="1958" y="1819"/>
              <a:ext cx="20" cy="6"/>
            </a:xfrm>
            <a:custGeom>
              <a:avLst/>
              <a:gdLst>
                <a:gd name="T0" fmla="*/ 1 w 17"/>
                <a:gd name="T1" fmla="*/ 1 h 5"/>
                <a:gd name="T2" fmla="*/ 1 w 17"/>
                <a:gd name="T3" fmla="*/ 1 h 5"/>
                <a:gd name="T4" fmla="*/ 6 w 17"/>
                <a:gd name="T5" fmla="*/ 2 h 5"/>
                <a:gd name="T6" fmla="*/ 13 w 17"/>
                <a:gd name="T7" fmla="*/ 5 h 5"/>
                <a:gd name="T8" fmla="*/ 19 w 17"/>
                <a:gd name="T9" fmla="*/ 6 h 5"/>
                <a:gd name="T10" fmla="*/ 24 w 17"/>
                <a:gd name="T11" fmla="*/ 7 h 5"/>
                <a:gd name="T12" fmla="*/ 15 w 17"/>
                <a:gd name="T13" fmla="*/ 2 h 5"/>
                <a:gd name="T14" fmla="*/ 5 w 17"/>
                <a:gd name="T15" fmla="*/ 0 h 5"/>
                <a:gd name="T16" fmla="*/ 0 w 17"/>
                <a:gd name="T17" fmla="*/ 0 h 5"/>
                <a:gd name="T18" fmla="*/ 0 w 17"/>
                <a:gd name="T19" fmla="*/ 1 h 5"/>
                <a:gd name="T20" fmla="*/ 1 w 17"/>
                <a:gd name="T21" fmla="*/ 1 h 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5"/>
                <a:gd name="T35" fmla="*/ 17 w 17"/>
                <a:gd name="T36" fmla="*/ 5 h 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5">
                  <a:moveTo>
                    <a:pt x="1" y="1"/>
                  </a:moveTo>
                  <a:cubicBezTo>
                    <a:pt x="1" y="1"/>
                    <a:pt x="1" y="1"/>
                    <a:pt x="1" y="1"/>
                  </a:cubicBezTo>
                  <a:cubicBezTo>
                    <a:pt x="2" y="1"/>
                    <a:pt x="3" y="1"/>
                    <a:pt x="4" y="2"/>
                  </a:cubicBezTo>
                  <a:cubicBezTo>
                    <a:pt x="6" y="3"/>
                    <a:pt x="8" y="3"/>
                    <a:pt x="9" y="3"/>
                  </a:cubicBezTo>
                  <a:cubicBezTo>
                    <a:pt x="10" y="3"/>
                    <a:pt x="14" y="3"/>
                    <a:pt x="14" y="4"/>
                  </a:cubicBezTo>
                  <a:cubicBezTo>
                    <a:pt x="15" y="5"/>
                    <a:pt x="16" y="5"/>
                    <a:pt x="17" y="5"/>
                  </a:cubicBezTo>
                  <a:cubicBezTo>
                    <a:pt x="15" y="3"/>
                    <a:pt x="13" y="3"/>
                    <a:pt x="11" y="2"/>
                  </a:cubicBezTo>
                  <a:cubicBezTo>
                    <a:pt x="9" y="1"/>
                    <a:pt x="5" y="2"/>
                    <a:pt x="3" y="0"/>
                  </a:cubicBezTo>
                  <a:cubicBezTo>
                    <a:pt x="2" y="0"/>
                    <a:pt x="1" y="0"/>
                    <a:pt x="0" y="0"/>
                  </a:cubicBezTo>
                  <a:cubicBezTo>
                    <a:pt x="0" y="0"/>
                    <a:pt x="0" y="0"/>
                    <a:pt x="0" y="1"/>
                  </a:cubicBezTo>
                  <a:cubicBezTo>
                    <a:pt x="0" y="1"/>
                    <a:pt x="0" y="1"/>
                    <a:pt x="1" y="1"/>
                  </a:cubicBezTo>
                  <a:close/>
                </a:path>
              </a:pathLst>
            </a:custGeom>
            <a:solidFill>
              <a:srgbClr val="E5A8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6" name="Freeform 302"/>
            <p:cNvSpPr>
              <a:spLocks/>
            </p:cNvSpPr>
            <p:nvPr/>
          </p:nvSpPr>
          <p:spPr bwMode="auto">
            <a:xfrm>
              <a:off x="1892" y="1805"/>
              <a:ext cx="64" cy="13"/>
            </a:xfrm>
            <a:custGeom>
              <a:avLst/>
              <a:gdLst>
                <a:gd name="T0" fmla="*/ 19 w 56"/>
                <a:gd name="T1" fmla="*/ 7 h 11"/>
                <a:gd name="T2" fmla="*/ 30 w 56"/>
                <a:gd name="T3" fmla="*/ 6 h 11"/>
                <a:gd name="T4" fmla="*/ 40 w 56"/>
                <a:gd name="T5" fmla="*/ 6 h 11"/>
                <a:gd name="T6" fmla="*/ 54 w 56"/>
                <a:gd name="T7" fmla="*/ 1 h 11"/>
                <a:gd name="T8" fmla="*/ 64 w 56"/>
                <a:gd name="T9" fmla="*/ 6 h 11"/>
                <a:gd name="T10" fmla="*/ 73 w 56"/>
                <a:gd name="T11" fmla="*/ 14 h 11"/>
                <a:gd name="T12" fmla="*/ 72 w 56"/>
                <a:gd name="T13" fmla="*/ 13 h 11"/>
                <a:gd name="T14" fmla="*/ 65 w 56"/>
                <a:gd name="T15" fmla="*/ 5 h 11"/>
                <a:gd name="T16" fmla="*/ 62 w 56"/>
                <a:gd name="T17" fmla="*/ 2 h 11"/>
                <a:gd name="T18" fmla="*/ 56 w 56"/>
                <a:gd name="T19" fmla="*/ 1 h 11"/>
                <a:gd name="T20" fmla="*/ 42 w 56"/>
                <a:gd name="T21" fmla="*/ 2 h 11"/>
                <a:gd name="T22" fmla="*/ 35 w 56"/>
                <a:gd name="T23" fmla="*/ 5 h 11"/>
                <a:gd name="T24" fmla="*/ 22 w 56"/>
                <a:gd name="T25" fmla="*/ 6 h 11"/>
                <a:gd name="T26" fmla="*/ 17 w 56"/>
                <a:gd name="T27" fmla="*/ 7 h 11"/>
                <a:gd name="T28" fmla="*/ 17 w 56"/>
                <a:gd name="T29" fmla="*/ 8 h 11"/>
                <a:gd name="T30" fmla="*/ 11 w 56"/>
                <a:gd name="T31" fmla="*/ 7 h 11"/>
                <a:gd name="T32" fmla="*/ 3 w 56"/>
                <a:gd name="T33" fmla="*/ 9 h 11"/>
                <a:gd name="T34" fmla="*/ 0 w 56"/>
                <a:gd name="T35" fmla="*/ 15 h 11"/>
                <a:gd name="T36" fmla="*/ 10 w 56"/>
                <a:gd name="T37" fmla="*/ 9 h 11"/>
                <a:gd name="T38" fmla="*/ 19 w 56"/>
                <a:gd name="T39" fmla="*/ 7 h 1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6"/>
                <a:gd name="T61" fmla="*/ 0 h 11"/>
                <a:gd name="T62" fmla="*/ 56 w 56"/>
                <a:gd name="T63" fmla="*/ 11 h 1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6" h="11">
                  <a:moveTo>
                    <a:pt x="15" y="5"/>
                  </a:moveTo>
                  <a:cubicBezTo>
                    <a:pt x="17" y="4"/>
                    <a:pt x="22" y="3"/>
                    <a:pt x="23" y="4"/>
                  </a:cubicBezTo>
                  <a:cubicBezTo>
                    <a:pt x="25" y="4"/>
                    <a:pt x="29" y="5"/>
                    <a:pt x="31" y="4"/>
                  </a:cubicBezTo>
                  <a:cubicBezTo>
                    <a:pt x="32" y="3"/>
                    <a:pt x="37" y="2"/>
                    <a:pt x="41" y="1"/>
                  </a:cubicBezTo>
                  <a:cubicBezTo>
                    <a:pt x="44" y="1"/>
                    <a:pt x="46" y="3"/>
                    <a:pt x="49" y="4"/>
                  </a:cubicBezTo>
                  <a:cubicBezTo>
                    <a:pt x="50" y="5"/>
                    <a:pt x="53" y="8"/>
                    <a:pt x="56" y="10"/>
                  </a:cubicBezTo>
                  <a:cubicBezTo>
                    <a:pt x="56" y="10"/>
                    <a:pt x="55" y="10"/>
                    <a:pt x="55" y="9"/>
                  </a:cubicBezTo>
                  <a:cubicBezTo>
                    <a:pt x="54" y="7"/>
                    <a:pt x="52" y="5"/>
                    <a:pt x="50" y="3"/>
                  </a:cubicBezTo>
                  <a:cubicBezTo>
                    <a:pt x="49" y="3"/>
                    <a:pt x="48" y="2"/>
                    <a:pt x="47" y="2"/>
                  </a:cubicBezTo>
                  <a:cubicBezTo>
                    <a:pt x="46" y="1"/>
                    <a:pt x="45" y="1"/>
                    <a:pt x="43" y="1"/>
                  </a:cubicBezTo>
                  <a:cubicBezTo>
                    <a:pt x="39" y="0"/>
                    <a:pt x="36" y="2"/>
                    <a:pt x="32" y="2"/>
                  </a:cubicBezTo>
                  <a:cubicBezTo>
                    <a:pt x="31" y="4"/>
                    <a:pt x="29" y="3"/>
                    <a:pt x="27" y="3"/>
                  </a:cubicBezTo>
                  <a:cubicBezTo>
                    <a:pt x="24" y="3"/>
                    <a:pt x="20" y="3"/>
                    <a:pt x="17" y="4"/>
                  </a:cubicBezTo>
                  <a:cubicBezTo>
                    <a:pt x="16" y="5"/>
                    <a:pt x="14" y="5"/>
                    <a:pt x="13" y="5"/>
                  </a:cubicBezTo>
                  <a:cubicBezTo>
                    <a:pt x="13" y="6"/>
                    <a:pt x="13" y="6"/>
                    <a:pt x="13" y="6"/>
                  </a:cubicBezTo>
                  <a:cubicBezTo>
                    <a:pt x="12" y="6"/>
                    <a:pt x="10" y="5"/>
                    <a:pt x="9" y="5"/>
                  </a:cubicBezTo>
                  <a:cubicBezTo>
                    <a:pt x="7" y="6"/>
                    <a:pt x="5" y="6"/>
                    <a:pt x="3" y="7"/>
                  </a:cubicBezTo>
                  <a:cubicBezTo>
                    <a:pt x="2" y="9"/>
                    <a:pt x="0" y="9"/>
                    <a:pt x="0" y="11"/>
                  </a:cubicBezTo>
                  <a:cubicBezTo>
                    <a:pt x="3" y="9"/>
                    <a:pt x="6" y="7"/>
                    <a:pt x="8" y="7"/>
                  </a:cubicBezTo>
                  <a:cubicBezTo>
                    <a:pt x="11" y="7"/>
                    <a:pt x="14" y="6"/>
                    <a:pt x="15" y="5"/>
                  </a:cubicBezTo>
                  <a:close/>
                </a:path>
              </a:pathLst>
            </a:custGeom>
            <a:solidFill>
              <a:srgbClr val="E5A8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7" name="Freeform 303"/>
            <p:cNvSpPr>
              <a:spLocks/>
            </p:cNvSpPr>
            <p:nvPr/>
          </p:nvSpPr>
          <p:spPr bwMode="auto">
            <a:xfrm>
              <a:off x="1906" y="1806"/>
              <a:ext cx="49" cy="26"/>
            </a:xfrm>
            <a:custGeom>
              <a:avLst/>
              <a:gdLst>
                <a:gd name="T0" fmla="*/ 6 w 42"/>
                <a:gd name="T1" fmla="*/ 11 h 22"/>
                <a:gd name="T2" fmla="*/ 15 w 42"/>
                <a:gd name="T3" fmla="*/ 15 h 22"/>
                <a:gd name="T4" fmla="*/ 16 w 42"/>
                <a:gd name="T5" fmla="*/ 21 h 22"/>
                <a:gd name="T6" fmla="*/ 14 w 42"/>
                <a:gd name="T7" fmla="*/ 25 h 22"/>
                <a:gd name="T8" fmla="*/ 19 w 42"/>
                <a:gd name="T9" fmla="*/ 28 h 22"/>
                <a:gd name="T10" fmla="*/ 30 w 42"/>
                <a:gd name="T11" fmla="*/ 30 h 22"/>
                <a:gd name="T12" fmla="*/ 42 w 42"/>
                <a:gd name="T13" fmla="*/ 30 h 22"/>
                <a:gd name="T14" fmla="*/ 48 w 42"/>
                <a:gd name="T15" fmla="*/ 24 h 22"/>
                <a:gd name="T16" fmla="*/ 55 w 42"/>
                <a:gd name="T17" fmla="*/ 24 h 22"/>
                <a:gd name="T18" fmla="*/ 55 w 42"/>
                <a:gd name="T19" fmla="*/ 17 h 22"/>
                <a:gd name="T20" fmla="*/ 55 w 42"/>
                <a:gd name="T21" fmla="*/ 13 h 22"/>
                <a:gd name="T22" fmla="*/ 57 w 42"/>
                <a:gd name="T23" fmla="*/ 13 h 22"/>
                <a:gd name="T24" fmla="*/ 49 w 42"/>
                <a:gd name="T25" fmla="*/ 5 h 22"/>
                <a:gd name="T26" fmla="*/ 39 w 42"/>
                <a:gd name="T27" fmla="*/ 0 h 22"/>
                <a:gd name="T28" fmla="*/ 25 w 42"/>
                <a:gd name="T29" fmla="*/ 5 h 22"/>
                <a:gd name="T30" fmla="*/ 14 w 42"/>
                <a:gd name="T31" fmla="*/ 5 h 22"/>
                <a:gd name="T32" fmla="*/ 2 w 42"/>
                <a:gd name="T33" fmla="*/ 6 h 22"/>
                <a:gd name="T34" fmla="*/ 0 w 42"/>
                <a:gd name="T35" fmla="*/ 7 h 22"/>
                <a:gd name="T36" fmla="*/ 6 w 42"/>
                <a:gd name="T37" fmla="*/ 11 h 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22"/>
                <a:gd name="T59" fmla="*/ 42 w 42"/>
                <a:gd name="T60" fmla="*/ 22 h 2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22">
                  <a:moveTo>
                    <a:pt x="4" y="8"/>
                  </a:moveTo>
                  <a:cubicBezTo>
                    <a:pt x="7" y="8"/>
                    <a:pt x="8" y="10"/>
                    <a:pt x="11" y="11"/>
                  </a:cubicBezTo>
                  <a:cubicBezTo>
                    <a:pt x="13" y="11"/>
                    <a:pt x="11" y="14"/>
                    <a:pt x="12" y="15"/>
                  </a:cubicBezTo>
                  <a:cubicBezTo>
                    <a:pt x="13" y="16"/>
                    <a:pt x="11" y="17"/>
                    <a:pt x="10" y="18"/>
                  </a:cubicBezTo>
                  <a:cubicBezTo>
                    <a:pt x="9" y="19"/>
                    <a:pt x="12" y="21"/>
                    <a:pt x="14" y="20"/>
                  </a:cubicBezTo>
                  <a:cubicBezTo>
                    <a:pt x="16" y="20"/>
                    <a:pt x="20" y="21"/>
                    <a:pt x="22" y="21"/>
                  </a:cubicBezTo>
                  <a:cubicBezTo>
                    <a:pt x="24" y="22"/>
                    <a:pt x="29" y="21"/>
                    <a:pt x="31" y="21"/>
                  </a:cubicBezTo>
                  <a:cubicBezTo>
                    <a:pt x="32" y="20"/>
                    <a:pt x="34" y="19"/>
                    <a:pt x="35" y="17"/>
                  </a:cubicBezTo>
                  <a:cubicBezTo>
                    <a:pt x="36" y="15"/>
                    <a:pt x="40" y="17"/>
                    <a:pt x="40" y="17"/>
                  </a:cubicBezTo>
                  <a:cubicBezTo>
                    <a:pt x="41" y="17"/>
                    <a:pt x="41" y="14"/>
                    <a:pt x="40" y="12"/>
                  </a:cubicBezTo>
                  <a:cubicBezTo>
                    <a:pt x="38" y="10"/>
                    <a:pt x="40" y="11"/>
                    <a:pt x="40" y="9"/>
                  </a:cubicBezTo>
                  <a:cubicBezTo>
                    <a:pt x="41" y="9"/>
                    <a:pt x="41" y="9"/>
                    <a:pt x="42" y="9"/>
                  </a:cubicBezTo>
                  <a:cubicBezTo>
                    <a:pt x="40" y="6"/>
                    <a:pt x="37" y="4"/>
                    <a:pt x="36" y="3"/>
                  </a:cubicBezTo>
                  <a:cubicBezTo>
                    <a:pt x="33" y="2"/>
                    <a:pt x="31" y="0"/>
                    <a:pt x="28" y="0"/>
                  </a:cubicBezTo>
                  <a:cubicBezTo>
                    <a:pt x="24" y="1"/>
                    <a:pt x="19" y="2"/>
                    <a:pt x="18" y="3"/>
                  </a:cubicBezTo>
                  <a:cubicBezTo>
                    <a:pt x="16" y="4"/>
                    <a:pt x="12" y="3"/>
                    <a:pt x="10" y="3"/>
                  </a:cubicBezTo>
                  <a:cubicBezTo>
                    <a:pt x="9" y="2"/>
                    <a:pt x="4" y="3"/>
                    <a:pt x="2" y="4"/>
                  </a:cubicBezTo>
                  <a:cubicBezTo>
                    <a:pt x="2" y="5"/>
                    <a:pt x="1" y="5"/>
                    <a:pt x="0" y="5"/>
                  </a:cubicBezTo>
                  <a:cubicBezTo>
                    <a:pt x="2" y="6"/>
                    <a:pt x="2" y="8"/>
                    <a:pt x="4" y="8"/>
                  </a:cubicBezTo>
                  <a:close/>
                </a:path>
              </a:pathLst>
            </a:custGeom>
            <a:solidFill>
              <a:srgbClr val="E5A8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8" name="Freeform 304"/>
            <p:cNvSpPr>
              <a:spLocks/>
            </p:cNvSpPr>
            <p:nvPr/>
          </p:nvSpPr>
          <p:spPr bwMode="auto">
            <a:xfrm>
              <a:off x="1902" y="1821"/>
              <a:ext cx="7" cy="12"/>
            </a:xfrm>
            <a:custGeom>
              <a:avLst/>
              <a:gdLst>
                <a:gd name="T0" fmla="*/ 2 w 6"/>
                <a:gd name="T1" fmla="*/ 5 h 10"/>
                <a:gd name="T2" fmla="*/ 2 w 6"/>
                <a:gd name="T3" fmla="*/ 13 h 10"/>
                <a:gd name="T4" fmla="*/ 7 w 6"/>
                <a:gd name="T5" fmla="*/ 14 h 10"/>
                <a:gd name="T6" fmla="*/ 5 w 6"/>
                <a:gd name="T7" fmla="*/ 12 h 10"/>
                <a:gd name="T8" fmla="*/ 6 w 6"/>
                <a:gd name="T9" fmla="*/ 10 h 10"/>
                <a:gd name="T10" fmla="*/ 6 w 6"/>
                <a:gd name="T11" fmla="*/ 0 h 10"/>
                <a:gd name="T12" fmla="*/ 2 w 6"/>
                <a:gd name="T13" fmla="*/ 5 h 10"/>
                <a:gd name="T14" fmla="*/ 0 60000 65536"/>
                <a:gd name="T15" fmla="*/ 0 60000 65536"/>
                <a:gd name="T16" fmla="*/ 0 60000 65536"/>
                <a:gd name="T17" fmla="*/ 0 60000 65536"/>
                <a:gd name="T18" fmla="*/ 0 60000 65536"/>
                <a:gd name="T19" fmla="*/ 0 60000 65536"/>
                <a:gd name="T20" fmla="*/ 0 60000 65536"/>
                <a:gd name="T21" fmla="*/ 0 w 6"/>
                <a:gd name="T22" fmla="*/ 0 h 10"/>
                <a:gd name="T23" fmla="*/ 6 w 6"/>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10">
                  <a:moveTo>
                    <a:pt x="2" y="3"/>
                  </a:moveTo>
                  <a:cubicBezTo>
                    <a:pt x="3" y="6"/>
                    <a:pt x="0" y="9"/>
                    <a:pt x="2" y="9"/>
                  </a:cubicBezTo>
                  <a:cubicBezTo>
                    <a:pt x="3" y="10"/>
                    <a:pt x="4" y="10"/>
                    <a:pt x="5" y="10"/>
                  </a:cubicBezTo>
                  <a:cubicBezTo>
                    <a:pt x="4" y="10"/>
                    <a:pt x="4" y="9"/>
                    <a:pt x="3" y="8"/>
                  </a:cubicBezTo>
                  <a:cubicBezTo>
                    <a:pt x="3" y="8"/>
                    <a:pt x="4" y="7"/>
                    <a:pt x="4" y="7"/>
                  </a:cubicBezTo>
                  <a:cubicBezTo>
                    <a:pt x="5" y="5"/>
                    <a:pt x="6" y="2"/>
                    <a:pt x="4" y="0"/>
                  </a:cubicBezTo>
                  <a:cubicBezTo>
                    <a:pt x="4" y="0"/>
                    <a:pt x="2" y="1"/>
                    <a:pt x="2" y="3"/>
                  </a:cubicBezTo>
                  <a:close/>
                </a:path>
              </a:pathLst>
            </a:custGeom>
            <a:solidFill>
              <a:srgbClr val="E5A8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499" name="Freeform 305"/>
            <p:cNvSpPr>
              <a:spLocks/>
            </p:cNvSpPr>
            <p:nvPr/>
          </p:nvSpPr>
          <p:spPr bwMode="auto">
            <a:xfrm>
              <a:off x="1874" y="1826"/>
              <a:ext cx="12" cy="2"/>
            </a:xfrm>
            <a:custGeom>
              <a:avLst/>
              <a:gdLst>
                <a:gd name="T0" fmla="*/ 6 w 10"/>
                <a:gd name="T1" fmla="*/ 1 h 2"/>
                <a:gd name="T2" fmla="*/ 14 w 10"/>
                <a:gd name="T3" fmla="*/ 0 h 2"/>
                <a:gd name="T4" fmla="*/ 13 w 10"/>
                <a:gd name="T5" fmla="*/ 0 h 2"/>
                <a:gd name="T6" fmla="*/ 8 w 10"/>
                <a:gd name="T7" fmla="*/ 0 h 2"/>
                <a:gd name="T8" fmla="*/ 2 w 10"/>
                <a:gd name="T9" fmla="*/ 0 h 2"/>
                <a:gd name="T10" fmla="*/ 1 w 10"/>
                <a:gd name="T11" fmla="*/ 2 h 2"/>
                <a:gd name="T12" fmla="*/ 6 w 10"/>
                <a:gd name="T13" fmla="*/ 1 h 2"/>
                <a:gd name="T14" fmla="*/ 0 60000 65536"/>
                <a:gd name="T15" fmla="*/ 0 60000 65536"/>
                <a:gd name="T16" fmla="*/ 0 60000 65536"/>
                <a:gd name="T17" fmla="*/ 0 60000 65536"/>
                <a:gd name="T18" fmla="*/ 0 60000 65536"/>
                <a:gd name="T19" fmla="*/ 0 60000 65536"/>
                <a:gd name="T20" fmla="*/ 0 60000 65536"/>
                <a:gd name="T21" fmla="*/ 0 w 10"/>
                <a:gd name="T22" fmla="*/ 0 h 2"/>
                <a:gd name="T23" fmla="*/ 10 w 10"/>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2">
                  <a:moveTo>
                    <a:pt x="4" y="1"/>
                  </a:moveTo>
                  <a:cubicBezTo>
                    <a:pt x="5" y="1"/>
                    <a:pt x="8" y="0"/>
                    <a:pt x="10" y="0"/>
                  </a:cubicBezTo>
                  <a:cubicBezTo>
                    <a:pt x="10" y="0"/>
                    <a:pt x="9" y="0"/>
                    <a:pt x="9" y="0"/>
                  </a:cubicBezTo>
                  <a:cubicBezTo>
                    <a:pt x="6" y="0"/>
                    <a:pt x="6" y="0"/>
                    <a:pt x="6" y="0"/>
                  </a:cubicBezTo>
                  <a:cubicBezTo>
                    <a:pt x="5" y="1"/>
                    <a:pt x="3" y="0"/>
                    <a:pt x="2" y="0"/>
                  </a:cubicBezTo>
                  <a:cubicBezTo>
                    <a:pt x="1" y="0"/>
                    <a:pt x="0" y="1"/>
                    <a:pt x="1" y="2"/>
                  </a:cubicBezTo>
                  <a:cubicBezTo>
                    <a:pt x="2" y="0"/>
                    <a:pt x="3" y="1"/>
                    <a:pt x="4" y="1"/>
                  </a:cubicBezTo>
                  <a:close/>
                </a:path>
              </a:pathLst>
            </a:custGeom>
            <a:solidFill>
              <a:srgbClr val="E5A8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0" name="Freeform 306"/>
            <p:cNvSpPr>
              <a:spLocks/>
            </p:cNvSpPr>
            <p:nvPr/>
          </p:nvSpPr>
          <p:spPr bwMode="auto">
            <a:xfrm>
              <a:off x="1875" y="1812"/>
              <a:ext cx="103" cy="24"/>
            </a:xfrm>
            <a:custGeom>
              <a:avLst/>
              <a:gdLst>
                <a:gd name="T0" fmla="*/ 116 w 89"/>
                <a:gd name="T1" fmla="*/ 13 h 21"/>
                <a:gd name="T2" fmla="*/ 102 w 89"/>
                <a:gd name="T3" fmla="*/ 10 h 21"/>
                <a:gd name="T4" fmla="*/ 97 w 89"/>
                <a:gd name="T5" fmla="*/ 9 h 21"/>
                <a:gd name="T6" fmla="*/ 95 w 89"/>
                <a:gd name="T7" fmla="*/ 8 h 21"/>
                <a:gd name="T8" fmla="*/ 94 w 89"/>
                <a:gd name="T9" fmla="*/ 7 h 21"/>
                <a:gd name="T10" fmla="*/ 93 w 89"/>
                <a:gd name="T11" fmla="*/ 6 h 21"/>
                <a:gd name="T12" fmla="*/ 90 w 89"/>
                <a:gd name="T13" fmla="*/ 9 h 21"/>
                <a:gd name="T14" fmla="*/ 83 w 89"/>
                <a:gd name="T15" fmla="*/ 16 h 21"/>
                <a:gd name="T16" fmla="*/ 66 w 89"/>
                <a:gd name="T17" fmla="*/ 21 h 21"/>
                <a:gd name="T18" fmla="*/ 50 w 89"/>
                <a:gd name="T19" fmla="*/ 17 h 21"/>
                <a:gd name="T20" fmla="*/ 51 w 89"/>
                <a:gd name="T21" fmla="*/ 8 h 21"/>
                <a:gd name="T22" fmla="*/ 36 w 89"/>
                <a:gd name="T23" fmla="*/ 0 h 21"/>
                <a:gd name="T24" fmla="*/ 19 w 89"/>
                <a:gd name="T25" fmla="*/ 7 h 21"/>
                <a:gd name="T26" fmla="*/ 20 w 89"/>
                <a:gd name="T27" fmla="*/ 7 h 21"/>
                <a:gd name="T28" fmla="*/ 17 w 89"/>
                <a:gd name="T29" fmla="*/ 7 h 21"/>
                <a:gd name="T30" fmla="*/ 10 w 89"/>
                <a:gd name="T31" fmla="*/ 11 h 21"/>
                <a:gd name="T32" fmla="*/ 14 w 89"/>
                <a:gd name="T33" fmla="*/ 16 h 21"/>
                <a:gd name="T34" fmla="*/ 25 w 89"/>
                <a:gd name="T35" fmla="*/ 16 h 21"/>
                <a:gd name="T36" fmla="*/ 25 w 89"/>
                <a:gd name="T37" fmla="*/ 17 h 21"/>
                <a:gd name="T38" fmla="*/ 19 w 89"/>
                <a:gd name="T39" fmla="*/ 17 h 21"/>
                <a:gd name="T40" fmla="*/ 14 w 89"/>
                <a:gd name="T41" fmla="*/ 17 h 21"/>
                <a:gd name="T42" fmla="*/ 12 w 89"/>
                <a:gd name="T43" fmla="*/ 16 h 21"/>
                <a:gd name="T44" fmla="*/ 0 w 89"/>
                <a:gd name="T45" fmla="*/ 18 h 21"/>
                <a:gd name="T46" fmla="*/ 2 w 89"/>
                <a:gd name="T47" fmla="*/ 19 h 21"/>
                <a:gd name="T48" fmla="*/ 16 w 89"/>
                <a:gd name="T49" fmla="*/ 19 h 21"/>
                <a:gd name="T50" fmla="*/ 17 w 89"/>
                <a:gd name="T51" fmla="*/ 21 h 21"/>
                <a:gd name="T52" fmla="*/ 19 w 89"/>
                <a:gd name="T53" fmla="*/ 21 h 21"/>
                <a:gd name="T54" fmla="*/ 24 w 89"/>
                <a:gd name="T55" fmla="*/ 19 h 21"/>
                <a:gd name="T56" fmla="*/ 25 w 89"/>
                <a:gd name="T57" fmla="*/ 21 h 21"/>
                <a:gd name="T58" fmla="*/ 28 w 89"/>
                <a:gd name="T59" fmla="*/ 16 h 21"/>
                <a:gd name="T60" fmla="*/ 27 w 89"/>
                <a:gd name="T61" fmla="*/ 17 h 21"/>
                <a:gd name="T62" fmla="*/ 27 w 89"/>
                <a:gd name="T63" fmla="*/ 22 h 21"/>
                <a:gd name="T64" fmla="*/ 28 w 89"/>
                <a:gd name="T65" fmla="*/ 22 h 21"/>
                <a:gd name="T66" fmla="*/ 29 w 89"/>
                <a:gd name="T67" fmla="*/ 25 h 21"/>
                <a:gd name="T68" fmla="*/ 35 w 89"/>
                <a:gd name="T69" fmla="*/ 27 h 21"/>
                <a:gd name="T70" fmla="*/ 35 w 89"/>
                <a:gd name="T71" fmla="*/ 25 h 21"/>
                <a:gd name="T72" fmla="*/ 39 w 89"/>
                <a:gd name="T73" fmla="*/ 25 h 21"/>
                <a:gd name="T74" fmla="*/ 34 w 89"/>
                <a:gd name="T75" fmla="*/ 22 h 21"/>
                <a:gd name="T76" fmla="*/ 36 w 89"/>
                <a:gd name="T77" fmla="*/ 10 h 21"/>
                <a:gd name="T78" fmla="*/ 39 w 89"/>
                <a:gd name="T79" fmla="*/ 13 h 21"/>
                <a:gd name="T80" fmla="*/ 37 w 89"/>
                <a:gd name="T81" fmla="*/ 18 h 21"/>
                <a:gd name="T82" fmla="*/ 37 w 89"/>
                <a:gd name="T83" fmla="*/ 22 h 21"/>
                <a:gd name="T84" fmla="*/ 42 w 89"/>
                <a:gd name="T85" fmla="*/ 22 h 21"/>
                <a:gd name="T86" fmla="*/ 58 w 89"/>
                <a:gd name="T87" fmla="*/ 24 h 21"/>
                <a:gd name="T88" fmla="*/ 67 w 89"/>
                <a:gd name="T89" fmla="*/ 24 h 21"/>
                <a:gd name="T90" fmla="*/ 71 w 89"/>
                <a:gd name="T91" fmla="*/ 22 h 21"/>
                <a:gd name="T92" fmla="*/ 72 w 89"/>
                <a:gd name="T93" fmla="*/ 22 h 21"/>
                <a:gd name="T94" fmla="*/ 79 w 89"/>
                <a:gd name="T95" fmla="*/ 22 h 21"/>
                <a:gd name="T96" fmla="*/ 90 w 89"/>
                <a:gd name="T97" fmla="*/ 19 h 21"/>
                <a:gd name="T98" fmla="*/ 93 w 89"/>
                <a:gd name="T99" fmla="*/ 18 h 21"/>
                <a:gd name="T100" fmla="*/ 108 w 89"/>
                <a:gd name="T101" fmla="*/ 16 h 21"/>
                <a:gd name="T102" fmla="*/ 118 w 89"/>
                <a:gd name="T103" fmla="*/ 16 h 21"/>
                <a:gd name="T104" fmla="*/ 119 w 89"/>
                <a:gd name="T105" fmla="*/ 15 h 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9"/>
                <a:gd name="T160" fmla="*/ 0 h 21"/>
                <a:gd name="T161" fmla="*/ 89 w 89"/>
                <a:gd name="T162" fmla="*/ 21 h 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9" h="21">
                  <a:moveTo>
                    <a:pt x="89" y="11"/>
                  </a:moveTo>
                  <a:cubicBezTo>
                    <a:pt x="88" y="11"/>
                    <a:pt x="87" y="11"/>
                    <a:pt x="86" y="10"/>
                  </a:cubicBezTo>
                  <a:cubicBezTo>
                    <a:pt x="86" y="9"/>
                    <a:pt x="82" y="9"/>
                    <a:pt x="81" y="9"/>
                  </a:cubicBezTo>
                  <a:cubicBezTo>
                    <a:pt x="80" y="9"/>
                    <a:pt x="78" y="9"/>
                    <a:pt x="76" y="8"/>
                  </a:cubicBezTo>
                  <a:cubicBezTo>
                    <a:pt x="75" y="7"/>
                    <a:pt x="74" y="7"/>
                    <a:pt x="73" y="7"/>
                  </a:cubicBezTo>
                  <a:cubicBezTo>
                    <a:pt x="73" y="7"/>
                    <a:pt x="73" y="7"/>
                    <a:pt x="73" y="7"/>
                  </a:cubicBezTo>
                  <a:cubicBezTo>
                    <a:pt x="73" y="7"/>
                    <a:pt x="73" y="7"/>
                    <a:pt x="73" y="7"/>
                  </a:cubicBezTo>
                  <a:cubicBezTo>
                    <a:pt x="72" y="7"/>
                    <a:pt x="71" y="7"/>
                    <a:pt x="71" y="6"/>
                  </a:cubicBezTo>
                  <a:cubicBezTo>
                    <a:pt x="71" y="6"/>
                    <a:pt x="69" y="6"/>
                    <a:pt x="70" y="5"/>
                  </a:cubicBezTo>
                  <a:cubicBezTo>
                    <a:pt x="70" y="5"/>
                    <a:pt x="70" y="5"/>
                    <a:pt x="70" y="5"/>
                  </a:cubicBezTo>
                  <a:cubicBezTo>
                    <a:pt x="70" y="5"/>
                    <a:pt x="70" y="5"/>
                    <a:pt x="70" y="4"/>
                  </a:cubicBezTo>
                  <a:cubicBezTo>
                    <a:pt x="70" y="4"/>
                    <a:pt x="69" y="4"/>
                    <a:pt x="69" y="4"/>
                  </a:cubicBezTo>
                  <a:cubicBezTo>
                    <a:pt x="68" y="4"/>
                    <a:pt x="68" y="4"/>
                    <a:pt x="67" y="4"/>
                  </a:cubicBezTo>
                  <a:cubicBezTo>
                    <a:pt x="67" y="6"/>
                    <a:pt x="65" y="5"/>
                    <a:pt x="67" y="7"/>
                  </a:cubicBezTo>
                  <a:cubicBezTo>
                    <a:pt x="68" y="9"/>
                    <a:pt x="68" y="12"/>
                    <a:pt x="67" y="12"/>
                  </a:cubicBezTo>
                  <a:cubicBezTo>
                    <a:pt x="67" y="12"/>
                    <a:pt x="63" y="10"/>
                    <a:pt x="62" y="12"/>
                  </a:cubicBezTo>
                  <a:cubicBezTo>
                    <a:pt x="61" y="14"/>
                    <a:pt x="59" y="15"/>
                    <a:pt x="58" y="16"/>
                  </a:cubicBezTo>
                  <a:cubicBezTo>
                    <a:pt x="56" y="16"/>
                    <a:pt x="51" y="17"/>
                    <a:pt x="49" y="16"/>
                  </a:cubicBezTo>
                  <a:cubicBezTo>
                    <a:pt x="47" y="16"/>
                    <a:pt x="43" y="15"/>
                    <a:pt x="41" y="15"/>
                  </a:cubicBezTo>
                  <a:cubicBezTo>
                    <a:pt x="39" y="16"/>
                    <a:pt x="36" y="14"/>
                    <a:pt x="37" y="13"/>
                  </a:cubicBezTo>
                  <a:cubicBezTo>
                    <a:pt x="38" y="12"/>
                    <a:pt x="40" y="11"/>
                    <a:pt x="39" y="10"/>
                  </a:cubicBezTo>
                  <a:cubicBezTo>
                    <a:pt x="38" y="9"/>
                    <a:pt x="40" y="6"/>
                    <a:pt x="38" y="6"/>
                  </a:cubicBezTo>
                  <a:cubicBezTo>
                    <a:pt x="35" y="5"/>
                    <a:pt x="34" y="3"/>
                    <a:pt x="31" y="3"/>
                  </a:cubicBezTo>
                  <a:cubicBezTo>
                    <a:pt x="29" y="3"/>
                    <a:pt x="29" y="1"/>
                    <a:pt x="27" y="0"/>
                  </a:cubicBezTo>
                  <a:cubicBezTo>
                    <a:pt x="26" y="1"/>
                    <a:pt x="24" y="1"/>
                    <a:pt x="22" y="1"/>
                  </a:cubicBezTo>
                  <a:cubicBezTo>
                    <a:pt x="20" y="1"/>
                    <a:pt x="17" y="3"/>
                    <a:pt x="14" y="5"/>
                  </a:cubicBezTo>
                  <a:cubicBezTo>
                    <a:pt x="14" y="5"/>
                    <a:pt x="14" y="5"/>
                    <a:pt x="15" y="5"/>
                  </a:cubicBezTo>
                  <a:cubicBezTo>
                    <a:pt x="15" y="5"/>
                    <a:pt x="15" y="5"/>
                    <a:pt x="15" y="5"/>
                  </a:cubicBezTo>
                  <a:cubicBezTo>
                    <a:pt x="15" y="5"/>
                    <a:pt x="14" y="5"/>
                    <a:pt x="14" y="5"/>
                  </a:cubicBezTo>
                  <a:cubicBezTo>
                    <a:pt x="14" y="5"/>
                    <a:pt x="13" y="5"/>
                    <a:pt x="13" y="5"/>
                  </a:cubicBezTo>
                  <a:cubicBezTo>
                    <a:pt x="11" y="7"/>
                    <a:pt x="11" y="8"/>
                    <a:pt x="10" y="8"/>
                  </a:cubicBezTo>
                  <a:cubicBezTo>
                    <a:pt x="9" y="8"/>
                    <a:pt x="9" y="9"/>
                    <a:pt x="8" y="9"/>
                  </a:cubicBezTo>
                  <a:cubicBezTo>
                    <a:pt x="8" y="10"/>
                    <a:pt x="9" y="10"/>
                    <a:pt x="9" y="11"/>
                  </a:cubicBezTo>
                  <a:cubicBezTo>
                    <a:pt x="9" y="12"/>
                    <a:pt x="10" y="11"/>
                    <a:pt x="10" y="12"/>
                  </a:cubicBezTo>
                  <a:cubicBezTo>
                    <a:pt x="13" y="13"/>
                    <a:pt x="16" y="12"/>
                    <a:pt x="18" y="12"/>
                  </a:cubicBezTo>
                  <a:cubicBezTo>
                    <a:pt x="19" y="12"/>
                    <a:pt x="19" y="12"/>
                    <a:pt x="19" y="12"/>
                  </a:cubicBezTo>
                  <a:cubicBezTo>
                    <a:pt x="20" y="12"/>
                    <a:pt x="20" y="12"/>
                    <a:pt x="20" y="13"/>
                  </a:cubicBezTo>
                  <a:cubicBezTo>
                    <a:pt x="20" y="13"/>
                    <a:pt x="20" y="13"/>
                    <a:pt x="19" y="13"/>
                  </a:cubicBezTo>
                  <a:cubicBezTo>
                    <a:pt x="19" y="12"/>
                    <a:pt x="18" y="14"/>
                    <a:pt x="18" y="13"/>
                  </a:cubicBezTo>
                  <a:cubicBezTo>
                    <a:pt x="14" y="13"/>
                    <a:pt x="14" y="13"/>
                    <a:pt x="14" y="13"/>
                  </a:cubicBezTo>
                  <a:cubicBezTo>
                    <a:pt x="13" y="13"/>
                    <a:pt x="12" y="13"/>
                    <a:pt x="11" y="13"/>
                  </a:cubicBezTo>
                  <a:cubicBezTo>
                    <a:pt x="11" y="13"/>
                    <a:pt x="10" y="13"/>
                    <a:pt x="10" y="13"/>
                  </a:cubicBezTo>
                  <a:cubicBezTo>
                    <a:pt x="10" y="13"/>
                    <a:pt x="10" y="13"/>
                    <a:pt x="10" y="13"/>
                  </a:cubicBezTo>
                  <a:cubicBezTo>
                    <a:pt x="9" y="13"/>
                    <a:pt x="9" y="13"/>
                    <a:pt x="9" y="12"/>
                  </a:cubicBezTo>
                  <a:cubicBezTo>
                    <a:pt x="7" y="12"/>
                    <a:pt x="4" y="13"/>
                    <a:pt x="3" y="13"/>
                  </a:cubicBezTo>
                  <a:cubicBezTo>
                    <a:pt x="2" y="13"/>
                    <a:pt x="1" y="12"/>
                    <a:pt x="0" y="14"/>
                  </a:cubicBezTo>
                  <a:cubicBezTo>
                    <a:pt x="0" y="14"/>
                    <a:pt x="0" y="14"/>
                    <a:pt x="0" y="15"/>
                  </a:cubicBezTo>
                  <a:cubicBezTo>
                    <a:pt x="1" y="15"/>
                    <a:pt x="1" y="15"/>
                    <a:pt x="2" y="15"/>
                  </a:cubicBezTo>
                  <a:cubicBezTo>
                    <a:pt x="4" y="15"/>
                    <a:pt x="6" y="15"/>
                    <a:pt x="8" y="15"/>
                  </a:cubicBezTo>
                  <a:cubicBezTo>
                    <a:pt x="9" y="15"/>
                    <a:pt x="10" y="15"/>
                    <a:pt x="12" y="15"/>
                  </a:cubicBezTo>
                  <a:cubicBezTo>
                    <a:pt x="12" y="16"/>
                    <a:pt x="13" y="15"/>
                    <a:pt x="13" y="15"/>
                  </a:cubicBezTo>
                  <a:cubicBezTo>
                    <a:pt x="13" y="15"/>
                    <a:pt x="13" y="15"/>
                    <a:pt x="13" y="16"/>
                  </a:cubicBezTo>
                  <a:cubicBezTo>
                    <a:pt x="14" y="16"/>
                    <a:pt x="14" y="15"/>
                    <a:pt x="14" y="16"/>
                  </a:cubicBezTo>
                  <a:cubicBezTo>
                    <a:pt x="14" y="16"/>
                    <a:pt x="15" y="16"/>
                    <a:pt x="14" y="16"/>
                  </a:cubicBezTo>
                  <a:cubicBezTo>
                    <a:pt x="15" y="16"/>
                    <a:pt x="17" y="16"/>
                    <a:pt x="17" y="15"/>
                  </a:cubicBezTo>
                  <a:cubicBezTo>
                    <a:pt x="18" y="15"/>
                    <a:pt x="18" y="15"/>
                    <a:pt x="18" y="15"/>
                  </a:cubicBezTo>
                  <a:cubicBezTo>
                    <a:pt x="19" y="15"/>
                    <a:pt x="18" y="16"/>
                    <a:pt x="18" y="16"/>
                  </a:cubicBezTo>
                  <a:cubicBezTo>
                    <a:pt x="19" y="16"/>
                    <a:pt x="19" y="16"/>
                    <a:pt x="19" y="16"/>
                  </a:cubicBezTo>
                  <a:cubicBezTo>
                    <a:pt x="20" y="16"/>
                    <a:pt x="20" y="14"/>
                    <a:pt x="20" y="13"/>
                  </a:cubicBezTo>
                  <a:cubicBezTo>
                    <a:pt x="21" y="12"/>
                    <a:pt x="21" y="12"/>
                    <a:pt x="21" y="12"/>
                  </a:cubicBezTo>
                  <a:cubicBezTo>
                    <a:pt x="21" y="12"/>
                    <a:pt x="21" y="12"/>
                    <a:pt x="21" y="12"/>
                  </a:cubicBezTo>
                  <a:cubicBezTo>
                    <a:pt x="21" y="12"/>
                    <a:pt x="20" y="13"/>
                    <a:pt x="20" y="13"/>
                  </a:cubicBezTo>
                  <a:cubicBezTo>
                    <a:pt x="20" y="14"/>
                    <a:pt x="20" y="15"/>
                    <a:pt x="20" y="16"/>
                  </a:cubicBezTo>
                  <a:cubicBezTo>
                    <a:pt x="20" y="17"/>
                    <a:pt x="20" y="17"/>
                    <a:pt x="20" y="17"/>
                  </a:cubicBezTo>
                  <a:cubicBezTo>
                    <a:pt x="20" y="16"/>
                    <a:pt x="20" y="16"/>
                    <a:pt x="21" y="16"/>
                  </a:cubicBezTo>
                  <a:cubicBezTo>
                    <a:pt x="21" y="16"/>
                    <a:pt x="21" y="17"/>
                    <a:pt x="21" y="17"/>
                  </a:cubicBezTo>
                  <a:cubicBezTo>
                    <a:pt x="21" y="18"/>
                    <a:pt x="22" y="18"/>
                    <a:pt x="22" y="18"/>
                  </a:cubicBezTo>
                  <a:cubicBezTo>
                    <a:pt x="22" y="19"/>
                    <a:pt x="22" y="19"/>
                    <a:pt x="22" y="19"/>
                  </a:cubicBezTo>
                  <a:cubicBezTo>
                    <a:pt x="22" y="19"/>
                    <a:pt x="22" y="19"/>
                    <a:pt x="22" y="19"/>
                  </a:cubicBezTo>
                  <a:cubicBezTo>
                    <a:pt x="24" y="19"/>
                    <a:pt x="24" y="21"/>
                    <a:pt x="26" y="21"/>
                  </a:cubicBezTo>
                  <a:cubicBezTo>
                    <a:pt x="26" y="21"/>
                    <a:pt x="25" y="20"/>
                    <a:pt x="26" y="19"/>
                  </a:cubicBezTo>
                  <a:cubicBezTo>
                    <a:pt x="26" y="19"/>
                    <a:pt x="26" y="19"/>
                    <a:pt x="26" y="19"/>
                  </a:cubicBezTo>
                  <a:cubicBezTo>
                    <a:pt x="27" y="20"/>
                    <a:pt x="26" y="19"/>
                    <a:pt x="27" y="18"/>
                  </a:cubicBezTo>
                  <a:cubicBezTo>
                    <a:pt x="27" y="19"/>
                    <a:pt x="28" y="19"/>
                    <a:pt x="29" y="19"/>
                  </a:cubicBezTo>
                  <a:cubicBezTo>
                    <a:pt x="28" y="19"/>
                    <a:pt x="28" y="18"/>
                    <a:pt x="28" y="18"/>
                  </a:cubicBezTo>
                  <a:cubicBezTo>
                    <a:pt x="27" y="18"/>
                    <a:pt x="26" y="18"/>
                    <a:pt x="25" y="17"/>
                  </a:cubicBezTo>
                  <a:cubicBezTo>
                    <a:pt x="23" y="17"/>
                    <a:pt x="26" y="14"/>
                    <a:pt x="25" y="11"/>
                  </a:cubicBezTo>
                  <a:cubicBezTo>
                    <a:pt x="25" y="9"/>
                    <a:pt x="27" y="8"/>
                    <a:pt x="27" y="8"/>
                  </a:cubicBezTo>
                  <a:cubicBezTo>
                    <a:pt x="27" y="7"/>
                    <a:pt x="27" y="7"/>
                    <a:pt x="27" y="7"/>
                  </a:cubicBezTo>
                  <a:cubicBezTo>
                    <a:pt x="28" y="8"/>
                    <a:pt x="29" y="9"/>
                    <a:pt x="29" y="10"/>
                  </a:cubicBezTo>
                  <a:cubicBezTo>
                    <a:pt x="29" y="10"/>
                    <a:pt x="29" y="10"/>
                    <a:pt x="28" y="10"/>
                  </a:cubicBezTo>
                  <a:cubicBezTo>
                    <a:pt x="28" y="12"/>
                    <a:pt x="28" y="13"/>
                    <a:pt x="28" y="14"/>
                  </a:cubicBezTo>
                  <a:cubicBezTo>
                    <a:pt x="28" y="15"/>
                    <a:pt x="27" y="16"/>
                    <a:pt x="27" y="16"/>
                  </a:cubicBezTo>
                  <a:cubicBezTo>
                    <a:pt x="27" y="17"/>
                    <a:pt x="28" y="17"/>
                    <a:pt x="28" y="17"/>
                  </a:cubicBezTo>
                  <a:cubicBezTo>
                    <a:pt x="29" y="17"/>
                    <a:pt x="29" y="17"/>
                    <a:pt x="30" y="17"/>
                  </a:cubicBezTo>
                  <a:cubicBezTo>
                    <a:pt x="30" y="17"/>
                    <a:pt x="30" y="17"/>
                    <a:pt x="31" y="17"/>
                  </a:cubicBezTo>
                  <a:cubicBezTo>
                    <a:pt x="31" y="18"/>
                    <a:pt x="33" y="17"/>
                    <a:pt x="33" y="18"/>
                  </a:cubicBezTo>
                  <a:cubicBezTo>
                    <a:pt x="37" y="18"/>
                    <a:pt x="40" y="19"/>
                    <a:pt x="43" y="18"/>
                  </a:cubicBezTo>
                  <a:cubicBezTo>
                    <a:pt x="44" y="19"/>
                    <a:pt x="46" y="18"/>
                    <a:pt x="47" y="18"/>
                  </a:cubicBezTo>
                  <a:cubicBezTo>
                    <a:pt x="48" y="19"/>
                    <a:pt x="49" y="18"/>
                    <a:pt x="50" y="18"/>
                  </a:cubicBezTo>
                  <a:cubicBezTo>
                    <a:pt x="51" y="18"/>
                    <a:pt x="51" y="18"/>
                    <a:pt x="52" y="18"/>
                  </a:cubicBezTo>
                  <a:cubicBezTo>
                    <a:pt x="52" y="18"/>
                    <a:pt x="53" y="17"/>
                    <a:pt x="53" y="17"/>
                  </a:cubicBezTo>
                  <a:cubicBezTo>
                    <a:pt x="53" y="17"/>
                    <a:pt x="53" y="18"/>
                    <a:pt x="53" y="18"/>
                  </a:cubicBezTo>
                  <a:cubicBezTo>
                    <a:pt x="54" y="18"/>
                    <a:pt x="54" y="17"/>
                    <a:pt x="54" y="17"/>
                  </a:cubicBezTo>
                  <a:cubicBezTo>
                    <a:pt x="55" y="17"/>
                    <a:pt x="55" y="17"/>
                    <a:pt x="55" y="17"/>
                  </a:cubicBezTo>
                  <a:cubicBezTo>
                    <a:pt x="57" y="18"/>
                    <a:pt x="58" y="17"/>
                    <a:pt x="59" y="17"/>
                  </a:cubicBezTo>
                  <a:cubicBezTo>
                    <a:pt x="62" y="17"/>
                    <a:pt x="64" y="16"/>
                    <a:pt x="66" y="16"/>
                  </a:cubicBezTo>
                  <a:cubicBezTo>
                    <a:pt x="66" y="15"/>
                    <a:pt x="67" y="15"/>
                    <a:pt x="67" y="15"/>
                  </a:cubicBezTo>
                  <a:cubicBezTo>
                    <a:pt x="68" y="15"/>
                    <a:pt x="68" y="14"/>
                    <a:pt x="69" y="14"/>
                  </a:cubicBezTo>
                  <a:cubicBezTo>
                    <a:pt x="69" y="14"/>
                    <a:pt x="69" y="14"/>
                    <a:pt x="69" y="14"/>
                  </a:cubicBezTo>
                  <a:cubicBezTo>
                    <a:pt x="70" y="14"/>
                    <a:pt x="70" y="14"/>
                    <a:pt x="71" y="14"/>
                  </a:cubicBezTo>
                  <a:cubicBezTo>
                    <a:pt x="73" y="12"/>
                    <a:pt x="77" y="12"/>
                    <a:pt x="80" y="12"/>
                  </a:cubicBezTo>
                  <a:cubicBezTo>
                    <a:pt x="82" y="12"/>
                    <a:pt x="84" y="13"/>
                    <a:pt x="86" y="13"/>
                  </a:cubicBezTo>
                  <a:cubicBezTo>
                    <a:pt x="86" y="12"/>
                    <a:pt x="88" y="12"/>
                    <a:pt x="88" y="12"/>
                  </a:cubicBezTo>
                  <a:cubicBezTo>
                    <a:pt x="87" y="11"/>
                    <a:pt x="89" y="12"/>
                    <a:pt x="89" y="11"/>
                  </a:cubicBezTo>
                  <a:cubicBezTo>
                    <a:pt x="89" y="11"/>
                    <a:pt x="89" y="11"/>
                    <a:pt x="89" y="11"/>
                  </a:cubicBezTo>
                  <a:close/>
                </a:path>
              </a:pathLst>
            </a:custGeom>
            <a:solidFill>
              <a:srgbClr val="DA92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1" name="Freeform 307"/>
            <p:cNvSpPr>
              <a:spLocks/>
            </p:cNvSpPr>
            <p:nvPr/>
          </p:nvSpPr>
          <p:spPr bwMode="auto">
            <a:xfrm>
              <a:off x="1885" y="1818"/>
              <a:ext cx="5" cy="4"/>
            </a:xfrm>
            <a:custGeom>
              <a:avLst/>
              <a:gdLst>
                <a:gd name="T0" fmla="*/ 5 w 5"/>
                <a:gd name="T1" fmla="*/ 0 h 4"/>
                <a:gd name="T2" fmla="*/ 5 w 5"/>
                <a:gd name="T3" fmla="*/ 0 h 4"/>
                <a:gd name="T4" fmla="*/ 3 w 5"/>
                <a:gd name="T5" fmla="*/ 2 h 4"/>
                <a:gd name="T6" fmla="*/ 1 w 5"/>
                <a:gd name="T7" fmla="*/ 3 h 4"/>
                <a:gd name="T8" fmla="*/ 0 w 5"/>
                <a:gd name="T9" fmla="*/ 4 h 4"/>
                <a:gd name="T10" fmla="*/ 2 w 5"/>
                <a:gd name="T11" fmla="*/ 3 h 4"/>
                <a:gd name="T12" fmla="*/ 5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0"/>
                  </a:moveTo>
                  <a:cubicBezTo>
                    <a:pt x="5" y="0"/>
                    <a:pt x="5" y="0"/>
                    <a:pt x="5" y="0"/>
                  </a:cubicBezTo>
                  <a:cubicBezTo>
                    <a:pt x="5" y="1"/>
                    <a:pt x="4" y="1"/>
                    <a:pt x="3" y="2"/>
                  </a:cubicBezTo>
                  <a:cubicBezTo>
                    <a:pt x="2" y="1"/>
                    <a:pt x="2" y="2"/>
                    <a:pt x="1" y="3"/>
                  </a:cubicBezTo>
                  <a:cubicBezTo>
                    <a:pt x="0" y="3"/>
                    <a:pt x="0" y="3"/>
                    <a:pt x="0" y="4"/>
                  </a:cubicBezTo>
                  <a:cubicBezTo>
                    <a:pt x="1" y="4"/>
                    <a:pt x="1" y="3"/>
                    <a:pt x="2" y="3"/>
                  </a:cubicBezTo>
                  <a:cubicBezTo>
                    <a:pt x="3" y="3"/>
                    <a:pt x="3" y="2"/>
                    <a:pt x="5" y="0"/>
                  </a:cubicBezTo>
                  <a:close/>
                </a:path>
              </a:pathLst>
            </a:custGeom>
            <a:solidFill>
              <a:srgbClr val="E5A8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2" name="Freeform 308"/>
            <p:cNvSpPr>
              <a:spLocks/>
            </p:cNvSpPr>
            <p:nvPr/>
          </p:nvSpPr>
          <p:spPr bwMode="auto">
            <a:xfrm>
              <a:off x="1887" y="1806"/>
              <a:ext cx="3" cy="4"/>
            </a:xfrm>
            <a:custGeom>
              <a:avLst/>
              <a:gdLst>
                <a:gd name="T0" fmla="*/ 3 w 3"/>
                <a:gd name="T1" fmla="*/ 0 h 3"/>
                <a:gd name="T2" fmla="*/ 3 w 3"/>
                <a:gd name="T3" fmla="*/ 4 h 3"/>
                <a:gd name="T4" fmla="*/ 1 w 3"/>
                <a:gd name="T5" fmla="*/ 5 h 3"/>
                <a:gd name="T6" fmla="*/ 0 w 3"/>
                <a:gd name="T7" fmla="*/ 1 h 3"/>
                <a:gd name="T8" fmla="*/ 1 w 3"/>
                <a:gd name="T9" fmla="*/ 0 h 3"/>
                <a:gd name="T10" fmla="*/ 3 w 3"/>
                <a:gd name="T11" fmla="*/ 0 h 3"/>
                <a:gd name="T12" fmla="*/ 0 60000 65536"/>
                <a:gd name="T13" fmla="*/ 0 60000 65536"/>
                <a:gd name="T14" fmla="*/ 0 60000 65536"/>
                <a:gd name="T15" fmla="*/ 0 60000 65536"/>
                <a:gd name="T16" fmla="*/ 0 60000 65536"/>
                <a:gd name="T17" fmla="*/ 0 60000 65536"/>
                <a:gd name="T18" fmla="*/ 0 w 3"/>
                <a:gd name="T19" fmla="*/ 0 h 3"/>
                <a:gd name="T20" fmla="*/ 3 w 3"/>
                <a:gd name="T21" fmla="*/ 3 h 3"/>
              </a:gdLst>
              <a:ahLst/>
              <a:cxnLst>
                <a:cxn ang="T12">
                  <a:pos x="T0" y="T1"/>
                </a:cxn>
                <a:cxn ang="T13">
                  <a:pos x="T2" y="T3"/>
                </a:cxn>
                <a:cxn ang="T14">
                  <a:pos x="T4" y="T5"/>
                </a:cxn>
                <a:cxn ang="T15">
                  <a:pos x="T6" y="T7"/>
                </a:cxn>
                <a:cxn ang="T16">
                  <a:pos x="T8" y="T9"/>
                </a:cxn>
                <a:cxn ang="T17">
                  <a:pos x="T10" y="T11"/>
                </a:cxn>
              </a:cxnLst>
              <a:rect l="T18" t="T19" r="T20" b="T21"/>
              <a:pathLst>
                <a:path w="3" h="3">
                  <a:moveTo>
                    <a:pt x="3" y="0"/>
                  </a:moveTo>
                  <a:cubicBezTo>
                    <a:pt x="3" y="1"/>
                    <a:pt x="3" y="1"/>
                    <a:pt x="3" y="2"/>
                  </a:cubicBezTo>
                  <a:cubicBezTo>
                    <a:pt x="2" y="2"/>
                    <a:pt x="1" y="3"/>
                    <a:pt x="1" y="3"/>
                  </a:cubicBezTo>
                  <a:cubicBezTo>
                    <a:pt x="0" y="2"/>
                    <a:pt x="0" y="2"/>
                    <a:pt x="0" y="1"/>
                  </a:cubicBezTo>
                  <a:cubicBezTo>
                    <a:pt x="1" y="1"/>
                    <a:pt x="1" y="0"/>
                    <a:pt x="1" y="0"/>
                  </a:cubicBezTo>
                  <a:cubicBezTo>
                    <a:pt x="2" y="0"/>
                    <a:pt x="3"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3" name="Freeform 309"/>
            <p:cNvSpPr>
              <a:spLocks/>
            </p:cNvSpPr>
            <p:nvPr/>
          </p:nvSpPr>
          <p:spPr bwMode="auto">
            <a:xfrm>
              <a:off x="1887" y="1806"/>
              <a:ext cx="3" cy="3"/>
            </a:xfrm>
            <a:custGeom>
              <a:avLst/>
              <a:gdLst>
                <a:gd name="T0" fmla="*/ 2 w 3"/>
                <a:gd name="T1" fmla="*/ 4 h 2"/>
                <a:gd name="T2" fmla="*/ 1 w 3"/>
                <a:gd name="T3" fmla="*/ 4 h 2"/>
                <a:gd name="T4" fmla="*/ 0 w 3"/>
                <a:gd name="T5" fmla="*/ 4 h 2"/>
                <a:gd name="T6" fmla="*/ 1 w 3"/>
                <a:gd name="T7" fmla="*/ 3 h 2"/>
                <a:gd name="T8" fmla="*/ 1 w 3"/>
                <a:gd name="T9" fmla="*/ 0 h 2"/>
                <a:gd name="T10" fmla="*/ 2 w 3"/>
                <a:gd name="T11" fmla="*/ 4 h 2"/>
                <a:gd name="T12" fmla="*/ 0 60000 65536"/>
                <a:gd name="T13" fmla="*/ 0 60000 65536"/>
                <a:gd name="T14" fmla="*/ 0 60000 65536"/>
                <a:gd name="T15" fmla="*/ 0 60000 65536"/>
                <a:gd name="T16" fmla="*/ 0 60000 65536"/>
                <a:gd name="T17" fmla="*/ 0 60000 65536"/>
                <a:gd name="T18" fmla="*/ 0 w 3"/>
                <a:gd name="T19" fmla="*/ 0 h 2"/>
                <a:gd name="T20" fmla="*/ 3 w 3"/>
                <a:gd name="T21" fmla="*/ 2 h 2"/>
              </a:gdLst>
              <a:ahLst/>
              <a:cxnLst>
                <a:cxn ang="T12">
                  <a:pos x="T0" y="T1"/>
                </a:cxn>
                <a:cxn ang="T13">
                  <a:pos x="T2" y="T3"/>
                </a:cxn>
                <a:cxn ang="T14">
                  <a:pos x="T4" y="T5"/>
                </a:cxn>
                <a:cxn ang="T15">
                  <a:pos x="T6" y="T7"/>
                </a:cxn>
                <a:cxn ang="T16">
                  <a:pos x="T8" y="T9"/>
                </a:cxn>
                <a:cxn ang="T17">
                  <a:pos x="T10" y="T11"/>
                </a:cxn>
              </a:cxnLst>
              <a:rect l="T18" t="T19" r="T20" b="T21"/>
              <a:pathLst>
                <a:path w="3" h="2">
                  <a:moveTo>
                    <a:pt x="2" y="2"/>
                  </a:moveTo>
                  <a:cubicBezTo>
                    <a:pt x="2" y="2"/>
                    <a:pt x="2" y="2"/>
                    <a:pt x="1" y="2"/>
                  </a:cubicBezTo>
                  <a:cubicBezTo>
                    <a:pt x="1" y="2"/>
                    <a:pt x="0" y="2"/>
                    <a:pt x="0" y="2"/>
                  </a:cubicBezTo>
                  <a:cubicBezTo>
                    <a:pt x="0" y="1"/>
                    <a:pt x="1" y="1"/>
                    <a:pt x="1" y="1"/>
                  </a:cubicBezTo>
                  <a:cubicBezTo>
                    <a:pt x="1" y="0"/>
                    <a:pt x="1" y="0"/>
                    <a:pt x="1" y="0"/>
                  </a:cubicBezTo>
                  <a:cubicBezTo>
                    <a:pt x="2" y="0"/>
                    <a:pt x="3" y="0"/>
                    <a:pt x="2" y="2"/>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4" name="Freeform 310"/>
            <p:cNvSpPr>
              <a:spLocks/>
            </p:cNvSpPr>
            <p:nvPr/>
          </p:nvSpPr>
          <p:spPr bwMode="auto">
            <a:xfrm>
              <a:off x="1886" y="1810"/>
              <a:ext cx="2" cy="2"/>
            </a:xfrm>
            <a:custGeom>
              <a:avLst/>
              <a:gdLst>
                <a:gd name="T0" fmla="*/ 2 w 2"/>
                <a:gd name="T1" fmla="*/ 1 h 2"/>
                <a:gd name="T2" fmla="*/ 1 w 2"/>
                <a:gd name="T3" fmla="*/ 1 h 2"/>
                <a:gd name="T4" fmla="*/ 0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1" y="1"/>
                    <a:pt x="1" y="1"/>
                  </a:cubicBezTo>
                  <a:cubicBezTo>
                    <a:pt x="1" y="2"/>
                    <a:pt x="0" y="1"/>
                    <a:pt x="0" y="1"/>
                  </a:cubicBezTo>
                  <a:cubicBezTo>
                    <a:pt x="0" y="1"/>
                    <a:pt x="0" y="0"/>
                    <a:pt x="1" y="0"/>
                  </a:cubicBezTo>
                  <a:cubicBezTo>
                    <a:pt x="1" y="0"/>
                    <a:pt x="2"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5" name="Freeform 311"/>
            <p:cNvSpPr>
              <a:spLocks/>
            </p:cNvSpPr>
            <p:nvPr/>
          </p:nvSpPr>
          <p:spPr bwMode="auto">
            <a:xfrm>
              <a:off x="1887" y="1810"/>
              <a:ext cx="0" cy="1"/>
            </a:xfrm>
            <a:custGeom>
              <a:avLst/>
              <a:gdLst>
                <a:gd name="T0" fmla="*/ 1 h 1"/>
                <a:gd name="T1" fmla="*/ 1 h 1"/>
                <a:gd name="T2" fmla="*/ 1 h 1"/>
                <a:gd name="T3" fmla="*/ 0 h 1"/>
                <a:gd name="T4" fmla="*/ 1 h 1"/>
                <a:gd name="T5" fmla="*/ 0 60000 65536"/>
                <a:gd name="T6" fmla="*/ 0 60000 65536"/>
                <a:gd name="T7" fmla="*/ 0 60000 65536"/>
                <a:gd name="T8" fmla="*/ 0 60000 65536"/>
                <a:gd name="T9" fmla="*/ 0 60000 65536"/>
                <a:gd name="T10" fmla="*/ 0 h 1"/>
                <a:gd name="T11" fmla="*/ 1 h 1"/>
              </a:gdLst>
              <a:ahLst/>
              <a:cxnLst>
                <a:cxn ang="T5">
                  <a:pos x="0" y="T0"/>
                </a:cxn>
                <a:cxn ang="T6">
                  <a:pos x="0" y="T1"/>
                </a:cxn>
                <a:cxn ang="T7">
                  <a:pos x="0" y="T2"/>
                </a:cxn>
                <a:cxn ang="T8">
                  <a:pos x="0" y="T3"/>
                </a:cxn>
                <a:cxn ang="T9">
                  <a:pos x="0" y="T4"/>
                </a:cxn>
              </a:cxnLst>
              <a:rect l="0" t="T10" r="0" b="T11"/>
              <a:pathLst>
                <a:path h="1">
                  <a:moveTo>
                    <a:pt x="0" y="1"/>
                  </a:moveTo>
                  <a:cubicBezTo>
                    <a:pt x="0" y="1"/>
                    <a:pt x="0" y="1"/>
                    <a:pt x="0" y="1"/>
                  </a:cubicBezTo>
                  <a:cubicBezTo>
                    <a:pt x="0" y="1"/>
                    <a:pt x="0" y="1"/>
                    <a:pt x="0" y="1"/>
                  </a:cubicBezTo>
                  <a:cubicBezTo>
                    <a:pt x="0" y="1"/>
                    <a:pt x="0" y="1"/>
                    <a:pt x="0" y="0"/>
                  </a:cubicBezTo>
                  <a:cubicBezTo>
                    <a:pt x="0" y="0"/>
                    <a:pt x="0" y="0"/>
                    <a:pt x="0" y="1"/>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6" name="Freeform 312"/>
            <p:cNvSpPr>
              <a:spLocks/>
            </p:cNvSpPr>
            <p:nvPr/>
          </p:nvSpPr>
          <p:spPr bwMode="auto">
            <a:xfrm>
              <a:off x="1906" y="1812"/>
              <a:ext cx="3" cy="0"/>
            </a:xfrm>
            <a:custGeom>
              <a:avLst/>
              <a:gdLst>
                <a:gd name="T0" fmla="*/ 4 w 2"/>
                <a:gd name="T1" fmla="*/ 4 w 2"/>
                <a:gd name="T2" fmla="*/ 0 w 2"/>
                <a:gd name="T3" fmla="*/ 4 w 2"/>
                <a:gd name="T4" fmla="*/ 0 60000 65536"/>
                <a:gd name="T5" fmla="*/ 0 60000 65536"/>
                <a:gd name="T6" fmla="*/ 0 60000 65536"/>
                <a:gd name="T7" fmla="*/ 0 60000 65536"/>
                <a:gd name="T8" fmla="*/ 0 w 2"/>
                <a:gd name="T9" fmla="*/ 2 w 2"/>
              </a:gdLst>
              <a:ahLst/>
              <a:cxnLst>
                <a:cxn ang="T4">
                  <a:pos x="T0" y="0"/>
                </a:cxn>
                <a:cxn ang="T5">
                  <a:pos x="T1" y="0"/>
                </a:cxn>
                <a:cxn ang="T6">
                  <a:pos x="T2" y="0"/>
                </a:cxn>
                <a:cxn ang="T7">
                  <a:pos x="T3" y="0"/>
                </a:cxn>
              </a:cxnLst>
              <a:rect l="T8" t="0" r="T9" b="0"/>
              <a:pathLst>
                <a:path w="2">
                  <a:moveTo>
                    <a:pt x="2" y="0"/>
                  </a:moveTo>
                  <a:cubicBezTo>
                    <a:pt x="2" y="0"/>
                    <a:pt x="2" y="0"/>
                    <a:pt x="2" y="0"/>
                  </a:cubicBezTo>
                  <a:cubicBezTo>
                    <a:pt x="1" y="0"/>
                    <a:pt x="1" y="0"/>
                    <a:pt x="0" y="0"/>
                  </a:cubicBezTo>
                  <a:cubicBezTo>
                    <a:pt x="1" y="0"/>
                    <a:pt x="1"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7" name="Freeform 313"/>
            <p:cNvSpPr>
              <a:spLocks/>
            </p:cNvSpPr>
            <p:nvPr/>
          </p:nvSpPr>
          <p:spPr bwMode="auto">
            <a:xfrm>
              <a:off x="1906" y="1812"/>
              <a:ext cx="2" cy="1"/>
            </a:xfrm>
            <a:custGeom>
              <a:avLst/>
              <a:gdLst>
                <a:gd name="T0" fmla="*/ 4 w 1"/>
                <a:gd name="T1" fmla="*/ 1 h 1"/>
                <a:gd name="T2" fmla="*/ 4 w 1"/>
                <a:gd name="T3" fmla="*/ 1 h 1"/>
                <a:gd name="T4" fmla="*/ 4 w 1"/>
                <a:gd name="T5" fmla="*/ 0 h 1"/>
                <a:gd name="T6" fmla="*/ 4 w 1"/>
                <a:gd name="T7" fmla="*/ 1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1"/>
                  </a:moveTo>
                  <a:cubicBezTo>
                    <a:pt x="1" y="1"/>
                    <a:pt x="1" y="1"/>
                    <a:pt x="1" y="1"/>
                  </a:cubicBezTo>
                  <a:cubicBezTo>
                    <a:pt x="1" y="1"/>
                    <a:pt x="0" y="1"/>
                    <a:pt x="1" y="0"/>
                  </a:cubicBezTo>
                  <a:cubicBezTo>
                    <a:pt x="1" y="0"/>
                    <a:pt x="1"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8" name="Freeform 314"/>
            <p:cNvSpPr>
              <a:spLocks/>
            </p:cNvSpPr>
            <p:nvPr/>
          </p:nvSpPr>
          <p:spPr bwMode="auto">
            <a:xfrm>
              <a:off x="1950" y="1813"/>
              <a:ext cx="2" cy="4"/>
            </a:xfrm>
            <a:custGeom>
              <a:avLst/>
              <a:gdLst>
                <a:gd name="T0" fmla="*/ 2 w 2"/>
                <a:gd name="T1" fmla="*/ 5 h 3"/>
                <a:gd name="T2" fmla="*/ 1 w 2"/>
                <a:gd name="T3" fmla="*/ 4 h 3"/>
                <a:gd name="T4" fmla="*/ 0 w 2"/>
                <a:gd name="T5" fmla="*/ 0 h 3"/>
                <a:gd name="T6" fmla="*/ 2 w 2"/>
                <a:gd name="T7" fmla="*/ 5 h 3"/>
                <a:gd name="T8" fmla="*/ 0 60000 65536"/>
                <a:gd name="T9" fmla="*/ 0 60000 65536"/>
                <a:gd name="T10" fmla="*/ 0 60000 65536"/>
                <a:gd name="T11" fmla="*/ 0 60000 65536"/>
                <a:gd name="T12" fmla="*/ 0 w 2"/>
                <a:gd name="T13" fmla="*/ 0 h 3"/>
                <a:gd name="T14" fmla="*/ 2 w 2"/>
                <a:gd name="T15" fmla="*/ 3 h 3"/>
              </a:gdLst>
              <a:ahLst/>
              <a:cxnLst>
                <a:cxn ang="T8">
                  <a:pos x="T0" y="T1"/>
                </a:cxn>
                <a:cxn ang="T9">
                  <a:pos x="T2" y="T3"/>
                </a:cxn>
                <a:cxn ang="T10">
                  <a:pos x="T4" y="T5"/>
                </a:cxn>
                <a:cxn ang="T11">
                  <a:pos x="T6" y="T7"/>
                </a:cxn>
              </a:cxnLst>
              <a:rect l="T12" t="T13" r="T14" b="T15"/>
              <a:pathLst>
                <a:path w="2" h="3">
                  <a:moveTo>
                    <a:pt x="2" y="3"/>
                  </a:moveTo>
                  <a:cubicBezTo>
                    <a:pt x="2" y="3"/>
                    <a:pt x="1" y="2"/>
                    <a:pt x="1" y="2"/>
                  </a:cubicBezTo>
                  <a:cubicBezTo>
                    <a:pt x="0" y="0"/>
                    <a:pt x="0" y="0"/>
                    <a:pt x="0" y="0"/>
                  </a:cubicBezTo>
                  <a:cubicBezTo>
                    <a:pt x="1" y="1"/>
                    <a:pt x="2" y="2"/>
                    <a:pt x="2"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09" name="Freeform 315"/>
            <p:cNvSpPr>
              <a:spLocks/>
            </p:cNvSpPr>
            <p:nvPr/>
          </p:nvSpPr>
          <p:spPr bwMode="auto">
            <a:xfrm>
              <a:off x="1908" y="1818"/>
              <a:ext cx="1" cy="1"/>
            </a:xfrm>
            <a:custGeom>
              <a:avLst/>
              <a:gdLst>
                <a:gd name="T0" fmla="*/ 1 w 1"/>
                <a:gd name="T1" fmla="*/ 1 h 1"/>
                <a:gd name="T2" fmla="*/ 0 w 1"/>
                <a:gd name="T3" fmla="*/ 0 h 1"/>
                <a:gd name="T4" fmla="*/ 0 w 1"/>
                <a:gd name="T5" fmla="*/ 0 h 1"/>
                <a:gd name="T6" fmla="*/ 1 w 1"/>
                <a:gd name="T7" fmla="*/ 1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1"/>
                  </a:moveTo>
                  <a:cubicBezTo>
                    <a:pt x="1" y="1"/>
                    <a:pt x="0" y="0"/>
                    <a:pt x="0" y="0"/>
                  </a:cubicBezTo>
                  <a:cubicBezTo>
                    <a:pt x="0" y="0"/>
                    <a:pt x="0" y="0"/>
                    <a:pt x="0" y="0"/>
                  </a:cubicBezTo>
                  <a:cubicBezTo>
                    <a:pt x="1" y="0"/>
                    <a:pt x="1"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0" name="Freeform 316"/>
            <p:cNvSpPr>
              <a:spLocks/>
            </p:cNvSpPr>
            <p:nvPr/>
          </p:nvSpPr>
          <p:spPr bwMode="auto">
            <a:xfrm>
              <a:off x="1955" y="1819"/>
              <a:ext cx="3" cy="3"/>
            </a:xfrm>
            <a:custGeom>
              <a:avLst/>
              <a:gdLst>
                <a:gd name="T0" fmla="*/ 1 w 3"/>
                <a:gd name="T1" fmla="*/ 1 h 3"/>
                <a:gd name="T2" fmla="*/ 2 w 3"/>
                <a:gd name="T3" fmla="*/ 3 h 3"/>
                <a:gd name="T4" fmla="*/ 2 w 3"/>
                <a:gd name="T5" fmla="*/ 2 h 3"/>
                <a:gd name="T6" fmla="*/ 0 w 3"/>
                <a:gd name="T7" fmla="*/ 0 h 3"/>
                <a:gd name="T8" fmla="*/ 1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1"/>
                  </a:moveTo>
                  <a:cubicBezTo>
                    <a:pt x="2" y="1"/>
                    <a:pt x="3" y="2"/>
                    <a:pt x="2" y="3"/>
                  </a:cubicBezTo>
                  <a:cubicBezTo>
                    <a:pt x="2" y="3"/>
                    <a:pt x="2" y="2"/>
                    <a:pt x="2" y="2"/>
                  </a:cubicBezTo>
                  <a:cubicBezTo>
                    <a:pt x="1" y="1"/>
                    <a:pt x="1" y="0"/>
                    <a:pt x="0" y="0"/>
                  </a:cubicBezTo>
                  <a:cubicBezTo>
                    <a:pt x="1" y="0"/>
                    <a:pt x="1"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1" name="Freeform 317"/>
            <p:cNvSpPr>
              <a:spLocks/>
            </p:cNvSpPr>
            <p:nvPr/>
          </p:nvSpPr>
          <p:spPr bwMode="auto">
            <a:xfrm>
              <a:off x="1906" y="1819"/>
              <a:ext cx="3" cy="1"/>
            </a:xfrm>
            <a:custGeom>
              <a:avLst/>
              <a:gdLst>
                <a:gd name="T0" fmla="*/ 4 w 2"/>
                <a:gd name="T1" fmla="*/ 1 h 1"/>
                <a:gd name="T2" fmla="*/ 0 w 2"/>
                <a:gd name="T3" fmla="*/ 0 h 1"/>
                <a:gd name="T4" fmla="*/ 0 w 2"/>
                <a:gd name="T5" fmla="*/ 0 h 1"/>
                <a:gd name="T6" fmla="*/ 4 w 2"/>
                <a:gd name="T7" fmla="*/ 1 h 1"/>
                <a:gd name="T8" fmla="*/ 0 60000 65536"/>
                <a:gd name="T9" fmla="*/ 0 60000 65536"/>
                <a:gd name="T10" fmla="*/ 0 60000 65536"/>
                <a:gd name="T11" fmla="*/ 0 60000 65536"/>
                <a:gd name="T12" fmla="*/ 0 w 2"/>
                <a:gd name="T13" fmla="*/ 0 h 1"/>
                <a:gd name="T14" fmla="*/ 2 w 2"/>
                <a:gd name="T15" fmla="*/ 1 h 1"/>
              </a:gdLst>
              <a:ahLst/>
              <a:cxnLst>
                <a:cxn ang="T8">
                  <a:pos x="T0" y="T1"/>
                </a:cxn>
                <a:cxn ang="T9">
                  <a:pos x="T2" y="T3"/>
                </a:cxn>
                <a:cxn ang="T10">
                  <a:pos x="T4" y="T5"/>
                </a:cxn>
                <a:cxn ang="T11">
                  <a:pos x="T6" y="T7"/>
                </a:cxn>
              </a:cxnLst>
              <a:rect l="T12" t="T13" r="T14" b="T15"/>
              <a:pathLst>
                <a:path w="2" h="1">
                  <a:moveTo>
                    <a:pt x="2" y="1"/>
                  </a:moveTo>
                  <a:cubicBezTo>
                    <a:pt x="1" y="1"/>
                    <a:pt x="1" y="0"/>
                    <a:pt x="0" y="0"/>
                  </a:cubicBezTo>
                  <a:cubicBezTo>
                    <a:pt x="0" y="0"/>
                    <a:pt x="0" y="0"/>
                    <a:pt x="0" y="0"/>
                  </a:cubicBezTo>
                  <a:cubicBezTo>
                    <a:pt x="1" y="0"/>
                    <a:pt x="1"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2" name="Freeform 318"/>
            <p:cNvSpPr>
              <a:spLocks/>
            </p:cNvSpPr>
            <p:nvPr/>
          </p:nvSpPr>
          <p:spPr bwMode="auto">
            <a:xfrm>
              <a:off x="1906" y="1820"/>
              <a:ext cx="3" cy="2"/>
            </a:xfrm>
            <a:custGeom>
              <a:avLst/>
              <a:gdLst>
                <a:gd name="T0" fmla="*/ 3 w 2"/>
                <a:gd name="T1" fmla="*/ 0 h 2"/>
                <a:gd name="T2" fmla="*/ 4 w 2"/>
                <a:gd name="T3" fmla="*/ 2 h 2"/>
                <a:gd name="T4" fmla="*/ 3 w 2"/>
                <a:gd name="T5" fmla="*/ 1 h 2"/>
                <a:gd name="T6" fmla="*/ 0 w 2"/>
                <a:gd name="T7" fmla="*/ 0 h 2"/>
                <a:gd name="T8" fmla="*/ 0 w 2"/>
                <a:gd name="T9" fmla="*/ 0 h 2"/>
                <a:gd name="T10" fmla="*/ 3 w 2"/>
                <a:gd name="T11" fmla="*/ 0 h 2"/>
                <a:gd name="T12" fmla="*/ 0 60000 65536"/>
                <a:gd name="T13" fmla="*/ 0 60000 65536"/>
                <a:gd name="T14" fmla="*/ 0 60000 65536"/>
                <a:gd name="T15" fmla="*/ 0 60000 65536"/>
                <a:gd name="T16" fmla="*/ 0 60000 65536"/>
                <a:gd name="T17" fmla="*/ 0 60000 65536"/>
                <a:gd name="T18" fmla="*/ 0 w 2"/>
                <a:gd name="T19" fmla="*/ 0 h 2"/>
                <a:gd name="T20" fmla="*/ 2 w 2"/>
                <a:gd name="T21" fmla="*/ 2 h 2"/>
              </a:gdLst>
              <a:ahLst/>
              <a:cxnLst>
                <a:cxn ang="T12">
                  <a:pos x="T0" y="T1"/>
                </a:cxn>
                <a:cxn ang="T13">
                  <a:pos x="T2" y="T3"/>
                </a:cxn>
                <a:cxn ang="T14">
                  <a:pos x="T4" y="T5"/>
                </a:cxn>
                <a:cxn ang="T15">
                  <a:pos x="T6" y="T7"/>
                </a:cxn>
                <a:cxn ang="T16">
                  <a:pos x="T8" y="T9"/>
                </a:cxn>
                <a:cxn ang="T17">
                  <a:pos x="T10" y="T11"/>
                </a:cxn>
              </a:cxnLst>
              <a:rect l="T18" t="T19" r="T20" b="T21"/>
              <a:pathLst>
                <a:path w="2" h="2">
                  <a:moveTo>
                    <a:pt x="1" y="0"/>
                  </a:moveTo>
                  <a:cubicBezTo>
                    <a:pt x="1" y="0"/>
                    <a:pt x="2" y="1"/>
                    <a:pt x="2" y="2"/>
                  </a:cubicBezTo>
                  <a:cubicBezTo>
                    <a:pt x="1" y="1"/>
                    <a:pt x="1" y="1"/>
                    <a:pt x="1" y="1"/>
                  </a:cubicBezTo>
                  <a:cubicBezTo>
                    <a:pt x="1" y="0"/>
                    <a:pt x="0" y="0"/>
                    <a:pt x="0" y="0"/>
                  </a:cubicBezTo>
                  <a:cubicBezTo>
                    <a:pt x="0" y="0"/>
                    <a:pt x="0" y="0"/>
                    <a:pt x="0" y="0"/>
                  </a:cubicBez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3" name="Freeform 319"/>
            <p:cNvSpPr>
              <a:spLocks/>
            </p:cNvSpPr>
            <p:nvPr/>
          </p:nvSpPr>
          <p:spPr bwMode="auto">
            <a:xfrm>
              <a:off x="1955" y="1821"/>
              <a:ext cx="2" cy="1"/>
            </a:xfrm>
            <a:custGeom>
              <a:avLst/>
              <a:gdLst>
                <a:gd name="T0" fmla="*/ 2 w 2"/>
                <a:gd name="T1" fmla="*/ 1 h 1"/>
                <a:gd name="T2" fmla="*/ 0 w 2"/>
                <a:gd name="T3" fmla="*/ 0 h 1"/>
                <a:gd name="T4" fmla="*/ 0 w 2"/>
                <a:gd name="T5" fmla="*/ 0 h 1"/>
                <a:gd name="T6" fmla="*/ 2 w 2"/>
                <a:gd name="T7" fmla="*/ 1 h 1"/>
                <a:gd name="T8" fmla="*/ 0 60000 65536"/>
                <a:gd name="T9" fmla="*/ 0 60000 65536"/>
                <a:gd name="T10" fmla="*/ 0 60000 65536"/>
                <a:gd name="T11" fmla="*/ 0 60000 65536"/>
                <a:gd name="T12" fmla="*/ 0 w 2"/>
                <a:gd name="T13" fmla="*/ 0 h 1"/>
                <a:gd name="T14" fmla="*/ 2 w 2"/>
                <a:gd name="T15" fmla="*/ 1 h 1"/>
              </a:gdLst>
              <a:ahLst/>
              <a:cxnLst>
                <a:cxn ang="T8">
                  <a:pos x="T0" y="T1"/>
                </a:cxn>
                <a:cxn ang="T9">
                  <a:pos x="T2" y="T3"/>
                </a:cxn>
                <a:cxn ang="T10">
                  <a:pos x="T4" y="T5"/>
                </a:cxn>
                <a:cxn ang="T11">
                  <a:pos x="T6" y="T7"/>
                </a:cxn>
              </a:cxnLst>
              <a:rect l="T12" t="T13" r="T14" b="T15"/>
              <a:pathLst>
                <a:path w="2" h="1">
                  <a:moveTo>
                    <a:pt x="2" y="1"/>
                  </a:moveTo>
                  <a:cubicBezTo>
                    <a:pt x="1" y="1"/>
                    <a:pt x="1" y="0"/>
                    <a:pt x="0" y="0"/>
                  </a:cubicBezTo>
                  <a:cubicBezTo>
                    <a:pt x="0" y="0"/>
                    <a:pt x="0" y="0"/>
                    <a:pt x="0" y="0"/>
                  </a:cubicBezTo>
                  <a:cubicBezTo>
                    <a:pt x="1" y="0"/>
                    <a:pt x="2" y="1"/>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4" name="Freeform 320"/>
            <p:cNvSpPr>
              <a:spLocks/>
            </p:cNvSpPr>
            <p:nvPr/>
          </p:nvSpPr>
          <p:spPr bwMode="auto">
            <a:xfrm>
              <a:off x="1894" y="1822"/>
              <a:ext cx="3" cy="3"/>
            </a:xfrm>
            <a:custGeom>
              <a:avLst/>
              <a:gdLst>
                <a:gd name="T0" fmla="*/ 1 w 3"/>
                <a:gd name="T1" fmla="*/ 0 h 2"/>
                <a:gd name="T2" fmla="*/ 1 w 3"/>
                <a:gd name="T3" fmla="*/ 4 h 2"/>
                <a:gd name="T4" fmla="*/ 3 w 3"/>
                <a:gd name="T5" fmla="*/ 3 h 2"/>
                <a:gd name="T6" fmla="*/ 2 w 3"/>
                <a:gd name="T7" fmla="*/ 4 h 2"/>
                <a:gd name="T8" fmla="*/ 1 w 3"/>
                <a:gd name="T9" fmla="*/ 4 h 2"/>
                <a:gd name="T10" fmla="*/ 1 w 3"/>
                <a:gd name="T11" fmla="*/ 0 h 2"/>
                <a:gd name="T12" fmla="*/ 1 w 3"/>
                <a:gd name="T13" fmla="*/ 0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1" y="0"/>
                  </a:moveTo>
                  <a:cubicBezTo>
                    <a:pt x="1" y="1"/>
                    <a:pt x="1" y="1"/>
                    <a:pt x="1" y="2"/>
                  </a:cubicBezTo>
                  <a:cubicBezTo>
                    <a:pt x="2" y="2"/>
                    <a:pt x="2" y="1"/>
                    <a:pt x="3" y="1"/>
                  </a:cubicBezTo>
                  <a:cubicBezTo>
                    <a:pt x="3" y="2"/>
                    <a:pt x="2" y="2"/>
                    <a:pt x="2" y="2"/>
                  </a:cubicBezTo>
                  <a:cubicBezTo>
                    <a:pt x="1" y="2"/>
                    <a:pt x="1" y="2"/>
                    <a:pt x="1" y="2"/>
                  </a:cubicBezTo>
                  <a:cubicBezTo>
                    <a:pt x="0" y="1"/>
                    <a:pt x="0" y="1"/>
                    <a:pt x="1" y="0"/>
                  </a:cubicBezTo>
                  <a:cubicBezTo>
                    <a:pt x="1" y="0"/>
                    <a:pt x="1"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5" name="Freeform 321"/>
            <p:cNvSpPr>
              <a:spLocks/>
            </p:cNvSpPr>
            <p:nvPr/>
          </p:nvSpPr>
          <p:spPr bwMode="auto">
            <a:xfrm>
              <a:off x="1879" y="1824"/>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0" b="0"/>
              <a:pathLst>
                <a:path>
                  <a:moveTo>
                    <a:pt x="0" y="0"/>
                  </a:moveTo>
                  <a:cubicBezTo>
                    <a:pt x="0" y="0"/>
                    <a:pt x="0" y="0"/>
                    <a:pt x="0" y="0"/>
                  </a:cubicBezTo>
                  <a:cubicBezTo>
                    <a:pt x="0" y="0"/>
                    <a:pt x="0" y="0"/>
                    <a:pt x="0" y="0"/>
                  </a:cubicBezTo>
                  <a:cubicBezTo>
                    <a:pt x="0" y="0"/>
                    <a:pt x="0" y="0"/>
                    <a:pt x="0" y="0"/>
                  </a:cubicBezTo>
                  <a:close/>
                </a:path>
              </a:pathLst>
            </a:custGeom>
            <a:solidFill>
              <a:srgbClr val="DA92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6" name="Freeform 322"/>
            <p:cNvSpPr>
              <a:spLocks/>
            </p:cNvSpPr>
            <p:nvPr/>
          </p:nvSpPr>
          <p:spPr bwMode="auto">
            <a:xfrm>
              <a:off x="1879" y="1821"/>
              <a:ext cx="6" cy="3"/>
            </a:xfrm>
            <a:custGeom>
              <a:avLst/>
              <a:gdLst>
                <a:gd name="T0" fmla="*/ 7 w 5"/>
                <a:gd name="T1" fmla="*/ 0 h 2"/>
                <a:gd name="T2" fmla="*/ 6 w 5"/>
                <a:gd name="T3" fmla="*/ 0 h 2"/>
                <a:gd name="T4" fmla="*/ 0 w 5"/>
                <a:gd name="T5" fmla="*/ 3 h 2"/>
                <a:gd name="T6" fmla="*/ 0 w 5"/>
                <a:gd name="T7" fmla="*/ 4 h 2"/>
                <a:gd name="T8" fmla="*/ 0 w 5"/>
                <a:gd name="T9" fmla="*/ 4 h 2"/>
                <a:gd name="T10" fmla="*/ 0 w 5"/>
                <a:gd name="T11" fmla="*/ 4 h 2"/>
                <a:gd name="T12" fmla="*/ 0 w 5"/>
                <a:gd name="T13" fmla="*/ 3 h 2"/>
                <a:gd name="T14" fmla="*/ 0 w 5"/>
                <a:gd name="T15" fmla="*/ 4 h 2"/>
                <a:gd name="T16" fmla="*/ 7 w 5"/>
                <a:gd name="T17" fmla="*/ 3 h 2"/>
                <a:gd name="T18" fmla="*/ 7 w 5"/>
                <a:gd name="T19" fmla="*/ 0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
                <a:gd name="T31" fmla="*/ 0 h 2"/>
                <a:gd name="T32" fmla="*/ 5 w 5"/>
                <a:gd name="T33" fmla="*/ 2 h 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 h="2">
                  <a:moveTo>
                    <a:pt x="5" y="0"/>
                  </a:moveTo>
                  <a:cubicBezTo>
                    <a:pt x="4" y="0"/>
                    <a:pt x="4" y="0"/>
                    <a:pt x="4" y="0"/>
                  </a:cubicBezTo>
                  <a:cubicBezTo>
                    <a:pt x="3" y="1"/>
                    <a:pt x="1" y="1"/>
                    <a:pt x="0" y="1"/>
                  </a:cubicBezTo>
                  <a:cubicBezTo>
                    <a:pt x="0" y="1"/>
                    <a:pt x="0" y="2"/>
                    <a:pt x="0" y="2"/>
                  </a:cubicBezTo>
                  <a:cubicBezTo>
                    <a:pt x="0" y="2"/>
                    <a:pt x="0" y="2"/>
                    <a:pt x="0" y="2"/>
                  </a:cubicBezTo>
                  <a:cubicBezTo>
                    <a:pt x="0" y="2"/>
                    <a:pt x="0" y="2"/>
                    <a:pt x="0" y="2"/>
                  </a:cubicBezTo>
                  <a:cubicBezTo>
                    <a:pt x="0" y="2"/>
                    <a:pt x="0" y="1"/>
                    <a:pt x="0" y="1"/>
                  </a:cubicBezTo>
                  <a:cubicBezTo>
                    <a:pt x="1" y="1"/>
                    <a:pt x="1" y="1"/>
                    <a:pt x="0" y="2"/>
                  </a:cubicBezTo>
                  <a:cubicBezTo>
                    <a:pt x="2" y="1"/>
                    <a:pt x="4" y="1"/>
                    <a:pt x="5" y="1"/>
                  </a:cubicBezTo>
                  <a:cubicBezTo>
                    <a:pt x="5" y="1"/>
                    <a:pt x="5" y="0"/>
                    <a:pt x="5" y="0"/>
                  </a:cubicBezTo>
                  <a:close/>
                </a:path>
              </a:pathLst>
            </a:custGeom>
            <a:solidFill>
              <a:srgbClr val="E5A8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7" name="Freeform 323"/>
            <p:cNvSpPr>
              <a:spLocks/>
            </p:cNvSpPr>
            <p:nvPr/>
          </p:nvSpPr>
          <p:spPr bwMode="auto">
            <a:xfrm>
              <a:off x="1879" y="1822"/>
              <a:ext cx="6" cy="3"/>
            </a:xfrm>
            <a:custGeom>
              <a:avLst/>
              <a:gdLst>
                <a:gd name="T0" fmla="*/ 0 w 5"/>
                <a:gd name="T1" fmla="*/ 3 h 2"/>
                <a:gd name="T2" fmla="*/ 0 w 5"/>
                <a:gd name="T3" fmla="*/ 3 h 2"/>
                <a:gd name="T4" fmla="*/ 2 w 5"/>
                <a:gd name="T5" fmla="*/ 3 h 2"/>
                <a:gd name="T6" fmla="*/ 6 w 5"/>
                <a:gd name="T7" fmla="*/ 3 h 2"/>
                <a:gd name="T8" fmla="*/ 6 w 5"/>
                <a:gd name="T9" fmla="*/ 0 h 2"/>
                <a:gd name="T10" fmla="*/ 7 w 5"/>
                <a:gd name="T11" fmla="*/ 0 h 2"/>
                <a:gd name="T12" fmla="*/ 0 w 5"/>
                <a:gd name="T13" fmla="*/ 3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1"/>
                  </a:moveTo>
                  <a:cubicBezTo>
                    <a:pt x="0" y="1"/>
                    <a:pt x="0" y="1"/>
                    <a:pt x="0" y="1"/>
                  </a:cubicBezTo>
                  <a:cubicBezTo>
                    <a:pt x="1" y="2"/>
                    <a:pt x="1" y="1"/>
                    <a:pt x="2" y="1"/>
                  </a:cubicBezTo>
                  <a:cubicBezTo>
                    <a:pt x="3" y="2"/>
                    <a:pt x="3" y="1"/>
                    <a:pt x="4" y="1"/>
                  </a:cubicBezTo>
                  <a:cubicBezTo>
                    <a:pt x="5" y="1"/>
                    <a:pt x="4" y="1"/>
                    <a:pt x="4" y="0"/>
                  </a:cubicBezTo>
                  <a:cubicBezTo>
                    <a:pt x="5" y="0"/>
                    <a:pt x="5" y="0"/>
                    <a:pt x="5" y="0"/>
                  </a:cubicBezTo>
                  <a:cubicBezTo>
                    <a:pt x="4" y="0"/>
                    <a:pt x="2" y="0"/>
                    <a:pt x="0" y="1"/>
                  </a:cubicBezTo>
                  <a:close/>
                </a:path>
              </a:pathLst>
            </a:custGeom>
            <a:solidFill>
              <a:srgbClr val="DA92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8" name="Rectangle 324"/>
            <p:cNvSpPr>
              <a:spLocks noChangeArrowheads="1"/>
            </p:cNvSpPr>
            <p:nvPr/>
          </p:nvSpPr>
          <p:spPr bwMode="auto">
            <a:xfrm>
              <a:off x="1666" y="1041"/>
              <a:ext cx="95" cy="62"/>
            </a:xfrm>
            <a:prstGeom prst="rect">
              <a:avLst/>
            </a:prstGeom>
            <a:solidFill>
              <a:srgbClr val="FFFFFF"/>
            </a:solidFill>
            <a:ln w="3175">
              <a:solidFill>
                <a:srgbClr val="898989"/>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19" name="Freeform 325"/>
            <p:cNvSpPr>
              <a:spLocks/>
            </p:cNvSpPr>
            <p:nvPr/>
          </p:nvSpPr>
          <p:spPr bwMode="auto">
            <a:xfrm>
              <a:off x="1714" y="1041"/>
              <a:ext cx="0" cy="62"/>
            </a:xfrm>
            <a:custGeom>
              <a:avLst/>
              <a:gdLst>
                <a:gd name="T0" fmla="*/ 0 h 62"/>
                <a:gd name="T1" fmla="*/ 62 h 62"/>
                <a:gd name="T2" fmla="*/ 0 h 62"/>
                <a:gd name="T3" fmla="*/ 0 60000 65536"/>
                <a:gd name="T4" fmla="*/ 0 60000 65536"/>
                <a:gd name="T5" fmla="*/ 0 60000 65536"/>
                <a:gd name="T6" fmla="*/ 0 h 62"/>
                <a:gd name="T7" fmla="*/ 62 h 62"/>
              </a:gdLst>
              <a:ahLst/>
              <a:cxnLst>
                <a:cxn ang="T3">
                  <a:pos x="0" y="T0"/>
                </a:cxn>
                <a:cxn ang="T4">
                  <a:pos x="0" y="T1"/>
                </a:cxn>
                <a:cxn ang="T5">
                  <a:pos x="0" y="T2"/>
                </a:cxn>
              </a:cxnLst>
              <a:rect l="0" t="T6" r="0" b="T7"/>
              <a:pathLst>
                <a:path h="62">
                  <a:moveTo>
                    <a:pt x="0" y="0"/>
                  </a:moveTo>
                  <a:lnTo>
                    <a:pt x="0" y="6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0" name="Line 326"/>
            <p:cNvSpPr>
              <a:spLocks noChangeShapeType="1"/>
            </p:cNvSpPr>
            <p:nvPr/>
          </p:nvSpPr>
          <p:spPr bwMode="auto">
            <a:xfrm>
              <a:off x="1714" y="1041"/>
              <a:ext cx="0" cy="62"/>
            </a:xfrm>
            <a:prstGeom prst="line">
              <a:avLst/>
            </a:prstGeom>
            <a:noFill/>
            <a:ln w="3175">
              <a:solidFill>
                <a:srgbClr val="898989"/>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1" name="Freeform 327"/>
            <p:cNvSpPr>
              <a:spLocks/>
            </p:cNvSpPr>
            <p:nvPr/>
          </p:nvSpPr>
          <p:spPr bwMode="auto">
            <a:xfrm>
              <a:off x="1730" y="1084"/>
              <a:ext cx="26" cy="13"/>
            </a:xfrm>
            <a:custGeom>
              <a:avLst/>
              <a:gdLst>
                <a:gd name="T0" fmla="*/ 0 w 23"/>
                <a:gd name="T1" fmla="*/ 14 h 12"/>
                <a:gd name="T2" fmla="*/ 14 w 23"/>
                <a:gd name="T3" fmla="*/ 5 h 12"/>
                <a:gd name="T4" fmla="*/ 14 w 23"/>
                <a:gd name="T5" fmla="*/ 14 h 12"/>
                <a:gd name="T6" fmla="*/ 29 w 23"/>
                <a:gd name="T7" fmla="*/ 0 h 12"/>
                <a:gd name="T8" fmla="*/ 0 60000 65536"/>
                <a:gd name="T9" fmla="*/ 0 60000 65536"/>
                <a:gd name="T10" fmla="*/ 0 60000 65536"/>
                <a:gd name="T11" fmla="*/ 0 60000 65536"/>
                <a:gd name="T12" fmla="*/ 0 w 23"/>
                <a:gd name="T13" fmla="*/ 0 h 12"/>
                <a:gd name="T14" fmla="*/ 23 w 23"/>
                <a:gd name="T15" fmla="*/ 12 h 12"/>
              </a:gdLst>
              <a:ahLst/>
              <a:cxnLst>
                <a:cxn ang="T8">
                  <a:pos x="T0" y="T1"/>
                </a:cxn>
                <a:cxn ang="T9">
                  <a:pos x="T2" y="T3"/>
                </a:cxn>
                <a:cxn ang="T10">
                  <a:pos x="T4" y="T5"/>
                </a:cxn>
                <a:cxn ang="T11">
                  <a:pos x="T6" y="T7"/>
                </a:cxn>
              </a:cxnLst>
              <a:rect l="T12" t="T13" r="T14" b="T15"/>
              <a:pathLst>
                <a:path w="23" h="12">
                  <a:moveTo>
                    <a:pt x="0" y="12"/>
                  </a:moveTo>
                  <a:cubicBezTo>
                    <a:pt x="4" y="8"/>
                    <a:pt x="5" y="8"/>
                    <a:pt x="11" y="5"/>
                  </a:cubicBezTo>
                  <a:cubicBezTo>
                    <a:pt x="9" y="8"/>
                    <a:pt x="12" y="8"/>
                    <a:pt x="11" y="12"/>
                  </a:cubicBezTo>
                  <a:cubicBezTo>
                    <a:pt x="17" y="3"/>
                    <a:pt x="18" y="4"/>
                    <a:pt x="23" y="0"/>
                  </a:cubicBezTo>
                </a:path>
              </a:pathLst>
            </a:custGeom>
            <a:noFill/>
            <a:ln w="3175" cap="flat">
              <a:solidFill>
                <a:srgbClr val="DCDDDD"/>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2" name="Freeform 328"/>
            <p:cNvSpPr>
              <a:spLocks/>
            </p:cNvSpPr>
            <p:nvPr/>
          </p:nvSpPr>
          <p:spPr bwMode="auto">
            <a:xfrm>
              <a:off x="1672" y="1046"/>
              <a:ext cx="14" cy="7"/>
            </a:xfrm>
            <a:custGeom>
              <a:avLst/>
              <a:gdLst>
                <a:gd name="T0" fmla="*/ 0 w 12"/>
                <a:gd name="T1" fmla="*/ 8 h 6"/>
                <a:gd name="T2" fmla="*/ 8 w 12"/>
                <a:gd name="T3" fmla="*/ 2 h 6"/>
                <a:gd name="T4" fmla="*/ 8 w 12"/>
                <a:gd name="T5" fmla="*/ 8 h 6"/>
                <a:gd name="T6" fmla="*/ 16 w 12"/>
                <a:gd name="T7" fmla="*/ 0 h 6"/>
                <a:gd name="T8" fmla="*/ 0 60000 65536"/>
                <a:gd name="T9" fmla="*/ 0 60000 65536"/>
                <a:gd name="T10" fmla="*/ 0 60000 65536"/>
                <a:gd name="T11" fmla="*/ 0 60000 65536"/>
                <a:gd name="T12" fmla="*/ 0 w 12"/>
                <a:gd name="T13" fmla="*/ 0 h 6"/>
                <a:gd name="T14" fmla="*/ 12 w 12"/>
                <a:gd name="T15" fmla="*/ 6 h 6"/>
              </a:gdLst>
              <a:ahLst/>
              <a:cxnLst>
                <a:cxn ang="T8">
                  <a:pos x="T0" y="T1"/>
                </a:cxn>
                <a:cxn ang="T9">
                  <a:pos x="T2" y="T3"/>
                </a:cxn>
                <a:cxn ang="T10">
                  <a:pos x="T4" y="T5"/>
                </a:cxn>
                <a:cxn ang="T11">
                  <a:pos x="T6" y="T7"/>
                </a:cxn>
              </a:cxnLst>
              <a:rect l="T12" t="T13" r="T14" b="T15"/>
              <a:pathLst>
                <a:path w="12" h="6">
                  <a:moveTo>
                    <a:pt x="0" y="6"/>
                  </a:moveTo>
                  <a:cubicBezTo>
                    <a:pt x="2" y="4"/>
                    <a:pt x="3" y="4"/>
                    <a:pt x="6" y="2"/>
                  </a:cubicBezTo>
                  <a:cubicBezTo>
                    <a:pt x="5" y="4"/>
                    <a:pt x="6" y="4"/>
                    <a:pt x="6" y="6"/>
                  </a:cubicBezTo>
                  <a:cubicBezTo>
                    <a:pt x="9" y="2"/>
                    <a:pt x="10" y="2"/>
                    <a:pt x="12" y="0"/>
                  </a:cubicBezTo>
                </a:path>
              </a:pathLst>
            </a:custGeom>
            <a:noFill/>
            <a:ln w="3175" cap="flat">
              <a:solidFill>
                <a:srgbClr val="DCDDDD"/>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3" name="Freeform 329"/>
            <p:cNvSpPr>
              <a:spLocks/>
            </p:cNvSpPr>
            <p:nvPr/>
          </p:nvSpPr>
          <p:spPr bwMode="auto">
            <a:xfrm>
              <a:off x="1610" y="1138"/>
              <a:ext cx="67" cy="24"/>
            </a:xfrm>
            <a:custGeom>
              <a:avLst/>
              <a:gdLst>
                <a:gd name="T0" fmla="*/ 7 w 58"/>
                <a:gd name="T1" fmla="*/ 3 h 21"/>
                <a:gd name="T2" fmla="*/ 6 w 58"/>
                <a:gd name="T3" fmla="*/ 11 h 21"/>
                <a:gd name="T4" fmla="*/ 18 w 58"/>
                <a:gd name="T5" fmla="*/ 17 h 21"/>
                <a:gd name="T6" fmla="*/ 18 w 58"/>
                <a:gd name="T7" fmla="*/ 26 h 21"/>
                <a:gd name="T8" fmla="*/ 31 w 58"/>
                <a:gd name="T9" fmla="*/ 24 h 21"/>
                <a:gd name="T10" fmla="*/ 42 w 58"/>
                <a:gd name="T11" fmla="*/ 25 h 21"/>
                <a:gd name="T12" fmla="*/ 54 w 58"/>
                <a:gd name="T13" fmla="*/ 25 h 21"/>
                <a:gd name="T14" fmla="*/ 75 w 58"/>
                <a:gd name="T15" fmla="*/ 7 h 21"/>
                <a:gd name="T16" fmla="*/ 62 w 58"/>
                <a:gd name="T17" fmla="*/ 0 h 21"/>
                <a:gd name="T18" fmla="*/ 7 w 58"/>
                <a:gd name="T19" fmla="*/ 3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8"/>
                <a:gd name="T31" fmla="*/ 0 h 21"/>
                <a:gd name="T32" fmla="*/ 58 w 58"/>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8" h="21">
                  <a:moveTo>
                    <a:pt x="5" y="3"/>
                  </a:moveTo>
                  <a:cubicBezTo>
                    <a:pt x="5" y="3"/>
                    <a:pt x="0" y="7"/>
                    <a:pt x="4" y="9"/>
                  </a:cubicBezTo>
                  <a:cubicBezTo>
                    <a:pt x="7" y="11"/>
                    <a:pt x="15" y="12"/>
                    <a:pt x="14" y="13"/>
                  </a:cubicBezTo>
                  <a:cubicBezTo>
                    <a:pt x="14" y="14"/>
                    <a:pt x="12" y="20"/>
                    <a:pt x="14" y="20"/>
                  </a:cubicBezTo>
                  <a:cubicBezTo>
                    <a:pt x="17" y="20"/>
                    <a:pt x="20" y="17"/>
                    <a:pt x="23" y="18"/>
                  </a:cubicBezTo>
                  <a:cubicBezTo>
                    <a:pt x="25" y="18"/>
                    <a:pt x="28" y="19"/>
                    <a:pt x="31" y="19"/>
                  </a:cubicBezTo>
                  <a:cubicBezTo>
                    <a:pt x="33" y="18"/>
                    <a:pt x="38" y="21"/>
                    <a:pt x="41" y="19"/>
                  </a:cubicBezTo>
                  <a:cubicBezTo>
                    <a:pt x="43" y="17"/>
                    <a:pt x="58" y="12"/>
                    <a:pt x="56" y="5"/>
                  </a:cubicBezTo>
                  <a:cubicBezTo>
                    <a:pt x="55" y="1"/>
                    <a:pt x="49" y="0"/>
                    <a:pt x="47" y="0"/>
                  </a:cubicBezTo>
                  <a:cubicBezTo>
                    <a:pt x="45" y="0"/>
                    <a:pt x="5" y="3"/>
                    <a:pt x="5" y="3"/>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4" name="Freeform 330"/>
            <p:cNvSpPr>
              <a:spLocks/>
            </p:cNvSpPr>
            <p:nvPr/>
          </p:nvSpPr>
          <p:spPr bwMode="auto">
            <a:xfrm>
              <a:off x="1602" y="1144"/>
              <a:ext cx="10" cy="6"/>
            </a:xfrm>
            <a:custGeom>
              <a:avLst/>
              <a:gdLst>
                <a:gd name="T0" fmla="*/ 12 w 8"/>
                <a:gd name="T1" fmla="*/ 1 h 5"/>
                <a:gd name="T2" fmla="*/ 11 w 8"/>
                <a:gd name="T3" fmla="*/ 1 h 5"/>
                <a:gd name="T4" fmla="*/ 11 w 8"/>
                <a:gd name="T5" fmla="*/ 2 h 5"/>
                <a:gd name="T6" fmla="*/ 7 w 8"/>
                <a:gd name="T7" fmla="*/ 5 h 5"/>
                <a:gd name="T8" fmla="*/ 6 w 8"/>
                <a:gd name="T9" fmla="*/ 5 h 5"/>
                <a:gd name="T10" fmla="*/ 4 w 8"/>
                <a:gd name="T11" fmla="*/ 2 h 5"/>
                <a:gd name="T12" fmla="*/ 1 w 8"/>
                <a:gd name="T13" fmla="*/ 1 h 5"/>
                <a:gd name="T14" fmla="*/ 1 w 8"/>
                <a:gd name="T15" fmla="*/ 1 h 5"/>
                <a:gd name="T16" fmla="*/ 0 w 8"/>
                <a:gd name="T17" fmla="*/ 0 h 5"/>
                <a:gd name="T18" fmla="*/ 0 w 8"/>
                <a:gd name="T19" fmla="*/ 1 h 5"/>
                <a:gd name="T20" fmla="*/ 0 w 8"/>
                <a:gd name="T21" fmla="*/ 2 h 5"/>
                <a:gd name="T22" fmla="*/ 5 w 8"/>
                <a:gd name="T23" fmla="*/ 6 h 5"/>
                <a:gd name="T24" fmla="*/ 12 w 8"/>
                <a:gd name="T25" fmla="*/ 5 h 5"/>
                <a:gd name="T26" fmla="*/ 12 w 8"/>
                <a:gd name="T27" fmla="*/ 1 h 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5"/>
                <a:gd name="T44" fmla="*/ 8 w 8"/>
                <a:gd name="T45" fmla="*/ 5 h 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5">
                  <a:moveTo>
                    <a:pt x="8" y="1"/>
                  </a:moveTo>
                  <a:cubicBezTo>
                    <a:pt x="8" y="1"/>
                    <a:pt x="8" y="1"/>
                    <a:pt x="7" y="1"/>
                  </a:cubicBezTo>
                  <a:cubicBezTo>
                    <a:pt x="7" y="2"/>
                    <a:pt x="7" y="2"/>
                    <a:pt x="7" y="2"/>
                  </a:cubicBezTo>
                  <a:cubicBezTo>
                    <a:pt x="6" y="3"/>
                    <a:pt x="6" y="3"/>
                    <a:pt x="5" y="3"/>
                  </a:cubicBezTo>
                  <a:cubicBezTo>
                    <a:pt x="5" y="2"/>
                    <a:pt x="4" y="2"/>
                    <a:pt x="4" y="3"/>
                  </a:cubicBezTo>
                  <a:cubicBezTo>
                    <a:pt x="3" y="3"/>
                    <a:pt x="2" y="2"/>
                    <a:pt x="2" y="2"/>
                  </a:cubicBezTo>
                  <a:cubicBezTo>
                    <a:pt x="2" y="1"/>
                    <a:pt x="2" y="1"/>
                    <a:pt x="1" y="1"/>
                  </a:cubicBezTo>
                  <a:cubicBezTo>
                    <a:pt x="1" y="1"/>
                    <a:pt x="1" y="1"/>
                    <a:pt x="1" y="1"/>
                  </a:cubicBezTo>
                  <a:cubicBezTo>
                    <a:pt x="1" y="1"/>
                    <a:pt x="0" y="0"/>
                    <a:pt x="0" y="0"/>
                  </a:cubicBezTo>
                  <a:cubicBezTo>
                    <a:pt x="0" y="0"/>
                    <a:pt x="0" y="1"/>
                    <a:pt x="0" y="1"/>
                  </a:cubicBezTo>
                  <a:cubicBezTo>
                    <a:pt x="0" y="2"/>
                    <a:pt x="0" y="2"/>
                    <a:pt x="0" y="2"/>
                  </a:cubicBezTo>
                  <a:cubicBezTo>
                    <a:pt x="1" y="3"/>
                    <a:pt x="1" y="4"/>
                    <a:pt x="3" y="4"/>
                  </a:cubicBezTo>
                  <a:cubicBezTo>
                    <a:pt x="4" y="5"/>
                    <a:pt x="7" y="5"/>
                    <a:pt x="8" y="3"/>
                  </a:cubicBezTo>
                  <a:cubicBezTo>
                    <a:pt x="8" y="3"/>
                    <a:pt x="8" y="2"/>
                    <a:pt x="8" y="1"/>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5" name="Freeform 331"/>
            <p:cNvSpPr>
              <a:spLocks noEditPoints="1"/>
            </p:cNvSpPr>
            <p:nvPr/>
          </p:nvSpPr>
          <p:spPr bwMode="auto">
            <a:xfrm>
              <a:off x="1672" y="1155"/>
              <a:ext cx="10" cy="5"/>
            </a:xfrm>
            <a:custGeom>
              <a:avLst/>
              <a:gdLst>
                <a:gd name="T0" fmla="*/ 9 w 8"/>
                <a:gd name="T1" fmla="*/ 2 h 5"/>
                <a:gd name="T2" fmla="*/ 9 w 8"/>
                <a:gd name="T3" fmla="*/ 2 h 5"/>
                <a:gd name="T4" fmla="*/ 9 w 8"/>
                <a:gd name="T5" fmla="*/ 2 h 5"/>
                <a:gd name="T6" fmla="*/ 9 w 8"/>
                <a:gd name="T7" fmla="*/ 2 h 5"/>
                <a:gd name="T8" fmla="*/ 6 w 8"/>
                <a:gd name="T9" fmla="*/ 4 h 5"/>
                <a:gd name="T10" fmla="*/ 7 w 8"/>
                <a:gd name="T11" fmla="*/ 1 h 5"/>
                <a:gd name="T12" fmla="*/ 6 w 8"/>
                <a:gd name="T13" fmla="*/ 1 h 5"/>
                <a:gd name="T14" fmla="*/ 6 w 8"/>
                <a:gd name="T15" fmla="*/ 2 h 5"/>
                <a:gd name="T16" fmla="*/ 6 w 8"/>
                <a:gd name="T17" fmla="*/ 2 h 5"/>
                <a:gd name="T18" fmla="*/ 6 w 8"/>
                <a:gd name="T19" fmla="*/ 2 h 5"/>
                <a:gd name="T20" fmla="*/ 5 w 8"/>
                <a:gd name="T21" fmla="*/ 3 h 5"/>
                <a:gd name="T22" fmla="*/ 1 w 8"/>
                <a:gd name="T23" fmla="*/ 2 h 5"/>
                <a:gd name="T24" fmla="*/ 0 w 8"/>
                <a:gd name="T25" fmla="*/ 0 h 5"/>
                <a:gd name="T26" fmla="*/ 0 w 8"/>
                <a:gd name="T27" fmla="*/ 0 h 5"/>
                <a:gd name="T28" fmla="*/ 0 w 8"/>
                <a:gd name="T29" fmla="*/ 1 h 5"/>
                <a:gd name="T30" fmla="*/ 0 w 8"/>
                <a:gd name="T31" fmla="*/ 2 h 5"/>
                <a:gd name="T32" fmla="*/ 0 w 8"/>
                <a:gd name="T33" fmla="*/ 2 h 5"/>
                <a:gd name="T34" fmla="*/ 0 w 8"/>
                <a:gd name="T35" fmla="*/ 2 h 5"/>
                <a:gd name="T36" fmla="*/ 0 w 8"/>
                <a:gd name="T37" fmla="*/ 3 h 5"/>
                <a:gd name="T38" fmla="*/ 1 w 8"/>
                <a:gd name="T39" fmla="*/ 4 h 5"/>
                <a:gd name="T40" fmla="*/ 1 w 8"/>
                <a:gd name="T41" fmla="*/ 5 h 5"/>
                <a:gd name="T42" fmla="*/ 4 w 8"/>
                <a:gd name="T43" fmla="*/ 5 h 5"/>
                <a:gd name="T44" fmla="*/ 11 w 8"/>
                <a:gd name="T45" fmla="*/ 4 h 5"/>
                <a:gd name="T46" fmla="*/ 12 w 8"/>
                <a:gd name="T47" fmla="*/ 2 h 5"/>
                <a:gd name="T48" fmla="*/ 9 w 8"/>
                <a:gd name="T49" fmla="*/ 2 h 5"/>
                <a:gd name="T50" fmla="*/ 0 w 8"/>
                <a:gd name="T51" fmla="*/ 2 h 5"/>
                <a:gd name="T52" fmla="*/ 0 w 8"/>
                <a:gd name="T53" fmla="*/ 1 h 5"/>
                <a:gd name="T54" fmla="*/ 0 w 8"/>
                <a:gd name="T55" fmla="*/ 2 h 5"/>
                <a:gd name="T56" fmla="*/ 1 w 8"/>
                <a:gd name="T57" fmla="*/ 3 h 5"/>
                <a:gd name="T58" fmla="*/ 1 w 8"/>
                <a:gd name="T59" fmla="*/ 3 h 5"/>
                <a:gd name="T60" fmla="*/ 4 w 8"/>
                <a:gd name="T61" fmla="*/ 3 h 5"/>
                <a:gd name="T62" fmla="*/ 1 w 8"/>
                <a:gd name="T63" fmla="*/ 3 h 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
                <a:gd name="T97" fmla="*/ 0 h 5"/>
                <a:gd name="T98" fmla="*/ 8 w 8"/>
                <a:gd name="T99" fmla="*/ 5 h 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 h="5">
                  <a:moveTo>
                    <a:pt x="6" y="2"/>
                  </a:moveTo>
                  <a:cubicBezTo>
                    <a:pt x="6" y="2"/>
                    <a:pt x="6" y="2"/>
                    <a:pt x="6" y="2"/>
                  </a:cubicBezTo>
                  <a:cubicBezTo>
                    <a:pt x="6" y="2"/>
                    <a:pt x="6" y="2"/>
                    <a:pt x="6" y="2"/>
                  </a:cubicBezTo>
                  <a:cubicBezTo>
                    <a:pt x="6" y="2"/>
                    <a:pt x="6" y="2"/>
                    <a:pt x="6" y="2"/>
                  </a:cubicBezTo>
                  <a:cubicBezTo>
                    <a:pt x="6" y="3"/>
                    <a:pt x="5" y="3"/>
                    <a:pt x="4" y="4"/>
                  </a:cubicBezTo>
                  <a:cubicBezTo>
                    <a:pt x="5" y="3"/>
                    <a:pt x="5" y="2"/>
                    <a:pt x="5" y="1"/>
                  </a:cubicBezTo>
                  <a:cubicBezTo>
                    <a:pt x="5" y="1"/>
                    <a:pt x="4" y="1"/>
                    <a:pt x="4" y="1"/>
                  </a:cubicBezTo>
                  <a:cubicBezTo>
                    <a:pt x="4" y="1"/>
                    <a:pt x="4" y="2"/>
                    <a:pt x="4" y="2"/>
                  </a:cubicBezTo>
                  <a:cubicBezTo>
                    <a:pt x="4" y="2"/>
                    <a:pt x="4" y="2"/>
                    <a:pt x="4" y="2"/>
                  </a:cubicBezTo>
                  <a:cubicBezTo>
                    <a:pt x="4" y="2"/>
                    <a:pt x="4" y="2"/>
                    <a:pt x="4" y="2"/>
                  </a:cubicBezTo>
                  <a:cubicBezTo>
                    <a:pt x="4" y="3"/>
                    <a:pt x="4" y="3"/>
                    <a:pt x="3" y="3"/>
                  </a:cubicBezTo>
                  <a:cubicBezTo>
                    <a:pt x="2" y="4"/>
                    <a:pt x="1" y="3"/>
                    <a:pt x="1" y="2"/>
                  </a:cubicBezTo>
                  <a:cubicBezTo>
                    <a:pt x="0" y="1"/>
                    <a:pt x="0" y="1"/>
                    <a:pt x="0" y="0"/>
                  </a:cubicBezTo>
                  <a:cubicBezTo>
                    <a:pt x="0" y="0"/>
                    <a:pt x="0" y="0"/>
                    <a:pt x="0" y="0"/>
                  </a:cubicBezTo>
                  <a:cubicBezTo>
                    <a:pt x="0" y="1"/>
                    <a:pt x="0" y="1"/>
                    <a:pt x="0" y="1"/>
                  </a:cubicBezTo>
                  <a:cubicBezTo>
                    <a:pt x="0" y="1"/>
                    <a:pt x="0" y="1"/>
                    <a:pt x="0" y="2"/>
                  </a:cubicBezTo>
                  <a:cubicBezTo>
                    <a:pt x="0" y="2"/>
                    <a:pt x="0" y="2"/>
                    <a:pt x="0" y="2"/>
                  </a:cubicBezTo>
                  <a:cubicBezTo>
                    <a:pt x="0" y="2"/>
                    <a:pt x="0" y="2"/>
                    <a:pt x="0" y="2"/>
                  </a:cubicBezTo>
                  <a:cubicBezTo>
                    <a:pt x="0" y="3"/>
                    <a:pt x="0" y="3"/>
                    <a:pt x="0" y="3"/>
                  </a:cubicBezTo>
                  <a:cubicBezTo>
                    <a:pt x="1" y="4"/>
                    <a:pt x="1" y="4"/>
                    <a:pt x="1" y="4"/>
                  </a:cubicBezTo>
                  <a:cubicBezTo>
                    <a:pt x="1" y="4"/>
                    <a:pt x="1" y="5"/>
                    <a:pt x="1" y="5"/>
                  </a:cubicBezTo>
                  <a:cubicBezTo>
                    <a:pt x="2" y="5"/>
                    <a:pt x="2" y="5"/>
                    <a:pt x="2" y="5"/>
                  </a:cubicBezTo>
                  <a:cubicBezTo>
                    <a:pt x="4" y="5"/>
                    <a:pt x="6" y="5"/>
                    <a:pt x="7" y="4"/>
                  </a:cubicBezTo>
                  <a:cubicBezTo>
                    <a:pt x="8" y="4"/>
                    <a:pt x="8" y="3"/>
                    <a:pt x="8" y="2"/>
                  </a:cubicBezTo>
                  <a:cubicBezTo>
                    <a:pt x="7" y="2"/>
                    <a:pt x="7" y="1"/>
                    <a:pt x="6" y="2"/>
                  </a:cubicBezTo>
                  <a:close/>
                  <a:moveTo>
                    <a:pt x="0" y="2"/>
                  </a:moveTo>
                  <a:cubicBezTo>
                    <a:pt x="0" y="1"/>
                    <a:pt x="0" y="1"/>
                    <a:pt x="0" y="1"/>
                  </a:cubicBezTo>
                  <a:cubicBezTo>
                    <a:pt x="0" y="1"/>
                    <a:pt x="0" y="1"/>
                    <a:pt x="0" y="2"/>
                  </a:cubicBezTo>
                  <a:close/>
                  <a:moveTo>
                    <a:pt x="1" y="3"/>
                  </a:moveTo>
                  <a:cubicBezTo>
                    <a:pt x="1" y="3"/>
                    <a:pt x="1" y="3"/>
                    <a:pt x="1" y="3"/>
                  </a:cubicBezTo>
                  <a:cubicBezTo>
                    <a:pt x="2" y="3"/>
                    <a:pt x="2" y="3"/>
                    <a:pt x="2" y="3"/>
                  </a:cubicBezTo>
                  <a:cubicBezTo>
                    <a:pt x="2" y="3"/>
                    <a:pt x="1" y="3"/>
                    <a:pt x="1" y="3"/>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6" name="Freeform 332"/>
            <p:cNvSpPr>
              <a:spLocks/>
            </p:cNvSpPr>
            <p:nvPr/>
          </p:nvSpPr>
          <p:spPr bwMode="auto">
            <a:xfrm>
              <a:off x="1677" y="1138"/>
              <a:ext cx="16" cy="9"/>
            </a:xfrm>
            <a:custGeom>
              <a:avLst/>
              <a:gdLst>
                <a:gd name="T0" fmla="*/ 17 w 14"/>
                <a:gd name="T1" fmla="*/ 1 h 8"/>
                <a:gd name="T2" fmla="*/ 17 w 14"/>
                <a:gd name="T3" fmla="*/ 0 h 8"/>
                <a:gd name="T4" fmla="*/ 13 w 14"/>
                <a:gd name="T5" fmla="*/ 2 h 8"/>
                <a:gd name="T6" fmla="*/ 10 w 14"/>
                <a:gd name="T7" fmla="*/ 3 h 8"/>
                <a:gd name="T8" fmla="*/ 8 w 14"/>
                <a:gd name="T9" fmla="*/ 7 h 8"/>
                <a:gd name="T10" fmla="*/ 8 w 14"/>
                <a:gd name="T11" fmla="*/ 7 h 8"/>
                <a:gd name="T12" fmla="*/ 3 w 14"/>
                <a:gd name="T13" fmla="*/ 7 h 8"/>
                <a:gd name="T14" fmla="*/ 3 w 14"/>
                <a:gd name="T15" fmla="*/ 7 h 8"/>
                <a:gd name="T16" fmla="*/ 2 w 14"/>
                <a:gd name="T17" fmla="*/ 7 h 8"/>
                <a:gd name="T18" fmla="*/ 0 w 14"/>
                <a:gd name="T19" fmla="*/ 3 h 8"/>
                <a:gd name="T20" fmla="*/ 0 w 14"/>
                <a:gd name="T21" fmla="*/ 3 h 8"/>
                <a:gd name="T22" fmla="*/ 0 w 14"/>
                <a:gd name="T23" fmla="*/ 6 h 8"/>
                <a:gd name="T24" fmla="*/ 0 w 14"/>
                <a:gd name="T25" fmla="*/ 6 h 8"/>
                <a:gd name="T26" fmla="*/ 0 w 14"/>
                <a:gd name="T27" fmla="*/ 7 h 8"/>
                <a:gd name="T28" fmla="*/ 1 w 14"/>
                <a:gd name="T29" fmla="*/ 8 h 8"/>
                <a:gd name="T30" fmla="*/ 1 w 14"/>
                <a:gd name="T31" fmla="*/ 8 h 8"/>
                <a:gd name="T32" fmla="*/ 1 w 14"/>
                <a:gd name="T33" fmla="*/ 9 h 8"/>
                <a:gd name="T34" fmla="*/ 1 w 14"/>
                <a:gd name="T35" fmla="*/ 9 h 8"/>
                <a:gd name="T36" fmla="*/ 7 w 14"/>
                <a:gd name="T37" fmla="*/ 9 h 8"/>
                <a:gd name="T38" fmla="*/ 13 w 14"/>
                <a:gd name="T39" fmla="*/ 6 h 8"/>
                <a:gd name="T40" fmla="*/ 17 w 14"/>
                <a:gd name="T41" fmla="*/ 3 h 8"/>
                <a:gd name="T42" fmla="*/ 17 w 14"/>
                <a:gd name="T43" fmla="*/ 1 h 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
                <a:gd name="T67" fmla="*/ 0 h 8"/>
                <a:gd name="T68" fmla="*/ 14 w 14"/>
                <a:gd name="T69" fmla="*/ 8 h 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 h="8">
                  <a:moveTo>
                    <a:pt x="13" y="1"/>
                  </a:moveTo>
                  <a:cubicBezTo>
                    <a:pt x="13" y="0"/>
                    <a:pt x="13" y="0"/>
                    <a:pt x="13" y="0"/>
                  </a:cubicBezTo>
                  <a:cubicBezTo>
                    <a:pt x="12" y="1"/>
                    <a:pt x="11" y="2"/>
                    <a:pt x="10" y="2"/>
                  </a:cubicBezTo>
                  <a:cubicBezTo>
                    <a:pt x="9" y="3"/>
                    <a:pt x="8" y="3"/>
                    <a:pt x="8" y="3"/>
                  </a:cubicBezTo>
                  <a:cubicBezTo>
                    <a:pt x="7" y="4"/>
                    <a:pt x="7" y="4"/>
                    <a:pt x="6" y="5"/>
                  </a:cubicBezTo>
                  <a:cubicBezTo>
                    <a:pt x="6" y="4"/>
                    <a:pt x="6" y="5"/>
                    <a:pt x="6" y="5"/>
                  </a:cubicBezTo>
                  <a:cubicBezTo>
                    <a:pt x="5" y="6"/>
                    <a:pt x="4" y="6"/>
                    <a:pt x="3" y="5"/>
                  </a:cubicBezTo>
                  <a:cubicBezTo>
                    <a:pt x="3" y="5"/>
                    <a:pt x="3" y="4"/>
                    <a:pt x="3" y="5"/>
                  </a:cubicBezTo>
                  <a:cubicBezTo>
                    <a:pt x="4" y="4"/>
                    <a:pt x="2" y="5"/>
                    <a:pt x="2" y="5"/>
                  </a:cubicBezTo>
                  <a:cubicBezTo>
                    <a:pt x="1" y="4"/>
                    <a:pt x="1" y="4"/>
                    <a:pt x="0" y="3"/>
                  </a:cubicBezTo>
                  <a:cubicBezTo>
                    <a:pt x="0" y="3"/>
                    <a:pt x="0" y="3"/>
                    <a:pt x="0" y="3"/>
                  </a:cubicBezTo>
                  <a:cubicBezTo>
                    <a:pt x="0" y="3"/>
                    <a:pt x="0" y="3"/>
                    <a:pt x="0" y="4"/>
                  </a:cubicBezTo>
                  <a:cubicBezTo>
                    <a:pt x="0" y="4"/>
                    <a:pt x="0" y="4"/>
                    <a:pt x="0" y="4"/>
                  </a:cubicBezTo>
                  <a:cubicBezTo>
                    <a:pt x="0" y="5"/>
                    <a:pt x="0" y="5"/>
                    <a:pt x="0" y="5"/>
                  </a:cubicBezTo>
                  <a:cubicBezTo>
                    <a:pt x="0" y="6"/>
                    <a:pt x="0" y="6"/>
                    <a:pt x="1" y="6"/>
                  </a:cubicBezTo>
                  <a:cubicBezTo>
                    <a:pt x="1" y="6"/>
                    <a:pt x="1" y="6"/>
                    <a:pt x="1" y="6"/>
                  </a:cubicBezTo>
                  <a:cubicBezTo>
                    <a:pt x="1" y="6"/>
                    <a:pt x="1" y="6"/>
                    <a:pt x="1" y="7"/>
                  </a:cubicBezTo>
                  <a:cubicBezTo>
                    <a:pt x="1" y="7"/>
                    <a:pt x="1" y="7"/>
                    <a:pt x="1" y="7"/>
                  </a:cubicBezTo>
                  <a:cubicBezTo>
                    <a:pt x="3" y="7"/>
                    <a:pt x="4" y="8"/>
                    <a:pt x="5" y="7"/>
                  </a:cubicBezTo>
                  <a:cubicBezTo>
                    <a:pt x="7" y="7"/>
                    <a:pt x="9" y="6"/>
                    <a:pt x="10" y="4"/>
                  </a:cubicBezTo>
                  <a:cubicBezTo>
                    <a:pt x="11" y="4"/>
                    <a:pt x="12" y="3"/>
                    <a:pt x="13" y="3"/>
                  </a:cubicBezTo>
                  <a:cubicBezTo>
                    <a:pt x="14" y="2"/>
                    <a:pt x="14" y="1"/>
                    <a:pt x="13" y="1"/>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7" name="Freeform 333"/>
            <p:cNvSpPr>
              <a:spLocks/>
            </p:cNvSpPr>
            <p:nvPr/>
          </p:nvSpPr>
          <p:spPr bwMode="auto">
            <a:xfrm>
              <a:off x="1607" y="1068"/>
              <a:ext cx="67" cy="91"/>
            </a:xfrm>
            <a:custGeom>
              <a:avLst/>
              <a:gdLst>
                <a:gd name="T0" fmla="*/ 62 w 58"/>
                <a:gd name="T1" fmla="*/ 19 h 80"/>
                <a:gd name="T2" fmla="*/ 59 w 58"/>
                <a:gd name="T3" fmla="*/ 28 h 80"/>
                <a:gd name="T4" fmla="*/ 49 w 58"/>
                <a:gd name="T5" fmla="*/ 36 h 80"/>
                <a:gd name="T6" fmla="*/ 69 w 58"/>
                <a:gd name="T7" fmla="*/ 26 h 80"/>
                <a:gd name="T8" fmla="*/ 76 w 58"/>
                <a:gd name="T9" fmla="*/ 34 h 80"/>
                <a:gd name="T10" fmla="*/ 70 w 58"/>
                <a:gd name="T11" fmla="*/ 41 h 80"/>
                <a:gd name="T12" fmla="*/ 66 w 58"/>
                <a:gd name="T13" fmla="*/ 48 h 80"/>
                <a:gd name="T14" fmla="*/ 59 w 58"/>
                <a:gd name="T15" fmla="*/ 66 h 80"/>
                <a:gd name="T16" fmla="*/ 58 w 58"/>
                <a:gd name="T17" fmla="*/ 72 h 80"/>
                <a:gd name="T18" fmla="*/ 59 w 58"/>
                <a:gd name="T19" fmla="*/ 73 h 80"/>
                <a:gd name="T20" fmla="*/ 76 w 58"/>
                <a:gd name="T21" fmla="*/ 82 h 80"/>
                <a:gd name="T22" fmla="*/ 57 w 58"/>
                <a:gd name="T23" fmla="*/ 96 h 80"/>
                <a:gd name="T24" fmla="*/ 53 w 58"/>
                <a:gd name="T25" fmla="*/ 98 h 80"/>
                <a:gd name="T26" fmla="*/ 37 w 58"/>
                <a:gd name="T27" fmla="*/ 100 h 80"/>
                <a:gd name="T28" fmla="*/ 25 w 58"/>
                <a:gd name="T29" fmla="*/ 104 h 80"/>
                <a:gd name="T30" fmla="*/ 28 w 58"/>
                <a:gd name="T31" fmla="*/ 93 h 80"/>
                <a:gd name="T32" fmla="*/ 12 w 58"/>
                <a:gd name="T33" fmla="*/ 89 h 80"/>
                <a:gd name="T34" fmla="*/ 17 w 58"/>
                <a:gd name="T35" fmla="*/ 69 h 80"/>
                <a:gd name="T36" fmla="*/ 31 w 58"/>
                <a:gd name="T37" fmla="*/ 72 h 80"/>
                <a:gd name="T38" fmla="*/ 29 w 58"/>
                <a:gd name="T39" fmla="*/ 65 h 80"/>
                <a:gd name="T40" fmla="*/ 18 w 58"/>
                <a:gd name="T41" fmla="*/ 66 h 80"/>
                <a:gd name="T42" fmla="*/ 18 w 58"/>
                <a:gd name="T43" fmla="*/ 59 h 80"/>
                <a:gd name="T44" fmla="*/ 15 w 58"/>
                <a:gd name="T45" fmla="*/ 60 h 80"/>
                <a:gd name="T46" fmla="*/ 7 w 58"/>
                <a:gd name="T47" fmla="*/ 66 h 80"/>
                <a:gd name="T48" fmla="*/ 1 w 58"/>
                <a:gd name="T49" fmla="*/ 67 h 80"/>
                <a:gd name="T50" fmla="*/ 2 w 58"/>
                <a:gd name="T51" fmla="*/ 63 h 80"/>
                <a:gd name="T52" fmla="*/ 10 w 58"/>
                <a:gd name="T53" fmla="*/ 59 h 80"/>
                <a:gd name="T54" fmla="*/ 12 w 58"/>
                <a:gd name="T55" fmla="*/ 52 h 80"/>
                <a:gd name="T56" fmla="*/ 20 w 58"/>
                <a:gd name="T57" fmla="*/ 55 h 80"/>
                <a:gd name="T58" fmla="*/ 32 w 58"/>
                <a:gd name="T59" fmla="*/ 41 h 80"/>
                <a:gd name="T60" fmla="*/ 44 w 58"/>
                <a:gd name="T61" fmla="*/ 36 h 80"/>
                <a:gd name="T62" fmla="*/ 40 w 58"/>
                <a:gd name="T63" fmla="*/ 35 h 80"/>
                <a:gd name="T64" fmla="*/ 34 w 58"/>
                <a:gd name="T65" fmla="*/ 28 h 80"/>
                <a:gd name="T66" fmla="*/ 31 w 58"/>
                <a:gd name="T67" fmla="*/ 20 h 80"/>
                <a:gd name="T68" fmla="*/ 34 w 58"/>
                <a:gd name="T69" fmla="*/ 13 h 80"/>
                <a:gd name="T70" fmla="*/ 32 w 58"/>
                <a:gd name="T71" fmla="*/ 9 h 80"/>
                <a:gd name="T72" fmla="*/ 37 w 58"/>
                <a:gd name="T73" fmla="*/ 1 h 80"/>
                <a:gd name="T74" fmla="*/ 61 w 58"/>
                <a:gd name="T75" fmla="*/ 10 h 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8"/>
                <a:gd name="T115" fmla="*/ 0 h 80"/>
                <a:gd name="T116" fmla="*/ 58 w 58"/>
                <a:gd name="T117" fmla="*/ 80 h 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8" h="80">
                  <a:moveTo>
                    <a:pt x="46" y="8"/>
                  </a:moveTo>
                  <a:cubicBezTo>
                    <a:pt x="48" y="10"/>
                    <a:pt x="47" y="13"/>
                    <a:pt x="47" y="15"/>
                  </a:cubicBezTo>
                  <a:cubicBezTo>
                    <a:pt x="48" y="16"/>
                    <a:pt x="48" y="18"/>
                    <a:pt x="48" y="20"/>
                  </a:cubicBezTo>
                  <a:cubicBezTo>
                    <a:pt x="47" y="22"/>
                    <a:pt x="45" y="23"/>
                    <a:pt x="44" y="22"/>
                  </a:cubicBezTo>
                  <a:cubicBezTo>
                    <a:pt x="42" y="25"/>
                    <a:pt x="38" y="26"/>
                    <a:pt x="36" y="27"/>
                  </a:cubicBezTo>
                  <a:cubicBezTo>
                    <a:pt x="36" y="27"/>
                    <a:pt x="36" y="28"/>
                    <a:pt x="36" y="28"/>
                  </a:cubicBezTo>
                  <a:cubicBezTo>
                    <a:pt x="36" y="28"/>
                    <a:pt x="37" y="27"/>
                    <a:pt x="37" y="28"/>
                  </a:cubicBezTo>
                  <a:cubicBezTo>
                    <a:pt x="42" y="25"/>
                    <a:pt x="47" y="23"/>
                    <a:pt x="52" y="20"/>
                  </a:cubicBezTo>
                  <a:cubicBezTo>
                    <a:pt x="54" y="19"/>
                    <a:pt x="55" y="20"/>
                    <a:pt x="56" y="21"/>
                  </a:cubicBezTo>
                  <a:cubicBezTo>
                    <a:pt x="57" y="22"/>
                    <a:pt x="58" y="24"/>
                    <a:pt x="57" y="26"/>
                  </a:cubicBezTo>
                  <a:cubicBezTo>
                    <a:pt x="56" y="27"/>
                    <a:pt x="54" y="27"/>
                    <a:pt x="52" y="28"/>
                  </a:cubicBezTo>
                  <a:cubicBezTo>
                    <a:pt x="53" y="30"/>
                    <a:pt x="54" y="31"/>
                    <a:pt x="53" y="32"/>
                  </a:cubicBezTo>
                  <a:cubicBezTo>
                    <a:pt x="52" y="33"/>
                    <a:pt x="52" y="33"/>
                    <a:pt x="52" y="33"/>
                  </a:cubicBezTo>
                  <a:cubicBezTo>
                    <a:pt x="52" y="35"/>
                    <a:pt x="50" y="36"/>
                    <a:pt x="49" y="37"/>
                  </a:cubicBezTo>
                  <a:cubicBezTo>
                    <a:pt x="50" y="37"/>
                    <a:pt x="51" y="37"/>
                    <a:pt x="52" y="38"/>
                  </a:cubicBezTo>
                  <a:cubicBezTo>
                    <a:pt x="51" y="43"/>
                    <a:pt x="50" y="50"/>
                    <a:pt x="44" y="51"/>
                  </a:cubicBezTo>
                  <a:cubicBezTo>
                    <a:pt x="44" y="52"/>
                    <a:pt x="45" y="53"/>
                    <a:pt x="44" y="54"/>
                  </a:cubicBezTo>
                  <a:cubicBezTo>
                    <a:pt x="43" y="55"/>
                    <a:pt x="43" y="55"/>
                    <a:pt x="43" y="55"/>
                  </a:cubicBezTo>
                  <a:cubicBezTo>
                    <a:pt x="44" y="55"/>
                    <a:pt x="44" y="55"/>
                    <a:pt x="44" y="55"/>
                  </a:cubicBezTo>
                  <a:cubicBezTo>
                    <a:pt x="45" y="56"/>
                    <a:pt x="44" y="56"/>
                    <a:pt x="44" y="56"/>
                  </a:cubicBezTo>
                  <a:cubicBezTo>
                    <a:pt x="47" y="58"/>
                    <a:pt x="50" y="55"/>
                    <a:pt x="52" y="57"/>
                  </a:cubicBezTo>
                  <a:cubicBezTo>
                    <a:pt x="55" y="58"/>
                    <a:pt x="57" y="60"/>
                    <a:pt x="57" y="63"/>
                  </a:cubicBezTo>
                  <a:cubicBezTo>
                    <a:pt x="58" y="66"/>
                    <a:pt x="56" y="68"/>
                    <a:pt x="55" y="69"/>
                  </a:cubicBezTo>
                  <a:cubicBezTo>
                    <a:pt x="51" y="71"/>
                    <a:pt x="46" y="72"/>
                    <a:pt x="42" y="74"/>
                  </a:cubicBezTo>
                  <a:cubicBezTo>
                    <a:pt x="43" y="75"/>
                    <a:pt x="44" y="76"/>
                    <a:pt x="43" y="78"/>
                  </a:cubicBezTo>
                  <a:cubicBezTo>
                    <a:pt x="42" y="77"/>
                    <a:pt x="41" y="76"/>
                    <a:pt x="40" y="76"/>
                  </a:cubicBezTo>
                  <a:cubicBezTo>
                    <a:pt x="39" y="75"/>
                    <a:pt x="39" y="75"/>
                    <a:pt x="38" y="74"/>
                  </a:cubicBezTo>
                  <a:cubicBezTo>
                    <a:pt x="35" y="76"/>
                    <a:pt x="31" y="74"/>
                    <a:pt x="28" y="77"/>
                  </a:cubicBezTo>
                  <a:cubicBezTo>
                    <a:pt x="27" y="77"/>
                    <a:pt x="27" y="76"/>
                    <a:pt x="26" y="75"/>
                  </a:cubicBezTo>
                  <a:cubicBezTo>
                    <a:pt x="24" y="77"/>
                    <a:pt x="22" y="79"/>
                    <a:pt x="19" y="80"/>
                  </a:cubicBezTo>
                  <a:cubicBezTo>
                    <a:pt x="18" y="80"/>
                    <a:pt x="19" y="79"/>
                    <a:pt x="19" y="78"/>
                  </a:cubicBezTo>
                  <a:cubicBezTo>
                    <a:pt x="20" y="76"/>
                    <a:pt x="21" y="74"/>
                    <a:pt x="21" y="72"/>
                  </a:cubicBezTo>
                  <a:cubicBezTo>
                    <a:pt x="19" y="71"/>
                    <a:pt x="15" y="70"/>
                    <a:pt x="13" y="70"/>
                  </a:cubicBezTo>
                  <a:cubicBezTo>
                    <a:pt x="11" y="69"/>
                    <a:pt x="10" y="70"/>
                    <a:pt x="9" y="69"/>
                  </a:cubicBezTo>
                  <a:cubicBezTo>
                    <a:pt x="7" y="67"/>
                    <a:pt x="7" y="65"/>
                    <a:pt x="7" y="62"/>
                  </a:cubicBezTo>
                  <a:cubicBezTo>
                    <a:pt x="8" y="59"/>
                    <a:pt x="9" y="55"/>
                    <a:pt x="13" y="54"/>
                  </a:cubicBezTo>
                  <a:cubicBezTo>
                    <a:pt x="16" y="54"/>
                    <a:pt x="20" y="54"/>
                    <a:pt x="23" y="55"/>
                  </a:cubicBezTo>
                  <a:cubicBezTo>
                    <a:pt x="23" y="55"/>
                    <a:pt x="23" y="55"/>
                    <a:pt x="23" y="55"/>
                  </a:cubicBezTo>
                  <a:cubicBezTo>
                    <a:pt x="23" y="54"/>
                    <a:pt x="22" y="53"/>
                    <a:pt x="21" y="53"/>
                  </a:cubicBezTo>
                  <a:cubicBezTo>
                    <a:pt x="21" y="52"/>
                    <a:pt x="22" y="51"/>
                    <a:pt x="22" y="50"/>
                  </a:cubicBezTo>
                  <a:cubicBezTo>
                    <a:pt x="21" y="50"/>
                    <a:pt x="21" y="50"/>
                    <a:pt x="21" y="50"/>
                  </a:cubicBezTo>
                  <a:cubicBezTo>
                    <a:pt x="14" y="51"/>
                    <a:pt x="14" y="51"/>
                    <a:pt x="14" y="51"/>
                  </a:cubicBezTo>
                  <a:cubicBezTo>
                    <a:pt x="14" y="51"/>
                    <a:pt x="14" y="51"/>
                    <a:pt x="14" y="51"/>
                  </a:cubicBezTo>
                  <a:cubicBezTo>
                    <a:pt x="13" y="49"/>
                    <a:pt x="13" y="48"/>
                    <a:pt x="14" y="46"/>
                  </a:cubicBezTo>
                  <a:cubicBezTo>
                    <a:pt x="14" y="46"/>
                    <a:pt x="13" y="46"/>
                    <a:pt x="13" y="46"/>
                  </a:cubicBezTo>
                  <a:cubicBezTo>
                    <a:pt x="12" y="47"/>
                    <a:pt x="11" y="47"/>
                    <a:pt x="11" y="47"/>
                  </a:cubicBezTo>
                  <a:cubicBezTo>
                    <a:pt x="9" y="48"/>
                    <a:pt x="7" y="49"/>
                    <a:pt x="5" y="50"/>
                  </a:cubicBezTo>
                  <a:cubicBezTo>
                    <a:pt x="5" y="50"/>
                    <a:pt x="5" y="51"/>
                    <a:pt x="5" y="51"/>
                  </a:cubicBezTo>
                  <a:cubicBezTo>
                    <a:pt x="5" y="52"/>
                    <a:pt x="4" y="52"/>
                    <a:pt x="4" y="53"/>
                  </a:cubicBezTo>
                  <a:cubicBezTo>
                    <a:pt x="3" y="53"/>
                    <a:pt x="2" y="52"/>
                    <a:pt x="1" y="52"/>
                  </a:cubicBezTo>
                  <a:cubicBezTo>
                    <a:pt x="0" y="51"/>
                    <a:pt x="0" y="50"/>
                    <a:pt x="0" y="49"/>
                  </a:cubicBezTo>
                  <a:cubicBezTo>
                    <a:pt x="0" y="48"/>
                    <a:pt x="1" y="48"/>
                    <a:pt x="2" y="48"/>
                  </a:cubicBezTo>
                  <a:cubicBezTo>
                    <a:pt x="2" y="47"/>
                    <a:pt x="3" y="48"/>
                    <a:pt x="4" y="48"/>
                  </a:cubicBezTo>
                  <a:cubicBezTo>
                    <a:pt x="5" y="48"/>
                    <a:pt x="7" y="47"/>
                    <a:pt x="8" y="46"/>
                  </a:cubicBezTo>
                  <a:cubicBezTo>
                    <a:pt x="7" y="45"/>
                    <a:pt x="6" y="44"/>
                    <a:pt x="7" y="43"/>
                  </a:cubicBezTo>
                  <a:cubicBezTo>
                    <a:pt x="7" y="41"/>
                    <a:pt x="8" y="40"/>
                    <a:pt x="9" y="40"/>
                  </a:cubicBezTo>
                  <a:cubicBezTo>
                    <a:pt x="11" y="39"/>
                    <a:pt x="13" y="39"/>
                    <a:pt x="14" y="40"/>
                  </a:cubicBezTo>
                  <a:cubicBezTo>
                    <a:pt x="15" y="40"/>
                    <a:pt x="15" y="41"/>
                    <a:pt x="15" y="42"/>
                  </a:cubicBezTo>
                  <a:cubicBezTo>
                    <a:pt x="17" y="41"/>
                    <a:pt x="18" y="40"/>
                    <a:pt x="19" y="39"/>
                  </a:cubicBezTo>
                  <a:cubicBezTo>
                    <a:pt x="21" y="37"/>
                    <a:pt x="22" y="35"/>
                    <a:pt x="24" y="32"/>
                  </a:cubicBezTo>
                  <a:cubicBezTo>
                    <a:pt x="27" y="31"/>
                    <a:pt x="29" y="30"/>
                    <a:pt x="31" y="29"/>
                  </a:cubicBezTo>
                  <a:cubicBezTo>
                    <a:pt x="31" y="28"/>
                    <a:pt x="32" y="28"/>
                    <a:pt x="33" y="28"/>
                  </a:cubicBezTo>
                  <a:cubicBezTo>
                    <a:pt x="33" y="28"/>
                    <a:pt x="33" y="28"/>
                    <a:pt x="33" y="27"/>
                  </a:cubicBezTo>
                  <a:cubicBezTo>
                    <a:pt x="32" y="27"/>
                    <a:pt x="31" y="27"/>
                    <a:pt x="30" y="27"/>
                  </a:cubicBezTo>
                  <a:cubicBezTo>
                    <a:pt x="28" y="26"/>
                    <a:pt x="26" y="26"/>
                    <a:pt x="25" y="24"/>
                  </a:cubicBezTo>
                  <a:cubicBezTo>
                    <a:pt x="25" y="22"/>
                    <a:pt x="25" y="22"/>
                    <a:pt x="25" y="22"/>
                  </a:cubicBezTo>
                  <a:cubicBezTo>
                    <a:pt x="24" y="22"/>
                    <a:pt x="23" y="21"/>
                    <a:pt x="23" y="20"/>
                  </a:cubicBezTo>
                  <a:cubicBezTo>
                    <a:pt x="22" y="19"/>
                    <a:pt x="22" y="17"/>
                    <a:pt x="23" y="16"/>
                  </a:cubicBezTo>
                  <a:cubicBezTo>
                    <a:pt x="23" y="15"/>
                    <a:pt x="24" y="15"/>
                    <a:pt x="25" y="15"/>
                  </a:cubicBezTo>
                  <a:cubicBezTo>
                    <a:pt x="24" y="13"/>
                    <a:pt x="24" y="11"/>
                    <a:pt x="25" y="10"/>
                  </a:cubicBezTo>
                  <a:cubicBezTo>
                    <a:pt x="24" y="9"/>
                    <a:pt x="23" y="10"/>
                    <a:pt x="23" y="9"/>
                  </a:cubicBezTo>
                  <a:cubicBezTo>
                    <a:pt x="22" y="9"/>
                    <a:pt x="23" y="8"/>
                    <a:pt x="24" y="7"/>
                  </a:cubicBezTo>
                  <a:cubicBezTo>
                    <a:pt x="25" y="7"/>
                    <a:pt x="26" y="6"/>
                    <a:pt x="26" y="5"/>
                  </a:cubicBezTo>
                  <a:cubicBezTo>
                    <a:pt x="26" y="4"/>
                    <a:pt x="27" y="2"/>
                    <a:pt x="28" y="1"/>
                  </a:cubicBezTo>
                  <a:cubicBezTo>
                    <a:pt x="34" y="0"/>
                    <a:pt x="41" y="0"/>
                    <a:pt x="45" y="6"/>
                  </a:cubicBezTo>
                  <a:lnTo>
                    <a:pt x="46" y="8"/>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8" name="Freeform 334"/>
            <p:cNvSpPr>
              <a:spLocks/>
            </p:cNvSpPr>
            <p:nvPr/>
          </p:nvSpPr>
          <p:spPr bwMode="auto">
            <a:xfrm>
              <a:off x="1637" y="1069"/>
              <a:ext cx="24" cy="16"/>
            </a:xfrm>
            <a:custGeom>
              <a:avLst/>
              <a:gdLst>
                <a:gd name="T0" fmla="*/ 25 w 21"/>
                <a:gd name="T1" fmla="*/ 8 h 14"/>
                <a:gd name="T2" fmla="*/ 27 w 21"/>
                <a:gd name="T3" fmla="*/ 16 h 14"/>
                <a:gd name="T4" fmla="*/ 26 w 21"/>
                <a:gd name="T5" fmla="*/ 18 h 14"/>
                <a:gd name="T6" fmla="*/ 26 w 21"/>
                <a:gd name="T7" fmla="*/ 18 h 14"/>
                <a:gd name="T8" fmla="*/ 17 w 21"/>
                <a:gd name="T9" fmla="*/ 10 h 14"/>
                <a:gd name="T10" fmla="*/ 2 w 21"/>
                <a:gd name="T11" fmla="*/ 8 h 14"/>
                <a:gd name="T12" fmla="*/ 0 w 21"/>
                <a:gd name="T13" fmla="*/ 7 h 14"/>
                <a:gd name="T14" fmla="*/ 2 w 21"/>
                <a:gd name="T15" fmla="*/ 1 h 14"/>
                <a:gd name="T16" fmla="*/ 22 w 21"/>
                <a:gd name="T17" fmla="*/ 6 h 14"/>
                <a:gd name="T18" fmla="*/ 25 w 21"/>
                <a:gd name="T19" fmla="*/ 8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4"/>
                <a:gd name="T32" fmla="*/ 21 w 21"/>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4">
                  <a:moveTo>
                    <a:pt x="19" y="6"/>
                  </a:moveTo>
                  <a:cubicBezTo>
                    <a:pt x="20" y="8"/>
                    <a:pt x="21" y="10"/>
                    <a:pt x="21" y="12"/>
                  </a:cubicBezTo>
                  <a:cubicBezTo>
                    <a:pt x="20" y="13"/>
                    <a:pt x="21" y="14"/>
                    <a:pt x="20" y="14"/>
                  </a:cubicBezTo>
                  <a:cubicBezTo>
                    <a:pt x="20" y="14"/>
                    <a:pt x="20" y="14"/>
                    <a:pt x="20" y="14"/>
                  </a:cubicBezTo>
                  <a:cubicBezTo>
                    <a:pt x="18" y="11"/>
                    <a:pt x="16" y="9"/>
                    <a:pt x="13" y="8"/>
                  </a:cubicBezTo>
                  <a:cubicBezTo>
                    <a:pt x="10" y="7"/>
                    <a:pt x="6" y="6"/>
                    <a:pt x="2" y="6"/>
                  </a:cubicBezTo>
                  <a:cubicBezTo>
                    <a:pt x="1" y="5"/>
                    <a:pt x="1" y="5"/>
                    <a:pt x="0" y="5"/>
                  </a:cubicBezTo>
                  <a:cubicBezTo>
                    <a:pt x="0" y="4"/>
                    <a:pt x="1" y="2"/>
                    <a:pt x="2" y="1"/>
                  </a:cubicBezTo>
                  <a:cubicBezTo>
                    <a:pt x="7" y="0"/>
                    <a:pt x="13" y="0"/>
                    <a:pt x="17" y="4"/>
                  </a:cubicBezTo>
                  <a:lnTo>
                    <a:pt x="19" y="6"/>
                  </a:lnTo>
                  <a:close/>
                </a:path>
              </a:pathLst>
            </a:custGeom>
            <a:solidFill>
              <a:srgbClr val="EA552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29" name="Freeform 335"/>
            <p:cNvSpPr>
              <a:spLocks/>
            </p:cNvSpPr>
            <p:nvPr/>
          </p:nvSpPr>
          <p:spPr bwMode="auto">
            <a:xfrm>
              <a:off x="1643" y="1071"/>
              <a:ext cx="6" cy="6"/>
            </a:xfrm>
            <a:custGeom>
              <a:avLst/>
              <a:gdLst>
                <a:gd name="T0" fmla="*/ 3 w 6"/>
                <a:gd name="T1" fmla="*/ 1 h 5"/>
                <a:gd name="T2" fmla="*/ 6 w 6"/>
                <a:gd name="T3" fmla="*/ 5 h 5"/>
                <a:gd name="T4" fmla="*/ 6 w 6"/>
                <a:gd name="T5" fmla="*/ 7 h 5"/>
                <a:gd name="T6" fmla="*/ 0 w 6"/>
                <a:gd name="T7" fmla="*/ 6 h 5"/>
                <a:gd name="T8" fmla="*/ 1 w 6"/>
                <a:gd name="T9" fmla="*/ 2 h 5"/>
                <a:gd name="T10" fmla="*/ 0 w 6"/>
                <a:gd name="T11" fmla="*/ 0 h 5"/>
                <a:gd name="T12" fmla="*/ 3 w 6"/>
                <a:gd name="T13" fmla="*/ 1 h 5"/>
                <a:gd name="T14" fmla="*/ 0 60000 65536"/>
                <a:gd name="T15" fmla="*/ 0 60000 65536"/>
                <a:gd name="T16" fmla="*/ 0 60000 65536"/>
                <a:gd name="T17" fmla="*/ 0 60000 65536"/>
                <a:gd name="T18" fmla="*/ 0 60000 65536"/>
                <a:gd name="T19" fmla="*/ 0 60000 65536"/>
                <a:gd name="T20" fmla="*/ 0 60000 65536"/>
                <a:gd name="T21" fmla="*/ 0 w 6"/>
                <a:gd name="T22" fmla="*/ 0 h 5"/>
                <a:gd name="T23" fmla="*/ 6 w 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5">
                  <a:moveTo>
                    <a:pt x="3" y="1"/>
                  </a:moveTo>
                  <a:cubicBezTo>
                    <a:pt x="4" y="1"/>
                    <a:pt x="5" y="2"/>
                    <a:pt x="6" y="3"/>
                  </a:cubicBezTo>
                  <a:cubicBezTo>
                    <a:pt x="6" y="3"/>
                    <a:pt x="6" y="4"/>
                    <a:pt x="6" y="5"/>
                  </a:cubicBezTo>
                  <a:cubicBezTo>
                    <a:pt x="4" y="4"/>
                    <a:pt x="2" y="4"/>
                    <a:pt x="0" y="4"/>
                  </a:cubicBezTo>
                  <a:cubicBezTo>
                    <a:pt x="0" y="3"/>
                    <a:pt x="0" y="3"/>
                    <a:pt x="1" y="2"/>
                  </a:cubicBezTo>
                  <a:cubicBezTo>
                    <a:pt x="0" y="1"/>
                    <a:pt x="0" y="1"/>
                    <a:pt x="0" y="0"/>
                  </a:cubicBezTo>
                  <a:cubicBezTo>
                    <a:pt x="1" y="0"/>
                    <a:pt x="2" y="0"/>
                    <a:pt x="3" y="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0" name="Freeform 336"/>
            <p:cNvSpPr>
              <a:spLocks/>
            </p:cNvSpPr>
            <p:nvPr/>
          </p:nvSpPr>
          <p:spPr bwMode="auto">
            <a:xfrm>
              <a:off x="1633" y="1076"/>
              <a:ext cx="29" cy="23"/>
            </a:xfrm>
            <a:custGeom>
              <a:avLst/>
              <a:gdLst>
                <a:gd name="T0" fmla="*/ 26 w 25"/>
                <a:gd name="T1" fmla="*/ 6 h 20"/>
                <a:gd name="T2" fmla="*/ 27 w 25"/>
                <a:gd name="T3" fmla="*/ 7 h 20"/>
                <a:gd name="T4" fmla="*/ 27 w 25"/>
                <a:gd name="T5" fmla="*/ 14 h 20"/>
                <a:gd name="T6" fmla="*/ 30 w 25"/>
                <a:gd name="T7" fmla="*/ 12 h 20"/>
                <a:gd name="T8" fmla="*/ 31 w 25"/>
                <a:gd name="T9" fmla="*/ 12 h 20"/>
                <a:gd name="T10" fmla="*/ 32 w 25"/>
                <a:gd name="T11" fmla="*/ 15 h 20"/>
                <a:gd name="T12" fmla="*/ 30 w 25"/>
                <a:gd name="T13" fmla="*/ 20 h 20"/>
                <a:gd name="T14" fmla="*/ 28 w 25"/>
                <a:gd name="T15" fmla="*/ 20 h 20"/>
                <a:gd name="T16" fmla="*/ 28 w 25"/>
                <a:gd name="T17" fmla="*/ 18 h 20"/>
                <a:gd name="T18" fmla="*/ 27 w 25"/>
                <a:gd name="T19" fmla="*/ 21 h 20"/>
                <a:gd name="T20" fmla="*/ 12 w 25"/>
                <a:gd name="T21" fmla="*/ 25 h 20"/>
                <a:gd name="T22" fmla="*/ 6 w 25"/>
                <a:gd name="T23" fmla="*/ 24 h 20"/>
                <a:gd name="T24" fmla="*/ 3 w 25"/>
                <a:gd name="T25" fmla="*/ 18 h 20"/>
                <a:gd name="T26" fmla="*/ 2 w 25"/>
                <a:gd name="T27" fmla="*/ 3 h 20"/>
                <a:gd name="T28" fmla="*/ 7 w 25"/>
                <a:gd name="T29" fmla="*/ 0 h 20"/>
                <a:gd name="T30" fmla="*/ 26 w 25"/>
                <a:gd name="T31" fmla="*/ 6 h 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
                <a:gd name="T49" fmla="*/ 0 h 20"/>
                <a:gd name="T50" fmla="*/ 25 w 25"/>
                <a:gd name="T51" fmla="*/ 20 h 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 h="20">
                  <a:moveTo>
                    <a:pt x="19" y="4"/>
                  </a:moveTo>
                  <a:cubicBezTo>
                    <a:pt x="20" y="5"/>
                    <a:pt x="20" y="5"/>
                    <a:pt x="20" y="5"/>
                  </a:cubicBezTo>
                  <a:cubicBezTo>
                    <a:pt x="20" y="10"/>
                    <a:pt x="20" y="10"/>
                    <a:pt x="20" y="10"/>
                  </a:cubicBezTo>
                  <a:cubicBezTo>
                    <a:pt x="21" y="11"/>
                    <a:pt x="21" y="9"/>
                    <a:pt x="22" y="9"/>
                  </a:cubicBezTo>
                  <a:cubicBezTo>
                    <a:pt x="22" y="8"/>
                    <a:pt x="23" y="8"/>
                    <a:pt x="23" y="9"/>
                  </a:cubicBezTo>
                  <a:cubicBezTo>
                    <a:pt x="24" y="9"/>
                    <a:pt x="24" y="10"/>
                    <a:pt x="24" y="11"/>
                  </a:cubicBezTo>
                  <a:cubicBezTo>
                    <a:pt x="25" y="13"/>
                    <a:pt x="23" y="14"/>
                    <a:pt x="22" y="15"/>
                  </a:cubicBezTo>
                  <a:cubicBezTo>
                    <a:pt x="21" y="15"/>
                    <a:pt x="21" y="15"/>
                    <a:pt x="21" y="15"/>
                  </a:cubicBezTo>
                  <a:cubicBezTo>
                    <a:pt x="21" y="14"/>
                    <a:pt x="21" y="14"/>
                    <a:pt x="21" y="14"/>
                  </a:cubicBezTo>
                  <a:cubicBezTo>
                    <a:pt x="20" y="14"/>
                    <a:pt x="20" y="15"/>
                    <a:pt x="20" y="16"/>
                  </a:cubicBezTo>
                  <a:cubicBezTo>
                    <a:pt x="17" y="19"/>
                    <a:pt x="13" y="20"/>
                    <a:pt x="9" y="19"/>
                  </a:cubicBezTo>
                  <a:cubicBezTo>
                    <a:pt x="7" y="19"/>
                    <a:pt x="5" y="19"/>
                    <a:pt x="4" y="18"/>
                  </a:cubicBezTo>
                  <a:cubicBezTo>
                    <a:pt x="2" y="17"/>
                    <a:pt x="3" y="15"/>
                    <a:pt x="3" y="14"/>
                  </a:cubicBezTo>
                  <a:cubicBezTo>
                    <a:pt x="4" y="10"/>
                    <a:pt x="0" y="7"/>
                    <a:pt x="2" y="3"/>
                  </a:cubicBezTo>
                  <a:cubicBezTo>
                    <a:pt x="3" y="2"/>
                    <a:pt x="4" y="1"/>
                    <a:pt x="5" y="0"/>
                  </a:cubicBezTo>
                  <a:cubicBezTo>
                    <a:pt x="10" y="1"/>
                    <a:pt x="15" y="2"/>
                    <a:pt x="19" y="4"/>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1" name="Freeform 337"/>
            <p:cNvSpPr>
              <a:spLocks/>
            </p:cNvSpPr>
            <p:nvPr/>
          </p:nvSpPr>
          <p:spPr bwMode="auto">
            <a:xfrm>
              <a:off x="1638" y="1080"/>
              <a:ext cx="5" cy="2"/>
            </a:xfrm>
            <a:custGeom>
              <a:avLst/>
              <a:gdLst>
                <a:gd name="T0" fmla="*/ 6 w 4"/>
                <a:gd name="T1" fmla="*/ 2 h 2"/>
                <a:gd name="T2" fmla="*/ 6 w 4"/>
                <a:gd name="T3" fmla="*/ 2 h 2"/>
                <a:gd name="T4" fmla="*/ 0 w 4"/>
                <a:gd name="T5" fmla="*/ 1 h 2"/>
                <a:gd name="T6" fmla="*/ 0 w 4"/>
                <a:gd name="T7" fmla="*/ 1 h 2"/>
                <a:gd name="T8" fmla="*/ 0 w 4"/>
                <a:gd name="T9" fmla="*/ 0 h 2"/>
                <a:gd name="T10" fmla="*/ 6 w 4"/>
                <a:gd name="T11" fmla="*/ 2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4" y="2"/>
                  </a:moveTo>
                  <a:cubicBezTo>
                    <a:pt x="4" y="2"/>
                    <a:pt x="4" y="2"/>
                    <a:pt x="4" y="2"/>
                  </a:cubicBezTo>
                  <a:cubicBezTo>
                    <a:pt x="3" y="1"/>
                    <a:pt x="2" y="0"/>
                    <a:pt x="0" y="1"/>
                  </a:cubicBezTo>
                  <a:cubicBezTo>
                    <a:pt x="0" y="1"/>
                    <a:pt x="0" y="1"/>
                    <a:pt x="0" y="1"/>
                  </a:cubicBezTo>
                  <a:cubicBezTo>
                    <a:pt x="0" y="1"/>
                    <a:pt x="0" y="1"/>
                    <a:pt x="0" y="0"/>
                  </a:cubicBezTo>
                  <a:cubicBezTo>
                    <a:pt x="2" y="0"/>
                    <a:pt x="3" y="1"/>
                    <a:pt x="4"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2" name="Freeform 338"/>
            <p:cNvSpPr>
              <a:spLocks/>
            </p:cNvSpPr>
            <p:nvPr/>
          </p:nvSpPr>
          <p:spPr bwMode="auto">
            <a:xfrm>
              <a:off x="1648" y="1081"/>
              <a:ext cx="5" cy="1"/>
            </a:xfrm>
            <a:custGeom>
              <a:avLst/>
              <a:gdLst>
                <a:gd name="T0" fmla="*/ 6 w 4"/>
                <a:gd name="T1" fmla="*/ 1 h 1"/>
                <a:gd name="T2" fmla="*/ 1 w 4"/>
                <a:gd name="T3" fmla="*/ 0 h 1"/>
                <a:gd name="T4" fmla="*/ 0 w 4"/>
                <a:gd name="T5" fmla="*/ 1 h 1"/>
                <a:gd name="T6" fmla="*/ 1 w 4"/>
                <a:gd name="T7" fmla="*/ 0 h 1"/>
                <a:gd name="T8" fmla="*/ 6 w 4"/>
                <a:gd name="T9" fmla="*/ 1 h 1"/>
                <a:gd name="T10" fmla="*/ 0 60000 65536"/>
                <a:gd name="T11" fmla="*/ 0 60000 65536"/>
                <a:gd name="T12" fmla="*/ 0 60000 65536"/>
                <a:gd name="T13" fmla="*/ 0 60000 65536"/>
                <a:gd name="T14" fmla="*/ 0 60000 65536"/>
                <a:gd name="T15" fmla="*/ 0 w 4"/>
                <a:gd name="T16" fmla="*/ 0 h 1"/>
                <a:gd name="T17" fmla="*/ 4 w 4"/>
                <a:gd name="T18" fmla="*/ 1 h 1"/>
              </a:gdLst>
              <a:ahLst/>
              <a:cxnLst>
                <a:cxn ang="T10">
                  <a:pos x="T0" y="T1"/>
                </a:cxn>
                <a:cxn ang="T11">
                  <a:pos x="T2" y="T3"/>
                </a:cxn>
                <a:cxn ang="T12">
                  <a:pos x="T4" y="T5"/>
                </a:cxn>
                <a:cxn ang="T13">
                  <a:pos x="T6" y="T7"/>
                </a:cxn>
                <a:cxn ang="T14">
                  <a:pos x="T8" y="T9"/>
                </a:cxn>
              </a:cxnLst>
              <a:rect l="T15" t="T16" r="T17" b="T18"/>
              <a:pathLst>
                <a:path w="4" h="1">
                  <a:moveTo>
                    <a:pt x="4" y="1"/>
                  </a:moveTo>
                  <a:cubicBezTo>
                    <a:pt x="3" y="0"/>
                    <a:pt x="2" y="0"/>
                    <a:pt x="1" y="0"/>
                  </a:cubicBezTo>
                  <a:cubicBezTo>
                    <a:pt x="0" y="1"/>
                    <a:pt x="0" y="1"/>
                    <a:pt x="0" y="1"/>
                  </a:cubicBezTo>
                  <a:cubicBezTo>
                    <a:pt x="0" y="0"/>
                    <a:pt x="1" y="0"/>
                    <a:pt x="1" y="0"/>
                  </a:cubicBezTo>
                  <a:cubicBezTo>
                    <a:pt x="2" y="0"/>
                    <a:pt x="3" y="0"/>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3" name="Freeform 339"/>
            <p:cNvSpPr>
              <a:spLocks/>
            </p:cNvSpPr>
            <p:nvPr/>
          </p:nvSpPr>
          <p:spPr bwMode="auto">
            <a:xfrm>
              <a:off x="1656" y="1082"/>
              <a:ext cx="3" cy="4"/>
            </a:xfrm>
            <a:custGeom>
              <a:avLst/>
              <a:gdLst>
                <a:gd name="T0" fmla="*/ 4 w 2"/>
                <a:gd name="T1" fmla="*/ 4 h 3"/>
                <a:gd name="T2" fmla="*/ 3 w 2"/>
                <a:gd name="T3" fmla="*/ 5 h 3"/>
                <a:gd name="T4" fmla="*/ 0 w 2"/>
                <a:gd name="T5" fmla="*/ 0 h 3"/>
                <a:gd name="T6" fmla="*/ 4 w 2"/>
                <a:gd name="T7" fmla="*/ 4 h 3"/>
                <a:gd name="T8" fmla="*/ 0 60000 65536"/>
                <a:gd name="T9" fmla="*/ 0 60000 65536"/>
                <a:gd name="T10" fmla="*/ 0 60000 65536"/>
                <a:gd name="T11" fmla="*/ 0 60000 65536"/>
                <a:gd name="T12" fmla="*/ 0 w 2"/>
                <a:gd name="T13" fmla="*/ 0 h 3"/>
                <a:gd name="T14" fmla="*/ 2 w 2"/>
                <a:gd name="T15" fmla="*/ 3 h 3"/>
              </a:gdLst>
              <a:ahLst/>
              <a:cxnLst>
                <a:cxn ang="T8">
                  <a:pos x="T0" y="T1"/>
                </a:cxn>
                <a:cxn ang="T9">
                  <a:pos x="T2" y="T3"/>
                </a:cxn>
                <a:cxn ang="T10">
                  <a:pos x="T4" y="T5"/>
                </a:cxn>
                <a:cxn ang="T11">
                  <a:pos x="T6" y="T7"/>
                </a:cxn>
              </a:cxnLst>
              <a:rect l="T12" t="T13" r="T14" b="T15"/>
              <a:pathLst>
                <a:path w="2" h="3">
                  <a:moveTo>
                    <a:pt x="2" y="2"/>
                  </a:moveTo>
                  <a:cubicBezTo>
                    <a:pt x="1" y="2"/>
                    <a:pt x="1" y="2"/>
                    <a:pt x="1" y="3"/>
                  </a:cubicBezTo>
                  <a:cubicBezTo>
                    <a:pt x="0" y="2"/>
                    <a:pt x="0" y="1"/>
                    <a:pt x="0" y="0"/>
                  </a:cubicBezTo>
                  <a:cubicBezTo>
                    <a:pt x="1" y="0"/>
                    <a:pt x="1" y="1"/>
                    <a:pt x="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4" name="Freeform 340"/>
            <p:cNvSpPr>
              <a:spLocks/>
            </p:cNvSpPr>
            <p:nvPr/>
          </p:nvSpPr>
          <p:spPr bwMode="auto">
            <a:xfrm>
              <a:off x="1632" y="1086"/>
              <a:ext cx="5" cy="6"/>
            </a:xfrm>
            <a:custGeom>
              <a:avLst/>
              <a:gdLst>
                <a:gd name="T0" fmla="*/ 6 w 4"/>
                <a:gd name="T1" fmla="*/ 5 h 5"/>
                <a:gd name="T2" fmla="*/ 5 w 4"/>
                <a:gd name="T3" fmla="*/ 7 h 5"/>
                <a:gd name="T4" fmla="*/ 1 w 4"/>
                <a:gd name="T5" fmla="*/ 6 h 5"/>
                <a:gd name="T6" fmla="*/ 1 w 4"/>
                <a:gd name="T7" fmla="*/ 0 h 5"/>
                <a:gd name="T8" fmla="*/ 5 w 4"/>
                <a:gd name="T9" fmla="*/ 0 h 5"/>
                <a:gd name="T10" fmla="*/ 6 w 4"/>
                <a:gd name="T11" fmla="*/ 5 h 5"/>
                <a:gd name="T12" fmla="*/ 0 60000 65536"/>
                <a:gd name="T13" fmla="*/ 0 60000 65536"/>
                <a:gd name="T14" fmla="*/ 0 60000 65536"/>
                <a:gd name="T15" fmla="*/ 0 60000 65536"/>
                <a:gd name="T16" fmla="*/ 0 60000 65536"/>
                <a:gd name="T17" fmla="*/ 0 60000 65536"/>
                <a:gd name="T18" fmla="*/ 0 w 4"/>
                <a:gd name="T19" fmla="*/ 0 h 5"/>
                <a:gd name="T20" fmla="*/ 4 w 4"/>
                <a:gd name="T21" fmla="*/ 5 h 5"/>
              </a:gdLst>
              <a:ahLst/>
              <a:cxnLst>
                <a:cxn ang="T12">
                  <a:pos x="T0" y="T1"/>
                </a:cxn>
                <a:cxn ang="T13">
                  <a:pos x="T2" y="T3"/>
                </a:cxn>
                <a:cxn ang="T14">
                  <a:pos x="T4" y="T5"/>
                </a:cxn>
                <a:cxn ang="T15">
                  <a:pos x="T6" y="T7"/>
                </a:cxn>
                <a:cxn ang="T16">
                  <a:pos x="T8" y="T9"/>
                </a:cxn>
                <a:cxn ang="T17">
                  <a:pos x="T10" y="T11"/>
                </a:cxn>
              </a:cxnLst>
              <a:rect l="T18" t="T19" r="T20" b="T21"/>
              <a:pathLst>
                <a:path w="4" h="5">
                  <a:moveTo>
                    <a:pt x="4" y="3"/>
                  </a:moveTo>
                  <a:cubicBezTo>
                    <a:pt x="4" y="4"/>
                    <a:pt x="3" y="5"/>
                    <a:pt x="3" y="5"/>
                  </a:cubicBezTo>
                  <a:cubicBezTo>
                    <a:pt x="2" y="5"/>
                    <a:pt x="2" y="4"/>
                    <a:pt x="1" y="4"/>
                  </a:cubicBezTo>
                  <a:cubicBezTo>
                    <a:pt x="0" y="3"/>
                    <a:pt x="1" y="1"/>
                    <a:pt x="1" y="0"/>
                  </a:cubicBezTo>
                  <a:cubicBezTo>
                    <a:pt x="2" y="0"/>
                    <a:pt x="2" y="0"/>
                    <a:pt x="3" y="0"/>
                  </a:cubicBezTo>
                  <a:cubicBezTo>
                    <a:pt x="3" y="1"/>
                    <a:pt x="3" y="2"/>
                    <a:pt x="4" y="3"/>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5" name="Freeform 341"/>
            <p:cNvSpPr>
              <a:spLocks/>
            </p:cNvSpPr>
            <p:nvPr/>
          </p:nvSpPr>
          <p:spPr bwMode="auto">
            <a:xfrm>
              <a:off x="1641" y="1088"/>
              <a:ext cx="2" cy="2"/>
            </a:xfrm>
            <a:custGeom>
              <a:avLst/>
              <a:gdLst>
                <a:gd name="T0" fmla="*/ 4 w 1"/>
                <a:gd name="T1" fmla="*/ 1 h 2"/>
                <a:gd name="T2" fmla="*/ 4 w 1"/>
                <a:gd name="T3" fmla="*/ 2 h 2"/>
                <a:gd name="T4" fmla="*/ 4 w 1"/>
                <a:gd name="T5" fmla="*/ 0 h 2"/>
                <a:gd name="T6" fmla="*/ 4 w 1"/>
                <a:gd name="T7" fmla="*/ 1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1" y="1"/>
                  </a:moveTo>
                  <a:cubicBezTo>
                    <a:pt x="1" y="1"/>
                    <a:pt x="1" y="1"/>
                    <a:pt x="1" y="2"/>
                  </a:cubicBezTo>
                  <a:cubicBezTo>
                    <a:pt x="0" y="1"/>
                    <a:pt x="1" y="1"/>
                    <a:pt x="1" y="0"/>
                  </a:cubicBezTo>
                  <a:cubicBezTo>
                    <a:pt x="1" y="0"/>
                    <a:pt x="1"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6" name="Freeform 342"/>
            <p:cNvSpPr>
              <a:spLocks/>
            </p:cNvSpPr>
            <p:nvPr/>
          </p:nvSpPr>
          <p:spPr bwMode="auto">
            <a:xfrm>
              <a:off x="1647" y="1088"/>
              <a:ext cx="1" cy="2"/>
            </a:xfrm>
            <a:custGeom>
              <a:avLst/>
              <a:gdLst>
                <a:gd name="T0" fmla="*/ 1 w 1"/>
                <a:gd name="T1" fmla="*/ 0 h 2"/>
                <a:gd name="T2" fmla="*/ 1 w 1"/>
                <a:gd name="T3" fmla="*/ 2 h 2"/>
                <a:gd name="T4" fmla="*/ 1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0"/>
                  </a:moveTo>
                  <a:cubicBezTo>
                    <a:pt x="1" y="1"/>
                    <a:pt x="1" y="1"/>
                    <a:pt x="1" y="2"/>
                  </a:cubicBezTo>
                  <a:cubicBezTo>
                    <a:pt x="0" y="1"/>
                    <a:pt x="1"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7" name="Freeform 343"/>
            <p:cNvSpPr>
              <a:spLocks/>
            </p:cNvSpPr>
            <p:nvPr/>
          </p:nvSpPr>
          <p:spPr bwMode="auto">
            <a:xfrm>
              <a:off x="1666" y="1090"/>
              <a:ext cx="6" cy="10"/>
            </a:xfrm>
            <a:custGeom>
              <a:avLst/>
              <a:gdLst>
                <a:gd name="T0" fmla="*/ 5 w 6"/>
                <a:gd name="T1" fmla="*/ 4 h 8"/>
                <a:gd name="T2" fmla="*/ 6 w 6"/>
                <a:gd name="T3" fmla="*/ 7 h 8"/>
                <a:gd name="T4" fmla="*/ 1 w 6"/>
                <a:gd name="T5" fmla="*/ 12 h 8"/>
                <a:gd name="T6" fmla="*/ 0 w 6"/>
                <a:gd name="T7" fmla="*/ 7 h 8"/>
                <a:gd name="T8" fmla="*/ 0 w 6"/>
                <a:gd name="T9" fmla="*/ 1 h 8"/>
                <a:gd name="T10" fmla="*/ 3 w 6"/>
                <a:gd name="T11" fmla="*/ 0 h 8"/>
                <a:gd name="T12" fmla="*/ 5 w 6"/>
                <a:gd name="T13" fmla="*/ 4 h 8"/>
                <a:gd name="T14" fmla="*/ 0 60000 65536"/>
                <a:gd name="T15" fmla="*/ 0 60000 65536"/>
                <a:gd name="T16" fmla="*/ 0 60000 65536"/>
                <a:gd name="T17" fmla="*/ 0 60000 65536"/>
                <a:gd name="T18" fmla="*/ 0 60000 65536"/>
                <a:gd name="T19" fmla="*/ 0 60000 65536"/>
                <a:gd name="T20" fmla="*/ 0 60000 65536"/>
                <a:gd name="T21" fmla="*/ 0 w 6"/>
                <a:gd name="T22" fmla="*/ 0 h 8"/>
                <a:gd name="T23" fmla="*/ 6 w 6"/>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8">
                  <a:moveTo>
                    <a:pt x="5" y="2"/>
                  </a:moveTo>
                  <a:cubicBezTo>
                    <a:pt x="5" y="3"/>
                    <a:pt x="6" y="4"/>
                    <a:pt x="6" y="5"/>
                  </a:cubicBezTo>
                  <a:cubicBezTo>
                    <a:pt x="4" y="7"/>
                    <a:pt x="3" y="7"/>
                    <a:pt x="1" y="8"/>
                  </a:cubicBezTo>
                  <a:cubicBezTo>
                    <a:pt x="1" y="7"/>
                    <a:pt x="0" y="6"/>
                    <a:pt x="0" y="5"/>
                  </a:cubicBezTo>
                  <a:cubicBezTo>
                    <a:pt x="1" y="4"/>
                    <a:pt x="0" y="2"/>
                    <a:pt x="0" y="1"/>
                  </a:cubicBezTo>
                  <a:cubicBezTo>
                    <a:pt x="1" y="1"/>
                    <a:pt x="1" y="0"/>
                    <a:pt x="3" y="0"/>
                  </a:cubicBezTo>
                  <a:cubicBezTo>
                    <a:pt x="4" y="1"/>
                    <a:pt x="4" y="1"/>
                    <a:pt x="5" y="2"/>
                  </a:cubicBezTo>
                  <a:close/>
                </a:path>
              </a:pathLst>
            </a:custGeom>
            <a:solidFill>
              <a:srgbClr val="DEB9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8" name="Freeform 344"/>
            <p:cNvSpPr>
              <a:spLocks/>
            </p:cNvSpPr>
            <p:nvPr/>
          </p:nvSpPr>
          <p:spPr bwMode="auto">
            <a:xfrm>
              <a:off x="1656" y="1093"/>
              <a:ext cx="10" cy="4"/>
            </a:xfrm>
            <a:custGeom>
              <a:avLst/>
              <a:gdLst>
                <a:gd name="T0" fmla="*/ 12 w 8"/>
                <a:gd name="T1" fmla="*/ 1 h 4"/>
                <a:gd name="T2" fmla="*/ 11 w 8"/>
                <a:gd name="T3" fmla="*/ 2 h 4"/>
                <a:gd name="T4" fmla="*/ 11 w 8"/>
                <a:gd name="T5" fmla="*/ 2 h 4"/>
                <a:gd name="T6" fmla="*/ 1 w 8"/>
                <a:gd name="T7" fmla="*/ 4 h 4"/>
                <a:gd name="T8" fmla="*/ 0 w 8"/>
                <a:gd name="T9" fmla="*/ 3 h 4"/>
                <a:gd name="T10" fmla="*/ 11 w 8"/>
                <a:gd name="T11" fmla="*/ 0 h 4"/>
                <a:gd name="T12" fmla="*/ 12 w 8"/>
                <a:gd name="T13" fmla="*/ 1 h 4"/>
                <a:gd name="T14" fmla="*/ 0 60000 65536"/>
                <a:gd name="T15" fmla="*/ 0 60000 65536"/>
                <a:gd name="T16" fmla="*/ 0 60000 65536"/>
                <a:gd name="T17" fmla="*/ 0 60000 65536"/>
                <a:gd name="T18" fmla="*/ 0 60000 65536"/>
                <a:gd name="T19" fmla="*/ 0 60000 65536"/>
                <a:gd name="T20" fmla="*/ 0 60000 65536"/>
                <a:gd name="T21" fmla="*/ 0 w 8"/>
                <a:gd name="T22" fmla="*/ 0 h 4"/>
                <a:gd name="T23" fmla="*/ 8 w 8"/>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4">
                  <a:moveTo>
                    <a:pt x="8" y="1"/>
                  </a:moveTo>
                  <a:cubicBezTo>
                    <a:pt x="8" y="2"/>
                    <a:pt x="7" y="2"/>
                    <a:pt x="7" y="2"/>
                  </a:cubicBezTo>
                  <a:cubicBezTo>
                    <a:pt x="7" y="2"/>
                    <a:pt x="7" y="2"/>
                    <a:pt x="7" y="2"/>
                  </a:cubicBezTo>
                  <a:cubicBezTo>
                    <a:pt x="5" y="2"/>
                    <a:pt x="3" y="3"/>
                    <a:pt x="1" y="4"/>
                  </a:cubicBezTo>
                  <a:cubicBezTo>
                    <a:pt x="0" y="4"/>
                    <a:pt x="0" y="4"/>
                    <a:pt x="0" y="3"/>
                  </a:cubicBezTo>
                  <a:cubicBezTo>
                    <a:pt x="2" y="2"/>
                    <a:pt x="5" y="1"/>
                    <a:pt x="7" y="0"/>
                  </a:cubicBezTo>
                  <a:cubicBezTo>
                    <a:pt x="7" y="0"/>
                    <a:pt x="8" y="1"/>
                    <a:pt x="8" y="1"/>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39" name="Freeform 345"/>
            <p:cNvSpPr>
              <a:spLocks/>
            </p:cNvSpPr>
            <p:nvPr/>
          </p:nvSpPr>
          <p:spPr bwMode="auto">
            <a:xfrm>
              <a:off x="1627" y="1097"/>
              <a:ext cx="29" cy="21"/>
            </a:xfrm>
            <a:custGeom>
              <a:avLst/>
              <a:gdLst>
                <a:gd name="T0" fmla="*/ 32 w 26"/>
                <a:gd name="T1" fmla="*/ 0 h 18"/>
                <a:gd name="T2" fmla="*/ 29 w 26"/>
                <a:gd name="T3" fmla="*/ 2 h 18"/>
                <a:gd name="T4" fmla="*/ 29 w 26"/>
                <a:gd name="T5" fmla="*/ 7 h 18"/>
                <a:gd name="T6" fmla="*/ 26 w 26"/>
                <a:gd name="T7" fmla="*/ 9 h 18"/>
                <a:gd name="T8" fmla="*/ 26 w 26"/>
                <a:gd name="T9" fmla="*/ 13 h 18"/>
                <a:gd name="T10" fmla="*/ 15 w 26"/>
                <a:gd name="T11" fmla="*/ 17 h 18"/>
                <a:gd name="T12" fmla="*/ 0 w 26"/>
                <a:gd name="T13" fmla="*/ 24 h 18"/>
                <a:gd name="T14" fmla="*/ 0 w 26"/>
                <a:gd name="T15" fmla="*/ 22 h 18"/>
                <a:gd name="T16" fmla="*/ 26 w 26"/>
                <a:gd name="T17" fmla="*/ 2 h 18"/>
                <a:gd name="T18" fmla="*/ 31 w 26"/>
                <a:gd name="T19" fmla="*/ 0 h 18"/>
                <a:gd name="T20" fmla="*/ 32 w 26"/>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18"/>
                <a:gd name="T35" fmla="*/ 26 w 26"/>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18">
                  <a:moveTo>
                    <a:pt x="26" y="0"/>
                  </a:moveTo>
                  <a:cubicBezTo>
                    <a:pt x="23" y="2"/>
                    <a:pt x="23" y="2"/>
                    <a:pt x="23" y="2"/>
                  </a:cubicBezTo>
                  <a:cubicBezTo>
                    <a:pt x="23" y="3"/>
                    <a:pt x="23" y="4"/>
                    <a:pt x="23" y="5"/>
                  </a:cubicBezTo>
                  <a:cubicBezTo>
                    <a:pt x="22" y="6"/>
                    <a:pt x="21" y="6"/>
                    <a:pt x="21" y="7"/>
                  </a:cubicBezTo>
                  <a:cubicBezTo>
                    <a:pt x="21" y="8"/>
                    <a:pt x="20" y="9"/>
                    <a:pt x="21" y="9"/>
                  </a:cubicBezTo>
                  <a:cubicBezTo>
                    <a:pt x="18" y="11"/>
                    <a:pt x="15" y="12"/>
                    <a:pt x="12" y="13"/>
                  </a:cubicBezTo>
                  <a:cubicBezTo>
                    <a:pt x="8" y="15"/>
                    <a:pt x="4" y="16"/>
                    <a:pt x="0" y="18"/>
                  </a:cubicBezTo>
                  <a:cubicBezTo>
                    <a:pt x="0" y="17"/>
                    <a:pt x="0" y="16"/>
                    <a:pt x="0" y="16"/>
                  </a:cubicBezTo>
                  <a:cubicBezTo>
                    <a:pt x="6" y="10"/>
                    <a:pt x="14" y="5"/>
                    <a:pt x="21" y="2"/>
                  </a:cubicBezTo>
                  <a:cubicBezTo>
                    <a:pt x="23" y="1"/>
                    <a:pt x="24" y="0"/>
                    <a:pt x="25" y="0"/>
                  </a:cubicBezTo>
                  <a:lnTo>
                    <a:pt x="26" y="0"/>
                  </a:lnTo>
                  <a:close/>
                </a:path>
              </a:pathLst>
            </a:custGeom>
            <a:solidFill>
              <a:srgbClr val="DEB9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0" name="Freeform 346"/>
            <p:cNvSpPr>
              <a:spLocks/>
            </p:cNvSpPr>
            <p:nvPr/>
          </p:nvSpPr>
          <p:spPr bwMode="auto">
            <a:xfrm>
              <a:off x="1645" y="1099"/>
              <a:ext cx="2" cy="1"/>
            </a:xfrm>
            <a:custGeom>
              <a:avLst/>
              <a:gdLst>
                <a:gd name="T0" fmla="*/ 2 w 2"/>
                <a:gd name="T1" fmla="*/ 0 h 1"/>
                <a:gd name="T2" fmla="*/ 2 w 2"/>
                <a:gd name="T3" fmla="*/ 1 h 1"/>
                <a:gd name="T4" fmla="*/ 1 w 2"/>
                <a:gd name="T5" fmla="*/ 1 h 1"/>
                <a:gd name="T6" fmla="*/ 0 w 2"/>
                <a:gd name="T7" fmla="*/ 0 h 1"/>
                <a:gd name="T8" fmla="*/ 2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2" y="0"/>
                  </a:moveTo>
                  <a:cubicBezTo>
                    <a:pt x="2" y="1"/>
                    <a:pt x="2" y="1"/>
                    <a:pt x="2" y="1"/>
                  </a:cubicBezTo>
                  <a:cubicBezTo>
                    <a:pt x="2" y="1"/>
                    <a:pt x="1" y="1"/>
                    <a:pt x="1" y="1"/>
                  </a:cubicBezTo>
                  <a:cubicBezTo>
                    <a:pt x="0" y="1"/>
                    <a:pt x="1" y="1"/>
                    <a:pt x="0" y="0"/>
                  </a:cubicBezTo>
                  <a:cubicBezTo>
                    <a:pt x="1" y="0"/>
                    <a:pt x="2" y="0"/>
                    <a:pt x="2" y="0"/>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1" name="Freeform 347"/>
            <p:cNvSpPr>
              <a:spLocks/>
            </p:cNvSpPr>
            <p:nvPr/>
          </p:nvSpPr>
          <p:spPr bwMode="auto">
            <a:xfrm>
              <a:off x="1631" y="1101"/>
              <a:ext cx="16" cy="10"/>
            </a:xfrm>
            <a:custGeom>
              <a:avLst/>
              <a:gdLst>
                <a:gd name="T0" fmla="*/ 18 w 14"/>
                <a:gd name="T1" fmla="*/ 0 h 9"/>
                <a:gd name="T2" fmla="*/ 0 w 14"/>
                <a:gd name="T3" fmla="*/ 11 h 9"/>
                <a:gd name="T4" fmla="*/ 0 w 14"/>
                <a:gd name="T5" fmla="*/ 11 h 9"/>
                <a:gd name="T6" fmla="*/ 7 w 14"/>
                <a:gd name="T7" fmla="*/ 3 h 9"/>
                <a:gd name="T8" fmla="*/ 15 w 14"/>
                <a:gd name="T9" fmla="*/ 0 h 9"/>
                <a:gd name="T10" fmla="*/ 18 w 14"/>
                <a:gd name="T11" fmla="*/ 0 h 9"/>
                <a:gd name="T12" fmla="*/ 0 60000 65536"/>
                <a:gd name="T13" fmla="*/ 0 60000 65536"/>
                <a:gd name="T14" fmla="*/ 0 60000 65536"/>
                <a:gd name="T15" fmla="*/ 0 60000 65536"/>
                <a:gd name="T16" fmla="*/ 0 60000 65536"/>
                <a:gd name="T17" fmla="*/ 0 60000 65536"/>
                <a:gd name="T18" fmla="*/ 0 w 14"/>
                <a:gd name="T19" fmla="*/ 0 h 9"/>
                <a:gd name="T20" fmla="*/ 14 w 14"/>
                <a:gd name="T21" fmla="*/ 9 h 9"/>
              </a:gdLst>
              <a:ahLst/>
              <a:cxnLst>
                <a:cxn ang="T12">
                  <a:pos x="T0" y="T1"/>
                </a:cxn>
                <a:cxn ang="T13">
                  <a:pos x="T2" y="T3"/>
                </a:cxn>
                <a:cxn ang="T14">
                  <a:pos x="T4" y="T5"/>
                </a:cxn>
                <a:cxn ang="T15">
                  <a:pos x="T6" y="T7"/>
                </a:cxn>
                <a:cxn ang="T16">
                  <a:pos x="T8" y="T9"/>
                </a:cxn>
                <a:cxn ang="T17">
                  <a:pos x="T10" y="T11"/>
                </a:cxn>
              </a:cxnLst>
              <a:rect l="T18" t="T19" r="T20" b="T21"/>
              <a:pathLst>
                <a:path w="14" h="9">
                  <a:moveTo>
                    <a:pt x="14" y="0"/>
                  </a:moveTo>
                  <a:cubicBezTo>
                    <a:pt x="9" y="3"/>
                    <a:pt x="4" y="5"/>
                    <a:pt x="0" y="9"/>
                  </a:cubicBezTo>
                  <a:cubicBezTo>
                    <a:pt x="0" y="9"/>
                    <a:pt x="0" y="9"/>
                    <a:pt x="0" y="9"/>
                  </a:cubicBezTo>
                  <a:cubicBezTo>
                    <a:pt x="1" y="6"/>
                    <a:pt x="3" y="4"/>
                    <a:pt x="5" y="3"/>
                  </a:cubicBezTo>
                  <a:cubicBezTo>
                    <a:pt x="7" y="2"/>
                    <a:pt x="9" y="1"/>
                    <a:pt x="11" y="0"/>
                  </a:cubicBezTo>
                  <a:cubicBezTo>
                    <a:pt x="12" y="0"/>
                    <a:pt x="13"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2" name="Freeform 348"/>
            <p:cNvSpPr>
              <a:spLocks/>
            </p:cNvSpPr>
            <p:nvPr/>
          </p:nvSpPr>
          <p:spPr bwMode="auto">
            <a:xfrm>
              <a:off x="1657" y="1101"/>
              <a:ext cx="9" cy="8"/>
            </a:xfrm>
            <a:custGeom>
              <a:avLst/>
              <a:gdLst>
                <a:gd name="T0" fmla="*/ 12 w 7"/>
                <a:gd name="T1" fmla="*/ 6 h 7"/>
                <a:gd name="T2" fmla="*/ 8 w 7"/>
                <a:gd name="T3" fmla="*/ 9 h 7"/>
                <a:gd name="T4" fmla="*/ 1 w 7"/>
                <a:gd name="T5" fmla="*/ 9 h 7"/>
                <a:gd name="T6" fmla="*/ 0 w 7"/>
                <a:gd name="T7" fmla="*/ 6 h 7"/>
                <a:gd name="T8" fmla="*/ 1 w 7"/>
                <a:gd name="T9" fmla="*/ 3 h 7"/>
                <a:gd name="T10" fmla="*/ 4 w 7"/>
                <a:gd name="T11" fmla="*/ 2 h 7"/>
                <a:gd name="T12" fmla="*/ 4 w 7"/>
                <a:gd name="T13" fmla="*/ 2 h 7"/>
                <a:gd name="T14" fmla="*/ 4 w 7"/>
                <a:gd name="T15" fmla="*/ 2 h 7"/>
                <a:gd name="T16" fmla="*/ 4 w 7"/>
                <a:gd name="T17" fmla="*/ 1 h 7"/>
                <a:gd name="T18" fmla="*/ 6 w 7"/>
                <a:gd name="T19" fmla="*/ 1 h 7"/>
                <a:gd name="T20" fmla="*/ 6 w 7"/>
                <a:gd name="T21" fmla="*/ 0 h 7"/>
                <a:gd name="T22" fmla="*/ 12 w 7"/>
                <a:gd name="T23" fmla="*/ 6 h 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
                <a:gd name="T37" fmla="*/ 0 h 7"/>
                <a:gd name="T38" fmla="*/ 7 w 7"/>
                <a:gd name="T39" fmla="*/ 7 h 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 h="7">
                  <a:moveTo>
                    <a:pt x="7" y="4"/>
                  </a:moveTo>
                  <a:cubicBezTo>
                    <a:pt x="7" y="6"/>
                    <a:pt x="6" y="6"/>
                    <a:pt x="5" y="7"/>
                  </a:cubicBezTo>
                  <a:cubicBezTo>
                    <a:pt x="4" y="7"/>
                    <a:pt x="2" y="7"/>
                    <a:pt x="1" y="7"/>
                  </a:cubicBezTo>
                  <a:cubicBezTo>
                    <a:pt x="2" y="5"/>
                    <a:pt x="0" y="5"/>
                    <a:pt x="0" y="4"/>
                  </a:cubicBezTo>
                  <a:cubicBezTo>
                    <a:pt x="0" y="3"/>
                    <a:pt x="0" y="3"/>
                    <a:pt x="1" y="3"/>
                  </a:cubicBezTo>
                  <a:cubicBezTo>
                    <a:pt x="1" y="3"/>
                    <a:pt x="1" y="3"/>
                    <a:pt x="2" y="2"/>
                  </a:cubicBezTo>
                  <a:cubicBezTo>
                    <a:pt x="2" y="2"/>
                    <a:pt x="2" y="2"/>
                    <a:pt x="2" y="2"/>
                  </a:cubicBezTo>
                  <a:cubicBezTo>
                    <a:pt x="2" y="2"/>
                    <a:pt x="2" y="2"/>
                    <a:pt x="2" y="2"/>
                  </a:cubicBezTo>
                  <a:cubicBezTo>
                    <a:pt x="3" y="2"/>
                    <a:pt x="3" y="1"/>
                    <a:pt x="2" y="1"/>
                  </a:cubicBezTo>
                  <a:cubicBezTo>
                    <a:pt x="3" y="1"/>
                    <a:pt x="4" y="2"/>
                    <a:pt x="4" y="1"/>
                  </a:cubicBezTo>
                  <a:cubicBezTo>
                    <a:pt x="4" y="0"/>
                    <a:pt x="4" y="0"/>
                    <a:pt x="4" y="0"/>
                  </a:cubicBezTo>
                  <a:cubicBezTo>
                    <a:pt x="6" y="0"/>
                    <a:pt x="7" y="2"/>
                    <a:pt x="7" y="4"/>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3" name="Freeform 349"/>
            <p:cNvSpPr>
              <a:spLocks/>
            </p:cNvSpPr>
            <p:nvPr/>
          </p:nvSpPr>
          <p:spPr bwMode="auto">
            <a:xfrm>
              <a:off x="1615" y="1112"/>
              <a:ext cx="8" cy="8"/>
            </a:xfrm>
            <a:custGeom>
              <a:avLst/>
              <a:gdLst>
                <a:gd name="T0" fmla="*/ 8 w 7"/>
                <a:gd name="T1" fmla="*/ 1 h 7"/>
                <a:gd name="T2" fmla="*/ 9 w 7"/>
                <a:gd name="T3" fmla="*/ 3 h 7"/>
                <a:gd name="T4" fmla="*/ 9 w 7"/>
                <a:gd name="T5" fmla="*/ 7 h 7"/>
                <a:gd name="T6" fmla="*/ 7 w 7"/>
                <a:gd name="T7" fmla="*/ 8 h 7"/>
                <a:gd name="T8" fmla="*/ 6 w 7"/>
                <a:gd name="T9" fmla="*/ 8 h 7"/>
                <a:gd name="T10" fmla="*/ 3 w 7"/>
                <a:gd name="T11" fmla="*/ 9 h 7"/>
                <a:gd name="T12" fmla="*/ 0 w 7"/>
                <a:gd name="T13" fmla="*/ 7 h 7"/>
                <a:gd name="T14" fmla="*/ 3 w 7"/>
                <a:gd name="T15" fmla="*/ 1 h 7"/>
                <a:gd name="T16" fmla="*/ 7 w 7"/>
                <a:gd name="T17" fmla="*/ 1 h 7"/>
                <a:gd name="T18" fmla="*/ 8 w 7"/>
                <a:gd name="T19" fmla="*/ 1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7"/>
                <a:gd name="T32" fmla="*/ 7 w 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7">
                  <a:moveTo>
                    <a:pt x="6" y="1"/>
                  </a:moveTo>
                  <a:cubicBezTo>
                    <a:pt x="7" y="1"/>
                    <a:pt x="7" y="2"/>
                    <a:pt x="7" y="3"/>
                  </a:cubicBezTo>
                  <a:cubicBezTo>
                    <a:pt x="7" y="4"/>
                    <a:pt x="7" y="5"/>
                    <a:pt x="7" y="5"/>
                  </a:cubicBezTo>
                  <a:cubicBezTo>
                    <a:pt x="6" y="5"/>
                    <a:pt x="6" y="6"/>
                    <a:pt x="5" y="6"/>
                  </a:cubicBezTo>
                  <a:cubicBezTo>
                    <a:pt x="5" y="6"/>
                    <a:pt x="5" y="6"/>
                    <a:pt x="4" y="6"/>
                  </a:cubicBezTo>
                  <a:cubicBezTo>
                    <a:pt x="4" y="7"/>
                    <a:pt x="4" y="7"/>
                    <a:pt x="3" y="7"/>
                  </a:cubicBezTo>
                  <a:cubicBezTo>
                    <a:pt x="2" y="7"/>
                    <a:pt x="1" y="6"/>
                    <a:pt x="0" y="5"/>
                  </a:cubicBezTo>
                  <a:cubicBezTo>
                    <a:pt x="0" y="3"/>
                    <a:pt x="1" y="2"/>
                    <a:pt x="3" y="1"/>
                  </a:cubicBezTo>
                  <a:cubicBezTo>
                    <a:pt x="3" y="1"/>
                    <a:pt x="4" y="0"/>
                    <a:pt x="5" y="1"/>
                  </a:cubicBezTo>
                  <a:lnTo>
                    <a:pt x="6" y="1"/>
                  </a:ln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4" name="Freeform 350"/>
            <p:cNvSpPr>
              <a:spLocks/>
            </p:cNvSpPr>
            <p:nvPr/>
          </p:nvSpPr>
          <p:spPr bwMode="auto">
            <a:xfrm>
              <a:off x="1624" y="1116"/>
              <a:ext cx="3" cy="3"/>
            </a:xfrm>
            <a:custGeom>
              <a:avLst/>
              <a:gdLst>
                <a:gd name="T0" fmla="*/ 4 w 2"/>
                <a:gd name="T1" fmla="*/ 2 h 3"/>
                <a:gd name="T2" fmla="*/ 0 w 2"/>
                <a:gd name="T3" fmla="*/ 2 h 3"/>
                <a:gd name="T4" fmla="*/ 0 w 2"/>
                <a:gd name="T5" fmla="*/ 1 h 3"/>
                <a:gd name="T6" fmla="*/ 3 w 2"/>
                <a:gd name="T7" fmla="*/ 0 h 3"/>
                <a:gd name="T8" fmla="*/ 4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3"/>
                    <a:pt x="1" y="2"/>
                    <a:pt x="0" y="2"/>
                  </a:cubicBezTo>
                  <a:cubicBezTo>
                    <a:pt x="0" y="2"/>
                    <a:pt x="0" y="1"/>
                    <a:pt x="0" y="1"/>
                  </a:cubicBezTo>
                  <a:cubicBezTo>
                    <a:pt x="0" y="1"/>
                    <a:pt x="1" y="0"/>
                    <a:pt x="1" y="0"/>
                  </a:cubicBezTo>
                  <a:cubicBezTo>
                    <a:pt x="1" y="1"/>
                    <a:pt x="1" y="1"/>
                    <a:pt x="2" y="2"/>
                  </a:cubicBezTo>
                  <a:close/>
                </a:path>
              </a:pathLst>
            </a:custGeom>
            <a:solidFill>
              <a:srgbClr val="DEB9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5" name="Freeform 351"/>
            <p:cNvSpPr>
              <a:spLocks/>
            </p:cNvSpPr>
            <p:nvPr/>
          </p:nvSpPr>
          <p:spPr bwMode="auto">
            <a:xfrm>
              <a:off x="1623" y="1118"/>
              <a:ext cx="2" cy="2"/>
            </a:xfrm>
            <a:custGeom>
              <a:avLst/>
              <a:gdLst>
                <a:gd name="T0" fmla="*/ 2 w 2"/>
                <a:gd name="T1" fmla="*/ 1 h 2"/>
                <a:gd name="T2" fmla="*/ 1 w 2"/>
                <a:gd name="T3" fmla="*/ 2 h 2"/>
                <a:gd name="T4" fmla="*/ 0 w 2"/>
                <a:gd name="T5" fmla="*/ 2 h 2"/>
                <a:gd name="T6" fmla="*/ 0 w 2"/>
                <a:gd name="T7" fmla="*/ 1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1" y="2"/>
                    <a:pt x="0" y="2"/>
                    <a:pt x="0" y="2"/>
                  </a:cubicBezTo>
                  <a:cubicBezTo>
                    <a:pt x="0" y="2"/>
                    <a:pt x="0" y="1"/>
                    <a:pt x="0" y="1"/>
                  </a:cubicBezTo>
                  <a:cubicBezTo>
                    <a:pt x="0" y="1"/>
                    <a:pt x="2" y="0"/>
                    <a:pt x="2" y="1"/>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6" name="Freeform 352"/>
            <p:cNvSpPr>
              <a:spLocks/>
            </p:cNvSpPr>
            <p:nvPr/>
          </p:nvSpPr>
          <p:spPr bwMode="auto">
            <a:xfrm>
              <a:off x="1620" y="1120"/>
              <a:ext cx="1" cy="0"/>
            </a:xfrm>
            <a:custGeom>
              <a:avLst/>
              <a:gdLst>
                <a:gd name="T0" fmla="*/ 0 w 1"/>
                <a:gd name="T1" fmla="*/ 0 w 1"/>
                <a:gd name="T2" fmla="*/ 1 w 1"/>
                <a:gd name="T3" fmla="*/ 0 w 1"/>
                <a:gd name="T4" fmla="*/ 0 60000 65536"/>
                <a:gd name="T5" fmla="*/ 0 60000 65536"/>
                <a:gd name="T6" fmla="*/ 0 60000 65536"/>
                <a:gd name="T7" fmla="*/ 0 60000 65536"/>
                <a:gd name="T8" fmla="*/ 0 w 1"/>
                <a:gd name="T9" fmla="*/ 1 w 1"/>
              </a:gdLst>
              <a:ahLst/>
              <a:cxnLst>
                <a:cxn ang="T4">
                  <a:pos x="T0" y="0"/>
                </a:cxn>
                <a:cxn ang="T5">
                  <a:pos x="T1" y="0"/>
                </a:cxn>
                <a:cxn ang="T6">
                  <a:pos x="T2" y="0"/>
                </a:cxn>
                <a:cxn ang="T7">
                  <a:pos x="T3" y="0"/>
                </a:cxn>
              </a:cxnLst>
              <a:rect l="T8" t="0" r="T9" b="0"/>
              <a:pathLst>
                <a:path w="1">
                  <a:moveTo>
                    <a:pt x="0" y="0"/>
                  </a:moveTo>
                  <a:lnTo>
                    <a:pt x="0" y="0"/>
                  </a:lnTo>
                  <a:lnTo>
                    <a:pt x="1" y="0"/>
                  </a:lnTo>
                  <a:lnTo>
                    <a:pt x="0" y="0"/>
                  </a:lnTo>
                  <a:close/>
                </a:path>
              </a:pathLst>
            </a:custGeom>
            <a:solidFill>
              <a:srgbClr val="DEB9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7" name="Freeform 353"/>
            <p:cNvSpPr>
              <a:spLocks/>
            </p:cNvSpPr>
            <p:nvPr/>
          </p:nvSpPr>
          <p:spPr bwMode="auto">
            <a:xfrm>
              <a:off x="1616" y="1120"/>
              <a:ext cx="2" cy="3"/>
            </a:xfrm>
            <a:custGeom>
              <a:avLst/>
              <a:gdLst>
                <a:gd name="T0" fmla="*/ 2 w 2"/>
                <a:gd name="T1" fmla="*/ 3 h 2"/>
                <a:gd name="T2" fmla="*/ 0 w 2"/>
                <a:gd name="T3" fmla="*/ 4 h 2"/>
                <a:gd name="T4" fmla="*/ 0 w 2"/>
                <a:gd name="T5" fmla="*/ 3 h 2"/>
                <a:gd name="T6" fmla="*/ 2 w 2"/>
                <a:gd name="T7" fmla="*/ 3 h 2"/>
                <a:gd name="T8" fmla="*/ 0 60000 65536"/>
                <a:gd name="T9" fmla="*/ 0 60000 65536"/>
                <a:gd name="T10" fmla="*/ 0 60000 65536"/>
                <a:gd name="T11" fmla="*/ 0 60000 65536"/>
                <a:gd name="T12" fmla="*/ 0 w 2"/>
                <a:gd name="T13" fmla="*/ 0 h 2"/>
                <a:gd name="T14" fmla="*/ 2 w 2"/>
                <a:gd name="T15" fmla="*/ 2 h 2"/>
              </a:gdLst>
              <a:ahLst/>
              <a:cxnLst>
                <a:cxn ang="T8">
                  <a:pos x="T0" y="T1"/>
                </a:cxn>
                <a:cxn ang="T9">
                  <a:pos x="T2" y="T3"/>
                </a:cxn>
                <a:cxn ang="T10">
                  <a:pos x="T4" y="T5"/>
                </a:cxn>
                <a:cxn ang="T11">
                  <a:pos x="T6" y="T7"/>
                </a:cxn>
              </a:cxnLst>
              <a:rect l="T12" t="T13" r="T14" b="T15"/>
              <a:pathLst>
                <a:path w="2" h="2">
                  <a:moveTo>
                    <a:pt x="2" y="1"/>
                  </a:moveTo>
                  <a:cubicBezTo>
                    <a:pt x="1" y="1"/>
                    <a:pt x="1" y="2"/>
                    <a:pt x="0" y="2"/>
                  </a:cubicBezTo>
                  <a:cubicBezTo>
                    <a:pt x="0" y="2"/>
                    <a:pt x="0" y="1"/>
                    <a:pt x="0" y="1"/>
                  </a:cubicBezTo>
                  <a:cubicBezTo>
                    <a:pt x="0" y="0"/>
                    <a:pt x="1" y="0"/>
                    <a:pt x="2" y="1"/>
                  </a:cubicBezTo>
                  <a:close/>
                </a:path>
              </a:pathLst>
            </a:custGeom>
            <a:solidFill>
              <a:srgbClr val="DEB9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8" name="Freeform 354"/>
            <p:cNvSpPr>
              <a:spLocks/>
            </p:cNvSpPr>
            <p:nvPr/>
          </p:nvSpPr>
          <p:spPr bwMode="auto">
            <a:xfrm>
              <a:off x="1614" y="1121"/>
              <a:ext cx="1" cy="3"/>
            </a:xfrm>
            <a:custGeom>
              <a:avLst/>
              <a:gdLst>
                <a:gd name="T0" fmla="*/ 1 w 1"/>
                <a:gd name="T1" fmla="*/ 3 h 2"/>
                <a:gd name="T2" fmla="*/ 1 w 1"/>
                <a:gd name="T3" fmla="*/ 3 h 2"/>
                <a:gd name="T4" fmla="*/ 1 w 1"/>
                <a:gd name="T5" fmla="*/ 0 h 2"/>
                <a:gd name="T6" fmla="*/ 1 w 1"/>
                <a:gd name="T7" fmla="*/ 3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1" y="1"/>
                  </a:moveTo>
                  <a:cubicBezTo>
                    <a:pt x="1" y="1"/>
                    <a:pt x="1" y="2"/>
                    <a:pt x="1" y="1"/>
                  </a:cubicBezTo>
                  <a:cubicBezTo>
                    <a:pt x="1" y="1"/>
                    <a:pt x="0" y="0"/>
                    <a:pt x="1" y="0"/>
                  </a:cubicBezTo>
                  <a:cubicBezTo>
                    <a:pt x="1" y="0"/>
                    <a:pt x="1" y="1"/>
                    <a:pt x="1" y="1"/>
                  </a:cubicBezTo>
                  <a:close/>
                </a:path>
              </a:pathLst>
            </a:custGeom>
            <a:solidFill>
              <a:srgbClr val="DEB9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49" name="Freeform 355"/>
            <p:cNvSpPr>
              <a:spLocks/>
            </p:cNvSpPr>
            <p:nvPr/>
          </p:nvSpPr>
          <p:spPr bwMode="auto">
            <a:xfrm>
              <a:off x="1613" y="1123"/>
              <a:ext cx="1" cy="2"/>
            </a:xfrm>
            <a:custGeom>
              <a:avLst/>
              <a:gdLst>
                <a:gd name="T0" fmla="*/ 1 w 1"/>
                <a:gd name="T1" fmla="*/ 1 h 2"/>
                <a:gd name="T2" fmla="*/ 0 w 1"/>
                <a:gd name="T3" fmla="*/ 2 h 2"/>
                <a:gd name="T4" fmla="*/ 0 w 1"/>
                <a:gd name="T5" fmla="*/ 0 h 2"/>
                <a:gd name="T6" fmla="*/ 1 w 1"/>
                <a:gd name="T7" fmla="*/ 1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1" y="1"/>
                  </a:moveTo>
                  <a:cubicBezTo>
                    <a:pt x="0" y="2"/>
                    <a:pt x="0" y="2"/>
                    <a:pt x="0" y="2"/>
                  </a:cubicBezTo>
                  <a:cubicBezTo>
                    <a:pt x="0" y="1"/>
                    <a:pt x="0" y="1"/>
                    <a:pt x="0" y="0"/>
                  </a:cubicBezTo>
                  <a:cubicBezTo>
                    <a:pt x="0" y="0"/>
                    <a:pt x="1" y="0"/>
                    <a:pt x="1" y="1"/>
                  </a:cubicBezTo>
                  <a:close/>
                </a:path>
              </a:pathLst>
            </a:custGeom>
            <a:solidFill>
              <a:srgbClr val="DEB9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0" name="Freeform 356"/>
            <p:cNvSpPr>
              <a:spLocks/>
            </p:cNvSpPr>
            <p:nvPr/>
          </p:nvSpPr>
          <p:spPr bwMode="auto">
            <a:xfrm>
              <a:off x="1607" y="1123"/>
              <a:ext cx="6" cy="4"/>
            </a:xfrm>
            <a:custGeom>
              <a:avLst/>
              <a:gdLst>
                <a:gd name="T0" fmla="*/ 6 w 5"/>
                <a:gd name="T1" fmla="*/ 1 h 4"/>
                <a:gd name="T2" fmla="*/ 6 w 5"/>
                <a:gd name="T3" fmla="*/ 4 h 4"/>
                <a:gd name="T4" fmla="*/ 5 w 5"/>
                <a:gd name="T5" fmla="*/ 4 h 4"/>
                <a:gd name="T6" fmla="*/ 1 w 5"/>
                <a:gd name="T7" fmla="*/ 2 h 4"/>
                <a:gd name="T8" fmla="*/ 1 w 5"/>
                <a:gd name="T9" fmla="*/ 1 h 4"/>
                <a:gd name="T10" fmla="*/ 5 w 5"/>
                <a:gd name="T11" fmla="*/ 0 h 4"/>
                <a:gd name="T12" fmla="*/ 6 w 5"/>
                <a:gd name="T13" fmla="*/ 1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4" y="1"/>
                  </a:moveTo>
                  <a:cubicBezTo>
                    <a:pt x="4" y="2"/>
                    <a:pt x="5" y="3"/>
                    <a:pt x="4" y="4"/>
                  </a:cubicBezTo>
                  <a:cubicBezTo>
                    <a:pt x="4" y="4"/>
                    <a:pt x="3" y="4"/>
                    <a:pt x="3" y="4"/>
                  </a:cubicBezTo>
                  <a:cubicBezTo>
                    <a:pt x="2" y="4"/>
                    <a:pt x="1" y="3"/>
                    <a:pt x="1" y="2"/>
                  </a:cubicBezTo>
                  <a:cubicBezTo>
                    <a:pt x="0" y="2"/>
                    <a:pt x="1" y="1"/>
                    <a:pt x="1" y="1"/>
                  </a:cubicBezTo>
                  <a:cubicBezTo>
                    <a:pt x="2" y="0"/>
                    <a:pt x="2" y="0"/>
                    <a:pt x="3" y="0"/>
                  </a:cubicBezTo>
                  <a:cubicBezTo>
                    <a:pt x="3" y="0"/>
                    <a:pt x="3" y="1"/>
                    <a:pt x="4" y="1"/>
                  </a:cubicBezTo>
                  <a:close/>
                </a:path>
              </a:pathLst>
            </a:custGeom>
            <a:solidFill>
              <a:srgbClr val="DEB9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1" name="Freeform 357"/>
            <p:cNvSpPr>
              <a:spLocks/>
            </p:cNvSpPr>
            <p:nvPr/>
          </p:nvSpPr>
          <p:spPr bwMode="auto">
            <a:xfrm>
              <a:off x="1615" y="1128"/>
              <a:ext cx="57" cy="27"/>
            </a:xfrm>
            <a:custGeom>
              <a:avLst/>
              <a:gdLst>
                <a:gd name="T0" fmla="*/ 22 w 50"/>
                <a:gd name="T1" fmla="*/ 5 h 23"/>
                <a:gd name="T2" fmla="*/ 31 w 50"/>
                <a:gd name="T3" fmla="*/ 14 h 23"/>
                <a:gd name="T4" fmla="*/ 50 w 50"/>
                <a:gd name="T5" fmla="*/ 7 h 23"/>
                <a:gd name="T6" fmla="*/ 62 w 50"/>
                <a:gd name="T7" fmla="*/ 8 h 23"/>
                <a:gd name="T8" fmla="*/ 65 w 50"/>
                <a:gd name="T9" fmla="*/ 18 h 23"/>
                <a:gd name="T10" fmla="*/ 52 w 50"/>
                <a:gd name="T11" fmla="*/ 26 h 23"/>
                <a:gd name="T12" fmla="*/ 33 w 50"/>
                <a:gd name="T13" fmla="*/ 31 h 23"/>
                <a:gd name="T14" fmla="*/ 27 w 50"/>
                <a:gd name="T15" fmla="*/ 32 h 23"/>
                <a:gd name="T16" fmla="*/ 21 w 50"/>
                <a:gd name="T17" fmla="*/ 23 h 23"/>
                <a:gd name="T18" fmla="*/ 18 w 50"/>
                <a:gd name="T19" fmla="*/ 23 h 23"/>
                <a:gd name="T20" fmla="*/ 18 w 50"/>
                <a:gd name="T21" fmla="*/ 25 h 23"/>
                <a:gd name="T22" fmla="*/ 6 w 50"/>
                <a:gd name="T23" fmla="*/ 22 h 23"/>
                <a:gd name="T24" fmla="*/ 1 w 50"/>
                <a:gd name="T25" fmla="*/ 16 h 23"/>
                <a:gd name="T26" fmla="*/ 3 w 50"/>
                <a:gd name="T27" fmla="*/ 6 h 23"/>
                <a:gd name="T28" fmla="*/ 19 w 50"/>
                <a:gd name="T29" fmla="*/ 2 h 23"/>
                <a:gd name="T30" fmla="*/ 22 w 50"/>
                <a:gd name="T31" fmla="*/ 5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23"/>
                <a:gd name="T50" fmla="*/ 50 w 50"/>
                <a:gd name="T51" fmla="*/ 23 h 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23">
                  <a:moveTo>
                    <a:pt x="17" y="3"/>
                  </a:moveTo>
                  <a:cubicBezTo>
                    <a:pt x="19" y="6"/>
                    <a:pt x="22" y="8"/>
                    <a:pt x="24" y="10"/>
                  </a:cubicBezTo>
                  <a:cubicBezTo>
                    <a:pt x="30" y="13"/>
                    <a:pt x="34" y="8"/>
                    <a:pt x="39" y="5"/>
                  </a:cubicBezTo>
                  <a:cubicBezTo>
                    <a:pt x="41" y="4"/>
                    <a:pt x="45" y="3"/>
                    <a:pt x="47" y="6"/>
                  </a:cubicBezTo>
                  <a:cubicBezTo>
                    <a:pt x="49" y="7"/>
                    <a:pt x="50" y="10"/>
                    <a:pt x="50" y="13"/>
                  </a:cubicBezTo>
                  <a:cubicBezTo>
                    <a:pt x="48" y="17"/>
                    <a:pt x="43" y="17"/>
                    <a:pt x="40" y="19"/>
                  </a:cubicBezTo>
                  <a:cubicBezTo>
                    <a:pt x="35" y="20"/>
                    <a:pt x="30" y="21"/>
                    <a:pt x="25" y="22"/>
                  </a:cubicBezTo>
                  <a:cubicBezTo>
                    <a:pt x="23" y="21"/>
                    <a:pt x="22" y="23"/>
                    <a:pt x="21" y="23"/>
                  </a:cubicBezTo>
                  <a:cubicBezTo>
                    <a:pt x="19" y="22"/>
                    <a:pt x="18" y="19"/>
                    <a:pt x="16" y="17"/>
                  </a:cubicBezTo>
                  <a:cubicBezTo>
                    <a:pt x="16" y="17"/>
                    <a:pt x="15" y="16"/>
                    <a:pt x="14" y="17"/>
                  </a:cubicBezTo>
                  <a:cubicBezTo>
                    <a:pt x="14" y="17"/>
                    <a:pt x="14" y="18"/>
                    <a:pt x="14" y="18"/>
                  </a:cubicBezTo>
                  <a:cubicBezTo>
                    <a:pt x="11" y="17"/>
                    <a:pt x="7" y="16"/>
                    <a:pt x="4" y="16"/>
                  </a:cubicBezTo>
                  <a:cubicBezTo>
                    <a:pt x="2" y="15"/>
                    <a:pt x="1" y="14"/>
                    <a:pt x="1" y="12"/>
                  </a:cubicBezTo>
                  <a:cubicBezTo>
                    <a:pt x="0" y="9"/>
                    <a:pt x="2" y="6"/>
                    <a:pt x="3" y="4"/>
                  </a:cubicBezTo>
                  <a:cubicBezTo>
                    <a:pt x="6" y="0"/>
                    <a:pt x="11" y="2"/>
                    <a:pt x="15" y="2"/>
                  </a:cubicBezTo>
                  <a:cubicBezTo>
                    <a:pt x="16" y="2"/>
                    <a:pt x="17" y="2"/>
                    <a:pt x="17" y="3"/>
                  </a:cubicBezTo>
                  <a:close/>
                </a:path>
              </a:pathLst>
            </a:custGeom>
            <a:solidFill>
              <a:srgbClr val="86B2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2" name="Freeform 358"/>
            <p:cNvSpPr>
              <a:spLocks/>
            </p:cNvSpPr>
            <p:nvPr/>
          </p:nvSpPr>
          <p:spPr bwMode="auto">
            <a:xfrm>
              <a:off x="1677" y="1131"/>
              <a:ext cx="15" cy="13"/>
            </a:xfrm>
            <a:custGeom>
              <a:avLst/>
              <a:gdLst>
                <a:gd name="T0" fmla="*/ 16 w 13"/>
                <a:gd name="T1" fmla="*/ 3 h 12"/>
                <a:gd name="T2" fmla="*/ 17 w 13"/>
                <a:gd name="T3" fmla="*/ 9 h 12"/>
                <a:gd name="T4" fmla="*/ 14 w 13"/>
                <a:gd name="T5" fmla="*/ 11 h 12"/>
                <a:gd name="T6" fmla="*/ 10 w 13"/>
                <a:gd name="T7" fmla="*/ 12 h 12"/>
                <a:gd name="T8" fmla="*/ 3 w 13"/>
                <a:gd name="T9" fmla="*/ 14 h 12"/>
                <a:gd name="T10" fmla="*/ 0 w 13"/>
                <a:gd name="T11" fmla="*/ 11 h 12"/>
                <a:gd name="T12" fmla="*/ 2 w 13"/>
                <a:gd name="T13" fmla="*/ 5 h 12"/>
                <a:gd name="T14" fmla="*/ 7 w 13"/>
                <a:gd name="T15" fmla="*/ 4 h 12"/>
                <a:gd name="T16" fmla="*/ 8 w 13"/>
                <a:gd name="T17" fmla="*/ 2 h 12"/>
                <a:gd name="T18" fmla="*/ 16 w 13"/>
                <a:gd name="T19" fmla="*/ 3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12"/>
                <a:gd name="T32" fmla="*/ 13 w 13"/>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12">
                  <a:moveTo>
                    <a:pt x="12" y="3"/>
                  </a:moveTo>
                  <a:cubicBezTo>
                    <a:pt x="13" y="4"/>
                    <a:pt x="13" y="6"/>
                    <a:pt x="13" y="7"/>
                  </a:cubicBezTo>
                  <a:cubicBezTo>
                    <a:pt x="12" y="8"/>
                    <a:pt x="11" y="9"/>
                    <a:pt x="10" y="9"/>
                  </a:cubicBezTo>
                  <a:cubicBezTo>
                    <a:pt x="9" y="9"/>
                    <a:pt x="8" y="9"/>
                    <a:pt x="8" y="10"/>
                  </a:cubicBezTo>
                  <a:cubicBezTo>
                    <a:pt x="6" y="12"/>
                    <a:pt x="5" y="12"/>
                    <a:pt x="3" y="12"/>
                  </a:cubicBezTo>
                  <a:cubicBezTo>
                    <a:pt x="2" y="12"/>
                    <a:pt x="0" y="10"/>
                    <a:pt x="0" y="9"/>
                  </a:cubicBezTo>
                  <a:cubicBezTo>
                    <a:pt x="0" y="7"/>
                    <a:pt x="1" y="6"/>
                    <a:pt x="2" y="5"/>
                  </a:cubicBezTo>
                  <a:cubicBezTo>
                    <a:pt x="3" y="4"/>
                    <a:pt x="5" y="5"/>
                    <a:pt x="5" y="4"/>
                  </a:cubicBezTo>
                  <a:cubicBezTo>
                    <a:pt x="5" y="3"/>
                    <a:pt x="6" y="2"/>
                    <a:pt x="6" y="2"/>
                  </a:cubicBezTo>
                  <a:cubicBezTo>
                    <a:pt x="8" y="0"/>
                    <a:pt x="11" y="1"/>
                    <a:pt x="12" y="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3" name="Freeform 359"/>
            <p:cNvSpPr>
              <a:spLocks/>
            </p:cNvSpPr>
            <p:nvPr/>
          </p:nvSpPr>
          <p:spPr bwMode="auto">
            <a:xfrm>
              <a:off x="1683" y="1133"/>
              <a:ext cx="3" cy="3"/>
            </a:xfrm>
            <a:custGeom>
              <a:avLst/>
              <a:gdLst>
                <a:gd name="T0" fmla="*/ 3 w 3"/>
                <a:gd name="T1" fmla="*/ 0 h 3"/>
                <a:gd name="T2" fmla="*/ 3 w 3"/>
                <a:gd name="T3" fmla="*/ 0 h 3"/>
                <a:gd name="T4" fmla="*/ 3 w 3"/>
                <a:gd name="T5" fmla="*/ 1 h 3"/>
                <a:gd name="T6" fmla="*/ 2 w 3"/>
                <a:gd name="T7" fmla="*/ 2 h 3"/>
                <a:gd name="T8" fmla="*/ 2 w 3"/>
                <a:gd name="T9" fmla="*/ 2 h 3"/>
                <a:gd name="T10" fmla="*/ 0 w 3"/>
                <a:gd name="T11" fmla="*/ 3 h 3"/>
                <a:gd name="T12" fmla="*/ 1 w 3"/>
                <a:gd name="T13" fmla="*/ 1 h 3"/>
                <a:gd name="T14" fmla="*/ 3 w 3"/>
                <a:gd name="T15" fmla="*/ 0 h 3"/>
                <a:gd name="T16" fmla="*/ 0 60000 65536"/>
                <a:gd name="T17" fmla="*/ 0 60000 65536"/>
                <a:gd name="T18" fmla="*/ 0 60000 65536"/>
                <a:gd name="T19" fmla="*/ 0 60000 65536"/>
                <a:gd name="T20" fmla="*/ 0 60000 65536"/>
                <a:gd name="T21" fmla="*/ 0 60000 65536"/>
                <a:gd name="T22" fmla="*/ 0 60000 65536"/>
                <a:gd name="T23" fmla="*/ 0 60000 65536"/>
                <a:gd name="T24" fmla="*/ 0 w 3"/>
                <a:gd name="T25" fmla="*/ 0 h 3"/>
                <a:gd name="T26" fmla="*/ 3 w 3"/>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 h="3">
                  <a:moveTo>
                    <a:pt x="3" y="0"/>
                  </a:moveTo>
                  <a:cubicBezTo>
                    <a:pt x="3" y="0"/>
                    <a:pt x="3" y="0"/>
                    <a:pt x="3" y="0"/>
                  </a:cubicBezTo>
                  <a:cubicBezTo>
                    <a:pt x="3" y="0"/>
                    <a:pt x="3" y="0"/>
                    <a:pt x="3" y="1"/>
                  </a:cubicBezTo>
                  <a:cubicBezTo>
                    <a:pt x="2" y="1"/>
                    <a:pt x="3" y="1"/>
                    <a:pt x="2" y="2"/>
                  </a:cubicBezTo>
                  <a:cubicBezTo>
                    <a:pt x="2" y="2"/>
                    <a:pt x="2" y="2"/>
                    <a:pt x="2" y="2"/>
                  </a:cubicBezTo>
                  <a:cubicBezTo>
                    <a:pt x="2" y="2"/>
                    <a:pt x="1" y="3"/>
                    <a:pt x="0" y="3"/>
                  </a:cubicBezTo>
                  <a:cubicBezTo>
                    <a:pt x="0" y="2"/>
                    <a:pt x="1" y="2"/>
                    <a:pt x="1" y="1"/>
                  </a:cubicBezTo>
                  <a:cubicBezTo>
                    <a:pt x="1" y="0"/>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4" name="Freeform 360"/>
            <p:cNvSpPr>
              <a:spLocks/>
            </p:cNvSpPr>
            <p:nvPr/>
          </p:nvSpPr>
          <p:spPr bwMode="auto">
            <a:xfrm>
              <a:off x="1685" y="1133"/>
              <a:ext cx="3" cy="5"/>
            </a:xfrm>
            <a:custGeom>
              <a:avLst/>
              <a:gdLst>
                <a:gd name="T0" fmla="*/ 3 w 3"/>
                <a:gd name="T1" fmla="*/ 0 h 4"/>
                <a:gd name="T2" fmla="*/ 1 w 3"/>
                <a:gd name="T3" fmla="*/ 4 h 4"/>
                <a:gd name="T4" fmla="*/ 1 w 3"/>
                <a:gd name="T5" fmla="*/ 4 h 4"/>
                <a:gd name="T6" fmla="*/ 1 w 3"/>
                <a:gd name="T7" fmla="*/ 5 h 4"/>
                <a:gd name="T8" fmla="*/ 0 w 3"/>
                <a:gd name="T9" fmla="*/ 5 h 4"/>
                <a:gd name="T10" fmla="*/ 1 w 3"/>
                <a:gd name="T11" fmla="*/ 6 h 4"/>
                <a:gd name="T12" fmla="*/ 0 w 3"/>
                <a:gd name="T13" fmla="*/ 5 h 4"/>
                <a:gd name="T14" fmla="*/ 2 w 3"/>
                <a:gd name="T15" fmla="*/ 1 h 4"/>
                <a:gd name="T16" fmla="*/ 2 w 3"/>
                <a:gd name="T17" fmla="*/ 0 h 4"/>
                <a:gd name="T18" fmla="*/ 3 w 3"/>
                <a:gd name="T19" fmla="*/ 0 h 4"/>
                <a:gd name="T20" fmla="*/ 3 w 3"/>
                <a:gd name="T21" fmla="*/ 0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
                <a:gd name="T34" fmla="*/ 0 h 4"/>
                <a:gd name="T35" fmla="*/ 3 w 3"/>
                <a:gd name="T36" fmla="*/ 4 h 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 h="4">
                  <a:moveTo>
                    <a:pt x="3" y="0"/>
                  </a:moveTo>
                  <a:cubicBezTo>
                    <a:pt x="3" y="1"/>
                    <a:pt x="2" y="1"/>
                    <a:pt x="1" y="2"/>
                  </a:cubicBezTo>
                  <a:cubicBezTo>
                    <a:pt x="1" y="2"/>
                    <a:pt x="1" y="2"/>
                    <a:pt x="1" y="2"/>
                  </a:cubicBezTo>
                  <a:cubicBezTo>
                    <a:pt x="1" y="2"/>
                    <a:pt x="1" y="3"/>
                    <a:pt x="1" y="3"/>
                  </a:cubicBezTo>
                  <a:cubicBezTo>
                    <a:pt x="0" y="3"/>
                    <a:pt x="0" y="3"/>
                    <a:pt x="0" y="3"/>
                  </a:cubicBezTo>
                  <a:cubicBezTo>
                    <a:pt x="0" y="3"/>
                    <a:pt x="1" y="4"/>
                    <a:pt x="1" y="4"/>
                  </a:cubicBezTo>
                  <a:cubicBezTo>
                    <a:pt x="0" y="4"/>
                    <a:pt x="0" y="4"/>
                    <a:pt x="0" y="3"/>
                  </a:cubicBezTo>
                  <a:cubicBezTo>
                    <a:pt x="0" y="2"/>
                    <a:pt x="1" y="2"/>
                    <a:pt x="2" y="1"/>
                  </a:cubicBezTo>
                  <a:cubicBezTo>
                    <a:pt x="2" y="0"/>
                    <a:pt x="2" y="0"/>
                    <a:pt x="2" y="0"/>
                  </a:cubicBezTo>
                  <a:cubicBezTo>
                    <a:pt x="2" y="0"/>
                    <a:pt x="2" y="0"/>
                    <a:pt x="3"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5" name="Freeform 361"/>
            <p:cNvSpPr>
              <a:spLocks/>
            </p:cNvSpPr>
            <p:nvPr/>
          </p:nvSpPr>
          <p:spPr bwMode="auto">
            <a:xfrm>
              <a:off x="1602" y="1139"/>
              <a:ext cx="10" cy="10"/>
            </a:xfrm>
            <a:custGeom>
              <a:avLst/>
              <a:gdLst>
                <a:gd name="T0" fmla="*/ 12 w 8"/>
                <a:gd name="T1" fmla="*/ 3 h 9"/>
                <a:gd name="T2" fmla="*/ 11 w 8"/>
                <a:gd name="T3" fmla="*/ 10 h 9"/>
                <a:gd name="T4" fmla="*/ 6 w 8"/>
                <a:gd name="T5" fmla="*/ 11 h 9"/>
                <a:gd name="T6" fmla="*/ 0 w 8"/>
                <a:gd name="T7" fmla="*/ 7 h 9"/>
                <a:gd name="T8" fmla="*/ 4 w 8"/>
                <a:gd name="T9" fmla="*/ 1 h 9"/>
                <a:gd name="T10" fmla="*/ 12 w 8"/>
                <a:gd name="T11" fmla="*/ 3 h 9"/>
                <a:gd name="T12" fmla="*/ 0 60000 65536"/>
                <a:gd name="T13" fmla="*/ 0 60000 65536"/>
                <a:gd name="T14" fmla="*/ 0 60000 65536"/>
                <a:gd name="T15" fmla="*/ 0 60000 65536"/>
                <a:gd name="T16" fmla="*/ 0 60000 65536"/>
                <a:gd name="T17" fmla="*/ 0 60000 65536"/>
                <a:gd name="T18" fmla="*/ 0 w 8"/>
                <a:gd name="T19" fmla="*/ 0 h 9"/>
                <a:gd name="T20" fmla="*/ 8 w 8"/>
                <a:gd name="T21" fmla="*/ 9 h 9"/>
              </a:gdLst>
              <a:ahLst/>
              <a:cxnLst>
                <a:cxn ang="T12">
                  <a:pos x="T0" y="T1"/>
                </a:cxn>
                <a:cxn ang="T13">
                  <a:pos x="T2" y="T3"/>
                </a:cxn>
                <a:cxn ang="T14">
                  <a:pos x="T4" y="T5"/>
                </a:cxn>
                <a:cxn ang="T15">
                  <a:pos x="T6" y="T7"/>
                </a:cxn>
                <a:cxn ang="T16">
                  <a:pos x="T8" y="T9"/>
                </a:cxn>
                <a:cxn ang="T17">
                  <a:pos x="T10" y="T11"/>
                </a:cxn>
              </a:cxnLst>
              <a:rect l="T18" t="T19" r="T20" b="T21"/>
              <a:pathLst>
                <a:path w="8" h="9">
                  <a:moveTo>
                    <a:pt x="8" y="3"/>
                  </a:moveTo>
                  <a:cubicBezTo>
                    <a:pt x="8" y="5"/>
                    <a:pt x="8" y="6"/>
                    <a:pt x="7" y="8"/>
                  </a:cubicBezTo>
                  <a:cubicBezTo>
                    <a:pt x="6" y="9"/>
                    <a:pt x="5" y="9"/>
                    <a:pt x="4" y="9"/>
                  </a:cubicBezTo>
                  <a:cubicBezTo>
                    <a:pt x="2" y="8"/>
                    <a:pt x="0" y="7"/>
                    <a:pt x="0" y="5"/>
                  </a:cubicBezTo>
                  <a:cubicBezTo>
                    <a:pt x="0" y="3"/>
                    <a:pt x="1" y="2"/>
                    <a:pt x="2" y="1"/>
                  </a:cubicBezTo>
                  <a:cubicBezTo>
                    <a:pt x="4" y="0"/>
                    <a:pt x="7" y="1"/>
                    <a:pt x="8" y="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6" name="Freeform 362"/>
            <p:cNvSpPr>
              <a:spLocks/>
            </p:cNvSpPr>
            <p:nvPr/>
          </p:nvSpPr>
          <p:spPr bwMode="auto">
            <a:xfrm>
              <a:off x="1607" y="1140"/>
              <a:ext cx="2" cy="2"/>
            </a:xfrm>
            <a:custGeom>
              <a:avLst/>
              <a:gdLst>
                <a:gd name="T0" fmla="*/ 2 w 2"/>
                <a:gd name="T1" fmla="*/ 1 h 2"/>
                <a:gd name="T2" fmla="*/ 2 w 2"/>
                <a:gd name="T3" fmla="*/ 1 h 2"/>
                <a:gd name="T4" fmla="*/ 1 w 2"/>
                <a:gd name="T5" fmla="*/ 1 h 2"/>
                <a:gd name="T6" fmla="*/ 1 w 2"/>
                <a:gd name="T7" fmla="*/ 2 h 2"/>
                <a:gd name="T8" fmla="*/ 0 w 2"/>
                <a:gd name="T9" fmla="*/ 0 h 2"/>
                <a:gd name="T10" fmla="*/ 2 w 2"/>
                <a:gd name="T11" fmla="*/ 1 h 2"/>
                <a:gd name="T12" fmla="*/ 0 60000 65536"/>
                <a:gd name="T13" fmla="*/ 0 60000 65536"/>
                <a:gd name="T14" fmla="*/ 0 60000 65536"/>
                <a:gd name="T15" fmla="*/ 0 60000 65536"/>
                <a:gd name="T16" fmla="*/ 0 60000 65536"/>
                <a:gd name="T17" fmla="*/ 0 60000 65536"/>
                <a:gd name="T18" fmla="*/ 0 w 2"/>
                <a:gd name="T19" fmla="*/ 0 h 2"/>
                <a:gd name="T20" fmla="*/ 2 w 2"/>
                <a:gd name="T21" fmla="*/ 2 h 2"/>
              </a:gdLst>
              <a:ahLst/>
              <a:cxnLst>
                <a:cxn ang="T12">
                  <a:pos x="T0" y="T1"/>
                </a:cxn>
                <a:cxn ang="T13">
                  <a:pos x="T2" y="T3"/>
                </a:cxn>
                <a:cxn ang="T14">
                  <a:pos x="T4" y="T5"/>
                </a:cxn>
                <a:cxn ang="T15">
                  <a:pos x="T6" y="T7"/>
                </a:cxn>
                <a:cxn ang="T16">
                  <a:pos x="T8" y="T9"/>
                </a:cxn>
                <a:cxn ang="T17">
                  <a:pos x="T10" y="T11"/>
                </a:cxn>
              </a:cxnLst>
              <a:rect l="T18" t="T19" r="T20" b="T21"/>
              <a:pathLst>
                <a:path w="2" h="2">
                  <a:moveTo>
                    <a:pt x="2" y="1"/>
                  </a:moveTo>
                  <a:cubicBezTo>
                    <a:pt x="2" y="1"/>
                    <a:pt x="2" y="1"/>
                    <a:pt x="2" y="1"/>
                  </a:cubicBezTo>
                  <a:cubicBezTo>
                    <a:pt x="2" y="1"/>
                    <a:pt x="2" y="1"/>
                    <a:pt x="1" y="1"/>
                  </a:cubicBezTo>
                  <a:cubicBezTo>
                    <a:pt x="1" y="1"/>
                    <a:pt x="1" y="1"/>
                    <a:pt x="1" y="2"/>
                  </a:cubicBezTo>
                  <a:cubicBezTo>
                    <a:pt x="0" y="1"/>
                    <a:pt x="0" y="1"/>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7" name="Freeform 363"/>
            <p:cNvSpPr>
              <a:spLocks/>
            </p:cNvSpPr>
            <p:nvPr/>
          </p:nvSpPr>
          <p:spPr bwMode="auto">
            <a:xfrm>
              <a:off x="1602" y="1140"/>
              <a:ext cx="5" cy="4"/>
            </a:xfrm>
            <a:custGeom>
              <a:avLst/>
              <a:gdLst>
                <a:gd name="T0" fmla="*/ 4 w 4"/>
                <a:gd name="T1" fmla="*/ 4 h 4"/>
                <a:gd name="T2" fmla="*/ 4 w 4"/>
                <a:gd name="T3" fmla="*/ 4 h 4"/>
                <a:gd name="T4" fmla="*/ 4 w 4"/>
                <a:gd name="T5" fmla="*/ 4 h 4"/>
                <a:gd name="T6" fmla="*/ 4 w 4"/>
                <a:gd name="T7" fmla="*/ 4 h 4"/>
                <a:gd name="T8" fmla="*/ 5 w 4"/>
                <a:gd name="T9" fmla="*/ 3 h 4"/>
                <a:gd name="T10" fmla="*/ 5 w 4"/>
                <a:gd name="T11" fmla="*/ 3 h 4"/>
                <a:gd name="T12" fmla="*/ 6 w 4"/>
                <a:gd name="T13" fmla="*/ 2 h 4"/>
                <a:gd name="T14" fmla="*/ 6 w 4"/>
                <a:gd name="T15" fmla="*/ 0 h 4"/>
                <a:gd name="T16" fmla="*/ 1 w 4"/>
                <a:gd name="T17" fmla="*/ 2 h 4"/>
                <a:gd name="T18" fmla="*/ 0 w 4"/>
                <a:gd name="T19" fmla="*/ 4 h 4"/>
                <a:gd name="T20" fmla="*/ 1 w 4"/>
                <a:gd name="T21" fmla="*/ 4 h 4"/>
                <a:gd name="T22" fmla="*/ 4 w 4"/>
                <a:gd name="T23" fmla="*/ 4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
                <a:gd name="T37" fmla="*/ 0 h 4"/>
                <a:gd name="T38" fmla="*/ 4 w 4"/>
                <a:gd name="T39" fmla="*/ 4 h 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 h="4">
                  <a:moveTo>
                    <a:pt x="2" y="4"/>
                  </a:moveTo>
                  <a:cubicBezTo>
                    <a:pt x="2" y="4"/>
                    <a:pt x="2" y="4"/>
                    <a:pt x="2" y="4"/>
                  </a:cubicBezTo>
                  <a:cubicBezTo>
                    <a:pt x="2" y="4"/>
                    <a:pt x="2" y="4"/>
                    <a:pt x="2" y="4"/>
                  </a:cubicBezTo>
                  <a:cubicBezTo>
                    <a:pt x="2" y="4"/>
                    <a:pt x="2" y="4"/>
                    <a:pt x="2" y="4"/>
                  </a:cubicBezTo>
                  <a:cubicBezTo>
                    <a:pt x="3" y="4"/>
                    <a:pt x="3" y="3"/>
                    <a:pt x="3" y="3"/>
                  </a:cubicBezTo>
                  <a:cubicBezTo>
                    <a:pt x="3" y="3"/>
                    <a:pt x="3" y="3"/>
                    <a:pt x="3" y="3"/>
                  </a:cubicBezTo>
                  <a:cubicBezTo>
                    <a:pt x="4" y="3"/>
                    <a:pt x="4" y="2"/>
                    <a:pt x="4" y="2"/>
                  </a:cubicBezTo>
                  <a:cubicBezTo>
                    <a:pt x="4" y="1"/>
                    <a:pt x="3" y="1"/>
                    <a:pt x="4" y="0"/>
                  </a:cubicBezTo>
                  <a:cubicBezTo>
                    <a:pt x="2" y="0"/>
                    <a:pt x="1" y="1"/>
                    <a:pt x="1" y="2"/>
                  </a:cubicBezTo>
                  <a:cubicBezTo>
                    <a:pt x="1" y="3"/>
                    <a:pt x="0" y="3"/>
                    <a:pt x="0" y="4"/>
                  </a:cubicBezTo>
                  <a:cubicBezTo>
                    <a:pt x="1" y="4"/>
                    <a:pt x="1" y="4"/>
                    <a:pt x="1" y="4"/>
                  </a:cubicBezTo>
                  <a:cubicBezTo>
                    <a:pt x="1" y="4"/>
                    <a:pt x="2" y="4"/>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8" name="Freeform 364"/>
            <p:cNvSpPr>
              <a:spLocks/>
            </p:cNvSpPr>
            <p:nvPr/>
          </p:nvSpPr>
          <p:spPr bwMode="auto">
            <a:xfrm>
              <a:off x="1602" y="1144"/>
              <a:ext cx="3" cy="2"/>
            </a:xfrm>
            <a:custGeom>
              <a:avLst/>
              <a:gdLst>
                <a:gd name="T0" fmla="*/ 3 w 2"/>
                <a:gd name="T1" fmla="*/ 0 h 1"/>
                <a:gd name="T2" fmla="*/ 3 w 2"/>
                <a:gd name="T3" fmla="*/ 4 h 1"/>
                <a:gd name="T4" fmla="*/ 4 w 2"/>
                <a:gd name="T5" fmla="*/ 0 h 1"/>
                <a:gd name="T6" fmla="*/ 4 w 2"/>
                <a:gd name="T7" fmla="*/ 0 h 1"/>
                <a:gd name="T8" fmla="*/ 3 w 2"/>
                <a:gd name="T9" fmla="*/ 0 h 1"/>
                <a:gd name="T10" fmla="*/ 0 w 2"/>
                <a:gd name="T11" fmla="*/ 0 h 1"/>
                <a:gd name="T12" fmla="*/ 3 w 2"/>
                <a:gd name="T13" fmla="*/ 4 h 1"/>
                <a:gd name="T14" fmla="*/ 3 w 2"/>
                <a:gd name="T15" fmla="*/ 0 h 1"/>
                <a:gd name="T16" fmla="*/ 0 60000 65536"/>
                <a:gd name="T17" fmla="*/ 0 60000 65536"/>
                <a:gd name="T18" fmla="*/ 0 60000 65536"/>
                <a:gd name="T19" fmla="*/ 0 60000 65536"/>
                <a:gd name="T20" fmla="*/ 0 60000 65536"/>
                <a:gd name="T21" fmla="*/ 0 60000 65536"/>
                <a:gd name="T22" fmla="*/ 0 60000 65536"/>
                <a:gd name="T23" fmla="*/ 0 60000 65536"/>
                <a:gd name="T24" fmla="*/ 0 w 2"/>
                <a:gd name="T25" fmla="*/ 0 h 1"/>
                <a:gd name="T26" fmla="*/ 2 w 2"/>
                <a:gd name="T27" fmla="*/ 1 h 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 h="1">
                  <a:moveTo>
                    <a:pt x="1" y="0"/>
                  </a:moveTo>
                  <a:cubicBezTo>
                    <a:pt x="2" y="0"/>
                    <a:pt x="1" y="1"/>
                    <a:pt x="1" y="1"/>
                  </a:cubicBezTo>
                  <a:cubicBezTo>
                    <a:pt x="2" y="1"/>
                    <a:pt x="2" y="0"/>
                    <a:pt x="2" y="0"/>
                  </a:cubicBezTo>
                  <a:cubicBezTo>
                    <a:pt x="2" y="0"/>
                    <a:pt x="2" y="0"/>
                    <a:pt x="2" y="0"/>
                  </a:cubicBezTo>
                  <a:cubicBezTo>
                    <a:pt x="2" y="0"/>
                    <a:pt x="1" y="0"/>
                    <a:pt x="1" y="0"/>
                  </a:cubicBezTo>
                  <a:cubicBezTo>
                    <a:pt x="1" y="0"/>
                    <a:pt x="1" y="0"/>
                    <a:pt x="0" y="0"/>
                  </a:cubicBezTo>
                  <a:cubicBezTo>
                    <a:pt x="0" y="0"/>
                    <a:pt x="1" y="1"/>
                    <a:pt x="1" y="1"/>
                  </a:cubicBezTo>
                  <a:cubicBezTo>
                    <a:pt x="1" y="1"/>
                    <a:pt x="1" y="0"/>
                    <a:pt x="1" y="0"/>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59" name="Freeform 365"/>
            <p:cNvSpPr>
              <a:spLocks/>
            </p:cNvSpPr>
            <p:nvPr/>
          </p:nvSpPr>
          <p:spPr bwMode="auto">
            <a:xfrm>
              <a:off x="1607" y="1141"/>
              <a:ext cx="5" cy="5"/>
            </a:xfrm>
            <a:custGeom>
              <a:avLst/>
              <a:gdLst>
                <a:gd name="T0" fmla="*/ 4 w 4"/>
                <a:gd name="T1" fmla="*/ 6 h 4"/>
                <a:gd name="T2" fmla="*/ 4 w 4"/>
                <a:gd name="T3" fmla="*/ 6 h 4"/>
                <a:gd name="T4" fmla="*/ 5 w 4"/>
                <a:gd name="T5" fmla="*/ 6 h 4"/>
                <a:gd name="T6" fmla="*/ 6 w 4"/>
                <a:gd name="T7" fmla="*/ 1 h 4"/>
                <a:gd name="T8" fmla="*/ 4 w 4"/>
                <a:gd name="T9" fmla="*/ 0 h 4"/>
                <a:gd name="T10" fmla="*/ 4 w 4"/>
                <a:gd name="T11" fmla="*/ 1 h 4"/>
                <a:gd name="T12" fmla="*/ 4 w 4"/>
                <a:gd name="T13" fmla="*/ 1 h 4"/>
                <a:gd name="T14" fmla="*/ 1 w 4"/>
                <a:gd name="T15" fmla="*/ 4 h 4"/>
                <a:gd name="T16" fmla="*/ 1 w 4"/>
                <a:gd name="T17" fmla="*/ 1 h 4"/>
                <a:gd name="T18" fmla="*/ 1 w 4"/>
                <a:gd name="T19" fmla="*/ 4 h 4"/>
                <a:gd name="T20" fmla="*/ 1 w 4"/>
                <a:gd name="T21" fmla="*/ 4 h 4"/>
                <a:gd name="T22" fmla="*/ 0 w 4"/>
                <a:gd name="T23" fmla="*/ 6 h 4"/>
                <a:gd name="T24" fmla="*/ 1 w 4"/>
                <a:gd name="T25" fmla="*/ 6 h 4"/>
                <a:gd name="T26" fmla="*/ 4 w 4"/>
                <a:gd name="T27" fmla="*/ 6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4"/>
                <a:gd name="T44" fmla="*/ 4 w 4"/>
                <a:gd name="T45" fmla="*/ 4 h 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4">
                  <a:moveTo>
                    <a:pt x="2" y="4"/>
                  </a:moveTo>
                  <a:cubicBezTo>
                    <a:pt x="2" y="4"/>
                    <a:pt x="2" y="4"/>
                    <a:pt x="2" y="4"/>
                  </a:cubicBezTo>
                  <a:cubicBezTo>
                    <a:pt x="3" y="4"/>
                    <a:pt x="3" y="4"/>
                    <a:pt x="3" y="4"/>
                  </a:cubicBezTo>
                  <a:cubicBezTo>
                    <a:pt x="4" y="3"/>
                    <a:pt x="4" y="2"/>
                    <a:pt x="4" y="1"/>
                  </a:cubicBezTo>
                  <a:cubicBezTo>
                    <a:pt x="3" y="1"/>
                    <a:pt x="3" y="0"/>
                    <a:pt x="2" y="0"/>
                  </a:cubicBezTo>
                  <a:cubicBezTo>
                    <a:pt x="2" y="0"/>
                    <a:pt x="2" y="1"/>
                    <a:pt x="2" y="1"/>
                  </a:cubicBezTo>
                  <a:cubicBezTo>
                    <a:pt x="2" y="1"/>
                    <a:pt x="2" y="1"/>
                    <a:pt x="2" y="1"/>
                  </a:cubicBezTo>
                  <a:cubicBezTo>
                    <a:pt x="1" y="2"/>
                    <a:pt x="1" y="2"/>
                    <a:pt x="1" y="2"/>
                  </a:cubicBezTo>
                  <a:cubicBezTo>
                    <a:pt x="1" y="2"/>
                    <a:pt x="1" y="1"/>
                    <a:pt x="1" y="1"/>
                  </a:cubicBezTo>
                  <a:cubicBezTo>
                    <a:pt x="1" y="2"/>
                    <a:pt x="1" y="2"/>
                    <a:pt x="1" y="2"/>
                  </a:cubicBezTo>
                  <a:cubicBezTo>
                    <a:pt x="1" y="2"/>
                    <a:pt x="1" y="2"/>
                    <a:pt x="1" y="2"/>
                  </a:cubicBezTo>
                  <a:cubicBezTo>
                    <a:pt x="1" y="3"/>
                    <a:pt x="0" y="3"/>
                    <a:pt x="0" y="4"/>
                  </a:cubicBezTo>
                  <a:cubicBezTo>
                    <a:pt x="1" y="4"/>
                    <a:pt x="1" y="4"/>
                    <a:pt x="1" y="4"/>
                  </a:cubicBezTo>
                  <a:cubicBezTo>
                    <a:pt x="1" y="4"/>
                    <a:pt x="2" y="4"/>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0" name="Freeform 366"/>
            <p:cNvSpPr>
              <a:spLocks/>
            </p:cNvSpPr>
            <p:nvPr/>
          </p:nvSpPr>
          <p:spPr bwMode="auto">
            <a:xfrm>
              <a:off x="1607" y="1146"/>
              <a:ext cx="3" cy="2"/>
            </a:xfrm>
            <a:custGeom>
              <a:avLst/>
              <a:gdLst>
                <a:gd name="T0" fmla="*/ 1 w 3"/>
                <a:gd name="T1" fmla="*/ 2 h 2"/>
                <a:gd name="T2" fmla="*/ 3 w 3"/>
                <a:gd name="T3" fmla="*/ 1 h 2"/>
                <a:gd name="T4" fmla="*/ 3 w 3"/>
                <a:gd name="T5" fmla="*/ 0 h 2"/>
                <a:gd name="T6" fmla="*/ 2 w 3"/>
                <a:gd name="T7" fmla="*/ 0 h 2"/>
                <a:gd name="T8" fmla="*/ 2 w 3"/>
                <a:gd name="T9" fmla="*/ 0 h 2"/>
                <a:gd name="T10" fmla="*/ 1 w 3"/>
                <a:gd name="T11" fmla="*/ 0 h 2"/>
                <a:gd name="T12" fmla="*/ 0 w 3"/>
                <a:gd name="T13" fmla="*/ 0 h 2"/>
                <a:gd name="T14" fmla="*/ 1 w 3"/>
                <a:gd name="T15" fmla="*/ 2 h 2"/>
                <a:gd name="T16" fmla="*/ 0 60000 65536"/>
                <a:gd name="T17" fmla="*/ 0 60000 65536"/>
                <a:gd name="T18" fmla="*/ 0 60000 65536"/>
                <a:gd name="T19" fmla="*/ 0 60000 65536"/>
                <a:gd name="T20" fmla="*/ 0 60000 65536"/>
                <a:gd name="T21" fmla="*/ 0 60000 65536"/>
                <a:gd name="T22" fmla="*/ 0 60000 65536"/>
                <a:gd name="T23" fmla="*/ 0 60000 65536"/>
                <a:gd name="T24" fmla="*/ 0 w 3"/>
                <a:gd name="T25" fmla="*/ 0 h 2"/>
                <a:gd name="T26" fmla="*/ 3 w 3"/>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 h="2">
                  <a:moveTo>
                    <a:pt x="1" y="2"/>
                  </a:moveTo>
                  <a:cubicBezTo>
                    <a:pt x="2" y="2"/>
                    <a:pt x="2" y="2"/>
                    <a:pt x="3" y="1"/>
                  </a:cubicBezTo>
                  <a:cubicBezTo>
                    <a:pt x="3" y="1"/>
                    <a:pt x="3" y="1"/>
                    <a:pt x="3" y="0"/>
                  </a:cubicBezTo>
                  <a:cubicBezTo>
                    <a:pt x="3" y="0"/>
                    <a:pt x="3" y="0"/>
                    <a:pt x="2" y="0"/>
                  </a:cubicBezTo>
                  <a:cubicBezTo>
                    <a:pt x="2" y="0"/>
                    <a:pt x="2" y="0"/>
                    <a:pt x="2" y="0"/>
                  </a:cubicBezTo>
                  <a:cubicBezTo>
                    <a:pt x="2" y="0"/>
                    <a:pt x="1" y="0"/>
                    <a:pt x="1" y="0"/>
                  </a:cubicBezTo>
                  <a:cubicBezTo>
                    <a:pt x="0" y="0"/>
                    <a:pt x="0" y="0"/>
                    <a:pt x="0" y="0"/>
                  </a:cubicBezTo>
                  <a:cubicBezTo>
                    <a:pt x="0" y="1"/>
                    <a:pt x="1" y="1"/>
                    <a:pt x="1" y="2"/>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1" name="Freeform 367"/>
            <p:cNvSpPr>
              <a:spLocks/>
            </p:cNvSpPr>
            <p:nvPr/>
          </p:nvSpPr>
          <p:spPr bwMode="auto">
            <a:xfrm>
              <a:off x="1606" y="1144"/>
              <a:ext cx="1" cy="2"/>
            </a:xfrm>
            <a:custGeom>
              <a:avLst/>
              <a:gdLst>
                <a:gd name="T0" fmla="*/ 1 w 1"/>
                <a:gd name="T1" fmla="*/ 4 h 1"/>
                <a:gd name="T2" fmla="*/ 1 w 1"/>
                <a:gd name="T3" fmla="*/ 4 h 1"/>
                <a:gd name="T4" fmla="*/ 1 w 1"/>
                <a:gd name="T5" fmla="*/ 0 h 1"/>
                <a:gd name="T6" fmla="*/ 0 w 1"/>
                <a:gd name="T7" fmla="*/ 0 h 1"/>
                <a:gd name="T8" fmla="*/ 0 w 1"/>
                <a:gd name="T9" fmla="*/ 4 h 1"/>
                <a:gd name="T10" fmla="*/ 1 w 1"/>
                <a:gd name="T11" fmla="*/ 4 h 1"/>
                <a:gd name="T12" fmla="*/ 0 60000 65536"/>
                <a:gd name="T13" fmla="*/ 0 60000 65536"/>
                <a:gd name="T14" fmla="*/ 0 60000 65536"/>
                <a:gd name="T15" fmla="*/ 0 60000 65536"/>
                <a:gd name="T16" fmla="*/ 0 60000 65536"/>
                <a:gd name="T17" fmla="*/ 0 60000 65536"/>
                <a:gd name="T18" fmla="*/ 0 w 1"/>
                <a:gd name="T19" fmla="*/ 0 h 1"/>
                <a:gd name="T20" fmla="*/ 1 w 1"/>
                <a:gd name="T21" fmla="*/ 1 h 1"/>
              </a:gdLst>
              <a:ahLst/>
              <a:cxnLst>
                <a:cxn ang="T12">
                  <a:pos x="T0" y="T1"/>
                </a:cxn>
                <a:cxn ang="T13">
                  <a:pos x="T2" y="T3"/>
                </a:cxn>
                <a:cxn ang="T14">
                  <a:pos x="T4" y="T5"/>
                </a:cxn>
                <a:cxn ang="T15">
                  <a:pos x="T6" y="T7"/>
                </a:cxn>
                <a:cxn ang="T16">
                  <a:pos x="T8" y="T9"/>
                </a:cxn>
                <a:cxn ang="T17">
                  <a:pos x="T10" y="T11"/>
                </a:cxn>
              </a:cxnLst>
              <a:rect l="T18" t="T19" r="T20" b="T21"/>
              <a:pathLst>
                <a:path w="1" h="1">
                  <a:moveTo>
                    <a:pt x="1" y="1"/>
                  </a:moveTo>
                  <a:cubicBezTo>
                    <a:pt x="1" y="1"/>
                    <a:pt x="1" y="1"/>
                    <a:pt x="1" y="1"/>
                  </a:cubicBezTo>
                  <a:cubicBezTo>
                    <a:pt x="1" y="0"/>
                    <a:pt x="1" y="0"/>
                    <a:pt x="1" y="0"/>
                  </a:cubicBezTo>
                  <a:cubicBezTo>
                    <a:pt x="1" y="0"/>
                    <a:pt x="0" y="0"/>
                    <a:pt x="0" y="0"/>
                  </a:cubicBezTo>
                  <a:cubicBezTo>
                    <a:pt x="0" y="1"/>
                    <a:pt x="0" y="1"/>
                    <a:pt x="0" y="1"/>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2" name="Freeform 368"/>
            <p:cNvSpPr>
              <a:spLocks/>
            </p:cNvSpPr>
            <p:nvPr/>
          </p:nvSpPr>
          <p:spPr bwMode="auto">
            <a:xfrm>
              <a:off x="1605" y="1144"/>
              <a:ext cx="2" cy="4"/>
            </a:xfrm>
            <a:custGeom>
              <a:avLst/>
              <a:gdLst>
                <a:gd name="T0" fmla="*/ 1 w 2"/>
                <a:gd name="T1" fmla="*/ 1 h 3"/>
                <a:gd name="T2" fmla="*/ 0 w 2"/>
                <a:gd name="T3" fmla="*/ 4 h 3"/>
                <a:gd name="T4" fmla="*/ 2 w 2"/>
                <a:gd name="T5" fmla="*/ 5 h 3"/>
                <a:gd name="T6" fmla="*/ 2 w 2"/>
                <a:gd name="T7" fmla="*/ 1 h 3"/>
                <a:gd name="T8" fmla="*/ 2 w 2"/>
                <a:gd name="T9" fmla="*/ 1 h 3"/>
                <a:gd name="T10" fmla="*/ 1 w 2"/>
                <a:gd name="T11" fmla="*/ 1 h 3"/>
                <a:gd name="T12" fmla="*/ 1 w 2"/>
                <a:gd name="T13" fmla="*/ 0 h 3"/>
                <a:gd name="T14" fmla="*/ 1 w 2"/>
                <a:gd name="T15" fmla="*/ 1 h 3"/>
                <a:gd name="T16" fmla="*/ 0 60000 65536"/>
                <a:gd name="T17" fmla="*/ 0 60000 65536"/>
                <a:gd name="T18" fmla="*/ 0 60000 65536"/>
                <a:gd name="T19" fmla="*/ 0 60000 65536"/>
                <a:gd name="T20" fmla="*/ 0 60000 65536"/>
                <a:gd name="T21" fmla="*/ 0 60000 65536"/>
                <a:gd name="T22" fmla="*/ 0 60000 65536"/>
                <a:gd name="T23" fmla="*/ 0 60000 65536"/>
                <a:gd name="T24" fmla="*/ 0 w 2"/>
                <a:gd name="T25" fmla="*/ 0 h 3"/>
                <a:gd name="T26" fmla="*/ 2 w 2"/>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 h="3">
                  <a:moveTo>
                    <a:pt x="1" y="1"/>
                  </a:moveTo>
                  <a:cubicBezTo>
                    <a:pt x="0" y="1"/>
                    <a:pt x="0" y="1"/>
                    <a:pt x="0" y="2"/>
                  </a:cubicBezTo>
                  <a:cubicBezTo>
                    <a:pt x="0" y="2"/>
                    <a:pt x="1" y="3"/>
                    <a:pt x="2" y="3"/>
                  </a:cubicBezTo>
                  <a:cubicBezTo>
                    <a:pt x="2" y="2"/>
                    <a:pt x="2" y="1"/>
                    <a:pt x="2" y="1"/>
                  </a:cubicBezTo>
                  <a:cubicBezTo>
                    <a:pt x="2" y="1"/>
                    <a:pt x="2" y="1"/>
                    <a:pt x="2" y="1"/>
                  </a:cubicBezTo>
                  <a:cubicBezTo>
                    <a:pt x="1" y="1"/>
                    <a:pt x="1" y="1"/>
                    <a:pt x="1" y="1"/>
                  </a:cubicBezTo>
                  <a:cubicBezTo>
                    <a:pt x="1" y="1"/>
                    <a:pt x="1" y="1"/>
                    <a:pt x="1" y="0"/>
                  </a:cubicBezTo>
                  <a:cubicBezTo>
                    <a:pt x="1" y="1"/>
                    <a:pt x="1" y="1"/>
                    <a:pt x="1" y="1"/>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3" name="Freeform 369"/>
            <p:cNvSpPr>
              <a:spLocks/>
            </p:cNvSpPr>
            <p:nvPr/>
          </p:nvSpPr>
          <p:spPr bwMode="auto">
            <a:xfrm>
              <a:off x="1629" y="1148"/>
              <a:ext cx="7" cy="10"/>
            </a:xfrm>
            <a:custGeom>
              <a:avLst/>
              <a:gdLst>
                <a:gd name="T0" fmla="*/ 6 w 6"/>
                <a:gd name="T1" fmla="*/ 1 h 9"/>
                <a:gd name="T2" fmla="*/ 8 w 6"/>
                <a:gd name="T3" fmla="*/ 7 h 9"/>
                <a:gd name="T4" fmla="*/ 0 w 6"/>
                <a:gd name="T5" fmla="*/ 11 h 9"/>
                <a:gd name="T6" fmla="*/ 5 w 6"/>
                <a:gd name="T7" fmla="*/ 0 h 9"/>
                <a:gd name="T8" fmla="*/ 6 w 6"/>
                <a:gd name="T9" fmla="*/ 1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1"/>
                  </a:moveTo>
                  <a:cubicBezTo>
                    <a:pt x="4" y="2"/>
                    <a:pt x="6" y="3"/>
                    <a:pt x="6" y="5"/>
                  </a:cubicBezTo>
                  <a:cubicBezTo>
                    <a:pt x="4" y="6"/>
                    <a:pt x="3" y="8"/>
                    <a:pt x="0" y="9"/>
                  </a:cubicBezTo>
                  <a:cubicBezTo>
                    <a:pt x="0" y="6"/>
                    <a:pt x="3" y="4"/>
                    <a:pt x="3" y="0"/>
                  </a:cubicBezTo>
                  <a:cubicBezTo>
                    <a:pt x="4" y="0"/>
                    <a:pt x="4" y="0"/>
                    <a:pt x="4" y="1"/>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4" name="Freeform 370"/>
            <p:cNvSpPr>
              <a:spLocks/>
            </p:cNvSpPr>
            <p:nvPr/>
          </p:nvSpPr>
          <p:spPr bwMode="auto">
            <a:xfrm>
              <a:off x="1672" y="1151"/>
              <a:ext cx="10" cy="8"/>
            </a:xfrm>
            <a:custGeom>
              <a:avLst/>
              <a:gdLst>
                <a:gd name="T0" fmla="*/ 9 w 8"/>
                <a:gd name="T1" fmla="*/ 1 h 7"/>
                <a:gd name="T2" fmla="*/ 12 w 8"/>
                <a:gd name="T3" fmla="*/ 7 h 7"/>
                <a:gd name="T4" fmla="*/ 6 w 8"/>
                <a:gd name="T5" fmla="*/ 9 h 7"/>
                <a:gd name="T6" fmla="*/ 1 w 8"/>
                <a:gd name="T7" fmla="*/ 8 h 7"/>
                <a:gd name="T8" fmla="*/ 0 w 8"/>
                <a:gd name="T9" fmla="*/ 2 h 7"/>
                <a:gd name="T10" fmla="*/ 5 w 8"/>
                <a:gd name="T11" fmla="*/ 0 h 7"/>
                <a:gd name="T12" fmla="*/ 9 w 8"/>
                <a:gd name="T13" fmla="*/ 1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6" y="1"/>
                  </a:moveTo>
                  <a:cubicBezTo>
                    <a:pt x="7" y="2"/>
                    <a:pt x="8" y="3"/>
                    <a:pt x="8" y="5"/>
                  </a:cubicBezTo>
                  <a:cubicBezTo>
                    <a:pt x="7" y="6"/>
                    <a:pt x="6" y="7"/>
                    <a:pt x="4" y="7"/>
                  </a:cubicBezTo>
                  <a:cubicBezTo>
                    <a:pt x="3" y="7"/>
                    <a:pt x="2" y="7"/>
                    <a:pt x="1" y="6"/>
                  </a:cubicBezTo>
                  <a:cubicBezTo>
                    <a:pt x="0" y="5"/>
                    <a:pt x="0" y="3"/>
                    <a:pt x="0" y="2"/>
                  </a:cubicBezTo>
                  <a:cubicBezTo>
                    <a:pt x="1" y="1"/>
                    <a:pt x="2" y="0"/>
                    <a:pt x="3" y="0"/>
                  </a:cubicBezTo>
                  <a:cubicBezTo>
                    <a:pt x="4" y="0"/>
                    <a:pt x="5" y="0"/>
                    <a:pt x="6" y="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5" name="Freeform 371"/>
            <p:cNvSpPr>
              <a:spLocks/>
            </p:cNvSpPr>
            <p:nvPr/>
          </p:nvSpPr>
          <p:spPr bwMode="auto">
            <a:xfrm>
              <a:off x="1686" y="1134"/>
              <a:ext cx="6" cy="6"/>
            </a:xfrm>
            <a:custGeom>
              <a:avLst/>
              <a:gdLst>
                <a:gd name="T0" fmla="*/ 1 w 5"/>
                <a:gd name="T1" fmla="*/ 6 h 5"/>
                <a:gd name="T2" fmla="*/ 1 w 5"/>
                <a:gd name="T3" fmla="*/ 6 h 5"/>
                <a:gd name="T4" fmla="*/ 2 w 5"/>
                <a:gd name="T5" fmla="*/ 6 h 5"/>
                <a:gd name="T6" fmla="*/ 2 w 5"/>
                <a:gd name="T7" fmla="*/ 6 h 5"/>
                <a:gd name="T8" fmla="*/ 2 w 5"/>
                <a:gd name="T9" fmla="*/ 7 h 5"/>
                <a:gd name="T10" fmla="*/ 5 w 5"/>
                <a:gd name="T11" fmla="*/ 5 h 5"/>
                <a:gd name="T12" fmla="*/ 7 w 5"/>
                <a:gd name="T13" fmla="*/ 5 h 5"/>
                <a:gd name="T14" fmla="*/ 7 w 5"/>
                <a:gd name="T15" fmla="*/ 5 h 5"/>
                <a:gd name="T16" fmla="*/ 5 w 5"/>
                <a:gd name="T17" fmla="*/ 0 h 5"/>
                <a:gd name="T18" fmla="*/ 2 w 5"/>
                <a:gd name="T19" fmla="*/ 0 h 5"/>
                <a:gd name="T20" fmla="*/ 2 w 5"/>
                <a:gd name="T21" fmla="*/ 1 h 5"/>
                <a:gd name="T22" fmla="*/ 1 w 5"/>
                <a:gd name="T23" fmla="*/ 1 h 5"/>
                <a:gd name="T24" fmla="*/ 1 w 5"/>
                <a:gd name="T25" fmla="*/ 1 h 5"/>
                <a:gd name="T26" fmla="*/ 0 w 5"/>
                <a:gd name="T27" fmla="*/ 5 h 5"/>
                <a:gd name="T28" fmla="*/ 0 w 5"/>
                <a:gd name="T29" fmla="*/ 6 h 5"/>
                <a:gd name="T30" fmla="*/ 1 w 5"/>
                <a:gd name="T31" fmla="*/ 6 h 5"/>
                <a:gd name="T32" fmla="*/ 1 w 5"/>
                <a:gd name="T33" fmla="*/ 6 h 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
                <a:gd name="T52" fmla="*/ 0 h 5"/>
                <a:gd name="T53" fmla="*/ 5 w 5"/>
                <a:gd name="T54" fmla="*/ 5 h 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 h="5">
                  <a:moveTo>
                    <a:pt x="1" y="4"/>
                  </a:moveTo>
                  <a:cubicBezTo>
                    <a:pt x="1" y="4"/>
                    <a:pt x="1" y="4"/>
                    <a:pt x="1" y="4"/>
                  </a:cubicBezTo>
                  <a:cubicBezTo>
                    <a:pt x="1" y="4"/>
                    <a:pt x="2" y="4"/>
                    <a:pt x="2" y="4"/>
                  </a:cubicBezTo>
                  <a:cubicBezTo>
                    <a:pt x="2" y="4"/>
                    <a:pt x="2" y="4"/>
                    <a:pt x="2" y="4"/>
                  </a:cubicBezTo>
                  <a:cubicBezTo>
                    <a:pt x="2" y="5"/>
                    <a:pt x="2" y="5"/>
                    <a:pt x="2" y="5"/>
                  </a:cubicBezTo>
                  <a:cubicBezTo>
                    <a:pt x="2" y="4"/>
                    <a:pt x="3" y="4"/>
                    <a:pt x="3" y="3"/>
                  </a:cubicBezTo>
                  <a:cubicBezTo>
                    <a:pt x="4" y="3"/>
                    <a:pt x="4" y="3"/>
                    <a:pt x="5" y="3"/>
                  </a:cubicBezTo>
                  <a:cubicBezTo>
                    <a:pt x="5" y="3"/>
                    <a:pt x="5" y="3"/>
                    <a:pt x="5" y="3"/>
                  </a:cubicBezTo>
                  <a:cubicBezTo>
                    <a:pt x="5" y="2"/>
                    <a:pt x="4" y="1"/>
                    <a:pt x="3" y="0"/>
                  </a:cubicBezTo>
                  <a:cubicBezTo>
                    <a:pt x="3" y="0"/>
                    <a:pt x="3" y="1"/>
                    <a:pt x="2" y="0"/>
                  </a:cubicBezTo>
                  <a:cubicBezTo>
                    <a:pt x="2" y="0"/>
                    <a:pt x="2" y="0"/>
                    <a:pt x="2" y="1"/>
                  </a:cubicBezTo>
                  <a:cubicBezTo>
                    <a:pt x="1" y="1"/>
                    <a:pt x="1" y="1"/>
                    <a:pt x="1" y="1"/>
                  </a:cubicBezTo>
                  <a:cubicBezTo>
                    <a:pt x="1" y="1"/>
                    <a:pt x="1" y="1"/>
                    <a:pt x="1" y="1"/>
                  </a:cubicBezTo>
                  <a:cubicBezTo>
                    <a:pt x="1" y="2"/>
                    <a:pt x="0" y="2"/>
                    <a:pt x="0" y="3"/>
                  </a:cubicBezTo>
                  <a:cubicBezTo>
                    <a:pt x="0" y="3"/>
                    <a:pt x="0" y="4"/>
                    <a:pt x="0" y="4"/>
                  </a:cubicBezTo>
                  <a:cubicBezTo>
                    <a:pt x="1" y="4"/>
                    <a:pt x="1" y="4"/>
                    <a:pt x="1" y="4"/>
                  </a:cubicBezTo>
                  <a:cubicBezTo>
                    <a:pt x="1" y="4"/>
                    <a:pt x="1"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6" name="Freeform 372"/>
            <p:cNvSpPr>
              <a:spLocks/>
            </p:cNvSpPr>
            <p:nvPr/>
          </p:nvSpPr>
          <p:spPr bwMode="auto">
            <a:xfrm>
              <a:off x="1686" y="1138"/>
              <a:ext cx="6" cy="3"/>
            </a:xfrm>
            <a:custGeom>
              <a:avLst/>
              <a:gdLst>
                <a:gd name="T0" fmla="*/ 0 w 5"/>
                <a:gd name="T1" fmla="*/ 1 h 3"/>
                <a:gd name="T2" fmla="*/ 2 w 5"/>
                <a:gd name="T3" fmla="*/ 2 h 3"/>
                <a:gd name="T4" fmla="*/ 7 w 5"/>
                <a:gd name="T5" fmla="*/ 0 h 3"/>
                <a:gd name="T6" fmla="*/ 5 w 5"/>
                <a:gd name="T7" fmla="*/ 0 h 3"/>
                <a:gd name="T8" fmla="*/ 2 w 5"/>
                <a:gd name="T9" fmla="*/ 2 h 3"/>
                <a:gd name="T10" fmla="*/ 2 w 5"/>
                <a:gd name="T11" fmla="*/ 1 h 3"/>
                <a:gd name="T12" fmla="*/ 2 w 5"/>
                <a:gd name="T13" fmla="*/ 1 h 3"/>
                <a:gd name="T14" fmla="*/ 1 w 5"/>
                <a:gd name="T15" fmla="*/ 1 h 3"/>
                <a:gd name="T16" fmla="*/ 1 w 5"/>
                <a:gd name="T17" fmla="*/ 1 h 3"/>
                <a:gd name="T18" fmla="*/ 1 w 5"/>
                <a:gd name="T19" fmla="*/ 1 h 3"/>
                <a:gd name="T20" fmla="*/ 0 w 5"/>
                <a:gd name="T21" fmla="*/ 1 h 3"/>
                <a:gd name="T22" fmla="*/ 0 w 5"/>
                <a:gd name="T23" fmla="*/ 1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
                <a:gd name="T37" fmla="*/ 0 h 3"/>
                <a:gd name="T38" fmla="*/ 5 w 5"/>
                <a:gd name="T39" fmla="*/ 3 h 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 h="3">
                  <a:moveTo>
                    <a:pt x="0" y="1"/>
                  </a:moveTo>
                  <a:cubicBezTo>
                    <a:pt x="0" y="2"/>
                    <a:pt x="1" y="3"/>
                    <a:pt x="2" y="2"/>
                  </a:cubicBezTo>
                  <a:cubicBezTo>
                    <a:pt x="3" y="2"/>
                    <a:pt x="4" y="1"/>
                    <a:pt x="5" y="0"/>
                  </a:cubicBezTo>
                  <a:cubicBezTo>
                    <a:pt x="4" y="0"/>
                    <a:pt x="4" y="0"/>
                    <a:pt x="3" y="0"/>
                  </a:cubicBezTo>
                  <a:cubicBezTo>
                    <a:pt x="3" y="1"/>
                    <a:pt x="2" y="1"/>
                    <a:pt x="2" y="2"/>
                  </a:cubicBezTo>
                  <a:cubicBezTo>
                    <a:pt x="2" y="2"/>
                    <a:pt x="2" y="2"/>
                    <a:pt x="2" y="1"/>
                  </a:cubicBezTo>
                  <a:cubicBezTo>
                    <a:pt x="2" y="1"/>
                    <a:pt x="2" y="1"/>
                    <a:pt x="2" y="1"/>
                  </a:cubicBezTo>
                  <a:cubicBezTo>
                    <a:pt x="2" y="1"/>
                    <a:pt x="1" y="1"/>
                    <a:pt x="1" y="1"/>
                  </a:cubicBezTo>
                  <a:cubicBezTo>
                    <a:pt x="1" y="1"/>
                    <a:pt x="1" y="1"/>
                    <a:pt x="1" y="1"/>
                  </a:cubicBezTo>
                  <a:cubicBezTo>
                    <a:pt x="1" y="1"/>
                    <a:pt x="1" y="1"/>
                    <a:pt x="1" y="1"/>
                  </a:cubicBezTo>
                  <a:cubicBezTo>
                    <a:pt x="0" y="1"/>
                    <a:pt x="0" y="1"/>
                    <a:pt x="0" y="1"/>
                  </a:cubicBezTo>
                  <a:cubicBezTo>
                    <a:pt x="0" y="1"/>
                    <a:pt x="0" y="1"/>
                    <a:pt x="0" y="1"/>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7" name="Freeform 373"/>
            <p:cNvSpPr>
              <a:spLocks/>
            </p:cNvSpPr>
            <p:nvPr/>
          </p:nvSpPr>
          <p:spPr bwMode="auto">
            <a:xfrm>
              <a:off x="1680" y="1136"/>
              <a:ext cx="3" cy="6"/>
            </a:xfrm>
            <a:custGeom>
              <a:avLst/>
              <a:gdLst>
                <a:gd name="T0" fmla="*/ 4 w 2"/>
                <a:gd name="T1" fmla="*/ 5 h 5"/>
                <a:gd name="T2" fmla="*/ 3 w 2"/>
                <a:gd name="T3" fmla="*/ 1 h 5"/>
                <a:gd name="T4" fmla="*/ 4 w 2"/>
                <a:gd name="T5" fmla="*/ 0 h 5"/>
                <a:gd name="T6" fmla="*/ 0 w 2"/>
                <a:gd name="T7" fmla="*/ 0 h 5"/>
                <a:gd name="T8" fmla="*/ 3 w 2"/>
                <a:gd name="T9" fmla="*/ 6 h 5"/>
                <a:gd name="T10" fmla="*/ 3 w 2"/>
                <a:gd name="T11" fmla="*/ 7 h 5"/>
                <a:gd name="T12" fmla="*/ 4 w 2"/>
                <a:gd name="T13" fmla="*/ 6 h 5"/>
                <a:gd name="T14" fmla="*/ 4 w 2"/>
                <a:gd name="T15" fmla="*/ 5 h 5"/>
                <a:gd name="T16" fmla="*/ 0 60000 65536"/>
                <a:gd name="T17" fmla="*/ 0 60000 65536"/>
                <a:gd name="T18" fmla="*/ 0 60000 65536"/>
                <a:gd name="T19" fmla="*/ 0 60000 65536"/>
                <a:gd name="T20" fmla="*/ 0 60000 65536"/>
                <a:gd name="T21" fmla="*/ 0 60000 65536"/>
                <a:gd name="T22" fmla="*/ 0 60000 65536"/>
                <a:gd name="T23" fmla="*/ 0 60000 65536"/>
                <a:gd name="T24" fmla="*/ 0 w 2"/>
                <a:gd name="T25" fmla="*/ 0 h 5"/>
                <a:gd name="T26" fmla="*/ 2 w 2"/>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 h="5">
                  <a:moveTo>
                    <a:pt x="2" y="3"/>
                  </a:moveTo>
                  <a:cubicBezTo>
                    <a:pt x="1" y="2"/>
                    <a:pt x="2" y="2"/>
                    <a:pt x="1" y="1"/>
                  </a:cubicBezTo>
                  <a:cubicBezTo>
                    <a:pt x="2" y="1"/>
                    <a:pt x="1" y="0"/>
                    <a:pt x="2" y="0"/>
                  </a:cubicBezTo>
                  <a:cubicBezTo>
                    <a:pt x="1" y="0"/>
                    <a:pt x="1" y="0"/>
                    <a:pt x="0" y="0"/>
                  </a:cubicBezTo>
                  <a:cubicBezTo>
                    <a:pt x="1" y="1"/>
                    <a:pt x="1" y="3"/>
                    <a:pt x="1" y="4"/>
                  </a:cubicBezTo>
                  <a:cubicBezTo>
                    <a:pt x="1" y="4"/>
                    <a:pt x="1" y="4"/>
                    <a:pt x="1" y="5"/>
                  </a:cubicBezTo>
                  <a:cubicBezTo>
                    <a:pt x="1" y="4"/>
                    <a:pt x="1" y="4"/>
                    <a:pt x="2" y="4"/>
                  </a:cubicBezTo>
                  <a:cubicBezTo>
                    <a:pt x="2" y="4"/>
                    <a:pt x="2" y="3"/>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8" name="Freeform 374"/>
            <p:cNvSpPr>
              <a:spLocks/>
            </p:cNvSpPr>
            <p:nvPr/>
          </p:nvSpPr>
          <p:spPr bwMode="auto">
            <a:xfrm>
              <a:off x="1680" y="1141"/>
              <a:ext cx="4" cy="3"/>
            </a:xfrm>
            <a:custGeom>
              <a:avLst/>
              <a:gdLst>
                <a:gd name="T0" fmla="*/ 0 w 3"/>
                <a:gd name="T1" fmla="*/ 2 h 3"/>
                <a:gd name="T2" fmla="*/ 0 w 3"/>
                <a:gd name="T3" fmla="*/ 1 h 3"/>
                <a:gd name="T4" fmla="*/ 0 w 3"/>
                <a:gd name="T5" fmla="*/ 2 h 3"/>
                <a:gd name="T6" fmla="*/ 5 w 3"/>
                <a:gd name="T7" fmla="*/ 2 h 3"/>
                <a:gd name="T8" fmla="*/ 5 w 3"/>
                <a:gd name="T9" fmla="*/ 2 h 3"/>
                <a:gd name="T10" fmla="*/ 4 w 3"/>
                <a:gd name="T11" fmla="*/ 0 h 3"/>
                <a:gd name="T12" fmla="*/ 4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cubicBezTo>
                    <a:pt x="0" y="1"/>
                    <a:pt x="0" y="1"/>
                    <a:pt x="0" y="1"/>
                  </a:cubicBezTo>
                  <a:cubicBezTo>
                    <a:pt x="0" y="2"/>
                    <a:pt x="0" y="2"/>
                    <a:pt x="0" y="2"/>
                  </a:cubicBezTo>
                  <a:cubicBezTo>
                    <a:pt x="1" y="3"/>
                    <a:pt x="2" y="3"/>
                    <a:pt x="3" y="2"/>
                  </a:cubicBezTo>
                  <a:cubicBezTo>
                    <a:pt x="3" y="2"/>
                    <a:pt x="3" y="2"/>
                    <a:pt x="3" y="2"/>
                  </a:cubicBezTo>
                  <a:cubicBezTo>
                    <a:pt x="2" y="1"/>
                    <a:pt x="2" y="1"/>
                    <a:pt x="2" y="0"/>
                  </a:cubicBezTo>
                  <a:cubicBezTo>
                    <a:pt x="2" y="0"/>
                    <a:pt x="2" y="0"/>
                    <a:pt x="2" y="0"/>
                  </a:cubicBezTo>
                  <a:cubicBezTo>
                    <a:pt x="1" y="0"/>
                    <a:pt x="1" y="0"/>
                    <a:pt x="1" y="1"/>
                  </a:cubicBezTo>
                  <a:cubicBezTo>
                    <a:pt x="0" y="1"/>
                    <a:pt x="1" y="1"/>
                    <a:pt x="0" y="2"/>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69" name="Freeform 375"/>
            <p:cNvSpPr>
              <a:spLocks/>
            </p:cNvSpPr>
            <p:nvPr/>
          </p:nvSpPr>
          <p:spPr bwMode="auto">
            <a:xfrm>
              <a:off x="1677" y="1136"/>
              <a:ext cx="5" cy="5"/>
            </a:xfrm>
            <a:custGeom>
              <a:avLst/>
              <a:gdLst>
                <a:gd name="T0" fmla="*/ 1 w 4"/>
                <a:gd name="T1" fmla="*/ 6 h 4"/>
                <a:gd name="T2" fmla="*/ 1 w 4"/>
                <a:gd name="T3" fmla="*/ 6 h 4"/>
                <a:gd name="T4" fmla="*/ 4 w 4"/>
                <a:gd name="T5" fmla="*/ 6 h 4"/>
                <a:gd name="T6" fmla="*/ 4 w 4"/>
                <a:gd name="T7" fmla="*/ 6 h 4"/>
                <a:gd name="T8" fmla="*/ 5 w 4"/>
                <a:gd name="T9" fmla="*/ 6 h 4"/>
                <a:gd name="T10" fmla="*/ 5 w 4"/>
                <a:gd name="T11" fmla="*/ 5 h 4"/>
                <a:gd name="T12" fmla="*/ 5 w 4"/>
                <a:gd name="T13" fmla="*/ 4 h 4"/>
                <a:gd name="T14" fmla="*/ 5 w 4"/>
                <a:gd name="T15" fmla="*/ 1 h 4"/>
                <a:gd name="T16" fmla="*/ 4 w 4"/>
                <a:gd name="T17" fmla="*/ 0 h 4"/>
                <a:gd name="T18" fmla="*/ 0 w 4"/>
                <a:gd name="T19" fmla="*/ 6 h 4"/>
                <a:gd name="T20" fmla="*/ 1 w 4"/>
                <a:gd name="T21" fmla="*/ 6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
                <a:gd name="T34" fmla="*/ 0 h 4"/>
                <a:gd name="T35" fmla="*/ 4 w 4"/>
                <a:gd name="T36" fmla="*/ 4 h 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 h="4">
                  <a:moveTo>
                    <a:pt x="1" y="4"/>
                  </a:moveTo>
                  <a:cubicBezTo>
                    <a:pt x="1" y="4"/>
                    <a:pt x="1" y="4"/>
                    <a:pt x="1" y="4"/>
                  </a:cubicBezTo>
                  <a:cubicBezTo>
                    <a:pt x="1" y="4"/>
                    <a:pt x="1" y="4"/>
                    <a:pt x="2" y="4"/>
                  </a:cubicBezTo>
                  <a:cubicBezTo>
                    <a:pt x="2" y="4"/>
                    <a:pt x="2" y="4"/>
                    <a:pt x="2" y="4"/>
                  </a:cubicBezTo>
                  <a:cubicBezTo>
                    <a:pt x="3" y="4"/>
                    <a:pt x="3" y="4"/>
                    <a:pt x="3" y="4"/>
                  </a:cubicBezTo>
                  <a:cubicBezTo>
                    <a:pt x="3" y="4"/>
                    <a:pt x="3" y="3"/>
                    <a:pt x="3" y="3"/>
                  </a:cubicBezTo>
                  <a:cubicBezTo>
                    <a:pt x="3" y="2"/>
                    <a:pt x="3" y="2"/>
                    <a:pt x="3" y="2"/>
                  </a:cubicBezTo>
                  <a:cubicBezTo>
                    <a:pt x="4" y="2"/>
                    <a:pt x="3" y="1"/>
                    <a:pt x="3" y="1"/>
                  </a:cubicBezTo>
                  <a:cubicBezTo>
                    <a:pt x="3" y="1"/>
                    <a:pt x="2" y="0"/>
                    <a:pt x="2" y="0"/>
                  </a:cubicBezTo>
                  <a:cubicBezTo>
                    <a:pt x="1" y="1"/>
                    <a:pt x="0" y="2"/>
                    <a:pt x="0" y="4"/>
                  </a:cubicBezTo>
                  <a:cubicBezTo>
                    <a:pt x="0" y="4"/>
                    <a:pt x="1"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0" name="Freeform 376"/>
            <p:cNvSpPr>
              <a:spLocks/>
            </p:cNvSpPr>
            <p:nvPr/>
          </p:nvSpPr>
          <p:spPr bwMode="auto">
            <a:xfrm>
              <a:off x="1677" y="1141"/>
              <a:ext cx="3" cy="2"/>
            </a:xfrm>
            <a:custGeom>
              <a:avLst/>
              <a:gdLst>
                <a:gd name="T0" fmla="*/ 2 w 3"/>
                <a:gd name="T1" fmla="*/ 2 h 2"/>
                <a:gd name="T2" fmla="*/ 2 w 3"/>
                <a:gd name="T3" fmla="*/ 2 h 2"/>
                <a:gd name="T4" fmla="*/ 3 w 3"/>
                <a:gd name="T5" fmla="*/ 1 h 2"/>
                <a:gd name="T6" fmla="*/ 3 w 3"/>
                <a:gd name="T7" fmla="*/ 0 h 2"/>
                <a:gd name="T8" fmla="*/ 2 w 3"/>
                <a:gd name="T9" fmla="*/ 0 h 2"/>
                <a:gd name="T10" fmla="*/ 2 w 3"/>
                <a:gd name="T11" fmla="*/ 0 h 2"/>
                <a:gd name="T12" fmla="*/ 1 w 3"/>
                <a:gd name="T13" fmla="*/ 0 h 2"/>
                <a:gd name="T14" fmla="*/ 1 w 3"/>
                <a:gd name="T15" fmla="*/ 0 h 2"/>
                <a:gd name="T16" fmla="*/ 0 w 3"/>
                <a:gd name="T17" fmla="*/ 0 h 2"/>
                <a:gd name="T18" fmla="*/ 0 w 3"/>
                <a:gd name="T19" fmla="*/ 0 h 2"/>
                <a:gd name="T20" fmla="*/ 2 w 3"/>
                <a:gd name="T21" fmla="*/ 2 h 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
                <a:gd name="T34" fmla="*/ 0 h 2"/>
                <a:gd name="T35" fmla="*/ 3 w 3"/>
                <a:gd name="T36" fmla="*/ 2 h 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 h="2">
                  <a:moveTo>
                    <a:pt x="2" y="2"/>
                  </a:moveTo>
                  <a:cubicBezTo>
                    <a:pt x="2" y="2"/>
                    <a:pt x="2" y="2"/>
                    <a:pt x="2" y="2"/>
                  </a:cubicBezTo>
                  <a:cubicBezTo>
                    <a:pt x="2" y="1"/>
                    <a:pt x="3" y="1"/>
                    <a:pt x="3" y="1"/>
                  </a:cubicBezTo>
                  <a:cubicBezTo>
                    <a:pt x="3" y="1"/>
                    <a:pt x="3" y="0"/>
                    <a:pt x="3" y="0"/>
                  </a:cubicBezTo>
                  <a:cubicBezTo>
                    <a:pt x="3" y="0"/>
                    <a:pt x="3" y="0"/>
                    <a:pt x="2" y="0"/>
                  </a:cubicBezTo>
                  <a:cubicBezTo>
                    <a:pt x="2" y="0"/>
                    <a:pt x="2" y="0"/>
                    <a:pt x="2" y="0"/>
                  </a:cubicBezTo>
                  <a:cubicBezTo>
                    <a:pt x="1" y="0"/>
                    <a:pt x="1" y="0"/>
                    <a:pt x="1" y="0"/>
                  </a:cubicBezTo>
                  <a:cubicBezTo>
                    <a:pt x="1" y="0"/>
                    <a:pt x="1" y="0"/>
                    <a:pt x="1" y="0"/>
                  </a:cubicBezTo>
                  <a:cubicBezTo>
                    <a:pt x="1" y="0"/>
                    <a:pt x="0" y="0"/>
                    <a:pt x="0" y="0"/>
                  </a:cubicBezTo>
                  <a:cubicBezTo>
                    <a:pt x="0" y="0"/>
                    <a:pt x="0" y="0"/>
                    <a:pt x="0" y="0"/>
                  </a:cubicBezTo>
                  <a:cubicBezTo>
                    <a:pt x="1" y="1"/>
                    <a:pt x="1" y="1"/>
                    <a:pt x="2" y="2"/>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1" name="Freeform 377"/>
            <p:cNvSpPr>
              <a:spLocks/>
            </p:cNvSpPr>
            <p:nvPr/>
          </p:nvSpPr>
          <p:spPr bwMode="auto">
            <a:xfrm>
              <a:off x="1683" y="1138"/>
              <a:ext cx="2" cy="3"/>
            </a:xfrm>
            <a:custGeom>
              <a:avLst/>
              <a:gdLst>
                <a:gd name="T0" fmla="*/ 2 w 2"/>
                <a:gd name="T1" fmla="*/ 1 h 3"/>
                <a:gd name="T2" fmla="*/ 2 w 2"/>
                <a:gd name="T3" fmla="*/ 1 h 3"/>
                <a:gd name="T4" fmla="*/ 2 w 2"/>
                <a:gd name="T5" fmla="*/ 1 h 3"/>
                <a:gd name="T6" fmla="*/ 2 w 2"/>
                <a:gd name="T7" fmla="*/ 1 h 3"/>
                <a:gd name="T8" fmla="*/ 0 w 2"/>
                <a:gd name="T9" fmla="*/ 0 h 3"/>
                <a:gd name="T10" fmla="*/ 1 w 2"/>
                <a:gd name="T11" fmla="*/ 0 h 3"/>
                <a:gd name="T12" fmla="*/ 0 w 2"/>
                <a:gd name="T13" fmla="*/ 0 h 3"/>
                <a:gd name="T14" fmla="*/ 0 w 2"/>
                <a:gd name="T15" fmla="*/ 1 h 3"/>
                <a:gd name="T16" fmla="*/ 0 w 2"/>
                <a:gd name="T17" fmla="*/ 2 h 3"/>
                <a:gd name="T18" fmla="*/ 1 w 2"/>
                <a:gd name="T19" fmla="*/ 3 h 3"/>
                <a:gd name="T20" fmla="*/ 0 w 2"/>
                <a:gd name="T21" fmla="*/ 3 h 3"/>
                <a:gd name="T22" fmla="*/ 0 w 2"/>
                <a:gd name="T23" fmla="*/ 3 h 3"/>
                <a:gd name="T24" fmla="*/ 1 w 2"/>
                <a:gd name="T25" fmla="*/ 3 h 3"/>
                <a:gd name="T26" fmla="*/ 2 w 2"/>
                <a:gd name="T27" fmla="*/ 1 h 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
                <a:gd name="T43" fmla="*/ 0 h 3"/>
                <a:gd name="T44" fmla="*/ 2 w 2"/>
                <a:gd name="T45" fmla="*/ 3 h 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 h="3">
                  <a:moveTo>
                    <a:pt x="2" y="1"/>
                  </a:moveTo>
                  <a:cubicBezTo>
                    <a:pt x="2" y="1"/>
                    <a:pt x="2" y="1"/>
                    <a:pt x="2" y="1"/>
                  </a:cubicBezTo>
                  <a:cubicBezTo>
                    <a:pt x="2" y="1"/>
                    <a:pt x="2" y="1"/>
                    <a:pt x="2" y="1"/>
                  </a:cubicBezTo>
                  <a:cubicBezTo>
                    <a:pt x="2" y="1"/>
                    <a:pt x="2" y="1"/>
                    <a:pt x="2" y="1"/>
                  </a:cubicBezTo>
                  <a:cubicBezTo>
                    <a:pt x="2" y="0"/>
                    <a:pt x="1" y="0"/>
                    <a:pt x="0" y="0"/>
                  </a:cubicBezTo>
                  <a:cubicBezTo>
                    <a:pt x="1" y="0"/>
                    <a:pt x="1" y="0"/>
                    <a:pt x="1" y="0"/>
                  </a:cubicBezTo>
                  <a:cubicBezTo>
                    <a:pt x="1" y="1"/>
                    <a:pt x="0" y="0"/>
                    <a:pt x="0" y="0"/>
                  </a:cubicBezTo>
                  <a:cubicBezTo>
                    <a:pt x="0" y="1"/>
                    <a:pt x="0" y="1"/>
                    <a:pt x="0" y="1"/>
                  </a:cubicBezTo>
                  <a:cubicBezTo>
                    <a:pt x="0" y="1"/>
                    <a:pt x="1" y="1"/>
                    <a:pt x="0" y="2"/>
                  </a:cubicBezTo>
                  <a:cubicBezTo>
                    <a:pt x="0" y="2"/>
                    <a:pt x="1" y="2"/>
                    <a:pt x="1" y="3"/>
                  </a:cubicBezTo>
                  <a:cubicBezTo>
                    <a:pt x="1" y="3"/>
                    <a:pt x="1" y="3"/>
                    <a:pt x="0" y="3"/>
                  </a:cubicBezTo>
                  <a:cubicBezTo>
                    <a:pt x="0" y="3"/>
                    <a:pt x="0" y="3"/>
                    <a:pt x="0" y="3"/>
                  </a:cubicBezTo>
                  <a:cubicBezTo>
                    <a:pt x="1" y="3"/>
                    <a:pt x="1" y="3"/>
                    <a:pt x="1" y="3"/>
                  </a:cubicBezTo>
                  <a:cubicBezTo>
                    <a:pt x="1" y="3"/>
                    <a:pt x="1"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2" name="Freeform 378"/>
            <p:cNvSpPr>
              <a:spLocks/>
            </p:cNvSpPr>
            <p:nvPr/>
          </p:nvSpPr>
          <p:spPr bwMode="auto">
            <a:xfrm>
              <a:off x="1683" y="1139"/>
              <a:ext cx="3" cy="4"/>
            </a:xfrm>
            <a:custGeom>
              <a:avLst/>
              <a:gdLst>
                <a:gd name="T0" fmla="*/ 1 w 3"/>
                <a:gd name="T1" fmla="*/ 3 h 4"/>
                <a:gd name="T2" fmla="*/ 1 w 3"/>
                <a:gd name="T3" fmla="*/ 3 h 4"/>
                <a:gd name="T4" fmla="*/ 1 w 3"/>
                <a:gd name="T5" fmla="*/ 3 h 4"/>
                <a:gd name="T6" fmla="*/ 1 w 3"/>
                <a:gd name="T7" fmla="*/ 4 h 4"/>
                <a:gd name="T8" fmla="*/ 3 w 3"/>
                <a:gd name="T9" fmla="*/ 2 h 4"/>
                <a:gd name="T10" fmla="*/ 2 w 3"/>
                <a:gd name="T11" fmla="*/ 0 h 4"/>
                <a:gd name="T12" fmla="*/ 2 w 3"/>
                <a:gd name="T13" fmla="*/ 0 h 4"/>
                <a:gd name="T14" fmla="*/ 2 w 3"/>
                <a:gd name="T15" fmla="*/ 0 h 4"/>
                <a:gd name="T16" fmla="*/ 1 w 3"/>
                <a:gd name="T17" fmla="*/ 2 h 4"/>
                <a:gd name="T18" fmla="*/ 0 w 3"/>
                <a:gd name="T19" fmla="*/ 2 h 4"/>
                <a:gd name="T20" fmla="*/ 1 w 3"/>
                <a:gd name="T21" fmla="*/ 3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
                <a:gd name="T34" fmla="*/ 0 h 4"/>
                <a:gd name="T35" fmla="*/ 3 w 3"/>
                <a:gd name="T36" fmla="*/ 4 h 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 h="4">
                  <a:moveTo>
                    <a:pt x="1" y="3"/>
                  </a:moveTo>
                  <a:cubicBezTo>
                    <a:pt x="1" y="3"/>
                    <a:pt x="1" y="3"/>
                    <a:pt x="1" y="3"/>
                  </a:cubicBezTo>
                  <a:cubicBezTo>
                    <a:pt x="1" y="3"/>
                    <a:pt x="1" y="3"/>
                    <a:pt x="1" y="3"/>
                  </a:cubicBezTo>
                  <a:cubicBezTo>
                    <a:pt x="1" y="3"/>
                    <a:pt x="1" y="3"/>
                    <a:pt x="1" y="4"/>
                  </a:cubicBezTo>
                  <a:cubicBezTo>
                    <a:pt x="2" y="3"/>
                    <a:pt x="2" y="3"/>
                    <a:pt x="3" y="2"/>
                  </a:cubicBezTo>
                  <a:cubicBezTo>
                    <a:pt x="3" y="2"/>
                    <a:pt x="3" y="1"/>
                    <a:pt x="2" y="0"/>
                  </a:cubicBezTo>
                  <a:cubicBezTo>
                    <a:pt x="2" y="0"/>
                    <a:pt x="2" y="0"/>
                    <a:pt x="2" y="0"/>
                  </a:cubicBezTo>
                  <a:cubicBezTo>
                    <a:pt x="2" y="0"/>
                    <a:pt x="2" y="0"/>
                    <a:pt x="2" y="0"/>
                  </a:cubicBezTo>
                  <a:cubicBezTo>
                    <a:pt x="1" y="1"/>
                    <a:pt x="1" y="2"/>
                    <a:pt x="1" y="2"/>
                  </a:cubicBezTo>
                  <a:cubicBezTo>
                    <a:pt x="1" y="2"/>
                    <a:pt x="1" y="2"/>
                    <a:pt x="0" y="2"/>
                  </a:cubicBezTo>
                  <a:cubicBezTo>
                    <a:pt x="0" y="2"/>
                    <a:pt x="1" y="2"/>
                    <a:pt x="1" y="3"/>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3" name="Freeform 379"/>
            <p:cNvSpPr>
              <a:spLocks/>
            </p:cNvSpPr>
            <p:nvPr/>
          </p:nvSpPr>
          <p:spPr bwMode="auto">
            <a:xfrm>
              <a:off x="1672" y="1151"/>
              <a:ext cx="6" cy="6"/>
            </a:xfrm>
            <a:custGeom>
              <a:avLst/>
              <a:gdLst>
                <a:gd name="T0" fmla="*/ 2 w 5"/>
                <a:gd name="T1" fmla="*/ 5 h 5"/>
                <a:gd name="T2" fmla="*/ 2 w 5"/>
                <a:gd name="T3" fmla="*/ 6 h 5"/>
                <a:gd name="T4" fmla="*/ 5 w 5"/>
                <a:gd name="T5" fmla="*/ 7 h 5"/>
                <a:gd name="T6" fmla="*/ 5 w 5"/>
                <a:gd name="T7" fmla="*/ 6 h 5"/>
                <a:gd name="T8" fmla="*/ 6 w 5"/>
                <a:gd name="T9" fmla="*/ 6 h 5"/>
                <a:gd name="T10" fmla="*/ 7 w 5"/>
                <a:gd name="T11" fmla="*/ 5 h 5"/>
                <a:gd name="T12" fmla="*/ 6 w 5"/>
                <a:gd name="T13" fmla="*/ 2 h 5"/>
                <a:gd name="T14" fmla="*/ 6 w 5"/>
                <a:gd name="T15" fmla="*/ 2 h 5"/>
                <a:gd name="T16" fmla="*/ 6 w 5"/>
                <a:gd name="T17" fmla="*/ 2 h 5"/>
                <a:gd name="T18" fmla="*/ 6 w 5"/>
                <a:gd name="T19" fmla="*/ 2 h 5"/>
                <a:gd name="T20" fmla="*/ 6 w 5"/>
                <a:gd name="T21" fmla="*/ 1 h 5"/>
                <a:gd name="T22" fmla="*/ 5 w 5"/>
                <a:gd name="T23" fmla="*/ 1 h 5"/>
                <a:gd name="T24" fmla="*/ 5 w 5"/>
                <a:gd name="T25" fmla="*/ 0 h 5"/>
                <a:gd name="T26" fmla="*/ 1 w 5"/>
                <a:gd name="T27" fmla="*/ 1 h 5"/>
                <a:gd name="T28" fmla="*/ 0 w 5"/>
                <a:gd name="T29" fmla="*/ 5 h 5"/>
                <a:gd name="T30" fmla="*/ 2 w 5"/>
                <a:gd name="T31" fmla="*/ 5 h 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
                <a:gd name="T49" fmla="*/ 0 h 5"/>
                <a:gd name="T50" fmla="*/ 5 w 5"/>
                <a:gd name="T51" fmla="*/ 5 h 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 h="5">
                  <a:moveTo>
                    <a:pt x="2" y="3"/>
                  </a:moveTo>
                  <a:cubicBezTo>
                    <a:pt x="2" y="3"/>
                    <a:pt x="2" y="3"/>
                    <a:pt x="2" y="4"/>
                  </a:cubicBezTo>
                  <a:cubicBezTo>
                    <a:pt x="3" y="4"/>
                    <a:pt x="3" y="4"/>
                    <a:pt x="3" y="5"/>
                  </a:cubicBezTo>
                  <a:cubicBezTo>
                    <a:pt x="3" y="5"/>
                    <a:pt x="3" y="5"/>
                    <a:pt x="3" y="4"/>
                  </a:cubicBezTo>
                  <a:cubicBezTo>
                    <a:pt x="4" y="4"/>
                    <a:pt x="4" y="4"/>
                    <a:pt x="4" y="4"/>
                  </a:cubicBezTo>
                  <a:cubicBezTo>
                    <a:pt x="5" y="4"/>
                    <a:pt x="4" y="3"/>
                    <a:pt x="5" y="3"/>
                  </a:cubicBezTo>
                  <a:cubicBezTo>
                    <a:pt x="5" y="2"/>
                    <a:pt x="4" y="3"/>
                    <a:pt x="4" y="2"/>
                  </a:cubicBezTo>
                  <a:cubicBezTo>
                    <a:pt x="4" y="2"/>
                    <a:pt x="4" y="2"/>
                    <a:pt x="4" y="2"/>
                  </a:cubicBezTo>
                  <a:cubicBezTo>
                    <a:pt x="4" y="2"/>
                    <a:pt x="4" y="2"/>
                    <a:pt x="4" y="2"/>
                  </a:cubicBezTo>
                  <a:cubicBezTo>
                    <a:pt x="4" y="2"/>
                    <a:pt x="4" y="1"/>
                    <a:pt x="4" y="2"/>
                  </a:cubicBezTo>
                  <a:cubicBezTo>
                    <a:pt x="4" y="1"/>
                    <a:pt x="3" y="1"/>
                    <a:pt x="4" y="1"/>
                  </a:cubicBezTo>
                  <a:cubicBezTo>
                    <a:pt x="4" y="1"/>
                    <a:pt x="3" y="1"/>
                    <a:pt x="3" y="1"/>
                  </a:cubicBezTo>
                  <a:cubicBezTo>
                    <a:pt x="3" y="0"/>
                    <a:pt x="3" y="0"/>
                    <a:pt x="3" y="0"/>
                  </a:cubicBezTo>
                  <a:cubicBezTo>
                    <a:pt x="2" y="0"/>
                    <a:pt x="2" y="1"/>
                    <a:pt x="1" y="1"/>
                  </a:cubicBezTo>
                  <a:cubicBezTo>
                    <a:pt x="1" y="2"/>
                    <a:pt x="0" y="2"/>
                    <a:pt x="0" y="3"/>
                  </a:cubicBezTo>
                  <a:cubicBezTo>
                    <a:pt x="1" y="3"/>
                    <a:pt x="1" y="3"/>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4" name="Freeform 380"/>
            <p:cNvSpPr>
              <a:spLocks/>
            </p:cNvSpPr>
            <p:nvPr/>
          </p:nvSpPr>
          <p:spPr bwMode="auto">
            <a:xfrm>
              <a:off x="1672" y="1155"/>
              <a:ext cx="5" cy="4"/>
            </a:xfrm>
            <a:custGeom>
              <a:avLst/>
              <a:gdLst>
                <a:gd name="T0" fmla="*/ 1 w 4"/>
                <a:gd name="T1" fmla="*/ 2 h 4"/>
                <a:gd name="T2" fmla="*/ 5 w 4"/>
                <a:gd name="T3" fmla="*/ 3 h 4"/>
                <a:gd name="T4" fmla="*/ 6 w 4"/>
                <a:gd name="T5" fmla="*/ 2 h 4"/>
                <a:gd name="T6" fmla="*/ 6 w 4"/>
                <a:gd name="T7" fmla="*/ 2 h 4"/>
                <a:gd name="T8" fmla="*/ 6 w 4"/>
                <a:gd name="T9" fmla="*/ 2 h 4"/>
                <a:gd name="T10" fmla="*/ 6 w 4"/>
                <a:gd name="T11" fmla="*/ 1 h 4"/>
                <a:gd name="T12" fmla="*/ 6 w 4"/>
                <a:gd name="T13" fmla="*/ 1 h 4"/>
                <a:gd name="T14" fmla="*/ 5 w 4"/>
                <a:gd name="T15" fmla="*/ 1 h 4"/>
                <a:gd name="T16" fmla="*/ 5 w 4"/>
                <a:gd name="T17" fmla="*/ 2 h 4"/>
                <a:gd name="T18" fmla="*/ 4 w 4"/>
                <a:gd name="T19" fmla="*/ 1 h 4"/>
                <a:gd name="T20" fmla="*/ 4 w 4"/>
                <a:gd name="T21" fmla="*/ 0 h 4"/>
                <a:gd name="T22" fmla="*/ 0 w 4"/>
                <a:gd name="T23" fmla="*/ 0 h 4"/>
                <a:gd name="T24" fmla="*/ 1 w 4"/>
                <a:gd name="T25" fmla="*/ 2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4"/>
                <a:gd name="T41" fmla="*/ 4 w 4"/>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4">
                  <a:moveTo>
                    <a:pt x="1" y="2"/>
                  </a:moveTo>
                  <a:cubicBezTo>
                    <a:pt x="1" y="3"/>
                    <a:pt x="2" y="4"/>
                    <a:pt x="3" y="3"/>
                  </a:cubicBezTo>
                  <a:cubicBezTo>
                    <a:pt x="4" y="3"/>
                    <a:pt x="4" y="3"/>
                    <a:pt x="4" y="2"/>
                  </a:cubicBezTo>
                  <a:cubicBezTo>
                    <a:pt x="4" y="2"/>
                    <a:pt x="4" y="2"/>
                    <a:pt x="4" y="2"/>
                  </a:cubicBezTo>
                  <a:cubicBezTo>
                    <a:pt x="4" y="2"/>
                    <a:pt x="4" y="2"/>
                    <a:pt x="4" y="2"/>
                  </a:cubicBezTo>
                  <a:cubicBezTo>
                    <a:pt x="4" y="2"/>
                    <a:pt x="4" y="1"/>
                    <a:pt x="4" y="1"/>
                  </a:cubicBezTo>
                  <a:cubicBezTo>
                    <a:pt x="4" y="1"/>
                    <a:pt x="4" y="1"/>
                    <a:pt x="4" y="1"/>
                  </a:cubicBezTo>
                  <a:cubicBezTo>
                    <a:pt x="4" y="1"/>
                    <a:pt x="4" y="1"/>
                    <a:pt x="3" y="1"/>
                  </a:cubicBezTo>
                  <a:cubicBezTo>
                    <a:pt x="3" y="2"/>
                    <a:pt x="3" y="2"/>
                    <a:pt x="3" y="2"/>
                  </a:cubicBezTo>
                  <a:cubicBezTo>
                    <a:pt x="3" y="1"/>
                    <a:pt x="3" y="1"/>
                    <a:pt x="2" y="1"/>
                  </a:cubicBezTo>
                  <a:cubicBezTo>
                    <a:pt x="2" y="0"/>
                    <a:pt x="2" y="0"/>
                    <a:pt x="2" y="0"/>
                  </a:cubicBezTo>
                  <a:cubicBezTo>
                    <a:pt x="1" y="0"/>
                    <a:pt x="1" y="0"/>
                    <a:pt x="0" y="0"/>
                  </a:cubicBezTo>
                  <a:cubicBezTo>
                    <a:pt x="0" y="1"/>
                    <a:pt x="0" y="1"/>
                    <a:pt x="1" y="2"/>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5" name="Freeform 381"/>
            <p:cNvSpPr>
              <a:spLocks/>
            </p:cNvSpPr>
            <p:nvPr/>
          </p:nvSpPr>
          <p:spPr bwMode="auto">
            <a:xfrm>
              <a:off x="1677" y="1151"/>
              <a:ext cx="2" cy="6"/>
            </a:xfrm>
            <a:custGeom>
              <a:avLst/>
              <a:gdLst>
                <a:gd name="T0" fmla="*/ 2 w 2"/>
                <a:gd name="T1" fmla="*/ 7 h 5"/>
                <a:gd name="T2" fmla="*/ 2 w 2"/>
                <a:gd name="T3" fmla="*/ 6 h 5"/>
                <a:gd name="T4" fmla="*/ 2 w 2"/>
                <a:gd name="T5" fmla="*/ 5 h 5"/>
                <a:gd name="T6" fmla="*/ 2 w 2"/>
                <a:gd name="T7" fmla="*/ 1 h 5"/>
                <a:gd name="T8" fmla="*/ 0 w 2"/>
                <a:gd name="T9" fmla="*/ 0 h 5"/>
                <a:gd name="T10" fmla="*/ 1 w 2"/>
                <a:gd name="T11" fmla="*/ 1 h 5"/>
                <a:gd name="T12" fmla="*/ 1 w 2"/>
                <a:gd name="T13" fmla="*/ 6 h 5"/>
                <a:gd name="T14" fmla="*/ 2 w 2"/>
                <a:gd name="T15" fmla="*/ 6 h 5"/>
                <a:gd name="T16" fmla="*/ 2 w 2"/>
                <a:gd name="T17" fmla="*/ 7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
                <a:gd name="T28" fmla="*/ 0 h 5"/>
                <a:gd name="T29" fmla="*/ 2 w 2"/>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 h="5">
                  <a:moveTo>
                    <a:pt x="2" y="5"/>
                  </a:moveTo>
                  <a:cubicBezTo>
                    <a:pt x="2" y="4"/>
                    <a:pt x="2" y="4"/>
                    <a:pt x="2" y="4"/>
                  </a:cubicBezTo>
                  <a:cubicBezTo>
                    <a:pt x="2" y="4"/>
                    <a:pt x="2" y="4"/>
                    <a:pt x="2" y="3"/>
                  </a:cubicBezTo>
                  <a:cubicBezTo>
                    <a:pt x="1" y="3"/>
                    <a:pt x="2" y="2"/>
                    <a:pt x="2" y="1"/>
                  </a:cubicBezTo>
                  <a:cubicBezTo>
                    <a:pt x="1" y="1"/>
                    <a:pt x="1" y="1"/>
                    <a:pt x="0" y="0"/>
                  </a:cubicBezTo>
                  <a:cubicBezTo>
                    <a:pt x="1" y="1"/>
                    <a:pt x="1" y="1"/>
                    <a:pt x="1" y="1"/>
                  </a:cubicBezTo>
                  <a:cubicBezTo>
                    <a:pt x="1" y="2"/>
                    <a:pt x="1" y="3"/>
                    <a:pt x="1" y="4"/>
                  </a:cubicBezTo>
                  <a:cubicBezTo>
                    <a:pt x="1" y="4"/>
                    <a:pt x="1" y="4"/>
                    <a:pt x="2" y="4"/>
                  </a:cubicBezTo>
                  <a:cubicBezTo>
                    <a:pt x="2" y="4"/>
                    <a:pt x="2" y="4"/>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6" name="Freeform 382"/>
            <p:cNvSpPr>
              <a:spLocks/>
            </p:cNvSpPr>
            <p:nvPr/>
          </p:nvSpPr>
          <p:spPr bwMode="auto">
            <a:xfrm>
              <a:off x="1677" y="1156"/>
              <a:ext cx="2" cy="3"/>
            </a:xfrm>
            <a:custGeom>
              <a:avLst/>
              <a:gdLst>
                <a:gd name="T0" fmla="*/ 2 w 2"/>
                <a:gd name="T1" fmla="*/ 1 h 3"/>
                <a:gd name="T2" fmla="*/ 2 w 2"/>
                <a:gd name="T3" fmla="*/ 1 h 3"/>
                <a:gd name="T4" fmla="*/ 2 w 2"/>
                <a:gd name="T5" fmla="*/ 1 h 3"/>
                <a:gd name="T6" fmla="*/ 2 w 2"/>
                <a:gd name="T7" fmla="*/ 0 h 3"/>
                <a:gd name="T8" fmla="*/ 1 w 2"/>
                <a:gd name="T9" fmla="*/ 0 h 3"/>
                <a:gd name="T10" fmla="*/ 0 w 2"/>
                <a:gd name="T11" fmla="*/ 3 h 3"/>
                <a:gd name="T12" fmla="*/ 2 w 2"/>
                <a:gd name="T13" fmla="*/ 1 h 3"/>
                <a:gd name="T14" fmla="*/ 0 60000 65536"/>
                <a:gd name="T15" fmla="*/ 0 60000 65536"/>
                <a:gd name="T16" fmla="*/ 0 60000 65536"/>
                <a:gd name="T17" fmla="*/ 0 60000 65536"/>
                <a:gd name="T18" fmla="*/ 0 60000 65536"/>
                <a:gd name="T19" fmla="*/ 0 60000 65536"/>
                <a:gd name="T20" fmla="*/ 0 60000 65536"/>
                <a:gd name="T21" fmla="*/ 0 w 2"/>
                <a:gd name="T22" fmla="*/ 0 h 3"/>
                <a:gd name="T23" fmla="*/ 2 w 2"/>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 h="3">
                  <a:moveTo>
                    <a:pt x="2" y="1"/>
                  </a:moveTo>
                  <a:cubicBezTo>
                    <a:pt x="2" y="1"/>
                    <a:pt x="2" y="1"/>
                    <a:pt x="2" y="1"/>
                  </a:cubicBezTo>
                  <a:cubicBezTo>
                    <a:pt x="2" y="1"/>
                    <a:pt x="2" y="1"/>
                    <a:pt x="2" y="1"/>
                  </a:cubicBezTo>
                  <a:cubicBezTo>
                    <a:pt x="2" y="0"/>
                    <a:pt x="2" y="0"/>
                    <a:pt x="2" y="0"/>
                  </a:cubicBezTo>
                  <a:cubicBezTo>
                    <a:pt x="1" y="0"/>
                    <a:pt x="1" y="0"/>
                    <a:pt x="1" y="0"/>
                  </a:cubicBezTo>
                  <a:cubicBezTo>
                    <a:pt x="1" y="1"/>
                    <a:pt x="1" y="2"/>
                    <a:pt x="0" y="3"/>
                  </a:cubicBezTo>
                  <a:cubicBezTo>
                    <a:pt x="1" y="2"/>
                    <a:pt x="2" y="2"/>
                    <a:pt x="2" y="1"/>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7" name="Freeform 383"/>
            <p:cNvSpPr>
              <a:spLocks/>
            </p:cNvSpPr>
            <p:nvPr/>
          </p:nvSpPr>
          <p:spPr bwMode="auto">
            <a:xfrm>
              <a:off x="1652" y="1151"/>
              <a:ext cx="4" cy="4"/>
            </a:xfrm>
            <a:custGeom>
              <a:avLst/>
              <a:gdLst>
                <a:gd name="T0" fmla="*/ 3 w 4"/>
                <a:gd name="T1" fmla="*/ 4 h 3"/>
                <a:gd name="T2" fmla="*/ 4 w 4"/>
                <a:gd name="T3" fmla="*/ 5 h 3"/>
                <a:gd name="T4" fmla="*/ 3 w 4"/>
                <a:gd name="T5" fmla="*/ 5 h 3"/>
                <a:gd name="T6" fmla="*/ 0 w 4"/>
                <a:gd name="T7" fmla="*/ 1 h 3"/>
                <a:gd name="T8" fmla="*/ 3 w 4"/>
                <a:gd name="T9" fmla="*/ 4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2"/>
                  </a:moveTo>
                  <a:cubicBezTo>
                    <a:pt x="3" y="2"/>
                    <a:pt x="3" y="3"/>
                    <a:pt x="4" y="3"/>
                  </a:cubicBezTo>
                  <a:cubicBezTo>
                    <a:pt x="3" y="3"/>
                    <a:pt x="3" y="3"/>
                    <a:pt x="3" y="3"/>
                  </a:cubicBezTo>
                  <a:cubicBezTo>
                    <a:pt x="0" y="1"/>
                    <a:pt x="0" y="1"/>
                    <a:pt x="0" y="1"/>
                  </a:cubicBezTo>
                  <a:cubicBezTo>
                    <a:pt x="1" y="2"/>
                    <a:pt x="3" y="0"/>
                    <a:pt x="3" y="2"/>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8" name="Freeform 384"/>
            <p:cNvSpPr>
              <a:spLocks/>
            </p:cNvSpPr>
            <p:nvPr/>
          </p:nvSpPr>
          <p:spPr bwMode="auto">
            <a:xfrm>
              <a:off x="1679" y="1154"/>
              <a:ext cx="1" cy="2"/>
            </a:xfrm>
            <a:custGeom>
              <a:avLst/>
              <a:gdLst>
                <a:gd name="T0" fmla="*/ 1 w 1"/>
                <a:gd name="T1" fmla="*/ 2 h 2"/>
                <a:gd name="T2" fmla="*/ 1 w 1"/>
                <a:gd name="T3" fmla="*/ 2 h 2"/>
                <a:gd name="T4" fmla="*/ 1 w 1"/>
                <a:gd name="T5" fmla="*/ 1 h 2"/>
                <a:gd name="T6" fmla="*/ 0 w 1"/>
                <a:gd name="T7" fmla="*/ 0 h 2"/>
                <a:gd name="T8" fmla="*/ 1 w 1"/>
                <a:gd name="T9" fmla="*/ 2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2"/>
                  </a:moveTo>
                  <a:cubicBezTo>
                    <a:pt x="1" y="2"/>
                    <a:pt x="1" y="2"/>
                    <a:pt x="1" y="2"/>
                  </a:cubicBezTo>
                  <a:cubicBezTo>
                    <a:pt x="1" y="2"/>
                    <a:pt x="1" y="1"/>
                    <a:pt x="1" y="1"/>
                  </a:cubicBezTo>
                  <a:cubicBezTo>
                    <a:pt x="1" y="1"/>
                    <a:pt x="0" y="0"/>
                    <a:pt x="0"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79" name="Freeform 385"/>
            <p:cNvSpPr>
              <a:spLocks/>
            </p:cNvSpPr>
            <p:nvPr/>
          </p:nvSpPr>
          <p:spPr bwMode="auto">
            <a:xfrm>
              <a:off x="1635" y="1108"/>
              <a:ext cx="21" cy="32"/>
            </a:xfrm>
            <a:custGeom>
              <a:avLst/>
              <a:gdLst>
                <a:gd name="T0" fmla="*/ 17 w 19"/>
                <a:gd name="T1" fmla="*/ 30 h 28"/>
                <a:gd name="T2" fmla="*/ 21 w 19"/>
                <a:gd name="T3" fmla="*/ 27 h 28"/>
                <a:gd name="T4" fmla="*/ 19 w 19"/>
                <a:gd name="T5" fmla="*/ 15 h 28"/>
                <a:gd name="T6" fmla="*/ 20 w 19"/>
                <a:gd name="T7" fmla="*/ 9 h 28"/>
                <a:gd name="T8" fmla="*/ 22 w 19"/>
                <a:gd name="T9" fmla="*/ 1 h 28"/>
                <a:gd name="T10" fmla="*/ 20 w 19"/>
                <a:gd name="T11" fmla="*/ 0 h 28"/>
                <a:gd name="T12" fmla="*/ 0 w 19"/>
                <a:gd name="T13" fmla="*/ 9 h 28"/>
                <a:gd name="T14" fmla="*/ 2 w 19"/>
                <a:gd name="T15" fmla="*/ 18 h 28"/>
                <a:gd name="T16" fmla="*/ 7 w 19"/>
                <a:gd name="T17" fmla="*/ 27 h 28"/>
                <a:gd name="T18" fmla="*/ 13 w 19"/>
                <a:gd name="T19" fmla="*/ 29 h 28"/>
                <a:gd name="T20" fmla="*/ 11 w 19"/>
                <a:gd name="T21" fmla="*/ 30 h 28"/>
                <a:gd name="T22" fmla="*/ 13 w 19"/>
                <a:gd name="T23" fmla="*/ 35 h 28"/>
                <a:gd name="T24" fmla="*/ 14 w 19"/>
                <a:gd name="T25" fmla="*/ 37 h 28"/>
                <a:gd name="T26" fmla="*/ 22 w 19"/>
                <a:gd name="T27" fmla="*/ 31 h 28"/>
                <a:gd name="T28" fmla="*/ 17 w 19"/>
                <a:gd name="T29" fmla="*/ 30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28"/>
                <a:gd name="T47" fmla="*/ 19 w 19"/>
                <a:gd name="T48" fmla="*/ 28 h 2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28">
                  <a:moveTo>
                    <a:pt x="14" y="23"/>
                  </a:moveTo>
                  <a:cubicBezTo>
                    <a:pt x="12" y="24"/>
                    <a:pt x="15" y="21"/>
                    <a:pt x="17" y="21"/>
                  </a:cubicBezTo>
                  <a:cubicBezTo>
                    <a:pt x="19" y="20"/>
                    <a:pt x="16" y="13"/>
                    <a:pt x="15" y="11"/>
                  </a:cubicBezTo>
                  <a:cubicBezTo>
                    <a:pt x="14" y="8"/>
                    <a:pt x="15" y="8"/>
                    <a:pt x="16" y="7"/>
                  </a:cubicBezTo>
                  <a:cubicBezTo>
                    <a:pt x="17" y="7"/>
                    <a:pt x="18" y="3"/>
                    <a:pt x="18" y="1"/>
                  </a:cubicBezTo>
                  <a:cubicBezTo>
                    <a:pt x="18" y="1"/>
                    <a:pt x="17" y="0"/>
                    <a:pt x="16" y="0"/>
                  </a:cubicBezTo>
                  <a:cubicBezTo>
                    <a:pt x="11" y="2"/>
                    <a:pt x="6" y="4"/>
                    <a:pt x="0" y="7"/>
                  </a:cubicBezTo>
                  <a:cubicBezTo>
                    <a:pt x="3" y="8"/>
                    <a:pt x="2" y="13"/>
                    <a:pt x="2" y="14"/>
                  </a:cubicBezTo>
                  <a:cubicBezTo>
                    <a:pt x="2" y="16"/>
                    <a:pt x="3" y="20"/>
                    <a:pt x="5" y="21"/>
                  </a:cubicBezTo>
                  <a:cubicBezTo>
                    <a:pt x="7" y="23"/>
                    <a:pt x="9" y="22"/>
                    <a:pt x="11" y="22"/>
                  </a:cubicBezTo>
                  <a:cubicBezTo>
                    <a:pt x="12" y="22"/>
                    <a:pt x="11" y="24"/>
                    <a:pt x="9" y="23"/>
                  </a:cubicBezTo>
                  <a:cubicBezTo>
                    <a:pt x="7" y="23"/>
                    <a:pt x="10" y="25"/>
                    <a:pt x="11" y="27"/>
                  </a:cubicBezTo>
                  <a:cubicBezTo>
                    <a:pt x="11" y="27"/>
                    <a:pt x="11" y="28"/>
                    <a:pt x="12" y="28"/>
                  </a:cubicBezTo>
                  <a:cubicBezTo>
                    <a:pt x="14" y="27"/>
                    <a:pt x="16" y="26"/>
                    <a:pt x="18" y="24"/>
                  </a:cubicBezTo>
                  <a:cubicBezTo>
                    <a:pt x="18" y="24"/>
                    <a:pt x="15" y="23"/>
                    <a:pt x="14"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0" name="Freeform 386"/>
            <p:cNvSpPr>
              <a:spLocks/>
            </p:cNvSpPr>
            <p:nvPr/>
          </p:nvSpPr>
          <p:spPr bwMode="auto">
            <a:xfrm>
              <a:off x="1623" y="1116"/>
              <a:ext cx="25" cy="24"/>
            </a:xfrm>
            <a:custGeom>
              <a:avLst/>
              <a:gdLst>
                <a:gd name="T0" fmla="*/ 27 w 22"/>
                <a:gd name="T1" fmla="*/ 26 h 21"/>
                <a:gd name="T2" fmla="*/ 25 w 22"/>
                <a:gd name="T3" fmla="*/ 21 h 21"/>
                <a:gd name="T4" fmla="*/ 27 w 22"/>
                <a:gd name="T5" fmla="*/ 19 h 21"/>
                <a:gd name="T6" fmla="*/ 19 w 22"/>
                <a:gd name="T7" fmla="*/ 18 h 21"/>
                <a:gd name="T8" fmla="*/ 16 w 22"/>
                <a:gd name="T9" fmla="*/ 9 h 21"/>
                <a:gd name="T10" fmla="*/ 13 w 22"/>
                <a:gd name="T11" fmla="*/ 0 h 21"/>
                <a:gd name="T12" fmla="*/ 9 w 22"/>
                <a:gd name="T13" fmla="*/ 1 h 21"/>
                <a:gd name="T14" fmla="*/ 9 w 22"/>
                <a:gd name="T15" fmla="*/ 8 h 21"/>
                <a:gd name="T16" fmla="*/ 1 w 22"/>
                <a:gd name="T17" fmla="*/ 7 h 21"/>
                <a:gd name="T18" fmla="*/ 0 w 22"/>
                <a:gd name="T19" fmla="*/ 7 h 21"/>
                <a:gd name="T20" fmla="*/ 0 w 22"/>
                <a:gd name="T21" fmla="*/ 10 h 21"/>
                <a:gd name="T22" fmla="*/ 10 w 22"/>
                <a:gd name="T23" fmla="*/ 9 h 21"/>
                <a:gd name="T24" fmla="*/ 11 w 22"/>
                <a:gd name="T25" fmla="*/ 7 h 21"/>
                <a:gd name="T26" fmla="*/ 11 w 22"/>
                <a:gd name="T27" fmla="*/ 7 h 21"/>
                <a:gd name="T28" fmla="*/ 11 w 22"/>
                <a:gd name="T29" fmla="*/ 7 h 21"/>
                <a:gd name="T30" fmla="*/ 10 w 22"/>
                <a:gd name="T31" fmla="*/ 1 h 21"/>
                <a:gd name="T32" fmla="*/ 10 w 22"/>
                <a:gd name="T33" fmla="*/ 1 h 21"/>
                <a:gd name="T34" fmla="*/ 11 w 22"/>
                <a:gd name="T35" fmla="*/ 6 h 21"/>
                <a:gd name="T36" fmla="*/ 11 w 22"/>
                <a:gd name="T37" fmla="*/ 2 h 21"/>
                <a:gd name="T38" fmla="*/ 10 w 22"/>
                <a:gd name="T39" fmla="*/ 13 h 21"/>
                <a:gd name="T40" fmla="*/ 11 w 22"/>
                <a:gd name="T41" fmla="*/ 15 h 21"/>
                <a:gd name="T42" fmla="*/ 20 w 22"/>
                <a:gd name="T43" fmla="*/ 21 h 21"/>
                <a:gd name="T44" fmla="*/ 20 w 22"/>
                <a:gd name="T45" fmla="*/ 21 h 21"/>
                <a:gd name="T46" fmla="*/ 14 w 22"/>
                <a:gd name="T47" fmla="*/ 18 h 21"/>
                <a:gd name="T48" fmla="*/ 23 w 22"/>
                <a:gd name="T49" fmla="*/ 26 h 21"/>
                <a:gd name="T50" fmla="*/ 28 w 22"/>
                <a:gd name="T51" fmla="*/ 27 h 21"/>
                <a:gd name="T52" fmla="*/ 27 w 22"/>
                <a:gd name="T53" fmla="*/ 26 h 2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2"/>
                <a:gd name="T82" fmla="*/ 0 h 21"/>
                <a:gd name="T83" fmla="*/ 22 w 22"/>
                <a:gd name="T84" fmla="*/ 21 h 2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2" h="21">
                  <a:moveTo>
                    <a:pt x="21" y="20"/>
                  </a:moveTo>
                  <a:cubicBezTo>
                    <a:pt x="20" y="18"/>
                    <a:pt x="17" y="16"/>
                    <a:pt x="19" y="16"/>
                  </a:cubicBezTo>
                  <a:cubicBezTo>
                    <a:pt x="21" y="17"/>
                    <a:pt x="22" y="15"/>
                    <a:pt x="21" y="15"/>
                  </a:cubicBezTo>
                  <a:cubicBezTo>
                    <a:pt x="19" y="15"/>
                    <a:pt x="17" y="16"/>
                    <a:pt x="15" y="14"/>
                  </a:cubicBezTo>
                  <a:cubicBezTo>
                    <a:pt x="13" y="13"/>
                    <a:pt x="12" y="9"/>
                    <a:pt x="12" y="7"/>
                  </a:cubicBezTo>
                  <a:cubicBezTo>
                    <a:pt x="12" y="6"/>
                    <a:pt x="13" y="1"/>
                    <a:pt x="10" y="0"/>
                  </a:cubicBezTo>
                  <a:cubicBezTo>
                    <a:pt x="9" y="0"/>
                    <a:pt x="8" y="1"/>
                    <a:pt x="7" y="1"/>
                  </a:cubicBezTo>
                  <a:cubicBezTo>
                    <a:pt x="7" y="3"/>
                    <a:pt x="8" y="5"/>
                    <a:pt x="7" y="6"/>
                  </a:cubicBezTo>
                  <a:cubicBezTo>
                    <a:pt x="5" y="6"/>
                    <a:pt x="3" y="7"/>
                    <a:pt x="1" y="5"/>
                  </a:cubicBezTo>
                  <a:cubicBezTo>
                    <a:pt x="0" y="5"/>
                    <a:pt x="0" y="5"/>
                    <a:pt x="0" y="5"/>
                  </a:cubicBezTo>
                  <a:cubicBezTo>
                    <a:pt x="0" y="6"/>
                    <a:pt x="0" y="8"/>
                    <a:pt x="0" y="8"/>
                  </a:cubicBezTo>
                  <a:cubicBezTo>
                    <a:pt x="3" y="9"/>
                    <a:pt x="5" y="7"/>
                    <a:pt x="8" y="7"/>
                  </a:cubicBezTo>
                  <a:cubicBezTo>
                    <a:pt x="9" y="7"/>
                    <a:pt x="9" y="6"/>
                    <a:pt x="9" y="5"/>
                  </a:cubicBezTo>
                  <a:cubicBezTo>
                    <a:pt x="9" y="5"/>
                    <a:pt x="9" y="5"/>
                    <a:pt x="9" y="5"/>
                  </a:cubicBezTo>
                  <a:cubicBezTo>
                    <a:pt x="9" y="5"/>
                    <a:pt x="9" y="5"/>
                    <a:pt x="9" y="5"/>
                  </a:cubicBezTo>
                  <a:cubicBezTo>
                    <a:pt x="8" y="4"/>
                    <a:pt x="8" y="2"/>
                    <a:pt x="8" y="1"/>
                  </a:cubicBezTo>
                  <a:cubicBezTo>
                    <a:pt x="8" y="1"/>
                    <a:pt x="8" y="1"/>
                    <a:pt x="8" y="1"/>
                  </a:cubicBezTo>
                  <a:cubicBezTo>
                    <a:pt x="8" y="2"/>
                    <a:pt x="8" y="3"/>
                    <a:pt x="9" y="4"/>
                  </a:cubicBezTo>
                  <a:cubicBezTo>
                    <a:pt x="9" y="3"/>
                    <a:pt x="9" y="2"/>
                    <a:pt x="9" y="2"/>
                  </a:cubicBezTo>
                  <a:cubicBezTo>
                    <a:pt x="10" y="5"/>
                    <a:pt x="10" y="8"/>
                    <a:pt x="8" y="10"/>
                  </a:cubicBezTo>
                  <a:cubicBezTo>
                    <a:pt x="8" y="11"/>
                    <a:pt x="8" y="11"/>
                    <a:pt x="9" y="11"/>
                  </a:cubicBezTo>
                  <a:cubicBezTo>
                    <a:pt x="11" y="14"/>
                    <a:pt x="14" y="13"/>
                    <a:pt x="16" y="16"/>
                  </a:cubicBezTo>
                  <a:cubicBezTo>
                    <a:pt x="16" y="16"/>
                    <a:pt x="16" y="16"/>
                    <a:pt x="16" y="16"/>
                  </a:cubicBezTo>
                  <a:cubicBezTo>
                    <a:pt x="14" y="15"/>
                    <a:pt x="13" y="14"/>
                    <a:pt x="11" y="14"/>
                  </a:cubicBezTo>
                  <a:cubicBezTo>
                    <a:pt x="12" y="17"/>
                    <a:pt x="15" y="18"/>
                    <a:pt x="18" y="20"/>
                  </a:cubicBezTo>
                  <a:cubicBezTo>
                    <a:pt x="19" y="21"/>
                    <a:pt x="20" y="21"/>
                    <a:pt x="22" y="21"/>
                  </a:cubicBezTo>
                  <a:cubicBezTo>
                    <a:pt x="21" y="21"/>
                    <a:pt x="21" y="20"/>
                    <a:pt x="21" y="20"/>
                  </a:cubicBezTo>
                  <a:close/>
                </a:path>
              </a:pathLst>
            </a:custGeom>
            <a:solidFill>
              <a:srgbClr val="FFFD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1" name="Freeform 387"/>
            <p:cNvSpPr>
              <a:spLocks/>
            </p:cNvSpPr>
            <p:nvPr/>
          </p:nvSpPr>
          <p:spPr bwMode="auto">
            <a:xfrm>
              <a:off x="1624" y="1117"/>
              <a:ext cx="8" cy="7"/>
            </a:xfrm>
            <a:custGeom>
              <a:avLst/>
              <a:gdLst>
                <a:gd name="T0" fmla="*/ 8 w 7"/>
                <a:gd name="T1" fmla="*/ 7 h 6"/>
                <a:gd name="T2" fmla="*/ 8 w 7"/>
                <a:gd name="T3" fmla="*/ 0 h 6"/>
                <a:gd name="T4" fmla="*/ 1 w 7"/>
                <a:gd name="T5" fmla="*/ 2 h 6"/>
                <a:gd name="T6" fmla="*/ 1 w 7"/>
                <a:gd name="T7" fmla="*/ 5 h 6"/>
                <a:gd name="T8" fmla="*/ 0 w 7"/>
                <a:gd name="T9" fmla="*/ 6 h 6"/>
                <a:gd name="T10" fmla="*/ 8 w 7"/>
                <a:gd name="T11" fmla="*/ 7 h 6"/>
                <a:gd name="T12" fmla="*/ 0 60000 65536"/>
                <a:gd name="T13" fmla="*/ 0 60000 65536"/>
                <a:gd name="T14" fmla="*/ 0 60000 65536"/>
                <a:gd name="T15" fmla="*/ 0 60000 65536"/>
                <a:gd name="T16" fmla="*/ 0 60000 65536"/>
                <a:gd name="T17" fmla="*/ 0 60000 65536"/>
                <a:gd name="T18" fmla="*/ 0 w 7"/>
                <a:gd name="T19" fmla="*/ 0 h 6"/>
                <a:gd name="T20" fmla="*/ 7 w 7"/>
                <a:gd name="T21" fmla="*/ 6 h 6"/>
              </a:gdLst>
              <a:ahLst/>
              <a:cxnLst>
                <a:cxn ang="T12">
                  <a:pos x="T0" y="T1"/>
                </a:cxn>
                <a:cxn ang="T13">
                  <a:pos x="T2" y="T3"/>
                </a:cxn>
                <a:cxn ang="T14">
                  <a:pos x="T4" y="T5"/>
                </a:cxn>
                <a:cxn ang="T15">
                  <a:pos x="T6" y="T7"/>
                </a:cxn>
                <a:cxn ang="T16">
                  <a:pos x="T8" y="T9"/>
                </a:cxn>
                <a:cxn ang="T17">
                  <a:pos x="T10" y="T11"/>
                </a:cxn>
              </a:cxnLst>
              <a:rect l="T18" t="T19" r="T20" b="T21"/>
              <a:pathLst>
                <a:path w="7" h="6">
                  <a:moveTo>
                    <a:pt x="6" y="5"/>
                  </a:moveTo>
                  <a:cubicBezTo>
                    <a:pt x="7" y="4"/>
                    <a:pt x="6" y="2"/>
                    <a:pt x="6" y="0"/>
                  </a:cubicBezTo>
                  <a:cubicBezTo>
                    <a:pt x="4" y="1"/>
                    <a:pt x="3" y="1"/>
                    <a:pt x="1" y="2"/>
                  </a:cubicBezTo>
                  <a:cubicBezTo>
                    <a:pt x="1" y="2"/>
                    <a:pt x="1" y="3"/>
                    <a:pt x="1" y="3"/>
                  </a:cubicBezTo>
                  <a:cubicBezTo>
                    <a:pt x="1" y="4"/>
                    <a:pt x="0" y="4"/>
                    <a:pt x="0" y="4"/>
                  </a:cubicBezTo>
                  <a:cubicBezTo>
                    <a:pt x="2" y="6"/>
                    <a:pt x="4" y="5"/>
                    <a:pt x="6"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2" name="Freeform 388"/>
            <p:cNvSpPr>
              <a:spLocks/>
            </p:cNvSpPr>
            <p:nvPr/>
          </p:nvSpPr>
          <p:spPr bwMode="auto">
            <a:xfrm>
              <a:off x="1652" y="1096"/>
              <a:ext cx="15" cy="13"/>
            </a:xfrm>
            <a:custGeom>
              <a:avLst/>
              <a:gdLst>
                <a:gd name="T0" fmla="*/ 16 w 13"/>
                <a:gd name="T1" fmla="*/ 5 h 11"/>
                <a:gd name="T2" fmla="*/ 10 w 13"/>
                <a:gd name="T3" fmla="*/ 1 h 11"/>
                <a:gd name="T4" fmla="*/ 7 w 13"/>
                <a:gd name="T5" fmla="*/ 6 h 11"/>
                <a:gd name="T6" fmla="*/ 3 w 13"/>
                <a:gd name="T7" fmla="*/ 8 h 11"/>
                <a:gd name="T8" fmla="*/ 1 w 13"/>
                <a:gd name="T9" fmla="*/ 14 h 11"/>
                <a:gd name="T10" fmla="*/ 2 w 13"/>
                <a:gd name="T11" fmla="*/ 14 h 11"/>
                <a:gd name="T12" fmla="*/ 6 w 13"/>
                <a:gd name="T13" fmla="*/ 15 h 11"/>
                <a:gd name="T14" fmla="*/ 7 w 13"/>
                <a:gd name="T15" fmla="*/ 9 h 11"/>
                <a:gd name="T16" fmla="*/ 8 w 13"/>
                <a:gd name="T17" fmla="*/ 8 h 11"/>
                <a:gd name="T18" fmla="*/ 9 w 13"/>
                <a:gd name="T19" fmla="*/ 7 h 11"/>
                <a:gd name="T20" fmla="*/ 10 w 13"/>
                <a:gd name="T21" fmla="*/ 5 h 11"/>
                <a:gd name="T22" fmla="*/ 14 w 13"/>
                <a:gd name="T23" fmla="*/ 2 h 11"/>
                <a:gd name="T24" fmla="*/ 12 w 13"/>
                <a:gd name="T25" fmla="*/ 5 h 11"/>
                <a:gd name="T26" fmla="*/ 14 w 13"/>
                <a:gd name="T27" fmla="*/ 5 h 11"/>
                <a:gd name="T28" fmla="*/ 16 w 13"/>
                <a:gd name="T29" fmla="*/ 7 h 11"/>
                <a:gd name="T30" fmla="*/ 16 w 13"/>
                <a:gd name="T31" fmla="*/ 5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
                <a:gd name="T49" fmla="*/ 0 h 11"/>
                <a:gd name="T50" fmla="*/ 13 w 13"/>
                <a:gd name="T51" fmla="*/ 11 h 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 h="11">
                  <a:moveTo>
                    <a:pt x="12" y="3"/>
                  </a:moveTo>
                  <a:cubicBezTo>
                    <a:pt x="11" y="2"/>
                    <a:pt x="9" y="0"/>
                    <a:pt x="8" y="1"/>
                  </a:cubicBezTo>
                  <a:cubicBezTo>
                    <a:pt x="7" y="2"/>
                    <a:pt x="6" y="4"/>
                    <a:pt x="5" y="4"/>
                  </a:cubicBezTo>
                  <a:cubicBezTo>
                    <a:pt x="4" y="4"/>
                    <a:pt x="2" y="5"/>
                    <a:pt x="3" y="6"/>
                  </a:cubicBezTo>
                  <a:cubicBezTo>
                    <a:pt x="3" y="8"/>
                    <a:pt x="0" y="8"/>
                    <a:pt x="1" y="10"/>
                  </a:cubicBezTo>
                  <a:cubicBezTo>
                    <a:pt x="2" y="10"/>
                    <a:pt x="2" y="10"/>
                    <a:pt x="2" y="10"/>
                  </a:cubicBezTo>
                  <a:cubicBezTo>
                    <a:pt x="4" y="11"/>
                    <a:pt x="4" y="11"/>
                    <a:pt x="4" y="11"/>
                  </a:cubicBezTo>
                  <a:cubicBezTo>
                    <a:pt x="6" y="10"/>
                    <a:pt x="4" y="8"/>
                    <a:pt x="5" y="7"/>
                  </a:cubicBezTo>
                  <a:cubicBezTo>
                    <a:pt x="5" y="6"/>
                    <a:pt x="5" y="6"/>
                    <a:pt x="6" y="6"/>
                  </a:cubicBezTo>
                  <a:cubicBezTo>
                    <a:pt x="6" y="5"/>
                    <a:pt x="6" y="5"/>
                    <a:pt x="7" y="5"/>
                  </a:cubicBezTo>
                  <a:cubicBezTo>
                    <a:pt x="6" y="3"/>
                    <a:pt x="9" y="5"/>
                    <a:pt x="8" y="3"/>
                  </a:cubicBezTo>
                  <a:cubicBezTo>
                    <a:pt x="9" y="3"/>
                    <a:pt x="9" y="2"/>
                    <a:pt x="10" y="2"/>
                  </a:cubicBezTo>
                  <a:cubicBezTo>
                    <a:pt x="11" y="3"/>
                    <a:pt x="10" y="2"/>
                    <a:pt x="9" y="3"/>
                  </a:cubicBezTo>
                  <a:cubicBezTo>
                    <a:pt x="10" y="3"/>
                    <a:pt x="10" y="3"/>
                    <a:pt x="10" y="3"/>
                  </a:cubicBezTo>
                  <a:cubicBezTo>
                    <a:pt x="11" y="4"/>
                    <a:pt x="11" y="4"/>
                    <a:pt x="12" y="5"/>
                  </a:cubicBezTo>
                  <a:cubicBezTo>
                    <a:pt x="12" y="5"/>
                    <a:pt x="13" y="4"/>
                    <a:pt x="12" y="3"/>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3" name="Freeform 389"/>
            <p:cNvSpPr>
              <a:spLocks/>
            </p:cNvSpPr>
            <p:nvPr/>
          </p:nvSpPr>
          <p:spPr bwMode="auto">
            <a:xfrm>
              <a:off x="1651" y="1096"/>
              <a:ext cx="17" cy="12"/>
            </a:xfrm>
            <a:custGeom>
              <a:avLst/>
              <a:gdLst>
                <a:gd name="T0" fmla="*/ 16 w 15"/>
                <a:gd name="T1" fmla="*/ 1 h 10"/>
                <a:gd name="T2" fmla="*/ 14 w 15"/>
                <a:gd name="T3" fmla="*/ 0 h 10"/>
                <a:gd name="T4" fmla="*/ 2 w 15"/>
                <a:gd name="T5" fmla="*/ 6 h 10"/>
                <a:gd name="T6" fmla="*/ 2 w 15"/>
                <a:gd name="T7" fmla="*/ 8 h 10"/>
                <a:gd name="T8" fmla="*/ 0 w 15"/>
                <a:gd name="T9" fmla="*/ 14 h 10"/>
                <a:gd name="T10" fmla="*/ 2 w 15"/>
                <a:gd name="T11" fmla="*/ 14 h 10"/>
                <a:gd name="T12" fmla="*/ 6 w 15"/>
                <a:gd name="T13" fmla="*/ 8 h 10"/>
                <a:gd name="T14" fmla="*/ 8 w 15"/>
                <a:gd name="T15" fmla="*/ 6 h 10"/>
                <a:gd name="T16" fmla="*/ 11 w 15"/>
                <a:gd name="T17" fmla="*/ 1 h 10"/>
                <a:gd name="T18" fmla="*/ 17 w 15"/>
                <a:gd name="T19" fmla="*/ 5 h 10"/>
                <a:gd name="T20" fmla="*/ 17 w 15"/>
                <a:gd name="T21" fmla="*/ 7 h 10"/>
                <a:gd name="T22" fmla="*/ 18 w 15"/>
                <a:gd name="T23" fmla="*/ 10 h 10"/>
                <a:gd name="T24" fmla="*/ 19 w 15"/>
                <a:gd name="T25" fmla="*/ 10 h 10"/>
                <a:gd name="T26" fmla="*/ 16 w 15"/>
                <a:gd name="T27" fmla="*/ 1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
                <a:gd name="T43" fmla="*/ 0 h 10"/>
                <a:gd name="T44" fmla="*/ 15 w 15"/>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 h="10">
                  <a:moveTo>
                    <a:pt x="12" y="1"/>
                  </a:moveTo>
                  <a:cubicBezTo>
                    <a:pt x="11" y="0"/>
                    <a:pt x="11" y="0"/>
                    <a:pt x="11" y="0"/>
                  </a:cubicBezTo>
                  <a:cubicBezTo>
                    <a:pt x="8" y="0"/>
                    <a:pt x="5" y="2"/>
                    <a:pt x="2" y="4"/>
                  </a:cubicBezTo>
                  <a:cubicBezTo>
                    <a:pt x="2" y="6"/>
                    <a:pt x="2" y="6"/>
                    <a:pt x="2" y="6"/>
                  </a:cubicBezTo>
                  <a:cubicBezTo>
                    <a:pt x="2" y="8"/>
                    <a:pt x="0" y="8"/>
                    <a:pt x="0" y="10"/>
                  </a:cubicBezTo>
                  <a:cubicBezTo>
                    <a:pt x="2" y="10"/>
                    <a:pt x="2" y="10"/>
                    <a:pt x="2" y="10"/>
                  </a:cubicBezTo>
                  <a:cubicBezTo>
                    <a:pt x="1" y="8"/>
                    <a:pt x="4" y="8"/>
                    <a:pt x="4" y="6"/>
                  </a:cubicBezTo>
                  <a:cubicBezTo>
                    <a:pt x="3" y="5"/>
                    <a:pt x="5" y="4"/>
                    <a:pt x="6" y="4"/>
                  </a:cubicBezTo>
                  <a:cubicBezTo>
                    <a:pt x="7" y="4"/>
                    <a:pt x="8" y="2"/>
                    <a:pt x="9" y="1"/>
                  </a:cubicBezTo>
                  <a:cubicBezTo>
                    <a:pt x="10" y="0"/>
                    <a:pt x="12" y="2"/>
                    <a:pt x="13" y="3"/>
                  </a:cubicBezTo>
                  <a:cubicBezTo>
                    <a:pt x="14" y="4"/>
                    <a:pt x="13" y="5"/>
                    <a:pt x="13" y="5"/>
                  </a:cubicBezTo>
                  <a:cubicBezTo>
                    <a:pt x="13" y="6"/>
                    <a:pt x="13" y="6"/>
                    <a:pt x="14" y="7"/>
                  </a:cubicBezTo>
                  <a:cubicBezTo>
                    <a:pt x="14" y="7"/>
                    <a:pt x="14" y="7"/>
                    <a:pt x="15" y="7"/>
                  </a:cubicBezTo>
                  <a:cubicBezTo>
                    <a:pt x="14" y="5"/>
                    <a:pt x="13" y="3"/>
                    <a:pt x="1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4" name="Freeform 390"/>
            <p:cNvSpPr>
              <a:spLocks/>
            </p:cNvSpPr>
            <p:nvPr/>
          </p:nvSpPr>
          <p:spPr bwMode="auto">
            <a:xfrm>
              <a:off x="1648" y="1108"/>
              <a:ext cx="16" cy="27"/>
            </a:xfrm>
            <a:custGeom>
              <a:avLst/>
              <a:gdLst>
                <a:gd name="T0" fmla="*/ 13 w 14"/>
                <a:gd name="T1" fmla="*/ 16 h 24"/>
                <a:gd name="T2" fmla="*/ 8 w 14"/>
                <a:gd name="T3" fmla="*/ 14 h 24"/>
                <a:gd name="T4" fmla="*/ 8 w 14"/>
                <a:gd name="T5" fmla="*/ 16 h 24"/>
                <a:gd name="T6" fmla="*/ 8 w 14"/>
                <a:gd name="T7" fmla="*/ 14 h 24"/>
                <a:gd name="T8" fmla="*/ 7 w 14"/>
                <a:gd name="T9" fmla="*/ 12 h 24"/>
                <a:gd name="T10" fmla="*/ 8 w 14"/>
                <a:gd name="T11" fmla="*/ 14 h 24"/>
                <a:gd name="T12" fmla="*/ 8 w 14"/>
                <a:gd name="T13" fmla="*/ 14 h 24"/>
                <a:gd name="T14" fmla="*/ 8 w 14"/>
                <a:gd name="T15" fmla="*/ 14 h 24"/>
                <a:gd name="T16" fmla="*/ 8 w 14"/>
                <a:gd name="T17" fmla="*/ 12 h 24"/>
                <a:gd name="T18" fmla="*/ 10 w 14"/>
                <a:gd name="T19" fmla="*/ 3 h 24"/>
                <a:gd name="T20" fmla="*/ 11 w 14"/>
                <a:gd name="T21" fmla="*/ 1 h 24"/>
                <a:gd name="T22" fmla="*/ 10 w 14"/>
                <a:gd name="T23" fmla="*/ 0 h 24"/>
                <a:gd name="T24" fmla="*/ 9 w 14"/>
                <a:gd name="T25" fmla="*/ 2 h 24"/>
                <a:gd name="T26" fmla="*/ 8 w 14"/>
                <a:gd name="T27" fmla="*/ 1 h 24"/>
                <a:gd name="T28" fmla="*/ 6 w 14"/>
                <a:gd name="T29" fmla="*/ 9 h 24"/>
                <a:gd name="T30" fmla="*/ 3 w 14"/>
                <a:gd name="T31" fmla="*/ 14 h 24"/>
                <a:gd name="T32" fmla="*/ 7 w 14"/>
                <a:gd name="T33" fmla="*/ 27 h 24"/>
                <a:gd name="T34" fmla="*/ 2 w 14"/>
                <a:gd name="T35" fmla="*/ 29 h 24"/>
                <a:gd name="T36" fmla="*/ 8 w 14"/>
                <a:gd name="T37" fmla="*/ 30 h 24"/>
                <a:gd name="T38" fmla="*/ 11 w 14"/>
                <a:gd name="T39" fmla="*/ 28 h 24"/>
                <a:gd name="T40" fmla="*/ 10 w 14"/>
                <a:gd name="T41" fmla="*/ 28 h 24"/>
                <a:gd name="T42" fmla="*/ 10 w 14"/>
                <a:gd name="T43" fmla="*/ 27 h 24"/>
                <a:gd name="T44" fmla="*/ 8 w 14"/>
                <a:gd name="T45" fmla="*/ 27 h 24"/>
                <a:gd name="T46" fmla="*/ 8 w 14"/>
                <a:gd name="T47" fmla="*/ 27 h 24"/>
                <a:gd name="T48" fmla="*/ 10 w 14"/>
                <a:gd name="T49" fmla="*/ 23 h 24"/>
                <a:gd name="T50" fmla="*/ 9 w 14"/>
                <a:gd name="T51" fmla="*/ 20 h 24"/>
                <a:gd name="T52" fmla="*/ 6 w 14"/>
                <a:gd name="T53" fmla="*/ 11 h 24"/>
                <a:gd name="T54" fmla="*/ 6 w 14"/>
                <a:gd name="T55" fmla="*/ 11 h 24"/>
                <a:gd name="T56" fmla="*/ 9 w 14"/>
                <a:gd name="T57" fmla="*/ 19 h 24"/>
                <a:gd name="T58" fmla="*/ 11 w 14"/>
                <a:gd name="T59" fmla="*/ 19 h 24"/>
                <a:gd name="T60" fmla="*/ 18 w 14"/>
                <a:gd name="T61" fmla="*/ 11 h 24"/>
                <a:gd name="T62" fmla="*/ 13 w 14"/>
                <a:gd name="T63" fmla="*/ 16 h 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
                <a:gd name="T97" fmla="*/ 0 h 24"/>
                <a:gd name="T98" fmla="*/ 14 w 14"/>
                <a:gd name="T99" fmla="*/ 24 h 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 h="24">
                  <a:moveTo>
                    <a:pt x="10" y="12"/>
                  </a:moveTo>
                  <a:cubicBezTo>
                    <a:pt x="9" y="13"/>
                    <a:pt x="7" y="12"/>
                    <a:pt x="6" y="11"/>
                  </a:cubicBezTo>
                  <a:cubicBezTo>
                    <a:pt x="6" y="12"/>
                    <a:pt x="6" y="12"/>
                    <a:pt x="6" y="12"/>
                  </a:cubicBezTo>
                  <a:cubicBezTo>
                    <a:pt x="6" y="11"/>
                    <a:pt x="6" y="11"/>
                    <a:pt x="6" y="11"/>
                  </a:cubicBezTo>
                  <a:cubicBezTo>
                    <a:pt x="6" y="11"/>
                    <a:pt x="5" y="10"/>
                    <a:pt x="5" y="10"/>
                  </a:cubicBezTo>
                  <a:cubicBezTo>
                    <a:pt x="5" y="10"/>
                    <a:pt x="6" y="11"/>
                    <a:pt x="6" y="11"/>
                  </a:cubicBezTo>
                  <a:cubicBezTo>
                    <a:pt x="6" y="11"/>
                    <a:pt x="6" y="11"/>
                    <a:pt x="6" y="11"/>
                  </a:cubicBezTo>
                  <a:cubicBezTo>
                    <a:pt x="6" y="11"/>
                    <a:pt x="6" y="11"/>
                    <a:pt x="6" y="11"/>
                  </a:cubicBezTo>
                  <a:cubicBezTo>
                    <a:pt x="6" y="11"/>
                    <a:pt x="6" y="10"/>
                    <a:pt x="6" y="10"/>
                  </a:cubicBezTo>
                  <a:cubicBezTo>
                    <a:pt x="5" y="7"/>
                    <a:pt x="7" y="5"/>
                    <a:pt x="8" y="3"/>
                  </a:cubicBezTo>
                  <a:cubicBezTo>
                    <a:pt x="8" y="2"/>
                    <a:pt x="8" y="1"/>
                    <a:pt x="9" y="1"/>
                  </a:cubicBezTo>
                  <a:cubicBezTo>
                    <a:pt x="8" y="1"/>
                    <a:pt x="9" y="0"/>
                    <a:pt x="8" y="0"/>
                  </a:cubicBezTo>
                  <a:cubicBezTo>
                    <a:pt x="8" y="1"/>
                    <a:pt x="7" y="1"/>
                    <a:pt x="7" y="2"/>
                  </a:cubicBezTo>
                  <a:cubicBezTo>
                    <a:pt x="7" y="2"/>
                    <a:pt x="6" y="2"/>
                    <a:pt x="6" y="1"/>
                  </a:cubicBezTo>
                  <a:cubicBezTo>
                    <a:pt x="6" y="3"/>
                    <a:pt x="5" y="7"/>
                    <a:pt x="4" y="7"/>
                  </a:cubicBezTo>
                  <a:cubicBezTo>
                    <a:pt x="3" y="8"/>
                    <a:pt x="2" y="8"/>
                    <a:pt x="3" y="11"/>
                  </a:cubicBezTo>
                  <a:cubicBezTo>
                    <a:pt x="4" y="13"/>
                    <a:pt x="7" y="20"/>
                    <a:pt x="5" y="21"/>
                  </a:cubicBezTo>
                  <a:cubicBezTo>
                    <a:pt x="3" y="21"/>
                    <a:pt x="0" y="24"/>
                    <a:pt x="2" y="23"/>
                  </a:cubicBezTo>
                  <a:cubicBezTo>
                    <a:pt x="3" y="23"/>
                    <a:pt x="6" y="24"/>
                    <a:pt x="6" y="24"/>
                  </a:cubicBezTo>
                  <a:cubicBezTo>
                    <a:pt x="7" y="24"/>
                    <a:pt x="8" y="23"/>
                    <a:pt x="9" y="22"/>
                  </a:cubicBezTo>
                  <a:cubicBezTo>
                    <a:pt x="9" y="22"/>
                    <a:pt x="8" y="22"/>
                    <a:pt x="8" y="22"/>
                  </a:cubicBezTo>
                  <a:cubicBezTo>
                    <a:pt x="7" y="21"/>
                    <a:pt x="8" y="21"/>
                    <a:pt x="8" y="21"/>
                  </a:cubicBezTo>
                  <a:cubicBezTo>
                    <a:pt x="7" y="20"/>
                    <a:pt x="7" y="21"/>
                    <a:pt x="6" y="21"/>
                  </a:cubicBezTo>
                  <a:cubicBezTo>
                    <a:pt x="6" y="21"/>
                    <a:pt x="6" y="21"/>
                    <a:pt x="6" y="21"/>
                  </a:cubicBezTo>
                  <a:cubicBezTo>
                    <a:pt x="8" y="18"/>
                    <a:pt x="8" y="18"/>
                    <a:pt x="8" y="18"/>
                  </a:cubicBezTo>
                  <a:cubicBezTo>
                    <a:pt x="8" y="17"/>
                    <a:pt x="8" y="16"/>
                    <a:pt x="7" y="16"/>
                  </a:cubicBezTo>
                  <a:cubicBezTo>
                    <a:pt x="6" y="14"/>
                    <a:pt x="5" y="12"/>
                    <a:pt x="4" y="9"/>
                  </a:cubicBezTo>
                  <a:cubicBezTo>
                    <a:pt x="4" y="9"/>
                    <a:pt x="4" y="9"/>
                    <a:pt x="4" y="9"/>
                  </a:cubicBezTo>
                  <a:cubicBezTo>
                    <a:pt x="5" y="11"/>
                    <a:pt x="6" y="13"/>
                    <a:pt x="7" y="15"/>
                  </a:cubicBezTo>
                  <a:cubicBezTo>
                    <a:pt x="7" y="15"/>
                    <a:pt x="8" y="16"/>
                    <a:pt x="9" y="15"/>
                  </a:cubicBezTo>
                  <a:cubicBezTo>
                    <a:pt x="12" y="14"/>
                    <a:pt x="13" y="12"/>
                    <a:pt x="14" y="9"/>
                  </a:cubicBezTo>
                  <a:cubicBezTo>
                    <a:pt x="13" y="11"/>
                    <a:pt x="11" y="12"/>
                    <a:pt x="10" y="12"/>
                  </a:cubicBezTo>
                  <a:close/>
                </a:path>
              </a:pathLst>
            </a:custGeom>
            <a:solidFill>
              <a:srgbClr val="FFFD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5" name="Freeform 391"/>
            <p:cNvSpPr>
              <a:spLocks/>
            </p:cNvSpPr>
            <p:nvPr/>
          </p:nvSpPr>
          <p:spPr bwMode="auto">
            <a:xfrm>
              <a:off x="1654" y="1109"/>
              <a:ext cx="12" cy="14"/>
            </a:xfrm>
            <a:custGeom>
              <a:avLst/>
              <a:gdLst>
                <a:gd name="T0" fmla="*/ 10 w 10"/>
                <a:gd name="T1" fmla="*/ 1 h 12"/>
                <a:gd name="T2" fmla="*/ 5 w 10"/>
                <a:gd name="T3" fmla="*/ 2 h 12"/>
                <a:gd name="T4" fmla="*/ 1 w 10"/>
                <a:gd name="T5" fmla="*/ 13 h 12"/>
                <a:gd name="T6" fmla="*/ 1 w 10"/>
                <a:gd name="T7" fmla="*/ 14 h 12"/>
                <a:gd name="T8" fmla="*/ 1 w 10"/>
                <a:gd name="T9" fmla="*/ 14 h 12"/>
                <a:gd name="T10" fmla="*/ 7 w 10"/>
                <a:gd name="T11" fmla="*/ 15 h 12"/>
                <a:gd name="T12" fmla="*/ 13 w 10"/>
                <a:gd name="T13" fmla="*/ 11 h 12"/>
                <a:gd name="T14" fmla="*/ 14 w 10"/>
                <a:gd name="T15" fmla="*/ 2 h 12"/>
                <a:gd name="T16" fmla="*/ 10 w 10"/>
                <a:gd name="T17" fmla="*/ 1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2"/>
                <a:gd name="T29" fmla="*/ 10 w 10"/>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2">
                  <a:moveTo>
                    <a:pt x="7" y="1"/>
                  </a:moveTo>
                  <a:cubicBezTo>
                    <a:pt x="6" y="1"/>
                    <a:pt x="3" y="0"/>
                    <a:pt x="3" y="2"/>
                  </a:cubicBezTo>
                  <a:cubicBezTo>
                    <a:pt x="3" y="5"/>
                    <a:pt x="0" y="6"/>
                    <a:pt x="1" y="9"/>
                  </a:cubicBezTo>
                  <a:cubicBezTo>
                    <a:pt x="1" y="10"/>
                    <a:pt x="1" y="10"/>
                    <a:pt x="1" y="10"/>
                  </a:cubicBezTo>
                  <a:cubicBezTo>
                    <a:pt x="1" y="10"/>
                    <a:pt x="1" y="10"/>
                    <a:pt x="1" y="10"/>
                  </a:cubicBezTo>
                  <a:cubicBezTo>
                    <a:pt x="2" y="11"/>
                    <a:pt x="4" y="12"/>
                    <a:pt x="5" y="11"/>
                  </a:cubicBezTo>
                  <a:cubicBezTo>
                    <a:pt x="6" y="11"/>
                    <a:pt x="8" y="10"/>
                    <a:pt x="9" y="8"/>
                  </a:cubicBezTo>
                  <a:cubicBezTo>
                    <a:pt x="9" y="6"/>
                    <a:pt x="10" y="4"/>
                    <a:pt x="10" y="2"/>
                  </a:cubicBezTo>
                  <a:cubicBezTo>
                    <a:pt x="9" y="1"/>
                    <a:pt x="8" y="1"/>
                    <a:pt x="7"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6" name="Line 392"/>
            <p:cNvSpPr>
              <a:spLocks noChangeShapeType="1"/>
            </p:cNvSpPr>
            <p:nvPr/>
          </p:nvSpPr>
          <p:spPr bwMode="auto">
            <a:xfrm>
              <a:off x="1465" y="1752"/>
              <a:ext cx="0" cy="31"/>
            </a:xfrm>
            <a:prstGeom prst="line">
              <a:avLst/>
            </a:prstGeom>
            <a:noFill/>
            <a:ln w="3175">
              <a:solidFill>
                <a:srgbClr val="9F9FA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7" name="Rectangle 393"/>
            <p:cNvSpPr>
              <a:spLocks noChangeArrowheads="1"/>
            </p:cNvSpPr>
            <p:nvPr/>
          </p:nvSpPr>
          <p:spPr bwMode="auto">
            <a:xfrm>
              <a:off x="1430" y="1652"/>
              <a:ext cx="23" cy="18"/>
            </a:xfrm>
            <a:prstGeom prst="rect">
              <a:avLst/>
            </a:prstGeom>
            <a:solidFill>
              <a:srgbClr val="FFFFFF"/>
            </a:solidFill>
            <a:ln w="3175">
              <a:solidFill>
                <a:srgbClr val="9F9FA0"/>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8" name="Rectangle 394"/>
            <p:cNvSpPr>
              <a:spLocks noChangeArrowheads="1"/>
            </p:cNvSpPr>
            <p:nvPr/>
          </p:nvSpPr>
          <p:spPr bwMode="auto">
            <a:xfrm>
              <a:off x="1750" y="1405"/>
              <a:ext cx="139" cy="57"/>
            </a:xfrm>
            <a:prstGeom prst="rect">
              <a:avLst/>
            </a:prstGeom>
            <a:solidFill>
              <a:srgbClr val="D6B9AA"/>
            </a:solidFill>
            <a:ln w="1588">
              <a:solidFill>
                <a:srgbClr val="898989"/>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89" name="Rectangle 395"/>
            <p:cNvSpPr>
              <a:spLocks noChangeArrowheads="1"/>
            </p:cNvSpPr>
            <p:nvPr/>
          </p:nvSpPr>
          <p:spPr bwMode="auto">
            <a:xfrm>
              <a:off x="1747" y="1398"/>
              <a:ext cx="145" cy="7"/>
            </a:xfrm>
            <a:prstGeom prst="rect">
              <a:avLst/>
            </a:prstGeom>
            <a:solidFill>
              <a:srgbClr val="CAA390"/>
            </a:solidFill>
            <a:ln w="1588">
              <a:solidFill>
                <a:srgbClr val="898989"/>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0" name="Freeform 396"/>
            <p:cNvSpPr>
              <a:spLocks/>
            </p:cNvSpPr>
            <p:nvPr/>
          </p:nvSpPr>
          <p:spPr bwMode="auto">
            <a:xfrm>
              <a:off x="1747" y="1361"/>
              <a:ext cx="38" cy="32"/>
            </a:xfrm>
            <a:custGeom>
              <a:avLst/>
              <a:gdLst>
                <a:gd name="T0" fmla="*/ 0 w 38"/>
                <a:gd name="T1" fmla="*/ 0 h 32"/>
                <a:gd name="T2" fmla="*/ 6 w 38"/>
                <a:gd name="T3" fmla="*/ 32 h 32"/>
                <a:gd name="T4" fmla="*/ 38 w 38"/>
                <a:gd name="T5" fmla="*/ 32 h 32"/>
                <a:gd name="T6" fmla="*/ 34 w 38"/>
                <a:gd name="T7" fmla="*/ 0 h 32"/>
                <a:gd name="T8" fmla="*/ 0 w 38"/>
                <a:gd name="T9" fmla="*/ 0 h 32"/>
                <a:gd name="T10" fmla="*/ 0 60000 65536"/>
                <a:gd name="T11" fmla="*/ 0 60000 65536"/>
                <a:gd name="T12" fmla="*/ 0 60000 65536"/>
                <a:gd name="T13" fmla="*/ 0 60000 65536"/>
                <a:gd name="T14" fmla="*/ 0 60000 65536"/>
                <a:gd name="T15" fmla="*/ 0 w 38"/>
                <a:gd name="T16" fmla="*/ 0 h 32"/>
                <a:gd name="T17" fmla="*/ 38 w 38"/>
                <a:gd name="T18" fmla="*/ 32 h 32"/>
              </a:gdLst>
              <a:ahLst/>
              <a:cxnLst>
                <a:cxn ang="T10">
                  <a:pos x="T0" y="T1"/>
                </a:cxn>
                <a:cxn ang="T11">
                  <a:pos x="T2" y="T3"/>
                </a:cxn>
                <a:cxn ang="T12">
                  <a:pos x="T4" y="T5"/>
                </a:cxn>
                <a:cxn ang="T13">
                  <a:pos x="T6" y="T7"/>
                </a:cxn>
                <a:cxn ang="T14">
                  <a:pos x="T8" y="T9"/>
                </a:cxn>
              </a:cxnLst>
              <a:rect l="T15" t="T16" r="T17" b="T18"/>
              <a:pathLst>
                <a:path w="38" h="32">
                  <a:moveTo>
                    <a:pt x="0" y="0"/>
                  </a:moveTo>
                  <a:lnTo>
                    <a:pt x="6" y="32"/>
                  </a:lnTo>
                  <a:lnTo>
                    <a:pt x="38" y="32"/>
                  </a:lnTo>
                  <a:lnTo>
                    <a:pt x="34" y="0"/>
                  </a:lnTo>
                  <a:lnTo>
                    <a:pt x="0" y="0"/>
                  </a:lnTo>
                  <a:close/>
                </a:path>
              </a:pathLst>
            </a:custGeom>
            <a:solidFill>
              <a:srgbClr val="3885C7"/>
            </a:solidFill>
            <a:ln w="1588" cap="flat">
              <a:solidFill>
                <a:srgbClr val="666565"/>
              </a:solidFill>
              <a:prstDash val="solid"/>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1" name="Rectangle 397"/>
            <p:cNvSpPr>
              <a:spLocks noChangeArrowheads="1"/>
            </p:cNvSpPr>
            <p:nvPr/>
          </p:nvSpPr>
          <p:spPr bwMode="auto">
            <a:xfrm>
              <a:off x="1753" y="1393"/>
              <a:ext cx="48" cy="5"/>
            </a:xfrm>
            <a:prstGeom prst="rect">
              <a:avLst/>
            </a:prstGeom>
            <a:solidFill>
              <a:srgbClr val="88ABDA"/>
            </a:solidFill>
            <a:ln w="1588">
              <a:solidFill>
                <a:srgbClr val="666565"/>
              </a:solidFill>
              <a:miter lim="800000"/>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2" name="Freeform 398"/>
            <p:cNvSpPr>
              <a:spLocks/>
            </p:cNvSpPr>
            <p:nvPr/>
          </p:nvSpPr>
          <p:spPr bwMode="auto">
            <a:xfrm>
              <a:off x="1811" y="1328"/>
              <a:ext cx="52" cy="76"/>
            </a:xfrm>
            <a:custGeom>
              <a:avLst/>
              <a:gdLst>
                <a:gd name="T0" fmla="*/ 28 w 45"/>
                <a:gd name="T1" fmla="*/ 81 h 66"/>
                <a:gd name="T2" fmla="*/ 37 w 45"/>
                <a:gd name="T3" fmla="*/ 81 h 66"/>
                <a:gd name="T4" fmla="*/ 35 w 45"/>
                <a:gd name="T5" fmla="*/ 85 h 66"/>
                <a:gd name="T6" fmla="*/ 43 w 45"/>
                <a:gd name="T7" fmla="*/ 86 h 66"/>
                <a:gd name="T8" fmla="*/ 46 w 45"/>
                <a:gd name="T9" fmla="*/ 88 h 66"/>
                <a:gd name="T10" fmla="*/ 58 w 45"/>
                <a:gd name="T11" fmla="*/ 76 h 66"/>
                <a:gd name="T12" fmla="*/ 58 w 45"/>
                <a:gd name="T13" fmla="*/ 53 h 66"/>
                <a:gd name="T14" fmla="*/ 50 w 45"/>
                <a:gd name="T15" fmla="*/ 52 h 66"/>
                <a:gd name="T16" fmla="*/ 43 w 45"/>
                <a:gd name="T17" fmla="*/ 44 h 66"/>
                <a:gd name="T18" fmla="*/ 43 w 45"/>
                <a:gd name="T19" fmla="*/ 43 h 66"/>
                <a:gd name="T20" fmla="*/ 44 w 45"/>
                <a:gd name="T21" fmla="*/ 44 h 66"/>
                <a:gd name="T22" fmla="*/ 46 w 45"/>
                <a:gd name="T23" fmla="*/ 41 h 66"/>
                <a:gd name="T24" fmla="*/ 49 w 45"/>
                <a:gd name="T25" fmla="*/ 44 h 66"/>
                <a:gd name="T26" fmla="*/ 50 w 45"/>
                <a:gd name="T27" fmla="*/ 41 h 66"/>
                <a:gd name="T28" fmla="*/ 51 w 45"/>
                <a:gd name="T29" fmla="*/ 43 h 66"/>
                <a:gd name="T30" fmla="*/ 53 w 45"/>
                <a:gd name="T31" fmla="*/ 41 h 66"/>
                <a:gd name="T32" fmla="*/ 53 w 45"/>
                <a:gd name="T33" fmla="*/ 44 h 66"/>
                <a:gd name="T34" fmla="*/ 58 w 45"/>
                <a:gd name="T35" fmla="*/ 37 h 66"/>
                <a:gd name="T36" fmla="*/ 51 w 45"/>
                <a:gd name="T37" fmla="*/ 3 h 66"/>
                <a:gd name="T38" fmla="*/ 31 w 45"/>
                <a:gd name="T39" fmla="*/ 3 h 66"/>
                <a:gd name="T40" fmla="*/ 21 w 45"/>
                <a:gd name="T41" fmla="*/ 2 h 66"/>
                <a:gd name="T42" fmla="*/ 24 w 45"/>
                <a:gd name="T43" fmla="*/ 6 h 66"/>
                <a:gd name="T44" fmla="*/ 17 w 45"/>
                <a:gd name="T45" fmla="*/ 8 h 66"/>
                <a:gd name="T46" fmla="*/ 16 w 45"/>
                <a:gd name="T47" fmla="*/ 10 h 66"/>
                <a:gd name="T48" fmla="*/ 20 w 45"/>
                <a:gd name="T49" fmla="*/ 10 h 66"/>
                <a:gd name="T50" fmla="*/ 17 w 45"/>
                <a:gd name="T51" fmla="*/ 20 h 66"/>
                <a:gd name="T52" fmla="*/ 20 w 45"/>
                <a:gd name="T53" fmla="*/ 18 h 66"/>
                <a:gd name="T54" fmla="*/ 20 w 45"/>
                <a:gd name="T55" fmla="*/ 18 h 66"/>
                <a:gd name="T56" fmla="*/ 23 w 45"/>
                <a:gd name="T57" fmla="*/ 21 h 66"/>
                <a:gd name="T58" fmla="*/ 24 w 45"/>
                <a:gd name="T59" fmla="*/ 18 h 66"/>
                <a:gd name="T60" fmla="*/ 24 w 45"/>
                <a:gd name="T61" fmla="*/ 18 h 66"/>
                <a:gd name="T62" fmla="*/ 23 w 45"/>
                <a:gd name="T63" fmla="*/ 23 h 66"/>
                <a:gd name="T64" fmla="*/ 20 w 45"/>
                <a:gd name="T65" fmla="*/ 26 h 66"/>
                <a:gd name="T66" fmla="*/ 24 w 45"/>
                <a:gd name="T67" fmla="*/ 33 h 66"/>
                <a:gd name="T68" fmla="*/ 23 w 45"/>
                <a:gd name="T69" fmla="*/ 40 h 66"/>
                <a:gd name="T70" fmla="*/ 24 w 45"/>
                <a:gd name="T71" fmla="*/ 41 h 66"/>
                <a:gd name="T72" fmla="*/ 25 w 45"/>
                <a:gd name="T73" fmla="*/ 40 h 66"/>
                <a:gd name="T74" fmla="*/ 28 w 45"/>
                <a:gd name="T75" fmla="*/ 43 h 66"/>
                <a:gd name="T76" fmla="*/ 29 w 45"/>
                <a:gd name="T77" fmla="*/ 43 h 66"/>
                <a:gd name="T78" fmla="*/ 32 w 45"/>
                <a:gd name="T79" fmla="*/ 44 h 66"/>
                <a:gd name="T80" fmla="*/ 23 w 45"/>
                <a:gd name="T81" fmla="*/ 51 h 66"/>
                <a:gd name="T82" fmla="*/ 17 w 45"/>
                <a:gd name="T83" fmla="*/ 51 h 66"/>
                <a:gd name="T84" fmla="*/ 17 w 45"/>
                <a:gd name="T85" fmla="*/ 55 h 66"/>
                <a:gd name="T86" fmla="*/ 15 w 45"/>
                <a:gd name="T87" fmla="*/ 54 h 66"/>
                <a:gd name="T88" fmla="*/ 15 w 45"/>
                <a:gd name="T89" fmla="*/ 53 h 66"/>
                <a:gd name="T90" fmla="*/ 12 w 45"/>
                <a:gd name="T91" fmla="*/ 51 h 66"/>
                <a:gd name="T92" fmla="*/ 9 w 45"/>
                <a:gd name="T93" fmla="*/ 45 h 66"/>
                <a:gd name="T94" fmla="*/ 8 w 45"/>
                <a:gd name="T95" fmla="*/ 44 h 66"/>
                <a:gd name="T96" fmla="*/ 7 w 45"/>
                <a:gd name="T97" fmla="*/ 44 h 66"/>
                <a:gd name="T98" fmla="*/ 6 w 45"/>
                <a:gd name="T99" fmla="*/ 43 h 66"/>
                <a:gd name="T100" fmla="*/ 3 w 45"/>
                <a:gd name="T101" fmla="*/ 43 h 66"/>
                <a:gd name="T102" fmla="*/ 2 w 45"/>
                <a:gd name="T103" fmla="*/ 53 h 66"/>
                <a:gd name="T104" fmla="*/ 6 w 45"/>
                <a:gd name="T105" fmla="*/ 55 h 66"/>
                <a:gd name="T106" fmla="*/ 6 w 45"/>
                <a:gd name="T107" fmla="*/ 58 h 66"/>
                <a:gd name="T108" fmla="*/ 7 w 45"/>
                <a:gd name="T109" fmla="*/ 76 h 66"/>
                <a:gd name="T110" fmla="*/ 16 w 45"/>
                <a:gd name="T111" fmla="*/ 79 h 66"/>
                <a:gd name="T112" fmla="*/ 18 w 45"/>
                <a:gd name="T113" fmla="*/ 79 h 66"/>
                <a:gd name="T114" fmla="*/ 28 w 45"/>
                <a:gd name="T115" fmla="*/ 81 h 6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5"/>
                <a:gd name="T175" fmla="*/ 0 h 66"/>
                <a:gd name="T176" fmla="*/ 45 w 45"/>
                <a:gd name="T177" fmla="*/ 66 h 6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5" h="66">
                  <a:moveTo>
                    <a:pt x="21" y="61"/>
                  </a:moveTo>
                  <a:cubicBezTo>
                    <a:pt x="22" y="61"/>
                    <a:pt x="27" y="61"/>
                    <a:pt x="28" y="61"/>
                  </a:cubicBezTo>
                  <a:cubicBezTo>
                    <a:pt x="26" y="61"/>
                    <a:pt x="25" y="64"/>
                    <a:pt x="26" y="64"/>
                  </a:cubicBezTo>
                  <a:cubicBezTo>
                    <a:pt x="28" y="65"/>
                    <a:pt x="30" y="64"/>
                    <a:pt x="32" y="65"/>
                  </a:cubicBezTo>
                  <a:cubicBezTo>
                    <a:pt x="33" y="65"/>
                    <a:pt x="33" y="66"/>
                    <a:pt x="35" y="66"/>
                  </a:cubicBezTo>
                  <a:cubicBezTo>
                    <a:pt x="37" y="65"/>
                    <a:pt x="40" y="62"/>
                    <a:pt x="43" y="57"/>
                  </a:cubicBezTo>
                  <a:cubicBezTo>
                    <a:pt x="43" y="54"/>
                    <a:pt x="44" y="44"/>
                    <a:pt x="43" y="40"/>
                  </a:cubicBezTo>
                  <a:cubicBezTo>
                    <a:pt x="43" y="39"/>
                    <a:pt x="39" y="39"/>
                    <a:pt x="37" y="39"/>
                  </a:cubicBezTo>
                  <a:cubicBezTo>
                    <a:pt x="35" y="36"/>
                    <a:pt x="34" y="34"/>
                    <a:pt x="32" y="33"/>
                  </a:cubicBezTo>
                  <a:cubicBezTo>
                    <a:pt x="32" y="32"/>
                    <a:pt x="32" y="32"/>
                    <a:pt x="32" y="32"/>
                  </a:cubicBezTo>
                  <a:cubicBezTo>
                    <a:pt x="33" y="31"/>
                    <a:pt x="33" y="32"/>
                    <a:pt x="33" y="33"/>
                  </a:cubicBezTo>
                  <a:cubicBezTo>
                    <a:pt x="35" y="31"/>
                    <a:pt x="35" y="31"/>
                    <a:pt x="35" y="31"/>
                  </a:cubicBezTo>
                  <a:cubicBezTo>
                    <a:pt x="36" y="32"/>
                    <a:pt x="35" y="32"/>
                    <a:pt x="36" y="33"/>
                  </a:cubicBezTo>
                  <a:cubicBezTo>
                    <a:pt x="36" y="32"/>
                    <a:pt x="37" y="31"/>
                    <a:pt x="37" y="31"/>
                  </a:cubicBezTo>
                  <a:cubicBezTo>
                    <a:pt x="38" y="31"/>
                    <a:pt x="38" y="32"/>
                    <a:pt x="38" y="32"/>
                  </a:cubicBezTo>
                  <a:cubicBezTo>
                    <a:pt x="39" y="32"/>
                    <a:pt x="39" y="31"/>
                    <a:pt x="40" y="31"/>
                  </a:cubicBezTo>
                  <a:cubicBezTo>
                    <a:pt x="40" y="31"/>
                    <a:pt x="39" y="32"/>
                    <a:pt x="40" y="33"/>
                  </a:cubicBezTo>
                  <a:cubicBezTo>
                    <a:pt x="42" y="32"/>
                    <a:pt x="43" y="30"/>
                    <a:pt x="43" y="28"/>
                  </a:cubicBezTo>
                  <a:cubicBezTo>
                    <a:pt x="43" y="19"/>
                    <a:pt x="45" y="9"/>
                    <a:pt x="38" y="3"/>
                  </a:cubicBezTo>
                  <a:cubicBezTo>
                    <a:pt x="34" y="0"/>
                    <a:pt x="27" y="0"/>
                    <a:pt x="23" y="3"/>
                  </a:cubicBezTo>
                  <a:cubicBezTo>
                    <a:pt x="21" y="1"/>
                    <a:pt x="18" y="1"/>
                    <a:pt x="16" y="2"/>
                  </a:cubicBezTo>
                  <a:cubicBezTo>
                    <a:pt x="15" y="3"/>
                    <a:pt x="17" y="3"/>
                    <a:pt x="18" y="4"/>
                  </a:cubicBezTo>
                  <a:cubicBezTo>
                    <a:pt x="16" y="4"/>
                    <a:pt x="15" y="5"/>
                    <a:pt x="13" y="6"/>
                  </a:cubicBezTo>
                  <a:cubicBezTo>
                    <a:pt x="13" y="7"/>
                    <a:pt x="12" y="7"/>
                    <a:pt x="12" y="8"/>
                  </a:cubicBezTo>
                  <a:cubicBezTo>
                    <a:pt x="13" y="8"/>
                    <a:pt x="14" y="7"/>
                    <a:pt x="15" y="8"/>
                  </a:cubicBezTo>
                  <a:cubicBezTo>
                    <a:pt x="13" y="10"/>
                    <a:pt x="13" y="13"/>
                    <a:pt x="13" y="15"/>
                  </a:cubicBezTo>
                  <a:cubicBezTo>
                    <a:pt x="14" y="15"/>
                    <a:pt x="14" y="14"/>
                    <a:pt x="15" y="14"/>
                  </a:cubicBezTo>
                  <a:cubicBezTo>
                    <a:pt x="15" y="14"/>
                    <a:pt x="15" y="14"/>
                    <a:pt x="15" y="14"/>
                  </a:cubicBezTo>
                  <a:cubicBezTo>
                    <a:pt x="15" y="15"/>
                    <a:pt x="15" y="16"/>
                    <a:pt x="17" y="16"/>
                  </a:cubicBezTo>
                  <a:cubicBezTo>
                    <a:pt x="17" y="15"/>
                    <a:pt x="17" y="14"/>
                    <a:pt x="18" y="14"/>
                  </a:cubicBezTo>
                  <a:cubicBezTo>
                    <a:pt x="18" y="14"/>
                    <a:pt x="18" y="14"/>
                    <a:pt x="18" y="14"/>
                  </a:cubicBezTo>
                  <a:cubicBezTo>
                    <a:pt x="17" y="15"/>
                    <a:pt x="19" y="17"/>
                    <a:pt x="17" y="17"/>
                  </a:cubicBezTo>
                  <a:cubicBezTo>
                    <a:pt x="16" y="18"/>
                    <a:pt x="16" y="19"/>
                    <a:pt x="15" y="20"/>
                  </a:cubicBezTo>
                  <a:cubicBezTo>
                    <a:pt x="15" y="22"/>
                    <a:pt x="16" y="23"/>
                    <a:pt x="18" y="25"/>
                  </a:cubicBezTo>
                  <a:cubicBezTo>
                    <a:pt x="17" y="26"/>
                    <a:pt x="17" y="28"/>
                    <a:pt x="17" y="30"/>
                  </a:cubicBezTo>
                  <a:cubicBezTo>
                    <a:pt x="17" y="30"/>
                    <a:pt x="17" y="31"/>
                    <a:pt x="18" y="31"/>
                  </a:cubicBezTo>
                  <a:cubicBezTo>
                    <a:pt x="19" y="30"/>
                    <a:pt x="19" y="30"/>
                    <a:pt x="19" y="30"/>
                  </a:cubicBezTo>
                  <a:cubicBezTo>
                    <a:pt x="19" y="30"/>
                    <a:pt x="20" y="32"/>
                    <a:pt x="21" y="32"/>
                  </a:cubicBezTo>
                  <a:cubicBezTo>
                    <a:pt x="21" y="33"/>
                    <a:pt x="22" y="32"/>
                    <a:pt x="22" y="32"/>
                  </a:cubicBezTo>
                  <a:cubicBezTo>
                    <a:pt x="23" y="32"/>
                    <a:pt x="23" y="33"/>
                    <a:pt x="24" y="33"/>
                  </a:cubicBezTo>
                  <a:cubicBezTo>
                    <a:pt x="17" y="38"/>
                    <a:pt x="17" y="38"/>
                    <a:pt x="17" y="38"/>
                  </a:cubicBezTo>
                  <a:cubicBezTo>
                    <a:pt x="16" y="38"/>
                    <a:pt x="14" y="38"/>
                    <a:pt x="13" y="38"/>
                  </a:cubicBezTo>
                  <a:cubicBezTo>
                    <a:pt x="13" y="39"/>
                    <a:pt x="14" y="42"/>
                    <a:pt x="13" y="42"/>
                  </a:cubicBezTo>
                  <a:cubicBezTo>
                    <a:pt x="13" y="42"/>
                    <a:pt x="13" y="41"/>
                    <a:pt x="11" y="41"/>
                  </a:cubicBezTo>
                  <a:cubicBezTo>
                    <a:pt x="10" y="41"/>
                    <a:pt x="11" y="40"/>
                    <a:pt x="11" y="40"/>
                  </a:cubicBezTo>
                  <a:cubicBezTo>
                    <a:pt x="10" y="40"/>
                    <a:pt x="10" y="38"/>
                    <a:pt x="9" y="38"/>
                  </a:cubicBezTo>
                  <a:cubicBezTo>
                    <a:pt x="9" y="37"/>
                    <a:pt x="6" y="36"/>
                    <a:pt x="7" y="34"/>
                  </a:cubicBezTo>
                  <a:cubicBezTo>
                    <a:pt x="7" y="33"/>
                    <a:pt x="7" y="34"/>
                    <a:pt x="6" y="33"/>
                  </a:cubicBezTo>
                  <a:cubicBezTo>
                    <a:pt x="4" y="32"/>
                    <a:pt x="6" y="33"/>
                    <a:pt x="5" y="33"/>
                  </a:cubicBezTo>
                  <a:cubicBezTo>
                    <a:pt x="5" y="33"/>
                    <a:pt x="5" y="32"/>
                    <a:pt x="4" y="32"/>
                  </a:cubicBezTo>
                  <a:cubicBezTo>
                    <a:pt x="4" y="32"/>
                    <a:pt x="4" y="32"/>
                    <a:pt x="3" y="32"/>
                  </a:cubicBezTo>
                  <a:cubicBezTo>
                    <a:pt x="0" y="34"/>
                    <a:pt x="2" y="40"/>
                    <a:pt x="2" y="40"/>
                  </a:cubicBezTo>
                  <a:cubicBezTo>
                    <a:pt x="4" y="42"/>
                    <a:pt x="4" y="42"/>
                    <a:pt x="4" y="42"/>
                  </a:cubicBezTo>
                  <a:cubicBezTo>
                    <a:pt x="4" y="42"/>
                    <a:pt x="4" y="42"/>
                    <a:pt x="4" y="43"/>
                  </a:cubicBezTo>
                  <a:cubicBezTo>
                    <a:pt x="4" y="46"/>
                    <a:pt x="5" y="56"/>
                    <a:pt x="5" y="57"/>
                  </a:cubicBezTo>
                  <a:cubicBezTo>
                    <a:pt x="6" y="57"/>
                    <a:pt x="10" y="60"/>
                    <a:pt x="12" y="60"/>
                  </a:cubicBezTo>
                  <a:cubicBezTo>
                    <a:pt x="13" y="60"/>
                    <a:pt x="14" y="60"/>
                    <a:pt x="14" y="60"/>
                  </a:cubicBezTo>
                  <a:cubicBezTo>
                    <a:pt x="13" y="61"/>
                    <a:pt x="17" y="61"/>
                    <a:pt x="21" y="6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3" name="Freeform 399"/>
            <p:cNvSpPr>
              <a:spLocks/>
            </p:cNvSpPr>
            <p:nvPr/>
          </p:nvSpPr>
          <p:spPr bwMode="auto">
            <a:xfrm>
              <a:off x="1826" y="1330"/>
              <a:ext cx="35" cy="19"/>
            </a:xfrm>
            <a:custGeom>
              <a:avLst/>
              <a:gdLst>
                <a:gd name="T0" fmla="*/ 41 w 30"/>
                <a:gd name="T1" fmla="*/ 23 h 16"/>
                <a:gd name="T2" fmla="*/ 39 w 30"/>
                <a:gd name="T3" fmla="*/ 20 h 16"/>
                <a:gd name="T4" fmla="*/ 34 w 30"/>
                <a:gd name="T5" fmla="*/ 20 h 16"/>
                <a:gd name="T6" fmla="*/ 33 w 30"/>
                <a:gd name="T7" fmla="*/ 21 h 16"/>
                <a:gd name="T8" fmla="*/ 32 w 30"/>
                <a:gd name="T9" fmla="*/ 17 h 16"/>
                <a:gd name="T10" fmla="*/ 27 w 30"/>
                <a:gd name="T11" fmla="*/ 12 h 16"/>
                <a:gd name="T12" fmla="*/ 27 w 30"/>
                <a:gd name="T13" fmla="*/ 12 h 16"/>
                <a:gd name="T14" fmla="*/ 27 w 30"/>
                <a:gd name="T15" fmla="*/ 14 h 16"/>
                <a:gd name="T16" fmla="*/ 23 w 30"/>
                <a:gd name="T17" fmla="*/ 10 h 16"/>
                <a:gd name="T18" fmla="*/ 23 w 30"/>
                <a:gd name="T19" fmla="*/ 14 h 16"/>
                <a:gd name="T20" fmla="*/ 21 w 30"/>
                <a:gd name="T21" fmla="*/ 10 h 16"/>
                <a:gd name="T22" fmla="*/ 21 w 30"/>
                <a:gd name="T23" fmla="*/ 12 h 16"/>
                <a:gd name="T24" fmla="*/ 19 w 30"/>
                <a:gd name="T25" fmla="*/ 14 h 16"/>
                <a:gd name="T26" fmla="*/ 16 w 30"/>
                <a:gd name="T27" fmla="*/ 7 h 16"/>
                <a:gd name="T28" fmla="*/ 11 w 30"/>
                <a:gd name="T29" fmla="*/ 14 h 16"/>
                <a:gd name="T30" fmla="*/ 11 w 30"/>
                <a:gd name="T31" fmla="*/ 10 h 16"/>
                <a:gd name="T32" fmla="*/ 7 w 30"/>
                <a:gd name="T33" fmla="*/ 17 h 16"/>
                <a:gd name="T34" fmla="*/ 7 w 30"/>
                <a:gd name="T35" fmla="*/ 13 h 16"/>
                <a:gd name="T36" fmla="*/ 8 w 30"/>
                <a:gd name="T37" fmla="*/ 12 h 16"/>
                <a:gd name="T38" fmla="*/ 7 w 30"/>
                <a:gd name="T39" fmla="*/ 12 h 16"/>
                <a:gd name="T40" fmla="*/ 6 w 30"/>
                <a:gd name="T41" fmla="*/ 17 h 16"/>
                <a:gd name="T42" fmla="*/ 5 w 30"/>
                <a:gd name="T43" fmla="*/ 18 h 16"/>
                <a:gd name="T44" fmla="*/ 5 w 30"/>
                <a:gd name="T45" fmla="*/ 14 h 16"/>
                <a:gd name="T46" fmla="*/ 1 w 30"/>
                <a:gd name="T47" fmla="*/ 17 h 16"/>
                <a:gd name="T48" fmla="*/ 2 w 30"/>
                <a:gd name="T49" fmla="*/ 8 h 16"/>
                <a:gd name="T50" fmla="*/ 6 w 30"/>
                <a:gd name="T51" fmla="*/ 6 h 16"/>
                <a:gd name="T52" fmla="*/ 0 w 30"/>
                <a:gd name="T53" fmla="*/ 7 h 16"/>
                <a:gd name="T54" fmla="*/ 2 w 30"/>
                <a:gd name="T55" fmla="*/ 6 h 16"/>
                <a:gd name="T56" fmla="*/ 8 w 30"/>
                <a:gd name="T57" fmla="*/ 5 h 16"/>
                <a:gd name="T58" fmla="*/ 8 w 30"/>
                <a:gd name="T59" fmla="*/ 2 h 16"/>
                <a:gd name="T60" fmla="*/ 5 w 30"/>
                <a:gd name="T61" fmla="*/ 0 h 16"/>
                <a:gd name="T62" fmla="*/ 14 w 30"/>
                <a:gd name="T63" fmla="*/ 2 h 16"/>
                <a:gd name="T64" fmla="*/ 25 w 30"/>
                <a:gd name="T65" fmla="*/ 0 h 16"/>
                <a:gd name="T66" fmla="*/ 40 w 30"/>
                <a:gd name="T67" fmla="*/ 12 h 16"/>
                <a:gd name="T68" fmla="*/ 41 w 30"/>
                <a:gd name="T69" fmla="*/ 23 h 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
                <a:gd name="T106" fmla="*/ 0 h 16"/>
                <a:gd name="T107" fmla="*/ 30 w 30"/>
                <a:gd name="T108" fmla="*/ 16 h 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 h="16">
                  <a:moveTo>
                    <a:pt x="30" y="16"/>
                  </a:moveTo>
                  <a:cubicBezTo>
                    <a:pt x="30" y="15"/>
                    <a:pt x="29" y="14"/>
                    <a:pt x="28" y="14"/>
                  </a:cubicBezTo>
                  <a:cubicBezTo>
                    <a:pt x="27" y="13"/>
                    <a:pt x="26" y="14"/>
                    <a:pt x="25" y="14"/>
                  </a:cubicBezTo>
                  <a:cubicBezTo>
                    <a:pt x="24" y="14"/>
                    <a:pt x="24" y="15"/>
                    <a:pt x="24" y="15"/>
                  </a:cubicBezTo>
                  <a:cubicBezTo>
                    <a:pt x="24" y="14"/>
                    <a:pt x="24" y="13"/>
                    <a:pt x="23" y="12"/>
                  </a:cubicBezTo>
                  <a:cubicBezTo>
                    <a:pt x="22" y="11"/>
                    <a:pt x="21" y="9"/>
                    <a:pt x="20" y="8"/>
                  </a:cubicBezTo>
                  <a:cubicBezTo>
                    <a:pt x="20" y="8"/>
                    <a:pt x="20" y="8"/>
                    <a:pt x="20" y="8"/>
                  </a:cubicBezTo>
                  <a:cubicBezTo>
                    <a:pt x="19" y="9"/>
                    <a:pt x="20" y="10"/>
                    <a:pt x="20" y="10"/>
                  </a:cubicBezTo>
                  <a:cubicBezTo>
                    <a:pt x="19" y="9"/>
                    <a:pt x="19" y="8"/>
                    <a:pt x="17" y="7"/>
                  </a:cubicBezTo>
                  <a:cubicBezTo>
                    <a:pt x="17" y="8"/>
                    <a:pt x="17" y="9"/>
                    <a:pt x="17" y="10"/>
                  </a:cubicBezTo>
                  <a:cubicBezTo>
                    <a:pt x="16" y="9"/>
                    <a:pt x="16" y="7"/>
                    <a:pt x="15" y="7"/>
                  </a:cubicBezTo>
                  <a:cubicBezTo>
                    <a:pt x="14" y="7"/>
                    <a:pt x="15" y="8"/>
                    <a:pt x="15" y="8"/>
                  </a:cubicBezTo>
                  <a:cubicBezTo>
                    <a:pt x="14" y="9"/>
                    <a:pt x="15" y="10"/>
                    <a:pt x="14" y="10"/>
                  </a:cubicBezTo>
                  <a:cubicBezTo>
                    <a:pt x="14" y="8"/>
                    <a:pt x="13" y="7"/>
                    <a:pt x="12" y="5"/>
                  </a:cubicBezTo>
                  <a:cubicBezTo>
                    <a:pt x="10" y="6"/>
                    <a:pt x="9" y="8"/>
                    <a:pt x="8" y="10"/>
                  </a:cubicBezTo>
                  <a:cubicBezTo>
                    <a:pt x="7" y="9"/>
                    <a:pt x="9" y="7"/>
                    <a:pt x="8" y="7"/>
                  </a:cubicBezTo>
                  <a:cubicBezTo>
                    <a:pt x="6" y="9"/>
                    <a:pt x="6" y="10"/>
                    <a:pt x="5" y="12"/>
                  </a:cubicBezTo>
                  <a:cubicBezTo>
                    <a:pt x="5" y="11"/>
                    <a:pt x="5" y="10"/>
                    <a:pt x="5" y="9"/>
                  </a:cubicBezTo>
                  <a:cubicBezTo>
                    <a:pt x="5" y="9"/>
                    <a:pt x="6" y="9"/>
                    <a:pt x="6" y="8"/>
                  </a:cubicBezTo>
                  <a:cubicBezTo>
                    <a:pt x="5" y="8"/>
                    <a:pt x="5" y="8"/>
                    <a:pt x="5" y="8"/>
                  </a:cubicBezTo>
                  <a:cubicBezTo>
                    <a:pt x="4" y="9"/>
                    <a:pt x="5" y="11"/>
                    <a:pt x="4" y="12"/>
                  </a:cubicBezTo>
                  <a:cubicBezTo>
                    <a:pt x="3" y="13"/>
                    <a:pt x="3" y="13"/>
                    <a:pt x="3" y="13"/>
                  </a:cubicBezTo>
                  <a:cubicBezTo>
                    <a:pt x="2" y="13"/>
                    <a:pt x="3" y="11"/>
                    <a:pt x="3" y="10"/>
                  </a:cubicBezTo>
                  <a:cubicBezTo>
                    <a:pt x="2" y="11"/>
                    <a:pt x="1" y="12"/>
                    <a:pt x="1" y="12"/>
                  </a:cubicBezTo>
                  <a:cubicBezTo>
                    <a:pt x="0" y="10"/>
                    <a:pt x="1" y="8"/>
                    <a:pt x="2" y="6"/>
                  </a:cubicBezTo>
                  <a:cubicBezTo>
                    <a:pt x="3" y="5"/>
                    <a:pt x="5" y="6"/>
                    <a:pt x="4" y="4"/>
                  </a:cubicBezTo>
                  <a:cubicBezTo>
                    <a:pt x="3" y="5"/>
                    <a:pt x="1" y="5"/>
                    <a:pt x="0" y="5"/>
                  </a:cubicBezTo>
                  <a:cubicBezTo>
                    <a:pt x="0" y="5"/>
                    <a:pt x="1" y="4"/>
                    <a:pt x="2" y="4"/>
                  </a:cubicBezTo>
                  <a:cubicBezTo>
                    <a:pt x="3" y="3"/>
                    <a:pt x="4" y="3"/>
                    <a:pt x="6" y="3"/>
                  </a:cubicBezTo>
                  <a:cubicBezTo>
                    <a:pt x="6" y="3"/>
                    <a:pt x="6" y="3"/>
                    <a:pt x="6" y="2"/>
                  </a:cubicBezTo>
                  <a:cubicBezTo>
                    <a:pt x="5" y="2"/>
                    <a:pt x="4" y="1"/>
                    <a:pt x="3" y="0"/>
                  </a:cubicBezTo>
                  <a:cubicBezTo>
                    <a:pt x="6" y="0"/>
                    <a:pt x="8" y="0"/>
                    <a:pt x="10" y="2"/>
                  </a:cubicBezTo>
                  <a:cubicBezTo>
                    <a:pt x="12" y="0"/>
                    <a:pt x="15" y="0"/>
                    <a:pt x="18" y="0"/>
                  </a:cubicBezTo>
                  <a:cubicBezTo>
                    <a:pt x="23" y="0"/>
                    <a:pt x="27" y="4"/>
                    <a:pt x="29" y="8"/>
                  </a:cubicBezTo>
                  <a:cubicBezTo>
                    <a:pt x="30" y="11"/>
                    <a:pt x="30" y="13"/>
                    <a:pt x="30" y="16"/>
                  </a:cubicBezTo>
                  <a:close/>
                </a:path>
              </a:pathLst>
            </a:custGeom>
            <a:solidFill>
              <a:srgbClr val="9F72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4" name="Freeform 400"/>
            <p:cNvSpPr>
              <a:spLocks/>
            </p:cNvSpPr>
            <p:nvPr/>
          </p:nvSpPr>
          <p:spPr bwMode="auto">
            <a:xfrm>
              <a:off x="1849" y="1353"/>
              <a:ext cx="13" cy="12"/>
            </a:xfrm>
            <a:custGeom>
              <a:avLst/>
              <a:gdLst>
                <a:gd name="T0" fmla="*/ 9 w 11"/>
                <a:gd name="T1" fmla="*/ 14 h 10"/>
                <a:gd name="T2" fmla="*/ 8 w 11"/>
                <a:gd name="T3" fmla="*/ 12 h 10"/>
                <a:gd name="T4" fmla="*/ 7 w 11"/>
                <a:gd name="T5" fmla="*/ 13 h 10"/>
                <a:gd name="T6" fmla="*/ 7 w 11"/>
                <a:gd name="T7" fmla="*/ 12 h 10"/>
                <a:gd name="T8" fmla="*/ 5 w 11"/>
                <a:gd name="T9" fmla="*/ 13 h 10"/>
                <a:gd name="T10" fmla="*/ 5 w 11"/>
                <a:gd name="T11" fmla="*/ 12 h 10"/>
                <a:gd name="T12" fmla="*/ 0 w 11"/>
                <a:gd name="T13" fmla="*/ 14 h 10"/>
                <a:gd name="T14" fmla="*/ 0 w 11"/>
                <a:gd name="T15" fmla="*/ 12 h 10"/>
                <a:gd name="T16" fmla="*/ 6 w 11"/>
                <a:gd name="T17" fmla="*/ 5 h 10"/>
                <a:gd name="T18" fmla="*/ 14 w 11"/>
                <a:gd name="T19" fmla="*/ 0 h 10"/>
                <a:gd name="T20" fmla="*/ 9 w 11"/>
                <a:gd name="T21" fmla="*/ 14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0"/>
                <a:gd name="T35" fmla="*/ 11 w 11"/>
                <a:gd name="T36" fmla="*/ 10 h 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0">
                  <a:moveTo>
                    <a:pt x="7" y="10"/>
                  </a:moveTo>
                  <a:cubicBezTo>
                    <a:pt x="7" y="9"/>
                    <a:pt x="8" y="8"/>
                    <a:pt x="6" y="8"/>
                  </a:cubicBezTo>
                  <a:cubicBezTo>
                    <a:pt x="6" y="8"/>
                    <a:pt x="6" y="9"/>
                    <a:pt x="5" y="9"/>
                  </a:cubicBezTo>
                  <a:cubicBezTo>
                    <a:pt x="5" y="9"/>
                    <a:pt x="5" y="8"/>
                    <a:pt x="5" y="8"/>
                  </a:cubicBezTo>
                  <a:cubicBezTo>
                    <a:pt x="4" y="8"/>
                    <a:pt x="4" y="9"/>
                    <a:pt x="3" y="9"/>
                  </a:cubicBezTo>
                  <a:cubicBezTo>
                    <a:pt x="3" y="9"/>
                    <a:pt x="3" y="8"/>
                    <a:pt x="3" y="8"/>
                  </a:cubicBezTo>
                  <a:cubicBezTo>
                    <a:pt x="0" y="10"/>
                    <a:pt x="0" y="10"/>
                    <a:pt x="0" y="10"/>
                  </a:cubicBezTo>
                  <a:cubicBezTo>
                    <a:pt x="0" y="9"/>
                    <a:pt x="0" y="9"/>
                    <a:pt x="0" y="8"/>
                  </a:cubicBezTo>
                  <a:cubicBezTo>
                    <a:pt x="2" y="7"/>
                    <a:pt x="4" y="5"/>
                    <a:pt x="4" y="3"/>
                  </a:cubicBezTo>
                  <a:cubicBezTo>
                    <a:pt x="7" y="3"/>
                    <a:pt x="8" y="2"/>
                    <a:pt x="10" y="0"/>
                  </a:cubicBezTo>
                  <a:cubicBezTo>
                    <a:pt x="10" y="3"/>
                    <a:pt x="11" y="8"/>
                    <a:pt x="7" y="10"/>
                  </a:cubicBezTo>
                  <a:close/>
                </a:path>
              </a:pathLst>
            </a:custGeom>
            <a:solidFill>
              <a:srgbClr val="9F72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5" name="Freeform 401"/>
            <p:cNvSpPr>
              <a:spLocks/>
            </p:cNvSpPr>
            <p:nvPr/>
          </p:nvSpPr>
          <p:spPr bwMode="auto">
            <a:xfrm>
              <a:off x="1830" y="1337"/>
              <a:ext cx="31" cy="25"/>
            </a:xfrm>
            <a:custGeom>
              <a:avLst/>
              <a:gdLst>
                <a:gd name="T0" fmla="*/ 33 w 27"/>
                <a:gd name="T1" fmla="*/ 19 h 22"/>
                <a:gd name="T2" fmla="*/ 28 w 27"/>
                <a:gd name="T3" fmla="*/ 20 h 22"/>
                <a:gd name="T4" fmla="*/ 28 w 27"/>
                <a:gd name="T5" fmla="*/ 22 h 22"/>
                <a:gd name="T6" fmla="*/ 18 w 27"/>
                <a:gd name="T7" fmla="*/ 28 h 22"/>
                <a:gd name="T8" fmla="*/ 18 w 27"/>
                <a:gd name="T9" fmla="*/ 25 h 22"/>
                <a:gd name="T10" fmla="*/ 11 w 27"/>
                <a:gd name="T11" fmla="*/ 25 h 22"/>
                <a:gd name="T12" fmla="*/ 11 w 27"/>
                <a:gd name="T13" fmla="*/ 28 h 22"/>
                <a:gd name="T14" fmla="*/ 2 w 27"/>
                <a:gd name="T15" fmla="*/ 23 h 22"/>
                <a:gd name="T16" fmla="*/ 3 w 27"/>
                <a:gd name="T17" fmla="*/ 17 h 22"/>
                <a:gd name="T18" fmla="*/ 2 w 27"/>
                <a:gd name="T19" fmla="*/ 17 h 22"/>
                <a:gd name="T20" fmla="*/ 2 w 27"/>
                <a:gd name="T21" fmla="*/ 20 h 22"/>
                <a:gd name="T22" fmla="*/ 0 w 27"/>
                <a:gd name="T23" fmla="*/ 18 h 22"/>
                <a:gd name="T24" fmla="*/ 0 w 27"/>
                <a:gd name="T25" fmla="*/ 14 h 22"/>
                <a:gd name="T26" fmla="*/ 2 w 27"/>
                <a:gd name="T27" fmla="*/ 13 h 22"/>
                <a:gd name="T28" fmla="*/ 3 w 27"/>
                <a:gd name="T29" fmla="*/ 14 h 22"/>
                <a:gd name="T30" fmla="*/ 3 w 27"/>
                <a:gd name="T31" fmla="*/ 14 h 22"/>
                <a:gd name="T32" fmla="*/ 2 w 27"/>
                <a:gd name="T33" fmla="*/ 9 h 22"/>
                <a:gd name="T34" fmla="*/ 6 w 27"/>
                <a:gd name="T35" fmla="*/ 3 h 22"/>
                <a:gd name="T36" fmla="*/ 7 w 27"/>
                <a:gd name="T37" fmla="*/ 7 h 22"/>
                <a:gd name="T38" fmla="*/ 10 w 27"/>
                <a:gd name="T39" fmla="*/ 0 h 22"/>
                <a:gd name="T40" fmla="*/ 11 w 27"/>
                <a:gd name="T41" fmla="*/ 0 h 22"/>
                <a:gd name="T42" fmla="*/ 15 w 27"/>
                <a:gd name="T43" fmla="*/ 7 h 22"/>
                <a:gd name="T44" fmla="*/ 15 w 27"/>
                <a:gd name="T45" fmla="*/ 7 h 22"/>
                <a:gd name="T46" fmla="*/ 16 w 27"/>
                <a:gd name="T47" fmla="*/ 2 h 22"/>
                <a:gd name="T48" fmla="*/ 18 w 27"/>
                <a:gd name="T49" fmla="*/ 7 h 22"/>
                <a:gd name="T50" fmla="*/ 20 w 27"/>
                <a:gd name="T51" fmla="*/ 3 h 22"/>
                <a:gd name="T52" fmla="*/ 21 w 27"/>
                <a:gd name="T53" fmla="*/ 7 h 22"/>
                <a:gd name="T54" fmla="*/ 23 w 27"/>
                <a:gd name="T55" fmla="*/ 8 h 22"/>
                <a:gd name="T56" fmla="*/ 23 w 27"/>
                <a:gd name="T57" fmla="*/ 6 h 22"/>
                <a:gd name="T58" fmla="*/ 26 w 27"/>
                <a:gd name="T59" fmla="*/ 13 h 22"/>
                <a:gd name="T60" fmla="*/ 28 w 27"/>
                <a:gd name="T61" fmla="*/ 14 h 22"/>
                <a:gd name="T62" fmla="*/ 30 w 27"/>
                <a:gd name="T63" fmla="*/ 10 h 22"/>
                <a:gd name="T64" fmla="*/ 33 w 27"/>
                <a:gd name="T65" fmla="*/ 11 h 22"/>
                <a:gd name="T66" fmla="*/ 33 w 27"/>
                <a:gd name="T67" fmla="*/ 19 h 2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
                <a:gd name="T103" fmla="*/ 0 h 22"/>
                <a:gd name="T104" fmla="*/ 27 w 27"/>
                <a:gd name="T105" fmla="*/ 22 h 2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 h="22">
                  <a:moveTo>
                    <a:pt x="25" y="15"/>
                  </a:moveTo>
                  <a:cubicBezTo>
                    <a:pt x="24" y="16"/>
                    <a:pt x="22" y="16"/>
                    <a:pt x="21" y="16"/>
                  </a:cubicBezTo>
                  <a:cubicBezTo>
                    <a:pt x="20" y="16"/>
                    <a:pt x="21" y="16"/>
                    <a:pt x="21" y="17"/>
                  </a:cubicBezTo>
                  <a:cubicBezTo>
                    <a:pt x="20" y="20"/>
                    <a:pt x="17" y="21"/>
                    <a:pt x="14" y="22"/>
                  </a:cubicBezTo>
                  <a:cubicBezTo>
                    <a:pt x="14" y="21"/>
                    <a:pt x="15" y="20"/>
                    <a:pt x="14" y="19"/>
                  </a:cubicBezTo>
                  <a:cubicBezTo>
                    <a:pt x="12" y="19"/>
                    <a:pt x="10" y="19"/>
                    <a:pt x="9" y="19"/>
                  </a:cubicBezTo>
                  <a:cubicBezTo>
                    <a:pt x="8" y="20"/>
                    <a:pt x="9" y="21"/>
                    <a:pt x="9" y="22"/>
                  </a:cubicBezTo>
                  <a:cubicBezTo>
                    <a:pt x="7" y="21"/>
                    <a:pt x="4" y="20"/>
                    <a:pt x="2" y="18"/>
                  </a:cubicBezTo>
                  <a:cubicBezTo>
                    <a:pt x="2" y="16"/>
                    <a:pt x="3" y="15"/>
                    <a:pt x="3" y="13"/>
                  </a:cubicBezTo>
                  <a:cubicBezTo>
                    <a:pt x="2" y="13"/>
                    <a:pt x="3" y="13"/>
                    <a:pt x="2" y="13"/>
                  </a:cubicBezTo>
                  <a:cubicBezTo>
                    <a:pt x="2" y="16"/>
                    <a:pt x="2" y="16"/>
                    <a:pt x="2" y="16"/>
                  </a:cubicBezTo>
                  <a:cubicBezTo>
                    <a:pt x="1" y="16"/>
                    <a:pt x="1" y="15"/>
                    <a:pt x="0" y="14"/>
                  </a:cubicBezTo>
                  <a:cubicBezTo>
                    <a:pt x="0" y="13"/>
                    <a:pt x="0" y="12"/>
                    <a:pt x="0" y="11"/>
                  </a:cubicBezTo>
                  <a:cubicBezTo>
                    <a:pt x="0" y="10"/>
                    <a:pt x="1" y="10"/>
                    <a:pt x="2" y="10"/>
                  </a:cubicBezTo>
                  <a:cubicBezTo>
                    <a:pt x="2" y="10"/>
                    <a:pt x="2" y="11"/>
                    <a:pt x="3" y="11"/>
                  </a:cubicBezTo>
                  <a:cubicBezTo>
                    <a:pt x="3" y="11"/>
                    <a:pt x="3" y="11"/>
                    <a:pt x="3" y="11"/>
                  </a:cubicBezTo>
                  <a:cubicBezTo>
                    <a:pt x="2" y="7"/>
                    <a:pt x="2" y="7"/>
                    <a:pt x="2" y="7"/>
                  </a:cubicBezTo>
                  <a:cubicBezTo>
                    <a:pt x="4" y="6"/>
                    <a:pt x="3" y="4"/>
                    <a:pt x="4" y="3"/>
                  </a:cubicBezTo>
                  <a:cubicBezTo>
                    <a:pt x="4" y="4"/>
                    <a:pt x="4" y="5"/>
                    <a:pt x="5" y="5"/>
                  </a:cubicBezTo>
                  <a:cubicBezTo>
                    <a:pt x="6" y="3"/>
                    <a:pt x="7" y="1"/>
                    <a:pt x="8" y="0"/>
                  </a:cubicBezTo>
                  <a:cubicBezTo>
                    <a:pt x="9" y="0"/>
                    <a:pt x="9" y="0"/>
                    <a:pt x="9" y="0"/>
                  </a:cubicBezTo>
                  <a:cubicBezTo>
                    <a:pt x="10" y="2"/>
                    <a:pt x="10" y="3"/>
                    <a:pt x="11" y="5"/>
                  </a:cubicBezTo>
                  <a:cubicBezTo>
                    <a:pt x="11" y="5"/>
                    <a:pt x="11" y="5"/>
                    <a:pt x="11" y="5"/>
                  </a:cubicBezTo>
                  <a:cubicBezTo>
                    <a:pt x="12" y="4"/>
                    <a:pt x="12" y="3"/>
                    <a:pt x="12" y="2"/>
                  </a:cubicBezTo>
                  <a:cubicBezTo>
                    <a:pt x="13" y="3"/>
                    <a:pt x="13" y="5"/>
                    <a:pt x="14" y="5"/>
                  </a:cubicBezTo>
                  <a:cubicBezTo>
                    <a:pt x="15" y="5"/>
                    <a:pt x="15" y="4"/>
                    <a:pt x="15" y="3"/>
                  </a:cubicBezTo>
                  <a:cubicBezTo>
                    <a:pt x="16" y="3"/>
                    <a:pt x="16" y="4"/>
                    <a:pt x="16" y="5"/>
                  </a:cubicBezTo>
                  <a:cubicBezTo>
                    <a:pt x="16" y="5"/>
                    <a:pt x="16" y="6"/>
                    <a:pt x="17" y="6"/>
                  </a:cubicBezTo>
                  <a:cubicBezTo>
                    <a:pt x="17" y="5"/>
                    <a:pt x="17" y="5"/>
                    <a:pt x="17" y="4"/>
                  </a:cubicBezTo>
                  <a:cubicBezTo>
                    <a:pt x="19" y="5"/>
                    <a:pt x="20" y="7"/>
                    <a:pt x="20" y="10"/>
                  </a:cubicBezTo>
                  <a:cubicBezTo>
                    <a:pt x="20" y="10"/>
                    <a:pt x="20" y="11"/>
                    <a:pt x="21" y="11"/>
                  </a:cubicBezTo>
                  <a:cubicBezTo>
                    <a:pt x="22" y="11"/>
                    <a:pt x="21" y="9"/>
                    <a:pt x="23" y="8"/>
                  </a:cubicBezTo>
                  <a:cubicBezTo>
                    <a:pt x="24" y="8"/>
                    <a:pt x="25" y="8"/>
                    <a:pt x="25" y="9"/>
                  </a:cubicBezTo>
                  <a:cubicBezTo>
                    <a:pt x="26" y="10"/>
                    <a:pt x="27" y="13"/>
                    <a:pt x="25" y="15"/>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6" name="Freeform 402"/>
            <p:cNvSpPr>
              <a:spLocks/>
            </p:cNvSpPr>
            <p:nvPr/>
          </p:nvSpPr>
          <p:spPr bwMode="auto">
            <a:xfrm>
              <a:off x="1817" y="1365"/>
              <a:ext cx="44" cy="36"/>
            </a:xfrm>
            <a:custGeom>
              <a:avLst/>
              <a:gdLst>
                <a:gd name="T0" fmla="*/ 43 w 38"/>
                <a:gd name="T1" fmla="*/ 40 h 32"/>
                <a:gd name="T2" fmla="*/ 41 w 38"/>
                <a:gd name="T3" fmla="*/ 40 h 32"/>
                <a:gd name="T4" fmla="*/ 41 w 38"/>
                <a:gd name="T5" fmla="*/ 37 h 32"/>
                <a:gd name="T6" fmla="*/ 36 w 38"/>
                <a:gd name="T7" fmla="*/ 33 h 32"/>
                <a:gd name="T8" fmla="*/ 43 w 38"/>
                <a:gd name="T9" fmla="*/ 30 h 32"/>
                <a:gd name="T10" fmla="*/ 43 w 38"/>
                <a:gd name="T11" fmla="*/ 30 h 32"/>
                <a:gd name="T12" fmla="*/ 44 w 38"/>
                <a:gd name="T13" fmla="*/ 30 h 32"/>
                <a:gd name="T14" fmla="*/ 43 w 38"/>
                <a:gd name="T15" fmla="*/ 29 h 32"/>
                <a:gd name="T16" fmla="*/ 41 w 38"/>
                <a:gd name="T17" fmla="*/ 29 h 32"/>
                <a:gd name="T18" fmla="*/ 41 w 38"/>
                <a:gd name="T19" fmla="*/ 25 h 32"/>
                <a:gd name="T20" fmla="*/ 41 w 38"/>
                <a:gd name="T21" fmla="*/ 25 h 32"/>
                <a:gd name="T22" fmla="*/ 37 w 38"/>
                <a:gd name="T23" fmla="*/ 31 h 32"/>
                <a:gd name="T24" fmla="*/ 34 w 38"/>
                <a:gd name="T25" fmla="*/ 27 h 32"/>
                <a:gd name="T26" fmla="*/ 35 w 38"/>
                <a:gd name="T27" fmla="*/ 30 h 32"/>
                <a:gd name="T28" fmla="*/ 35 w 38"/>
                <a:gd name="T29" fmla="*/ 33 h 32"/>
                <a:gd name="T30" fmla="*/ 34 w 38"/>
                <a:gd name="T31" fmla="*/ 31 h 32"/>
                <a:gd name="T32" fmla="*/ 27 w 38"/>
                <a:gd name="T33" fmla="*/ 31 h 32"/>
                <a:gd name="T34" fmla="*/ 28 w 38"/>
                <a:gd name="T35" fmla="*/ 31 h 32"/>
                <a:gd name="T36" fmla="*/ 34 w 38"/>
                <a:gd name="T37" fmla="*/ 33 h 32"/>
                <a:gd name="T38" fmla="*/ 31 w 38"/>
                <a:gd name="T39" fmla="*/ 35 h 32"/>
                <a:gd name="T40" fmla="*/ 14 w 38"/>
                <a:gd name="T41" fmla="*/ 34 h 32"/>
                <a:gd name="T42" fmla="*/ 16 w 38"/>
                <a:gd name="T43" fmla="*/ 31 h 32"/>
                <a:gd name="T44" fmla="*/ 15 w 38"/>
                <a:gd name="T45" fmla="*/ 31 h 32"/>
                <a:gd name="T46" fmla="*/ 8 w 38"/>
                <a:gd name="T47" fmla="*/ 34 h 32"/>
                <a:gd name="T48" fmla="*/ 1 w 38"/>
                <a:gd name="T49" fmla="*/ 30 h 32"/>
                <a:gd name="T50" fmla="*/ 0 w 38"/>
                <a:gd name="T51" fmla="*/ 21 h 32"/>
                <a:gd name="T52" fmla="*/ 0 w 38"/>
                <a:gd name="T53" fmla="*/ 13 h 32"/>
                <a:gd name="T54" fmla="*/ 9 w 38"/>
                <a:gd name="T55" fmla="*/ 12 h 32"/>
                <a:gd name="T56" fmla="*/ 9 w 38"/>
                <a:gd name="T57" fmla="*/ 12 h 32"/>
                <a:gd name="T58" fmla="*/ 12 w 38"/>
                <a:gd name="T59" fmla="*/ 27 h 32"/>
                <a:gd name="T60" fmla="*/ 12 w 38"/>
                <a:gd name="T61" fmla="*/ 29 h 32"/>
                <a:gd name="T62" fmla="*/ 12 w 38"/>
                <a:gd name="T63" fmla="*/ 22 h 32"/>
                <a:gd name="T64" fmla="*/ 10 w 38"/>
                <a:gd name="T65" fmla="*/ 15 h 32"/>
                <a:gd name="T66" fmla="*/ 15 w 38"/>
                <a:gd name="T67" fmla="*/ 10 h 32"/>
                <a:gd name="T68" fmla="*/ 27 w 38"/>
                <a:gd name="T69" fmla="*/ 0 h 32"/>
                <a:gd name="T70" fmla="*/ 34 w 38"/>
                <a:gd name="T71" fmla="*/ 0 h 32"/>
                <a:gd name="T72" fmla="*/ 42 w 38"/>
                <a:gd name="T73" fmla="*/ 8 h 32"/>
                <a:gd name="T74" fmla="*/ 50 w 38"/>
                <a:gd name="T75" fmla="*/ 28 h 32"/>
                <a:gd name="T76" fmla="*/ 43 w 38"/>
                <a:gd name="T77" fmla="*/ 40 h 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8"/>
                <a:gd name="T118" fmla="*/ 0 h 32"/>
                <a:gd name="T119" fmla="*/ 38 w 38"/>
                <a:gd name="T120" fmla="*/ 32 h 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8" h="32">
                  <a:moveTo>
                    <a:pt x="32" y="32"/>
                  </a:moveTo>
                  <a:cubicBezTo>
                    <a:pt x="31" y="32"/>
                    <a:pt x="31" y="32"/>
                    <a:pt x="30" y="32"/>
                  </a:cubicBezTo>
                  <a:cubicBezTo>
                    <a:pt x="31" y="31"/>
                    <a:pt x="30" y="30"/>
                    <a:pt x="30" y="29"/>
                  </a:cubicBezTo>
                  <a:cubicBezTo>
                    <a:pt x="30" y="27"/>
                    <a:pt x="28" y="27"/>
                    <a:pt x="27" y="26"/>
                  </a:cubicBezTo>
                  <a:cubicBezTo>
                    <a:pt x="28" y="25"/>
                    <a:pt x="29" y="23"/>
                    <a:pt x="32" y="24"/>
                  </a:cubicBezTo>
                  <a:cubicBezTo>
                    <a:pt x="32" y="24"/>
                    <a:pt x="32" y="24"/>
                    <a:pt x="32" y="24"/>
                  </a:cubicBezTo>
                  <a:cubicBezTo>
                    <a:pt x="32" y="24"/>
                    <a:pt x="33" y="24"/>
                    <a:pt x="33" y="24"/>
                  </a:cubicBezTo>
                  <a:cubicBezTo>
                    <a:pt x="32" y="23"/>
                    <a:pt x="32" y="23"/>
                    <a:pt x="32" y="23"/>
                  </a:cubicBezTo>
                  <a:cubicBezTo>
                    <a:pt x="30" y="23"/>
                    <a:pt x="30" y="23"/>
                    <a:pt x="30" y="23"/>
                  </a:cubicBezTo>
                  <a:cubicBezTo>
                    <a:pt x="30" y="22"/>
                    <a:pt x="30" y="21"/>
                    <a:pt x="30" y="20"/>
                  </a:cubicBezTo>
                  <a:cubicBezTo>
                    <a:pt x="30" y="20"/>
                    <a:pt x="30" y="20"/>
                    <a:pt x="30" y="20"/>
                  </a:cubicBezTo>
                  <a:cubicBezTo>
                    <a:pt x="29" y="21"/>
                    <a:pt x="29" y="24"/>
                    <a:pt x="28" y="25"/>
                  </a:cubicBezTo>
                  <a:cubicBezTo>
                    <a:pt x="26" y="24"/>
                    <a:pt x="26" y="22"/>
                    <a:pt x="25" y="21"/>
                  </a:cubicBezTo>
                  <a:cubicBezTo>
                    <a:pt x="24" y="22"/>
                    <a:pt x="26" y="23"/>
                    <a:pt x="26" y="24"/>
                  </a:cubicBezTo>
                  <a:cubicBezTo>
                    <a:pt x="26" y="24"/>
                    <a:pt x="28" y="25"/>
                    <a:pt x="26" y="26"/>
                  </a:cubicBezTo>
                  <a:cubicBezTo>
                    <a:pt x="26" y="26"/>
                    <a:pt x="26" y="25"/>
                    <a:pt x="25" y="25"/>
                  </a:cubicBezTo>
                  <a:cubicBezTo>
                    <a:pt x="24" y="25"/>
                    <a:pt x="22" y="25"/>
                    <a:pt x="20" y="25"/>
                  </a:cubicBezTo>
                  <a:cubicBezTo>
                    <a:pt x="20" y="25"/>
                    <a:pt x="21" y="25"/>
                    <a:pt x="21" y="25"/>
                  </a:cubicBezTo>
                  <a:cubicBezTo>
                    <a:pt x="23" y="26"/>
                    <a:pt x="25" y="25"/>
                    <a:pt x="25" y="26"/>
                  </a:cubicBezTo>
                  <a:cubicBezTo>
                    <a:pt x="24" y="27"/>
                    <a:pt x="25" y="28"/>
                    <a:pt x="23" y="28"/>
                  </a:cubicBezTo>
                  <a:cubicBezTo>
                    <a:pt x="21" y="28"/>
                    <a:pt x="9" y="29"/>
                    <a:pt x="10" y="27"/>
                  </a:cubicBezTo>
                  <a:cubicBezTo>
                    <a:pt x="10" y="26"/>
                    <a:pt x="12" y="26"/>
                    <a:pt x="12" y="25"/>
                  </a:cubicBezTo>
                  <a:cubicBezTo>
                    <a:pt x="12" y="25"/>
                    <a:pt x="11" y="25"/>
                    <a:pt x="11" y="25"/>
                  </a:cubicBezTo>
                  <a:cubicBezTo>
                    <a:pt x="10" y="26"/>
                    <a:pt x="9" y="29"/>
                    <a:pt x="6" y="27"/>
                  </a:cubicBezTo>
                  <a:cubicBezTo>
                    <a:pt x="4" y="26"/>
                    <a:pt x="2" y="26"/>
                    <a:pt x="1" y="24"/>
                  </a:cubicBezTo>
                  <a:cubicBezTo>
                    <a:pt x="1" y="22"/>
                    <a:pt x="0" y="20"/>
                    <a:pt x="0" y="17"/>
                  </a:cubicBezTo>
                  <a:cubicBezTo>
                    <a:pt x="0" y="11"/>
                    <a:pt x="0" y="11"/>
                    <a:pt x="0" y="11"/>
                  </a:cubicBezTo>
                  <a:cubicBezTo>
                    <a:pt x="2" y="10"/>
                    <a:pt x="4" y="10"/>
                    <a:pt x="7" y="10"/>
                  </a:cubicBezTo>
                  <a:cubicBezTo>
                    <a:pt x="7" y="10"/>
                    <a:pt x="7" y="10"/>
                    <a:pt x="7" y="10"/>
                  </a:cubicBezTo>
                  <a:cubicBezTo>
                    <a:pt x="9" y="21"/>
                    <a:pt x="9" y="21"/>
                    <a:pt x="9" y="21"/>
                  </a:cubicBezTo>
                  <a:cubicBezTo>
                    <a:pt x="9" y="22"/>
                    <a:pt x="8" y="23"/>
                    <a:pt x="9" y="23"/>
                  </a:cubicBezTo>
                  <a:cubicBezTo>
                    <a:pt x="10" y="21"/>
                    <a:pt x="9" y="20"/>
                    <a:pt x="9" y="18"/>
                  </a:cubicBezTo>
                  <a:cubicBezTo>
                    <a:pt x="8" y="12"/>
                    <a:pt x="8" y="12"/>
                    <a:pt x="8" y="12"/>
                  </a:cubicBezTo>
                  <a:cubicBezTo>
                    <a:pt x="9" y="11"/>
                    <a:pt x="9" y="9"/>
                    <a:pt x="11" y="8"/>
                  </a:cubicBezTo>
                  <a:cubicBezTo>
                    <a:pt x="14" y="5"/>
                    <a:pt x="18" y="4"/>
                    <a:pt x="20" y="0"/>
                  </a:cubicBezTo>
                  <a:cubicBezTo>
                    <a:pt x="22" y="1"/>
                    <a:pt x="24" y="1"/>
                    <a:pt x="25" y="0"/>
                  </a:cubicBezTo>
                  <a:cubicBezTo>
                    <a:pt x="27" y="2"/>
                    <a:pt x="30" y="4"/>
                    <a:pt x="31" y="6"/>
                  </a:cubicBezTo>
                  <a:cubicBezTo>
                    <a:pt x="34" y="11"/>
                    <a:pt x="36" y="16"/>
                    <a:pt x="37" y="22"/>
                  </a:cubicBezTo>
                  <a:cubicBezTo>
                    <a:pt x="38" y="26"/>
                    <a:pt x="35" y="29"/>
                    <a:pt x="32" y="32"/>
                  </a:cubicBezTo>
                  <a:close/>
                </a:path>
              </a:pathLst>
            </a:custGeom>
            <a:solidFill>
              <a:srgbClr val="DE53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7" name="Freeform 403"/>
            <p:cNvSpPr>
              <a:spLocks/>
            </p:cNvSpPr>
            <p:nvPr/>
          </p:nvSpPr>
          <p:spPr bwMode="auto">
            <a:xfrm>
              <a:off x="1846" y="1396"/>
              <a:ext cx="3" cy="1"/>
            </a:xfrm>
            <a:custGeom>
              <a:avLst/>
              <a:gdLst>
                <a:gd name="T0" fmla="*/ 0 w 3"/>
                <a:gd name="T1" fmla="*/ 1 h 1"/>
                <a:gd name="T2" fmla="*/ 2 w 3"/>
                <a:gd name="T3" fmla="*/ 0 h 1"/>
                <a:gd name="T4" fmla="*/ 3 w 3"/>
                <a:gd name="T5" fmla="*/ 1 h 1"/>
                <a:gd name="T6" fmla="*/ 0 w 3"/>
                <a:gd name="T7" fmla="*/ 1 h 1"/>
                <a:gd name="T8" fmla="*/ 0 60000 65536"/>
                <a:gd name="T9" fmla="*/ 0 60000 65536"/>
                <a:gd name="T10" fmla="*/ 0 60000 65536"/>
                <a:gd name="T11" fmla="*/ 0 60000 65536"/>
                <a:gd name="T12" fmla="*/ 0 w 3"/>
                <a:gd name="T13" fmla="*/ 0 h 1"/>
                <a:gd name="T14" fmla="*/ 3 w 3"/>
                <a:gd name="T15" fmla="*/ 1 h 1"/>
              </a:gdLst>
              <a:ahLst/>
              <a:cxnLst>
                <a:cxn ang="T8">
                  <a:pos x="T0" y="T1"/>
                </a:cxn>
                <a:cxn ang="T9">
                  <a:pos x="T2" y="T3"/>
                </a:cxn>
                <a:cxn ang="T10">
                  <a:pos x="T4" y="T5"/>
                </a:cxn>
                <a:cxn ang="T11">
                  <a:pos x="T6" y="T7"/>
                </a:cxn>
              </a:cxnLst>
              <a:rect l="T12" t="T13" r="T14" b="T15"/>
              <a:pathLst>
                <a:path w="3" h="1">
                  <a:moveTo>
                    <a:pt x="0" y="1"/>
                  </a:moveTo>
                  <a:cubicBezTo>
                    <a:pt x="0" y="0"/>
                    <a:pt x="1" y="0"/>
                    <a:pt x="2" y="0"/>
                  </a:cubicBezTo>
                  <a:cubicBezTo>
                    <a:pt x="3" y="1"/>
                    <a:pt x="3" y="1"/>
                    <a:pt x="3" y="1"/>
                  </a:cubicBezTo>
                  <a:cubicBezTo>
                    <a:pt x="2" y="1"/>
                    <a:pt x="1" y="1"/>
                    <a:pt x="0" y="1"/>
                  </a:cubicBezTo>
                  <a:close/>
                </a:path>
              </a:pathLst>
            </a:custGeom>
            <a:solidFill>
              <a:srgbClr val="C7000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8" name="Freeform 404"/>
            <p:cNvSpPr>
              <a:spLocks/>
            </p:cNvSpPr>
            <p:nvPr/>
          </p:nvSpPr>
          <p:spPr bwMode="auto">
            <a:xfrm>
              <a:off x="1844" y="1362"/>
              <a:ext cx="4" cy="3"/>
            </a:xfrm>
            <a:custGeom>
              <a:avLst/>
              <a:gdLst>
                <a:gd name="T0" fmla="*/ 4 w 3"/>
                <a:gd name="T1" fmla="*/ 4 h 2"/>
                <a:gd name="T2" fmla="*/ 0 w 3"/>
                <a:gd name="T3" fmla="*/ 3 h 2"/>
                <a:gd name="T4" fmla="*/ 0 w 3"/>
                <a:gd name="T5" fmla="*/ 3 h 2"/>
                <a:gd name="T6" fmla="*/ 5 w 3"/>
                <a:gd name="T7" fmla="*/ 0 h 2"/>
                <a:gd name="T8" fmla="*/ 4 w 3"/>
                <a:gd name="T9" fmla="*/ 4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2" y="2"/>
                    <a:pt x="1" y="1"/>
                    <a:pt x="0" y="1"/>
                  </a:cubicBezTo>
                  <a:cubicBezTo>
                    <a:pt x="0" y="1"/>
                    <a:pt x="0" y="1"/>
                    <a:pt x="0" y="1"/>
                  </a:cubicBezTo>
                  <a:cubicBezTo>
                    <a:pt x="1" y="1"/>
                    <a:pt x="2" y="1"/>
                    <a:pt x="3" y="0"/>
                  </a:cubicBezTo>
                  <a:cubicBezTo>
                    <a:pt x="3" y="1"/>
                    <a:pt x="3" y="2"/>
                    <a:pt x="2" y="2"/>
                  </a:cubicBezTo>
                  <a:close/>
                </a:path>
              </a:pathLst>
            </a:custGeom>
            <a:solidFill>
              <a:srgbClr val="9F72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599" name="Freeform 405"/>
            <p:cNvSpPr>
              <a:spLocks/>
            </p:cNvSpPr>
            <p:nvPr/>
          </p:nvSpPr>
          <p:spPr bwMode="auto">
            <a:xfrm>
              <a:off x="1842" y="1344"/>
              <a:ext cx="5" cy="2"/>
            </a:xfrm>
            <a:custGeom>
              <a:avLst/>
              <a:gdLst>
                <a:gd name="T0" fmla="*/ 4 w 4"/>
                <a:gd name="T1" fmla="*/ 1 h 2"/>
                <a:gd name="T2" fmla="*/ 0 w 4"/>
                <a:gd name="T3" fmla="*/ 1 h 2"/>
                <a:gd name="T4" fmla="*/ 5 w 4"/>
                <a:gd name="T5" fmla="*/ 1 h 2"/>
                <a:gd name="T6" fmla="*/ 6 w 4"/>
                <a:gd name="T7" fmla="*/ 2 h 2"/>
                <a:gd name="T8" fmla="*/ 4 w 4"/>
                <a:gd name="T9" fmla="*/ 1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1"/>
                  </a:moveTo>
                  <a:cubicBezTo>
                    <a:pt x="2" y="1"/>
                    <a:pt x="1" y="1"/>
                    <a:pt x="0" y="1"/>
                  </a:cubicBezTo>
                  <a:cubicBezTo>
                    <a:pt x="1" y="0"/>
                    <a:pt x="2" y="1"/>
                    <a:pt x="3" y="1"/>
                  </a:cubicBezTo>
                  <a:cubicBezTo>
                    <a:pt x="4" y="2"/>
                    <a:pt x="4" y="2"/>
                    <a:pt x="4" y="2"/>
                  </a:cubicBezTo>
                  <a:cubicBezTo>
                    <a:pt x="3" y="2"/>
                    <a:pt x="3" y="1"/>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0" name="Freeform 406"/>
            <p:cNvSpPr>
              <a:spLocks/>
            </p:cNvSpPr>
            <p:nvPr/>
          </p:nvSpPr>
          <p:spPr bwMode="auto">
            <a:xfrm>
              <a:off x="1840" y="1359"/>
              <a:ext cx="6" cy="3"/>
            </a:xfrm>
            <a:custGeom>
              <a:avLst/>
              <a:gdLst>
                <a:gd name="T0" fmla="*/ 7 w 5"/>
                <a:gd name="T1" fmla="*/ 3 h 3"/>
                <a:gd name="T2" fmla="*/ 1 w 5"/>
                <a:gd name="T3" fmla="*/ 3 h 3"/>
                <a:gd name="T4" fmla="*/ 0 w 5"/>
                <a:gd name="T5" fmla="*/ 1 h 3"/>
                <a:gd name="T6" fmla="*/ 7 w 5"/>
                <a:gd name="T7" fmla="*/ 0 h 3"/>
                <a:gd name="T8" fmla="*/ 7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3"/>
                  </a:moveTo>
                  <a:cubicBezTo>
                    <a:pt x="3" y="3"/>
                    <a:pt x="2" y="3"/>
                    <a:pt x="1" y="3"/>
                  </a:cubicBezTo>
                  <a:cubicBezTo>
                    <a:pt x="0" y="2"/>
                    <a:pt x="0" y="2"/>
                    <a:pt x="0" y="1"/>
                  </a:cubicBezTo>
                  <a:cubicBezTo>
                    <a:pt x="1" y="0"/>
                    <a:pt x="3" y="1"/>
                    <a:pt x="5" y="0"/>
                  </a:cubicBezTo>
                  <a:cubicBezTo>
                    <a:pt x="5" y="1"/>
                    <a:pt x="5" y="2"/>
                    <a:pt x="5" y="3"/>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1" name="Freeform 407"/>
            <p:cNvSpPr>
              <a:spLocks/>
            </p:cNvSpPr>
            <p:nvPr/>
          </p:nvSpPr>
          <p:spPr bwMode="auto">
            <a:xfrm>
              <a:off x="1843" y="1351"/>
              <a:ext cx="1" cy="2"/>
            </a:xfrm>
            <a:custGeom>
              <a:avLst/>
              <a:gdLst>
                <a:gd name="T0" fmla="*/ 0 w 1"/>
                <a:gd name="T1" fmla="*/ 2 h 2"/>
                <a:gd name="T2" fmla="*/ 0 w 1"/>
                <a:gd name="T3" fmla="*/ 0 h 2"/>
                <a:gd name="T4" fmla="*/ 0 w 1"/>
                <a:gd name="T5" fmla="*/ 0 h 2"/>
                <a:gd name="T6" fmla="*/ 0 w 1"/>
                <a:gd name="T7" fmla="*/ 2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0" y="2"/>
                  </a:moveTo>
                  <a:cubicBezTo>
                    <a:pt x="0" y="1"/>
                    <a:pt x="0" y="1"/>
                    <a:pt x="0" y="0"/>
                  </a:cubicBezTo>
                  <a:cubicBezTo>
                    <a:pt x="0" y="0"/>
                    <a:pt x="0" y="0"/>
                    <a:pt x="0" y="0"/>
                  </a:cubicBezTo>
                  <a:cubicBezTo>
                    <a:pt x="0" y="1"/>
                    <a:pt x="1" y="2"/>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2" name="Freeform 408"/>
            <p:cNvSpPr>
              <a:spLocks/>
            </p:cNvSpPr>
            <p:nvPr/>
          </p:nvSpPr>
          <p:spPr bwMode="auto">
            <a:xfrm>
              <a:off x="1841" y="1364"/>
              <a:ext cx="2" cy="1"/>
            </a:xfrm>
            <a:custGeom>
              <a:avLst/>
              <a:gdLst>
                <a:gd name="T0" fmla="*/ 2 w 2"/>
                <a:gd name="T1" fmla="*/ 1 h 1"/>
                <a:gd name="T2" fmla="*/ 0 w 2"/>
                <a:gd name="T3" fmla="*/ 0 h 1"/>
                <a:gd name="T4" fmla="*/ 0 w 2"/>
                <a:gd name="T5" fmla="*/ 0 h 1"/>
                <a:gd name="T6" fmla="*/ 2 w 2"/>
                <a:gd name="T7" fmla="*/ 1 h 1"/>
                <a:gd name="T8" fmla="*/ 0 60000 65536"/>
                <a:gd name="T9" fmla="*/ 0 60000 65536"/>
                <a:gd name="T10" fmla="*/ 0 60000 65536"/>
                <a:gd name="T11" fmla="*/ 0 60000 65536"/>
                <a:gd name="T12" fmla="*/ 0 w 2"/>
                <a:gd name="T13" fmla="*/ 0 h 1"/>
                <a:gd name="T14" fmla="*/ 2 w 2"/>
                <a:gd name="T15" fmla="*/ 1 h 1"/>
              </a:gdLst>
              <a:ahLst/>
              <a:cxnLst>
                <a:cxn ang="T8">
                  <a:pos x="T0" y="T1"/>
                </a:cxn>
                <a:cxn ang="T9">
                  <a:pos x="T2" y="T3"/>
                </a:cxn>
                <a:cxn ang="T10">
                  <a:pos x="T4" y="T5"/>
                </a:cxn>
                <a:cxn ang="T11">
                  <a:pos x="T6" y="T7"/>
                </a:cxn>
              </a:cxnLst>
              <a:rect l="T12" t="T13" r="T14" b="T15"/>
              <a:pathLst>
                <a:path w="2" h="1">
                  <a:moveTo>
                    <a:pt x="2" y="1"/>
                  </a:moveTo>
                  <a:cubicBezTo>
                    <a:pt x="2" y="1"/>
                    <a:pt x="1" y="1"/>
                    <a:pt x="0" y="0"/>
                  </a:cubicBezTo>
                  <a:cubicBezTo>
                    <a:pt x="0" y="0"/>
                    <a:pt x="0" y="0"/>
                    <a:pt x="0" y="0"/>
                  </a:cubicBezTo>
                  <a:cubicBezTo>
                    <a:pt x="1" y="0"/>
                    <a:pt x="2" y="0"/>
                    <a:pt x="2" y="1"/>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3" name="Freeform 409"/>
            <p:cNvSpPr>
              <a:spLocks/>
            </p:cNvSpPr>
            <p:nvPr/>
          </p:nvSpPr>
          <p:spPr bwMode="auto">
            <a:xfrm>
              <a:off x="1831" y="1358"/>
              <a:ext cx="10" cy="7"/>
            </a:xfrm>
            <a:custGeom>
              <a:avLst/>
              <a:gdLst>
                <a:gd name="T0" fmla="*/ 11 w 9"/>
                <a:gd name="T1" fmla="*/ 7 h 6"/>
                <a:gd name="T2" fmla="*/ 9 w 9"/>
                <a:gd name="T3" fmla="*/ 8 h 6"/>
                <a:gd name="T4" fmla="*/ 7 w 9"/>
                <a:gd name="T5" fmla="*/ 7 h 6"/>
                <a:gd name="T6" fmla="*/ 4 w 9"/>
                <a:gd name="T7" fmla="*/ 8 h 6"/>
                <a:gd name="T8" fmla="*/ 2 w 9"/>
                <a:gd name="T9" fmla="*/ 5 h 6"/>
                <a:gd name="T10" fmla="*/ 1 w 9"/>
                <a:gd name="T11" fmla="*/ 6 h 6"/>
                <a:gd name="T12" fmla="*/ 0 w 9"/>
                <a:gd name="T13" fmla="*/ 1 h 6"/>
                <a:gd name="T14" fmla="*/ 1 w 9"/>
                <a:gd name="T15" fmla="*/ 0 h 6"/>
                <a:gd name="T16" fmla="*/ 11 w 9"/>
                <a:gd name="T17" fmla="*/ 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6"/>
                <a:gd name="T29" fmla="*/ 9 w 9"/>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6">
                  <a:moveTo>
                    <a:pt x="9" y="5"/>
                  </a:moveTo>
                  <a:cubicBezTo>
                    <a:pt x="8" y="5"/>
                    <a:pt x="7" y="6"/>
                    <a:pt x="7" y="6"/>
                  </a:cubicBezTo>
                  <a:cubicBezTo>
                    <a:pt x="6" y="6"/>
                    <a:pt x="6" y="5"/>
                    <a:pt x="5" y="5"/>
                  </a:cubicBezTo>
                  <a:cubicBezTo>
                    <a:pt x="4" y="6"/>
                    <a:pt x="4" y="6"/>
                    <a:pt x="4" y="6"/>
                  </a:cubicBezTo>
                  <a:cubicBezTo>
                    <a:pt x="3" y="5"/>
                    <a:pt x="3" y="4"/>
                    <a:pt x="2" y="3"/>
                  </a:cubicBezTo>
                  <a:cubicBezTo>
                    <a:pt x="1" y="3"/>
                    <a:pt x="1" y="3"/>
                    <a:pt x="1" y="4"/>
                  </a:cubicBezTo>
                  <a:cubicBezTo>
                    <a:pt x="0" y="4"/>
                    <a:pt x="0" y="2"/>
                    <a:pt x="0" y="1"/>
                  </a:cubicBezTo>
                  <a:cubicBezTo>
                    <a:pt x="1" y="0"/>
                    <a:pt x="1" y="0"/>
                    <a:pt x="1" y="0"/>
                  </a:cubicBezTo>
                  <a:cubicBezTo>
                    <a:pt x="2" y="3"/>
                    <a:pt x="6" y="4"/>
                    <a:pt x="9" y="5"/>
                  </a:cubicBezTo>
                  <a:close/>
                </a:path>
              </a:pathLst>
            </a:custGeom>
            <a:solidFill>
              <a:srgbClr val="9F72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4" name="Freeform 410"/>
            <p:cNvSpPr>
              <a:spLocks/>
            </p:cNvSpPr>
            <p:nvPr/>
          </p:nvSpPr>
          <p:spPr bwMode="auto">
            <a:xfrm>
              <a:off x="1834" y="1345"/>
              <a:ext cx="4" cy="1"/>
            </a:xfrm>
            <a:custGeom>
              <a:avLst/>
              <a:gdLst>
                <a:gd name="T0" fmla="*/ 5 w 3"/>
                <a:gd name="T1" fmla="*/ 1 h 1"/>
                <a:gd name="T2" fmla="*/ 1 w 3"/>
                <a:gd name="T3" fmla="*/ 0 h 1"/>
                <a:gd name="T4" fmla="*/ 0 w 3"/>
                <a:gd name="T5" fmla="*/ 1 h 1"/>
                <a:gd name="T6" fmla="*/ 1 w 3"/>
                <a:gd name="T7" fmla="*/ 0 h 1"/>
                <a:gd name="T8" fmla="*/ 5 w 3"/>
                <a:gd name="T9" fmla="*/ 1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3" y="1"/>
                  </a:moveTo>
                  <a:cubicBezTo>
                    <a:pt x="2" y="0"/>
                    <a:pt x="2" y="0"/>
                    <a:pt x="1" y="0"/>
                  </a:cubicBezTo>
                  <a:cubicBezTo>
                    <a:pt x="0" y="1"/>
                    <a:pt x="0" y="1"/>
                    <a:pt x="0" y="1"/>
                  </a:cubicBezTo>
                  <a:cubicBezTo>
                    <a:pt x="0" y="0"/>
                    <a:pt x="0" y="0"/>
                    <a:pt x="1" y="0"/>
                  </a:cubicBezTo>
                  <a:cubicBezTo>
                    <a:pt x="2" y="0"/>
                    <a:pt x="3"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5" name="Freeform 411"/>
            <p:cNvSpPr>
              <a:spLocks/>
            </p:cNvSpPr>
            <p:nvPr/>
          </p:nvSpPr>
          <p:spPr bwMode="auto">
            <a:xfrm>
              <a:off x="1836" y="1351"/>
              <a:ext cx="2" cy="2"/>
            </a:xfrm>
            <a:custGeom>
              <a:avLst/>
              <a:gdLst>
                <a:gd name="T0" fmla="*/ 0 w 1"/>
                <a:gd name="T1" fmla="*/ 2 h 2"/>
                <a:gd name="T2" fmla="*/ 0 w 1"/>
                <a:gd name="T3" fmla="*/ 0 h 2"/>
                <a:gd name="T4" fmla="*/ 0 w 1"/>
                <a:gd name="T5" fmla="*/ 0 h 2"/>
                <a:gd name="T6" fmla="*/ 0 w 1"/>
                <a:gd name="T7" fmla="*/ 2 h 2"/>
                <a:gd name="T8" fmla="*/ 0 w 1"/>
                <a:gd name="T9" fmla="*/ 2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0" y="2"/>
                  </a:moveTo>
                  <a:cubicBezTo>
                    <a:pt x="0" y="2"/>
                    <a:pt x="0" y="1"/>
                    <a:pt x="0" y="0"/>
                  </a:cubicBezTo>
                  <a:cubicBezTo>
                    <a:pt x="0" y="0"/>
                    <a:pt x="0" y="0"/>
                    <a:pt x="0" y="0"/>
                  </a:cubicBezTo>
                  <a:cubicBezTo>
                    <a:pt x="1" y="1"/>
                    <a:pt x="0" y="1"/>
                    <a:pt x="0" y="2"/>
                  </a:cubicBezTo>
                  <a:cubicBezTo>
                    <a:pt x="0" y="2"/>
                    <a:pt x="0" y="2"/>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6" name="Freeform 412"/>
            <p:cNvSpPr>
              <a:spLocks/>
            </p:cNvSpPr>
            <p:nvPr/>
          </p:nvSpPr>
          <p:spPr bwMode="auto">
            <a:xfrm>
              <a:off x="1814" y="1365"/>
              <a:ext cx="9" cy="11"/>
            </a:xfrm>
            <a:custGeom>
              <a:avLst/>
              <a:gdLst>
                <a:gd name="T0" fmla="*/ 6 w 8"/>
                <a:gd name="T1" fmla="*/ 12 h 10"/>
                <a:gd name="T2" fmla="*/ 0 w 8"/>
                <a:gd name="T3" fmla="*/ 7 h 10"/>
                <a:gd name="T4" fmla="*/ 1 w 8"/>
                <a:gd name="T5" fmla="*/ 1 h 10"/>
                <a:gd name="T6" fmla="*/ 2 w 8"/>
                <a:gd name="T7" fmla="*/ 0 h 10"/>
                <a:gd name="T8" fmla="*/ 2 w 8"/>
                <a:gd name="T9" fmla="*/ 2 h 10"/>
                <a:gd name="T10" fmla="*/ 6 w 8"/>
                <a:gd name="T11" fmla="*/ 1 h 10"/>
                <a:gd name="T12" fmla="*/ 6 w 8"/>
                <a:gd name="T13" fmla="*/ 2 h 10"/>
                <a:gd name="T14" fmla="*/ 7 w 8"/>
                <a:gd name="T15" fmla="*/ 2 h 10"/>
                <a:gd name="T16" fmla="*/ 9 w 8"/>
                <a:gd name="T17" fmla="*/ 9 h 10"/>
                <a:gd name="T18" fmla="*/ 9 w 8"/>
                <a:gd name="T19" fmla="*/ 11 h 10"/>
                <a:gd name="T20" fmla="*/ 6 w 8"/>
                <a:gd name="T21" fmla="*/ 12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
                <a:gd name="T34" fmla="*/ 0 h 10"/>
                <a:gd name="T35" fmla="*/ 8 w 8"/>
                <a:gd name="T36" fmla="*/ 10 h 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 h="10">
                  <a:moveTo>
                    <a:pt x="4" y="10"/>
                  </a:moveTo>
                  <a:cubicBezTo>
                    <a:pt x="2" y="9"/>
                    <a:pt x="0" y="7"/>
                    <a:pt x="0" y="5"/>
                  </a:cubicBezTo>
                  <a:cubicBezTo>
                    <a:pt x="0" y="3"/>
                    <a:pt x="0" y="2"/>
                    <a:pt x="1" y="1"/>
                  </a:cubicBezTo>
                  <a:cubicBezTo>
                    <a:pt x="1" y="1"/>
                    <a:pt x="2" y="0"/>
                    <a:pt x="2" y="0"/>
                  </a:cubicBezTo>
                  <a:cubicBezTo>
                    <a:pt x="2" y="1"/>
                    <a:pt x="2" y="1"/>
                    <a:pt x="2" y="2"/>
                  </a:cubicBezTo>
                  <a:cubicBezTo>
                    <a:pt x="4" y="1"/>
                    <a:pt x="4" y="1"/>
                    <a:pt x="4" y="1"/>
                  </a:cubicBezTo>
                  <a:cubicBezTo>
                    <a:pt x="4" y="2"/>
                    <a:pt x="4" y="2"/>
                    <a:pt x="4" y="2"/>
                  </a:cubicBezTo>
                  <a:cubicBezTo>
                    <a:pt x="5" y="2"/>
                    <a:pt x="5" y="2"/>
                    <a:pt x="5" y="2"/>
                  </a:cubicBezTo>
                  <a:cubicBezTo>
                    <a:pt x="3" y="4"/>
                    <a:pt x="6" y="5"/>
                    <a:pt x="7" y="7"/>
                  </a:cubicBezTo>
                  <a:cubicBezTo>
                    <a:pt x="7" y="7"/>
                    <a:pt x="8" y="8"/>
                    <a:pt x="7" y="9"/>
                  </a:cubicBezTo>
                  <a:cubicBezTo>
                    <a:pt x="7" y="10"/>
                    <a:pt x="5" y="9"/>
                    <a:pt x="4" y="10"/>
                  </a:cubicBezTo>
                  <a:close/>
                </a:path>
              </a:pathLst>
            </a:custGeom>
            <a:solidFill>
              <a:srgbClr val="F8C6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7" name="Freeform 413"/>
            <p:cNvSpPr>
              <a:spLocks/>
            </p:cNvSpPr>
            <p:nvPr/>
          </p:nvSpPr>
          <p:spPr bwMode="auto">
            <a:xfrm>
              <a:off x="1854" y="1373"/>
              <a:ext cx="7" cy="15"/>
            </a:xfrm>
            <a:custGeom>
              <a:avLst/>
              <a:gdLst>
                <a:gd name="T0" fmla="*/ 2 w 6"/>
                <a:gd name="T1" fmla="*/ 3 h 13"/>
                <a:gd name="T2" fmla="*/ 0 w 6"/>
                <a:gd name="T3" fmla="*/ 0 h 13"/>
                <a:gd name="T4" fmla="*/ 7 w 6"/>
                <a:gd name="T5" fmla="*/ 1 h 13"/>
                <a:gd name="T6" fmla="*/ 7 w 6"/>
                <a:gd name="T7" fmla="*/ 17 h 13"/>
                <a:gd name="T8" fmla="*/ 2 w 6"/>
                <a:gd name="T9" fmla="*/ 3 h 13"/>
                <a:gd name="T10" fmla="*/ 0 60000 65536"/>
                <a:gd name="T11" fmla="*/ 0 60000 65536"/>
                <a:gd name="T12" fmla="*/ 0 60000 65536"/>
                <a:gd name="T13" fmla="*/ 0 60000 65536"/>
                <a:gd name="T14" fmla="*/ 0 60000 65536"/>
                <a:gd name="T15" fmla="*/ 0 w 6"/>
                <a:gd name="T16" fmla="*/ 0 h 13"/>
                <a:gd name="T17" fmla="*/ 6 w 6"/>
                <a:gd name="T18" fmla="*/ 13 h 13"/>
              </a:gdLst>
              <a:ahLst/>
              <a:cxnLst>
                <a:cxn ang="T10">
                  <a:pos x="T0" y="T1"/>
                </a:cxn>
                <a:cxn ang="T11">
                  <a:pos x="T2" y="T3"/>
                </a:cxn>
                <a:cxn ang="T12">
                  <a:pos x="T4" y="T5"/>
                </a:cxn>
                <a:cxn ang="T13">
                  <a:pos x="T6" y="T7"/>
                </a:cxn>
                <a:cxn ang="T14">
                  <a:pos x="T8" y="T9"/>
                </a:cxn>
              </a:cxnLst>
              <a:rect l="T15" t="T16" r="T17" b="T18"/>
              <a:pathLst>
                <a:path w="6" h="13">
                  <a:moveTo>
                    <a:pt x="2" y="3"/>
                  </a:moveTo>
                  <a:cubicBezTo>
                    <a:pt x="0" y="0"/>
                    <a:pt x="0" y="0"/>
                    <a:pt x="0" y="0"/>
                  </a:cubicBezTo>
                  <a:cubicBezTo>
                    <a:pt x="0" y="0"/>
                    <a:pt x="5" y="0"/>
                    <a:pt x="5" y="1"/>
                  </a:cubicBezTo>
                  <a:cubicBezTo>
                    <a:pt x="6" y="3"/>
                    <a:pt x="5" y="13"/>
                    <a:pt x="5" y="13"/>
                  </a:cubicBezTo>
                  <a:lnTo>
                    <a:pt x="2" y="3"/>
                  </a:lnTo>
                  <a:close/>
                </a:path>
              </a:pathLst>
            </a:custGeom>
            <a:solidFill>
              <a:srgbClr val="429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8" name="Freeform 414"/>
            <p:cNvSpPr>
              <a:spLocks/>
            </p:cNvSpPr>
            <p:nvPr/>
          </p:nvSpPr>
          <p:spPr bwMode="auto">
            <a:xfrm>
              <a:off x="1826" y="1373"/>
              <a:ext cx="4" cy="3"/>
            </a:xfrm>
            <a:custGeom>
              <a:avLst/>
              <a:gdLst>
                <a:gd name="T0" fmla="*/ 1 w 3"/>
                <a:gd name="T1" fmla="*/ 0 h 3"/>
                <a:gd name="T2" fmla="*/ 5 w 3"/>
                <a:gd name="T3" fmla="*/ 0 h 3"/>
                <a:gd name="T4" fmla="*/ 1 w 3"/>
                <a:gd name="T5" fmla="*/ 2 h 3"/>
                <a:gd name="T6" fmla="*/ 1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1" y="0"/>
                  </a:moveTo>
                  <a:cubicBezTo>
                    <a:pt x="3" y="0"/>
                    <a:pt x="3" y="0"/>
                    <a:pt x="3" y="0"/>
                  </a:cubicBezTo>
                  <a:cubicBezTo>
                    <a:pt x="3" y="0"/>
                    <a:pt x="1" y="1"/>
                    <a:pt x="1" y="2"/>
                  </a:cubicBezTo>
                  <a:cubicBezTo>
                    <a:pt x="0" y="3"/>
                    <a:pt x="1" y="0"/>
                    <a:pt x="1" y="0"/>
                  </a:cubicBezTo>
                  <a:close/>
                </a:path>
              </a:pathLst>
            </a:custGeom>
            <a:solidFill>
              <a:srgbClr val="429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09" name="Freeform 415"/>
            <p:cNvSpPr>
              <a:spLocks/>
            </p:cNvSpPr>
            <p:nvPr/>
          </p:nvSpPr>
          <p:spPr bwMode="auto">
            <a:xfrm>
              <a:off x="1841" y="1397"/>
              <a:ext cx="10" cy="6"/>
            </a:xfrm>
            <a:custGeom>
              <a:avLst/>
              <a:gdLst>
                <a:gd name="T0" fmla="*/ 10 w 9"/>
                <a:gd name="T1" fmla="*/ 7 h 5"/>
                <a:gd name="T2" fmla="*/ 4 w 9"/>
                <a:gd name="T3" fmla="*/ 7 h 5"/>
                <a:gd name="T4" fmla="*/ 4 w 9"/>
                <a:gd name="T5" fmla="*/ 6 h 5"/>
                <a:gd name="T6" fmla="*/ 2 w 9"/>
                <a:gd name="T7" fmla="*/ 6 h 5"/>
                <a:gd name="T8" fmla="*/ 2 w 9"/>
                <a:gd name="T9" fmla="*/ 6 h 5"/>
                <a:gd name="T10" fmla="*/ 1 w 9"/>
                <a:gd name="T11" fmla="*/ 6 h 5"/>
                <a:gd name="T12" fmla="*/ 1 w 9"/>
                <a:gd name="T13" fmla="*/ 2 h 5"/>
                <a:gd name="T14" fmla="*/ 9 w 9"/>
                <a:gd name="T15" fmla="*/ 1 h 5"/>
                <a:gd name="T16" fmla="*/ 11 w 9"/>
                <a:gd name="T17" fmla="*/ 5 h 5"/>
                <a:gd name="T18" fmla="*/ 10 w 9"/>
                <a:gd name="T19" fmla="*/ 7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5"/>
                <a:gd name="T32" fmla="*/ 9 w 9"/>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5">
                  <a:moveTo>
                    <a:pt x="8" y="5"/>
                  </a:moveTo>
                  <a:cubicBezTo>
                    <a:pt x="6" y="5"/>
                    <a:pt x="5" y="4"/>
                    <a:pt x="4" y="5"/>
                  </a:cubicBezTo>
                  <a:cubicBezTo>
                    <a:pt x="4" y="4"/>
                    <a:pt x="4" y="4"/>
                    <a:pt x="4" y="4"/>
                  </a:cubicBezTo>
                  <a:cubicBezTo>
                    <a:pt x="3" y="4"/>
                    <a:pt x="3" y="5"/>
                    <a:pt x="2" y="4"/>
                  </a:cubicBezTo>
                  <a:cubicBezTo>
                    <a:pt x="2" y="4"/>
                    <a:pt x="2" y="4"/>
                    <a:pt x="2" y="4"/>
                  </a:cubicBezTo>
                  <a:cubicBezTo>
                    <a:pt x="2" y="3"/>
                    <a:pt x="1" y="4"/>
                    <a:pt x="1" y="4"/>
                  </a:cubicBezTo>
                  <a:cubicBezTo>
                    <a:pt x="0" y="3"/>
                    <a:pt x="1" y="2"/>
                    <a:pt x="1" y="2"/>
                  </a:cubicBezTo>
                  <a:cubicBezTo>
                    <a:pt x="3" y="1"/>
                    <a:pt x="5" y="0"/>
                    <a:pt x="7" y="1"/>
                  </a:cubicBezTo>
                  <a:cubicBezTo>
                    <a:pt x="8" y="1"/>
                    <a:pt x="8" y="2"/>
                    <a:pt x="9" y="3"/>
                  </a:cubicBezTo>
                  <a:cubicBezTo>
                    <a:pt x="9" y="4"/>
                    <a:pt x="8" y="5"/>
                    <a:pt x="8" y="5"/>
                  </a:cubicBezTo>
                  <a:close/>
                </a:path>
              </a:pathLst>
            </a:custGeom>
            <a:solidFill>
              <a:srgbClr val="F9D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0" name="Freeform 416"/>
            <p:cNvSpPr>
              <a:spLocks/>
            </p:cNvSpPr>
            <p:nvPr/>
          </p:nvSpPr>
          <p:spPr bwMode="auto">
            <a:xfrm>
              <a:off x="1269" y="1734"/>
              <a:ext cx="6" cy="10"/>
            </a:xfrm>
            <a:custGeom>
              <a:avLst/>
              <a:gdLst>
                <a:gd name="T0" fmla="*/ 5 w 6"/>
                <a:gd name="T1" fmla="*/ 2 h 9"/>
                <a:gd name="T2" fmla="*/ 4 w 6"/>
                <a:gd name="T3" fmla="*/ 11 h 9"/>
                <a:gd name="T4" fmla="*/ 3 w 6"/>
                <a:gd name="T5" fmla="*/ 9 h 9"/>
                <a:gd name="T6" fmla="*/ 1 w 6"/>
                <a:gd name="T7" fmla="*/ 2 h 9"/>
                <a:gd name="T8" fmla="*/ 2 w 6"/>
                <a:gd name="T9" fmla="*/ 0 h 9"/>
                <a:gd name="T10" fmla="*/ 5 w 6"/>
                <a:gd name="T11" fmla="*/ 2 h 9"/>
                <a:gd name="T12" fmla="*/ 0 60000 65536"/>
                <a:gd name="T13" fmla="*/ 0 60000 65536"/>
                <a:gd name="T14" fmla="*/ 0 60000 65536"/>
                <a:gd name="T15" fmla="*/ 0 60000 65536"/>
                <a:gd name="T16" fmla="*/ 0 60000 65536"/>
                <a:gd name="T17" fmla="*/ 0 60000 65536"/>
                <a:gd name="T18" fmla="*/ 0 w 6"/>
                <a:gd name="T19" fmla="*/ 0 h 9"/>
                <a:gd name="T20" fmla="*/ 6 w 6"/>
                <a:gd name="T21" fmla="*/ 9 h 9"/>
              </a:gdLst>
              <a:ahLst/>
              <a:cxnLst>
                <a:cxn ang="T12">
                  <a:pos x="T0" y="T1"/>
                </a:cxn>
                <a:cxn ang="T13">
                  <a:pos x="T2" y="T3"/>
                </a:cxn>
                <a:cxn ang="T14">
                  <a:pos x="T4" y="T5"/>
                </a:cxn>
                <a:cxn ang="T15">
                  <a:pos x="T6" y="T7"/>
                </a:cxn>
                <a:cxn ang="T16">
                  <a:pos x="T8" y="T9"/>
                </a:cxn>
                <a:cxn ang="T17">
                  <a:pos x="T10" y="T11"/>
                </a:cxn>
              </a:cxnLst>
              <a:rect l="T18" t="T19" r="T20" b="T21"/>
              <a:pathLst>
                <a:path w="6" h="9">
                  <a:moveTo>
                    <a:pt x="5" y="2"/>
                  </a:moveTo>
                  <a:cubicBezTo>
                    <a:pt x="6" y="5"/>
                    <a:pt x="5" y="7"/>
                    <a:pt x="4" y="9"/>
                  </a:cubicBezTo>
                  <a:cubicBezTo>
                    <a:pt x="3" y="9"/>
                    <a:pt x="4" y="7"/>
                    <a:pt x="3" y="7"/>
                  </a:cubicBezTo>
                  <a:cubicBezTo>
                    <a:pt x="2" y="5"/>
                    <a:pt x="0" y="3"/>
                    <a:pt x="1" y="2"/>
                  </a:cubicBezTo>
                  <a:cubicBezTo>
                    <a:pt x="1" y="1"/>
                    <a:pt x="2" y="0"/>
                    <a:pt x="2" y="0"/>
                  </a:cubicBezTo>
                  <a:cubicBezTo>
                    <a:pt x="4" y="0"/>
                    <a:pt x="5" y="1"/>
                    <a:pt x="5" y="2"/>
                  </a:cubicBez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1" name="Freeform 417"/>
            <p:cNvSpPr>
              <a:spLocks/>
            </p:cNvSpPr>
            <p:nvPr/>
          </p:nvSpPr>
          <p:spPr bwMode="auto">
            <a:xfrm>
              <a:off x="1285" y="1671"/>
              <a:ext cx="27" cy="30"/>
            </a:xfrm>
            <a:custGeom>
              <a:avLst/>
              <a:gdLst>
                <a:gd name="T0" fmla="*/ 18 w 24"/>
                <a:gd name="T1" fmla="*/ 1 h 26"/>
                <a:gd name="T2" fmla="*/ 18 w 24"/>
                <a:gd name="T3" fmla="*/ 1 h 26"/>
                <a:gd name="T4" fmla="*/ 10 w 24"/>
                <a:gd name="T5" fmla="*/ 2 h 26"/>
                <a:gd name="T6" fmla="*/ 7 w 24"/>
                <a:gd name="T7" fmla="*/ 10 h 26"/>
                <a:gd name="T8" fmla="*/ 9 w 24"/>
                <a:gd name="T9" fmla="*/ 12 h 26"/>
                <a:gd name="T10" fmla="*/ 11 w 24"/>
                <a:gd name="T11" fmla="*/ 12 h 26"/>
                <a:gd name="T12" fmla="*/ 11 w 24"/>
                <a:gd name="T13" fmla="*/ 12 h 26"/>
                <a:gd name="T14" fmla="*/ 9 w 24"/>
                <a:gd name="T15" fmla="*/ 14 h 26"/>
                <a:gd name="T16" fmla="*/ 10 w 24"/>
                <a:gd name="T17" fmla="*/ 15 h 26"/>
                <a:gd name="T18" fmla="*/ 7 w 24"/>
                <a:gd name="T19" fmla="*/ 14 h 26"/>
                <a:gd name="T20" fmla="*/ 1 w 24"/>
                <a:gd name="T21" fmla="*/ 21 h 26"/>
                <a:gd name="T22" fmla="*/ 11 w 24"/>
                <a:gd name="T23" fmla="*/ 33 h 26"/>
                <a:gd name="T24" fmla="*/ 18 w 24"/>
                <a:gd name="T25" fmla="*/ 28 h 26"/>
                <a:gd name="T26" fmla="*/ 20 w 24"/>
                <a:gd name="T27" fmla="*/ 33 h 26"/>
                <a:gd name="T28" fmla="*/ 26 w 24"/>
                <a:gd name="T29" fmla="*/ 31 h 26"/>
                <a:gd name="T30" fmla="*/ 27 w 24"/>
                <a:gd name="T31" fmla="*/ 17 h 26"/>
                <a:gd name="T32" fmla="*/ 23 w 24"/>
                <a:gd name="T33" fmla="*/ 15 h 26"/>
                <a:gd name="T34" fmla="*/ 20 w 24"/>
                <a:gd name="T35" fmla="*/ 16 h 26"/>
                <a:gd name="T36" fmla="*/ 21 w 24"/>
                <a:gd name="T37" fmla="*/ 15 h 26"/>
                <a:gd name="T38" fmla="*/ 27 w 24"/>
                <a:gd name="T39" fmla="*/ 16 h 26"/>
                <a:gd name="T40" fmla="*/ 28 w 24"/>
                <a:gd name="T41" fmla="*/ 28 h 26"/>
                <a:gd name="T42" fmla="*/ 23 w 24"/>
                <a:gd name="T43" fmla="*/ 33 h 26"/>
                <a:gd name="T44" fmla="*/ 18 w 24"/>
                <a:gd name="T45" fmla="*/ 31 h 26"/>
                <a:gd name="T46" fmla="*/ 12 w 24"/>
                <a:gd name="T47" fmla="*/ 35 h 26"/>
                <a:gd name="T48" fmla="*/ 0 w 24"/>
                <a:gd name="T49" fmla="*/ 23 h 26"/>
                <a:gd name="T50" fmla="*/ 6 w 24"/>
                <a:gd name="T51" fmla="*/ 15 h 26"/>
                <a:gd name="T52" fmla="*/ 8 w 24"/>
                <a:gd name="T53" fmla="*/ 12 h 26"/>
                <a:gd name="T54" fmla="*/ 7 w 24"/>
                <a:gd name="T55" fmla="*/ 7 h 26"/>
                <a:gd name="T56" fmla="*/ 14 w 24"/>
                <a:gd name="T57" fmla="*/ 0 h 26"/>
                <a:gd name="T58" fmla="*/ 18 w 24"/>
                <a:gd name="T59" fmla="*/ 1 h 2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
                <a:gd name="T91" fmla="*/ 0 h 26"/>
                <a:gd name="T92" fmla="*/ 24 w 24"/>
                <a:gd name="T93" fmla="*/ 26 h 2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 h="26">
                  <a:moveTo>
                    <a:pt x="14" y="1"/>
                  </a:moveTo>
                  <a:cubicBezTo>
                    <a:pt x="14" y="1"/>
                    <a:pt x="14" y="1"/>
                    <a:pt x="14" y="1"/>
                  </a:cubicBezTo>
                  <a:cubicBezTo>
                    <a:pt x="12" y="0"/>
                    <a:pt x="10" y="1"/>
                    <a:pt x="8" y="2"/>
                  </a:cubicBezTo>
                  <a:cubicBezTo>
                    <a:pt x="7" y="4"/>
                    <a:pt x="5" y="6"/>
                    <a:pt x="5" y="8"/>
                  </a:cubicBezTo>
                  <a:cubicBezTo>
                    <a:pt x="6" y="9"/>
                    <a:pt x="6" y="10"/>
                    <a:pt x="7" y="9"/>
                  </a:cubicBezTo>
                  <a:cubicBezTo>
                    <a:pt x="8" y="9"/>
                    <a:pt x="9" y="9"/>
                    <a:pt x="9" y="9"/>
                  </a:cubicBezTo>
                  <a:cubicBezTo>
                    <a:pt x="9" y="9"/>
                    <a:pt x="9" y="9"/>
                    <a:pt x="9" y="9"/>
                  </a:cubicBezTo>
                  <a:cubicBezTo>
                    <a:pt x="9" y="9"/>
                    <a:pt x="7" y="9"/>
                    <a:pt x="7" y="10"/>
                  </a:cubicBezTo>
                  <a:cubicBezTo>
                    <a:pt x="7" y="10"/>
                    <a:pt x="8" y="11"/>
                    <a:pt x="8" y="11"/>
                  </a:cubicBezTo>
                  <a:cubicBezTo>
                    <a:pt x="7" y="12"/>
                    <a:pt x="7" y="9"/>
                    <a:pt x="5" y="10"/>
                  </a:cubicBezTo>
                  <a:cubicBezTo>
                    <a:pt x="3" y="11"/>
                    <a:pt x="1" y="13"/>
                    <a:pt x="1" y="16"/>
                  </a:cubicBezTo>
                  <a:cubicBezTo>
                    <a:pt x="1" y="21"/>
                    <a:pt x="6" y="24"/>
                    <a:pt x="9" y="25"/>
                  </a:cubicBezTo>
                  <a:cubicBezTo>
                    <a:pt x="12" y="26"/>
                    <a:pt x="13" y="23"/>
                    <a:pt x="14" y="21"/>
                  </a:cubicBezTo>
                  <a:cubicBezTo>
                    <a:pt x="14" y="23"/>
                    <a:pt x="15" y="24"/>
                    <a:pt x="16" y="25"/>
                  </a:cubicBezTo>
                  <a:cubicBezTo>
                    <a:pt x="18" y="25"/>
                    <a:pt x="19" y="24"/>
                    <a:pt x="20" y="23"/>
                  </a:cubicBezTo>
                  <a:cubicBezTo>
                    <a:pt x="24" y="21"/>
                    <a:pt x="21" y="16"/>
                    <a:pt x="21" y="13"/>
                  </a:cubicBezTo>
                  <a:cubicBezTo>
                    <a:pt x="20" y="12"/>
                    <a:pt x="19" y="11"/>
                    <a:pt x="18" y="11"/>
                  </a:cubicBezTo>
                  <a:cubicBezTo>
                    <a:pt x="16" y="12"/>
                    <a:pt x="16" y="12"/>
                    <a:pt x="16" y="12"/>
                  </a:cubicBezTo>
                  <a:cubicBezTo>
                    <a:pt x="16" y="11"/>
                    <a:pt x="16" y="11"/>
                    <a:pt x="17" y="11"/>
                  </a:cubicBezTo>
                  <a:cubicBezTo>
                    <a:pt x="18" y="10"/>
                    <a:pt x="20" y="11"/>
                    <a:pt x="21" y="12"/>
                  </a:cubicBezTo>
                  <a:cubicBezTo>
                    <a:pt x="22" y="15"/>
                    <a:pt x="22" y="18"/>
                    <a:pt x="22" y="21"/>
                  </a:cubicBezTo>
                  <a:cubicBezTo>
                    <a:pt x="22" y="23"/>
                    <a:pt x="20" y="25"/>
                    <a:pt x="18" y="25"/>
                  </a:cubicBezTo>
                  <a:cubicBezTo>
                    <a:pt x="16" y="26"/>
                    <a:pt x="15" y="24"/>
                    <a:pt x="14" y="23"/>
                  </a:cubicBezTo>
                  <a:cubicBezTo>
                    <a:pt x="13" y="24"/>
                    <a:pt x="11" y="26"/>
                    <a:pt x="10" y="26"/>
                  </a:cubicBezTo>
                  <a:cubicBezTo>
                    <a:pt x="6" y="25"/>
                    <a:pt x="1" y="21"/>
                    <a:pt x="0" y="17"/>
                  </a:cubicBezTo>
                  <a:cubicBezTo>
                    <a:pt x="0" y="14"/>
                    <a:pt x="2" y="12"/>
                    <a:pt x="4" y="11"/>
                  </a:cubicBezTo>
                  <a:cubicBezTo>
                    <a:pt x="5" y="10"/>
                    <a:pt x="5" y="10"/>
                    <a:pt x="6" y="9"/>
                  </a:cubicBezTo>
                  <a:cubicBezTo>
                    <a:pt x="5" y="8"/>
                    <a:pt x="5" y="7"/>
                    <a:pt x="5" y="5"/>
                  </a:cubicBezTo>
                  <a:cubicBezTo>
                    <a:pt x="6" y="3"/>
                    <a:pt x="9" y="1"/>
                    <a:pt x="11" y="0"/>
                  </a:cubicBezTo>
                  <a:cubicBezTo>
                    <a:pt x="12" y="0"/>
                    <a:pt x="13" y="0"/>
                    <a:pt x="14" y="1"/>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2" name="Freeform 418"/>
            <p:cNvSpPr>
              <a:spLocks/>
            </p:cNvSpPr>
            <p:nvPr/>
          </p:nvSpPr>
          <p:spPr bwMode="auto">
            <a:xfrm>
              <a:off x="1220" y="1674"/>
              <a:ext cx="21" cy="46"/>
            </a:xfrm>
            <a:custGeom>
              <a:avLst/>
              <a:gdLst>
                <a:gd name="T0" fmla="*/ 24 w 18"/>
                <a:gd name="T1" fmla="*/ 2 h 40"/>
                <a:gd name="T2" fmla="*/ 22 w 18"/>
                <a:gd name="T3" fmla="*/ 1 h 40"/>
                <a:gd name="T4" fmla="*/ 2 w 18"/>
                <a:gd name="T5" fmla="*/ 12 h 40"/>
                <a:gd name="T6" fmla="*/ 6 w 18"/>
                <a:gd name="T7" fmla="*/ 28 h 40"/>
                <a:gd name="T8" fmla="*/ 11 w 18"/>
                <a:gd name="T9" fmla="*/ 26 h 40"/>
                <a:gd name="T10" fmla="*/ 13 w 18"/>
                <a:gd name="T11" fmla="*/ 26 h 40"/>
                <a:gd name="T12" fmla="*/ 9 w 18"/>
                <a:gd name="T13" fmla="*/ 28 h 40"/>
                <a:gd name="T14" fmla="*/ 7 w 18"/>
                <a:gd name="T15" fmla="*/ 29 h 40"/>
                <a:gd name="T16" fmla="*/ 11 w 18"/>
                <a:gd name="T17" fmla="*/ 30 h 40"/>
                <a:gd name="T18" fmla="*/ 11 w 18"/>
                <a:gd name="T19" fmla="*/ 32 h 40"/>
                <a:gd name="T20" fmla="*/ 7 w 18"/>
                <a:gd name="T21" fmla="*/ 29 h 40"/>
                <a:gd name="T22" fmla="*/ 2 w 18"/>
                <a:gd name="T23" fmla="*/ 38 h 40"/>
                <a:gd name="T24" fmla="*/ 13 w 18"/>
                <a:gd name="T25" fmla="*/ 44 h 40"/>
                <a:gd name="T26" fmla="*/ 11 w 18"/>
                <a:gd name="T27" fmla="*/ 49 h 40"/>
                <a:gd name="T28" fmla="*/ 15 w 18"/>
                <a:gd name="T29" fmla="*/ 53 h 40"/>
                <a:gd name="T30" fmla="*/ 17 w 18"/>
                <a:gd name="T31" fmla="*/ 52 h 40"/>
                <a:gd name="T32" fmla="*/ 17 w 18"/>
                <a:gd name="T33" fmla="*/ 52 h 40"/>
                <a:gd name="T34" fmla="*/ 14 w 18"/>
                <a:gd name="T35" fmla="*/ 53 h 40"/>
                <a:gd name="T36" fmla="*/ 11 w 18"/>
                <a:gd name="T37" fmla="*/ 47 h 40"/>
                <a:gd name="T38" fmla="*/ 11 w 18"/>
                <a:gd name="T39" fmla="*/ 45 h 40"/>
                <a:gd name="T40" fmla="*/ 3 w 18"/>
                <a:gd name="T41" fmla="*/ 39 h 40"/>
                <a:gd name="T42" fmla="*/ 6 w 18"/>
                <a:gd name="T43" fmla="*/ 29 h 40"/>
                <a:gd name="T44" fmla="*/ 2 w 18"/>
                <a:gd name="T45" fmla="*/ 12 h 40"/>
                <a:gd name="T46" fmla="*/ 16 w 18"/>
                <a:gd name="T47" fmla="*/ 1 h 40"/>
                <a:gd name="T48" fmla="*/ 24 w 18"/>
                <a:gd name="T49" fmla="*/ 2 h 4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
                <a:gd name="T76" fmla="*/ 0 h 40"/>
                <a:gd name="T77" fmla="*/ 18 w 18"/>
                <a:gd name="T78" fmla="*/ 40 h 4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 h="40">
                  <a:moveTo>
                    <a:pt x="18" y="2"/>
                  </a:moveTo>
                  <a:cubicBezTo>
                    <a:pt x="18" y="2"/>
                    <a:pt x="17" y="2"/>
                    <a:pt x="16" y="1"/>
                  </a:cubicBezTo>
                  <a:cubicBezTo>
                    <a:pt x="10" y="0"/>
                    <a:pt x="6" y="4"/>
                    <a:pt x="2" y="9"/>
                  </a:cubicBezTo>
                  <a:cubicBezTo>
                    <a:pt x="1" y="13"/>
                    <a:pt x="1" y="17"/>
                    <a:pt x="4" y="21"/>
                  </a:cubicBezTo>
                  <a:cubicBezTo>
                    <a:pt x="5" y="22"/>
                    <a:pt x="7" y="20"/>
                    <a:pt x="8" y="20"/>
                  </a:cubicBezTo>
                  <a:cubicBezTo>
                    <a:pt x="8" y="20"/>
                    <a:pt x="9" y="20"/>
                    <a:pt x="9" y="20"/>
                  </a:cubicBezTo>
                  <a:cubicBezTo>
                    <a:pt x="9" y="20"/>
                    <a:pt x="7" y="20"/>
                    <a:pt x="7" y="21"/>
                  </a:cubicBezTo>
                  <a:cubicBezTo>
                    <a:pt x="5" y="22"/>
                    <a:pt x="5" y="22"/>
                    <a:pt x="5" y="22"/>
                  </a:cubicBezTo>
                  <a:cubicBezTo>
                    <a:pt x="6" y="23"/>
                    <a:pt x="7" y="23"/>
                    <a:pt x="8" y="23"/>
                  </a:cubicBezTo>
                  <a:cubicBezTo>
                    <a:pt x="8" y="24"/>
                    <a:pt x="8" y="24"/>
                    <a:pt x="8" y="24"/>
                  </a:cubicBezTo>
                  <a:cubicBezTo>
                    <a:pt x="7" y="24"/>
                    <a:pt x="6" y="23"/>
                    <a:pt x="5" y="22"/>
                  </a:cubicBezTo>
                  <a:cubicBezTo>
                    <a:pt x="3" y="24"/>
                    <a:pt x="1" y="26"/>
                    <a:pt x="2" y="29"/>
                  </a:cubicBezTo>
                  <a:cubicBezTo>
                    <a:pt x="3" y="32"/>
                    <a:pt x="6" y="33"/>
                    <a:pt x="9" y="33"/>
                  </a:cubicBezTo>
                  <a:cubicBezTo>
                    <a:pt x="9" y="34"/>
                    <a:pt x="8" y="36"/>
                    <a:pt x="8" y="37"/>
                  </a:cubicBezTo>
                  <a:cubicBezTo>
                    <a:pt x="8" y="38"/>
                    <a:pt x="10" y="39"/>
                    <a:pt x="11" y="40"/>
                  </a:cubicBezTo>
                  <a:cubicBezTo>
                    <a:pt x="12" y="40"/>
                    <a:pt x="12" y="39"/>
                    <a:pt x="13" y="39"/>
                  </a:cubicBezTo>
                  <a:cubicBezTo>
                    <a:pt x="14" y="39"/>
                    <a:pt x="13" y="39"/>
                    <a:pt x="13" y="39"/>
                  </a:cubicBezTo>
                  <a:cubicBezTo>
                    <a:pt x="13" y="40"/>
                    <a:pt x="11" y="40"/>
                    <a:pt x="10" y="40"/>
                  </a:cubicBezTo>
                  <a:cubicBezTo>
                    <a:pt x="9" y="39"/>
                    <a:pt x="8" y="38"/>
                    <a:pt x="8" y="36"/>
                  </a:cubicBezTo>
                  <a:cubicBezTo>
                    <a:pt x="8" y="35"/>
                    <a:pt x="9" y="34"/>
                    <a:pt x="8" y="34"/>
                  </a:cubicBezTo>
                  <a:cubicBezTo>
                    <a:pt x="6" y="33"/>
                    <a:pt x="4" y="32"/>
                    <a:pt x="3" y="30"/>
                  </a:cubicBezTo>
                  <a:cubicBezTo>
                    <a:pt x="0" y="27"/>
                    <a:pt x="3" y="24"/>
                    <a:pt x="4" y="22"/>
                  </a:cubicBezTo>
                  <a:cubicBezTo>
                    <a:pt x="1" y="18"/>
                    <a:pt x="0" y="13"/>
                    <a:pt x="2" y="9"/>
                  </a:cubicBezTo>
                  <a:cubicBezTo>
                    <a:pt x="4" y="4"/>
                    <a:pt x="8" y="3"/>
                    <a:pt x="12" y="1"/>
                  </a:cubicBezTo>
                  <a:cubicBezTo>
                    <a:pt x="14" y="1"/>
                    <a:pt x="16" y="1"/>
                    <a:pt x="18" y="2"/>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3" name="Freeform 419"/>
            <p:cNvSpPr>
              <a:spLocks/>
            </p:cNvSpPr>
            <p:nvPr/>
          </p:nvSpPr>
          <p:spPr bwMode="auto">
            <a:xfrm>
              <a:off x="1231" y="1702"/>
              <a:ext cx="1" cy="0"/>
            </a:xfrm>
            <a:custGeom>
              <a:avLst/>
              <a:gdLst>
                <a:gd name="T0" fmla="*/ 1 w 1"/>
                <a:gd name="T1" fmla="*/ 1 w 1"/>
                <a:gd name="T2" fmla="*/ 0 w 1"/>
                <a:gd name="T3" fmla="*/ 1 w 1"/>
                <a:gd name="T4" fmla="*/ 0 60000 65536"/>
                <a:gd name="T5" fmla="*/ 0 60000 65536"/>
                <a:gd name="T6" fmla="*/ 0 60000 65536"/>
                <a:gd name="T7" fmla="*/ 0 60000 65536"/>
                <a:gd name="T8" fmla="*/ 0 w 1"/>
                <a:gd name="T9" fmla="*/ 1 w 1"/>
              </a:gdLst>
              <a:ahLst/>
              <a:cxnLst>
                <a:cxn ang="T4">
                  <a:pos x="T0" y="0"/>
                </a:cxn>
                <a:cxn ang="T5">
                  <a:pos x="T1" y="0"/>
                </a:cxn>
                <a:cxn ang="T6">
                  <a:pos x="T2" y="0"/>
                </a:cxn>
                <a:cxn ang="T7">
                  <a:pos x="T3" y="0"/>
                </a:cxn>
              </a:cxnLst>
              <a:rect l="T8" t="0" r="T9" b="0"/>
              <a:pathLst>
                <a:path w="1">
                  <a:moveTo>
                    <a:pt x="1" y="0"/>
                  </a:moveTo>
                  <a:cubicBezTo>
                    <a:pt x="1" y="0"/>
                    <a:pt x="1" y="0"/>
                    <a:pt x="1" y="0"/>
                  </a:cubicBezTo>
                  <a:cubicBezTo>
                    <a:pt x="0" y="0"/>
                    <a:pt x="0" y="0"/>
                    <a:pt x="0" y="0"/>
                  </a:cubicBezTo>
                  <a:cubicBezTo>
                    <a:pt x="1" y="0"/>
                    <a:pt x="1" y="0"/>
                    <a:pt x="1" y="0"/>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4" name="Freeform 420"/>
            <p:cNvSpPr>
              <a:spLocks/>
            </p:cNvSpPr>
            <p:nvPr/>
          </p:nvSpPr>
          <p:spPr bwMode="auto">
            <a:xfrm>
              <a:off x="1247" y="1708"/>
              <a:ext cx="9" cy="18"/>
            </a:xfrm>
            <a:custGeom>
              <a:avLst/>
              <a:gdLst>
                <a:gd name="T0" fmla="*/ 10 w 8"/>
                <a:gd name="T1" fmla="*/ 3 h 16"/>
                <a:gd name="T2" fmla="*/ 9 w 8"/>
                <a:gd name="T3" fmla="*/ 9 h 16"/>
                <a:gd name="T4" fmla="*/ 2 w 8"/>
                <a:gd name="T5" fmla="*/ 12 h 16"/>
                <a:gd name="T6" fmla="*/ 6 w 8"/>
                <a:gd name="T7" fmla="*/ 18 h 16"/>
                <a:gd name="T8" fmla="*/ 0 w 8"/>
                <a:gd name="T9" fmla="*/ 20 h 16"/>
                <a:gd name="T10" fmla="*/ 0 w 8"/>
                <a:gd name="T11" fmla="*/ 19 h 16"/>
                <a:gd name="T12" fmla="*/ 2 w 8"/>
                <a:gd name="T13" fmla="*/ 19 h 16"/>
                <a:gd name="T14" fmla="*/ 3 w 8"/>
                <a:gd name="T15" fmla="*/ 15 h 16"/>
                <a:gd name="T16" fmla="*/ 1 w 8"/>
                <a:gd name="T17" fmla="*/ 11 h 16"/>
                <a:gd name="T18" fmla="*/ 9 w 8"/>
                <a:gd name="T19" fmla="*/ 8 h 16"/>
                <a:gd name="T20" fmla="*/ 9 w 8"/>
                <a:gd name="T21" fmla="*/ 2 h 16"/>
                <a:gd name="T22" fmla="*/ 3 w 8"/>
                <a:gd name="T23" fmla="*/ 0 h 16"/>
                <a:gd name="T24" fmla="*/ 3 w 8"/>
                <a:gd name="T25" fmla="*/ 0 h 16"/>
                <a:gd name="T26" fmla="*/ 10 w 8"/>
                <a:gd name="T27" fmla="*/ 3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16"/>
                <a:gd name="T44" fmla="*/ 8 w 8"/>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16">
                  <a:moveTo>
                    <a:pt x="8" y="3"/>
                  </a:moveTo>
                  <a:cubicBezTo>
                    <a:pt x="8" y="4"/>
                    <a:pt x="7" y="6"/>
                    <a:pt x="7" y="7"/>
                  </a:cubicBezTo>
                  <a:cubicBezTo>
                    <a:pt x="5" y="9"/>
                    <a:pt x="4" y="9"/>
                    <a:pt x="2" y="10"/>
                  </a:cubicBezTo>
                  <a:cubicBezTo>
                    <a:pt x="3" y="11"/>
                    <a:pt x="4" y="12"/>
                    <a:pt x="4" y="14"/>
                  </a:cubicBezTo>
                  <a:cubicBezTo>
                    <a:pt x="3" y="15"/>
                    <a:pt x="2" y="16"/>
                    <a:pt x="0" y="16"/>
                  </a:cubicBezTo>
                  <a:cubicBezTo>
                    <a:pt x="0" y="16"/>
                    <a:pt x="0" y="15"/>
                    <a:pt x="0" y="15"/>
                  </a:cubicBezTo>
                  <a:cubicBezTo>
                    <a:pt x="1" y="16"/>
                    <a:pt x="2" y="15"/>
                    <a:pt x="2" y="15"/>
                  </a:cubicBezTo>
                  <a:cubicBezTo>
                    <a:pt x="3" y="14"/>
                    <a:pt x="4" y="13"/>
                    <a:pt x="3" y="12"/>
                  </a:cubicBezTo>
                  <a:cubicBezTo>
                    <a:pt x="3" y="10"/>
                    <a:pt x="1" y="10"/>
                    <a:pt x="1" y="9"/>
                  </a:cubicBezTo>
                  <a:cubicBezTo>
                    <a:pt x="3" y="9"/>
                    <a:pt x="6" y="8"/>
                    <a:pt x="7" y="6"/>
                  </a:cubicBezTo>
                  <a:cubicBezTo>
                    <a:pt x="7" y="5"/>
                    <a:pt x="8" y="4"/>
                    <a:pt x="7" y="2"/>
                  </a:cubicBezTo>
                  <a:cubicBezTo>
                    <a:pt x="6" y="1"/>
                    <a:pt x="4" y="1"/>
                    <a:pt x="3" y="0"/>
                  </a:cubicBezTo>
                  <a:cubicBezTo>
                    <a:pt x="3" y="0"/>
                    <a:pt x="3" y="0"/>
                    <a:pt x="3" y="0"/>
                  </a:cubicBezTo>
                  <a:cubicBezTo>
                    <a:pt x="5" y="0"/>
                    <a:pt x="7" y="1"/>
                    <a:pt x="8" y="3"/>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5" name="Freeform 421"/>
            <p:cNvSpPr>
              <a:spLocks/>
            </p:cNvSpPr>
            <p:nvPr/>
          </p:nvSpPr>
          <p:spPr bwMode="auto">
            <a:xfrm>
              <a:off x="1312" y="1707"/>
              <a:ext cx="44" cy="35"/>
            </a:xfrm>
            <a:custGeom>
              <a:avLst/>
              <a:gdLst>
                <a:gd name="T0" fmla="*/ 49 w 38"/>
                <a:gd name="T1" fmla="*/ 6 h 31"/>
                <a:gd name="T2" fmla="*/ 50 w 38"/>
                <a:gd name="T3" fmla="*/ 16 h 31"/>
                <a:gd name="T4" fmla="*/ 47 w 38"/>
                <a:gd name="T5" fmla="*/ 20 h 31"/>
                <a:gd name="T6" fmla="*/ 50 w 38"/>
                <a:gd name="T7" fmla="*/ 17 h 31"/>
                <a:gd name="T8" fmla="*/ 47 w 38"/>
                <a:gd name="T9" fmla="*/ 6 h 31"/>
                <a:gd name="T10" fmla="*/ 32 w 38"/>
                <a:gd name="T11" fmla="*/ 3 h 31"/>
                <a:gd name="T12" fmla="*/ 27 w 38"/>
                <a:gd name="T13" fmla="*/ 14 h 31"/>
                <a:gd name="T14" fmla="*/ 19 w 38"/>
                <a:gd name="T15" fmla="*/ 7 h 31"/>
                <a:gd name="T16" fmla="*/ 3 w 38"/>
                <a:gd name="T17" fmla="*/ 11 h 31"/>
                <a:gd name="T18" fmla="*/ 3 w 38"/>
                <a:gd name="T19" fmla="*/ 27 h 31"/>
                <a:gd name="T20" fmla="*/ 12 w 38"/>
                <a:gd name="T21" fmla="*/ 23 h 31"/>
                <a:gd name="T22" fmla="*/ 9 w 38"/>
                <a:gd name="T23" fmla="*/ 23 h 31"/>
                <a:gd name="T24" fmla="*/ 6 w 38"/>
                <a:gd name="T25" fmla="*/ 28 h 31"/>
                <a:gd name="T26" fmla="*/ 7 w 38"/>
                <a:gd name="T27" fmla="*/ 28 h 31"/>
                <a:gd name="T28" fmla="*/ 7 w 38"/>
                <a:gd name="T29" fmla="*/ 28 h 31"/>
                <a:gd name="T30" fmla="*/ 2 w 38"/>
                <a:gd name="T31" fmla="*/ 29 h 31"/>
                <a:gd name="T32" fmla="*/ 9 w 38"/>
                <a:gd name="T33" fmla="*/ 38 h 31"/>
                <a:gd name="T34" fmla="*/ 12 w 38"/>
                <a:gd name="T35" fmla="*/ 38 h 31"/>
                <a:gd name="T36" fmla="*/ 10 w 38"/>
                <a:gd name="T37" fmla="*/ 40 h 31"/>
                <a:gd name="T38" fmla="*/ 2 w 38"/>
                <a:gd name="T39" fmla="*/ 33 h 31"/>
                <a:gd name="T40" fmla="*/ 1 w 38"/>
                <a:gd name="T41" fmla="*/ 26 h 31"/>
                <a:gd name="T42" fmla="*/ 6 w 38"/>
                <a:gd name="T43" fmla="*/ 9 h 31"/>
                <a:gd name="T44" fmla="*/ 22 w 38"/>
                <a:gd name="T45" fmla="*/ 7 h 31"/>
                <a:gd name="T46" fmla="*/ 27 w 38"/>
                <a:gd name="T47" fmla="*/ 11 h 31"/>
                <a:gd name="T48" fmla="*/ 31 w 38"/>
                <a:gd name="T49" fmla="*/ 3 h 31"/>
                <a:gd name="T50" fmla="*/ 49 w 38"/>
                <a:gd name="T51" fmla="*/ 6 h 3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8"/>
                <a:gd name="T79" fmla="*/ 0 h 31"/>
                <a:gd name="T80" fmla="*/ 38 w 38"/>
                <a:gd name="T81" fmla="*/ 31 h 3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8" h="31">
                  <a:moveTo>
                    <a:pt x="36" y="4"/>
                  </a:moveTo>
                  <a:cubicBezTo>
                    <a:pt x="38" y="6"/>
                    <a:pt x="38" y="9"/>
                    <a:pt x="37" y="12"/>
                  </a:cubicBezTo>
                  <a:cubicBezTo>
                    <a:pt x="37" y="14"/>
                    <a:pt x="36" y="15"/>
                    <a:pt x="35" y="16"/>
                  </a:cubicBezTo>
                  <a:cubicBezTo>
                    <a:pt x="35" y="15"/>
                    <a:pt x="36" y="14"/>
                    <a:pt x="37" y="13"/>
                  </a:cubicBezTo>
                  <a:cubicBezTo>
                    <a:pt x="37" y="10"/>
                    <a:pt x="38" y="6"/>
                    <a:pt x="35" y="4"/>
                  </a:cubicBezTo>
                  <a:cubicBezTo>
                    <a:pt x="32" y="1"/>
                    <a:pt x="27" y="1"/>
                    <a:pt x="24" y="3"/>
                  </a:cubicBezTo>
                  <a:cubicBezTo>
                    <a:pt x="21" y="4"/>
                    <a:pt x="20" y="8"/>
                    <a:pt x="20" y="11"/>
                  </a:cubicBezTo>
                  <a:cubicBezTo>
                    <a:pt x="19" y="8"/>
                    <a:pt x="17" y="6"/>
                    <a:pt x="14" y="5"/>
                  </a:cubicBezTo>
                  <a:cubicBezTo>
                    <a:pt x="9" y="4"/>
                    <a:pt x="5" y="5"/>
                    <a:pt x="3" y="9"/>
                  </a:cubicBezTo>
                  <a:cubicBezTo>
                    <a:pt x="1" y="13"/>
                    <a:pt x="0" y="18"/>
                    <a:pt x="3" y="21"/>
                  </a:cubicBezTo>
                  <a:cubicBezTo>
                    <a:pt x="5" y="20"/>
                    <a:pt x="6" y="18"/>
                    <a:pt x="9" y="18"/>
                  </a:cubicBezTo>
                  <a:cubicBezTo>
                    <a:pt x="8" y="18"/>
                    <a:pt x="7" y="18"/>
                    <a:pt x="7" y="18"/>
                  </a:cubicBezTo>
                  <a:cubicBezTo>
                    <a:pt x="5" y="19"/>
                    <a:pt x="4" y="20"/>
                    <a:pt x="4" y="22"/>
                  </a:cubicBezTo>
                  <a:cubicBezTo>
                    <a:pt x="4" y="22"/>
                    <a:pt x="4" y="22"/>
                    <a:pt x="5" y="22"/>
                  </a:cubicBezTo>
                  <a:cubicBezTo>
                    <a:pt x="5" y="22"/>
                    <a:pt x="5" y="22"/>
                    <a:pt x="5" y="22"/>
                  </a:cubicBezTo>
                  <a:cubicBezTo>
                    <a:pt x="4" y="23"/>
                    <a:pt x="3" y="21"/>
                    <a:pt x="2" y="23"/>
                  </a:cubicBezTo>
                  <a:cubicBezTo>
                    <a:pt x="2" y="26"/>
                    <a:pt x="5" y="29"/>
                    <a:pt x="7" y="30"/>
                  </a:cubicBezTo>
                  <a:cubicBezTo>
                    <a:pt x="7" y="31"/>
                    <a:pt x="9" y="31"/>
                    <a:pt x="9" y="30"/>
                  </a:cubicBezTo>
                  <a:cubicBezTo>
                    <a:pt x="9" y="31"/>
                    <a:pt x="9" y="31"/>
                    <a:pt x="8" y="31"/>
                  </a:cubicBezTo>
                  <a:cubicBezTo>
                    <a:pt x="5" y="31"/>
                    <a:pt x="4" y="28"/>
                    <a:pt x="2" y="26"/>
                  </a:cubicBezTo>
                  <a:cubicBezTo>
                    <a:pt x="1" y="24"/>
                    <a:pt x="5" y="21"/>
                    <a:pt x="1" y="20"/>
                  </a:cubicBezTo>
                  <a:cubicBezTo>
                    <a:pt x="0" y="15"/>
                    <a:pt x="1" y="10"/>
                    <a:pt x="4" y="7"/>
                  </a:cubicBezTo>
                  <a:cubicBezTo>
                    <a:pt x="7" y="4"/>
                    <a:pt x="12" y="4"/>
                    <a:pt x="16" y="5"/>
                  </a:cubicBezTo>
                  <a:cubicBezTo>
                    <a:pt x="17" y="6"/>
                    <a:pt x="19" y="8"/>
                    <a:pt x="20" y="9"/>
                  </a:cubicBezTo>
                  <a:cubicBezTo>
                    <a:pt x="20" y="6"/>
                    <a:pt x="21" y="4"/>
                    <a:pt x="23" y="3"/>
                  </a:cubicBezTo>
                  <a:cubicBezTo>
                    <a:pt x="27" y="0"/>
                    <a:pt x="32" y="1"/>
                    <a:pt x="36" y="4"/>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6" name="Freeform 422"/>
            <p:cNvSpPr>
              <a:spLocks/>
            </p:cNvSpPr>
            <p:nvPr/>
          </p:nvSpPr>
          <p:spPr bwMode="auto">
            <a:xfrm>
              <a:off x="1168" y="1694"/>
              <a:ext cx="37" cy="33"/>
            </a:xfrm>
            <a:custGeom>
              <a:avLst/>
              <a:gdLst>
                <a:gd name="T0" fmla="*/ 41 w 33"/>
                <a:gd name="T1" fmla="*/ 10 h 29"/>
                <a:gd name="T2" fmla="*/ 38 w 33"/>
                <a:gd name="T3" fmla="*/ 19 h 29"/>
                <a:gd name="T4" fmla="*/ 35 w 33"/>
                <a:gd name="T5" fmla="*/ 22 h 29"/>
                <a:gd name="T6" fmla="*/ 40 w 33"/>
                <a:gd name="T7" fmla="*/ 15 h 29"/>
                <a:gd name="T8" fmla="*/ 37 w 33"/>
                <a:gd name="T9" fmla="*/ 2 h 29"/>
                <a:gd name="T10" fmla="*/ 25 w 33"/>
                <a:gd name="T11" fmla="*/ 3 h 29"/>
                <a:gd name="T12" fmla="*/ 22 w 33"/>
                <a:gd name="T13" fmla="*/ 7 h 29"/>
                <a:gd name="T14" fmla="*/ 24 w 33"/>
                <a:gd name="T15" fmla="*/ 9 h 29"/>
                <a:gd name="T16" fmla="*/ 21 w 33"/>
                <a:gd name="T17" fmla="*/ 8 h 29"/>
                <a:gd name="T18" fmla="*/ 20 w 33"/>
                <a:gd name="T19" fmla="*/ 9 h 29"/>
                <a:gd name="T20" fmla="*/ 20 w 33"/>
                <a:gd name="T21" fmla="*/ 9 h 29"/>
                <a:gd name="T22" fmla="*/ 21 w 33"/>
                <a:gd name="T23" fmla="*/ 6 h 29"/>
                <a:gd name="T24" fmla="*/ 7 w 33"/>
                <a:gd name="T25" fmla="*/ 6 h 29"/>
                <a:gd name="T26" fmla="*/ 1 w 33"/>
                <a:gd name="T27" fmla="*/ 18 h 29"/>
                <a:gd name="T28" fmla="*/ 11 w 33"/>
                <a:gd name="T29" fmla="*/ 28 h 29"/>
                <a:gd name="T30" fmla="*/ 15 w 33"/>
                <a:gd name="T31" fmla="*/ 28 h 29"/>
                <a:gd name="T32" fmla="*/ 12 w 33"/>
                <a:gd name="T33" fmla="*/ 32 h 29"/>
                <a:gd name="T34" fmla="*/ 17 w 33"/>
                <a:gd name="T35" fmla="*/ 36 h 29"/>
                <a:gd name="T36" fmla="*/ 20 w 33"/>
                <a:gd name="T37" fmla="*/ 36 h 29"/>
                <a:gd name="T38" fmla="*/ 18 w 33"/>
                <a:gd name="T39" fmla="*/ 38 h 29"/>
                <a:gd name="T40" fmla="*/ 12 w 33"/>
                <a:gd name="T41" fmla="*/ 34 h 29"/>
                <a:gd name="T42" fmla="*/ 13 w 33"/>
                <a:gd name="T43" fmla="*/ 28 h 29"/>
                <a:gd name="T44" fmla="*/ 11 w 33"/>
                <a:gd name="T45" fmla="*/ 28 h 29"/>
                <a:gd name="T46" fmla="*/ 0 w 33"/>
                <a:gd name="T47" fmla="*/ 16 h 29"/>
                <a:gd name="T48" fmla="*/ 7 w 33"/>
                <a:gd name="T49" fmla="*/ 6 h 29"/>
                <a:gd name="T50" fmla="*/ 21 w 33"/>
                <a:gd name="T51" fmla="*/ 6 h 29"/>
                <a:gd name="T52" fmla="*/ 21 w 33"/>
                <a:gd name="T53" fmla="*/ 6 h 29"/>
                <a:gd name="T54" fmla="*/ 34 w 33"/>
                <a:gd name="T55" fmla="*/ 1 h 29"/>
                <a:gd name="T56" fmla="*/ 41 w 33"/>
                <a:gd name="T57" fmla="*/ 10 h 2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3"/>
                <a:gd name="T88" fmla="*/ 0 h 29"/>
                <a:gd name="T89" fmla="*/ 33 w 33"/>
                <a:gd name="T90" fmla="*/ 29 h 2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3" h="29">
                  <a:moveTo>
                    <a:pt x="33" y="8"/>
                  </a:moveTo>
                  <a:cubicBezTo>
                    <a:pt x="33" y="11"/>
                    <a:pt x="32" y="14"/>
                    <a:pt x="30" y="15"/>
                  </a:cubicBezTo>
                  <a:cubicBezTo>
                    <a:pt x="28" y="17"/>
                    <a:pt x="28" y="17"/>
                    <a:pt x="28" y="17"/>
                  </a:cubicBezTo>
                  <a:cubicBezTo>
                    <a:pt x="29" y="15"/>
                    <a:pt x="32" y="14"/>
                    <a:pt x="32" y="11"/>
                  </a:cubicBezTo>
                  <a:cubicBezTo>
                    <a:pt x="33" y="8"/>
                    <a:pt x="31" y="4"/>
                    <a:pt x="29" y="2"/>
                  </a:cubicBezTo>
                  <a:cubicBezTo>
                    <a:pt x="26" y="0"/>
                    <a:pt x="23" y="1"/>
                    <a:pt x="20" y="3"/>
                  </a:cubicBezTo>
                  <a:cubicBezTo>
                    <a:pt x="19" y="3"/>
                    <a:pt x="18" y="4"/>
                    <a:pt x="18" y="5"/>
                  </a:cubicBezTo>
                  <a:cubicBezTo>
                    <a:pt x="18" y="6"/>
                    <a:pt x="19" y="6"/>
                    <a:pt x="19" y="7"/>
                  </a:cubicBezTo>
                  <a:cubicBezTo>
                    <a:pt x="18" y="6"/>
                    <a:pt x="18" y="5"/>
                    <a:pt x="17" y="6"/>
                  </a:cubicBezTo>
                  <a:cubicBezTo>
                    <a:pt x="17" y="6"/>
                    <a:pt x="16" y="6"/>
                    <a:pt x="16" y="7"/>
                  </a:cubicBezTo>
                  <a:cubicBezTo>
                    <a:pt x="16" y="7"/>
                    <a:pt x="16" y="7"/>
                    <a:pt x="16" y="7"/>
                  </a:cubicBezTo>
                  <a:cubicBezTo>
                    <a:pt x="16" y="6"/>
                    <a:pt x="17" y="6"/>
                    <a:pt x="17" y="4"/>
                  </a:cubicBezTo>
                  <a:cubicBezTo>
                    <a:pt x="14" y="1"/>
                    <a:pt x="9" y="3"/>
                    <a:pt x="5" y="4"/>
                  </a:cubicBezTo>
                  <a:cubicBezTo>
                    <a:pt x="2" y="6"/>
                    <a:pt x="0" y="10"/>
                    <a:pt x="1" y="14"/>
                  </a:cubicBezTo>
                  <a:cubicBezTo>
                    <a:pt x="1" y="18"/>
                    <a:pt x="5" y="20"/>
                    <a:pt x="9" y="22"/>
                  </a:cubicBezTo>
                  <a:cubicBezTo>
                    <a:pt x="10" y="22"/>
                    <a:pt x="11" y="22"/>
                    <a:pt x="12" y="22"/>
                  </a:cubicBezTo>
                  <a:cubicBezTo>
                    <a:pt x="11" y="23"/>
                    <a:pt x="10" y="24"/>
                    <a:pt x="10" y="25"/>
                  </a:cubicBezTo>
                  <a:cubicBezTo>
                    <a:pt x="10" y="27"/>
                    <a:pt x="12" y="28"/>
                    <a:pt x="13" y="28"/>
                  </a:cubicBezTo>
                  <a:cubicBezTo>
                    <a:pt x="14" y="29"/>
                    <a:pt x="16" y="28"/>
                    <a:pt x="16" y="28"/>
                  </a:cubicBezTo>
                  <a:cubicBezTo>
                    <a:pt x="16" y="29"/>
                    <a:pt x="15" y="29"/>
                    <a:pt x="14" y="29"/>
                  </a:cubicBezTo>
                  <a:cubicBezTo>
                    <a:pt x="12" y="29"/>
                    <a:pt x="10" y="28"/>
                    <a:pt x="10" y="26"/>
                  </a:cubicBezTo>
                  <a:cubicBezTo>
                    <a:pt x="9" y="25"/>
                    <a:pt x="10" y="23"/>
                    <a:pt x="11" y="22"/>
                  </a:cubicBezTo>
                  <a:cubicBezTo>
                    <a:pt x="10" y="22"/>
                    <a:pt x="9" y="22"/>
                    <a:pt x="9" y="22"/>
                  </a:cubicBezTo>
                  <a:cubicBezTo>
                    <a:pt x="5" y="20"/>
                    <a:pt x="0" y="18"/>
                    <a:pt x="0" y="12"/>
                  </a:cubicBezTo>
                  <a:cubicBezTo>
                    <a:pt x="0" y="9"/>
                    <a:pt x="2" y="5"/>
                    <a:pt x="5" y="4"/>
                  </a:cubicBezTo>
                  <a:cubicBezTo>
                    <a:pt x="9" y="2"/>
                    <a:pt x="14" y="1"/>
                    <a:pt x="17" y="4"/>
                  </a:cubicBezTo>
                  <a:cubicBezTo>
                    <a:pt x="17" y="4"/>
                    <a:pt x="17" y="4"/>
                    <a:pt x="17" y="4"/>
                  </a:cubicBezTo>
                  <a:cubicBezTo>
                    <a:pt x="20" y="2"/>
                    <a:pt x="24" y="0"/>
                    <a:pt x="27" y="1"/>
                  </a:cubicBezTo>
                  <a:cubicBezTo>
                    <a:pt x="31" y="2"/>
                    <a:pt x="32" y="5"/>
                    <a:pt x="33" y="8"/>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7" name="Freeform 423"/>
            <p:cNvSpPr>
              <a:spLocks/>
            </p:cNvSpPr>
            <p:nvPr/>
          </p:nvSpPr>
          <p:spPr bwMode="auto">
            <a:xfrm>
              <a:off x="1157" y="1718"/>
              <a:ext cx="192" cy="130"/>
            </a:xfrm>
            <a:custGeom>
              <a:avLst/>
              <a:gdLst>
                <a:gd name="T0" fmla="*/ 68 w 167"/>
                <a:gd name="T1" fmla="*/ 6 h 113"/>
                <a:gd name="T2" fmla="*/ 82 w 167"/>
                <a:gd name="T3" fmla="*/ 15 h 113"/>
                <a:gd name="T4" fmla="*/ 79 w 167"/>
                <a:gd name="T5" fmla="*/ 38 h 113"/>
                <a:gd name="T6" fmla="*/ 89 w 167"/>
                <a:gd name="T7" fmla="*/ 49 h 113"/>
                <a:gd name="T8" fmla="*/ 85 w 167"/>
                <a:gd name="T9" fmla="*/ 54 h 113"/>
                <a:gd name="T10" fmla="*/ 100 w 167"/>
                <a:gd name="T11" fmla="*/ 54 h 113"/>
                <a:gd name="T12" fmla="*/ 97 w 167"/>
                <a:gd name="T13" fmla="*/ 43 h 113"/>
                <a:gd name="T14" fmla="*/ 100 w 167"/>
                <a:gd name="T15" fmla="*/ 36 h 113"/>
                <a:gd name="T16" fmla="*/ 103 w 167"/>
                <a:gd name="T17" fmla="*/ 32 h 113"/>
                <a:gd name="T18" fmla="*/ 116 w 167"/>
                <a:gd name="T19" fmla="*/ 40 h 113"/>
                <a:gd name="T20" fmla="*/ 129 w 167"/>
                <a:gd name="T21" fmla="*/ 32 h 113"/>
                <a:gd name="T22" fmla="*/ 126 w 167"/>
                <a:gd name="T23" fmla="*/ 45 h 113"/>
                <a:gd name="T24" fmla="*/ 132 w 167"/>
                <a:gd name="T25" fmla="*/ 55 h 113"/>
                <a:gd name="T26" fmla="*/ 145 w 167"/>
                <a:gd name="T27" fmla="*/ 54 h 113"/>
                <a:gd name="T28" fmla="*/ 152 w 167"/>
                <a:gd name="T29" fmla="*/ 38 h 113"/>
                <a:gd name="T30" fmla="*/ 152 w 167"/>
                <a:gd name="T31" fmla="*/ 33 h 113"/>
                <a:gd name="T32" fmla="*/ 151 w 167"/>
                <a:gd name="T33" fmla="*/ 26 h 113"/>
                <a:gd name="T34" fmla="*/ 156 w 167"/>
                <a:gd name="T35" fmla="*/ 20 h 113"/>
                <a:gd name="T36" fmla="*/ 164 w 167"/>
                <a:gd name="T37" fmla="*/ 18 h 113"/>
                <a:gd name="T38" fmla="*/ 185 w 167"/>
                <a:gd name="T39" fmla="*/ 35 h 113"/>
                <a:gd name="T40" fmla="*/ 184 w 167"/>
                <a:gd name="T41" fmla="*/ 55 h 113"/>
                <a:gd name="T42" fmla="*/ 218 w 167"/>
                <a:gd name="T43" fmla="*/ 94 h 113"/>
                <a:gd name="T44" fmla="*/ 215 w 167"/>
                <a:gd name="T45" fmla="*/ 147 h 113"/>
                <a:gd name="T46" fmla="*/ 69 w 167"/>
                <a:gd name="T47" fmla="*/ 150 h 113"/>
                <a:gd name="T48" fmla="*/ 2 w 167"/>
                <a:gd name="T49" fmla="*/ 147 h 113"/>
                <a:gd name="T50" fmla="*/ 3 w 167"/>
                <a:gd name="T51" fmla="*/ 55 h 113"/>
                <a:gd name="T52" fmla="*/ 15 w 167"/>
                <a:gd name="T53" fmla="*/ 54 h 113"/>
                <a:gd name="T54" fmla="*/ 51 w 167"/>
                <a:gd name="T55" fmla="*/ 49 h 113"/>
                <a:gd name="T56" fmla="*/ 34 w 167"/>
                <a:gd name="T57" fmla="*/ 32 h 113"/>
                <a:gd name="T58" fmla="*/ 37 w 167"/>
                <a:gd name="T59" fmla="*/ 10 h 113"/>
                <a:gd name="T60" fmla="*/ 41 w 167"/>
                <a:gd name="T61" fmla="*/ 8 h 113"/>
                <a:gd name="T62" fmla="*/ 47 w 167"/>
                <a:gd name="T63" fmla="*/ 6 h 113"/>
                <a:gd name="T64" fmla="*/ 63 w 167"/>
                <a:gd name="T65" fmla="*/ 2 h 11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7"/>
                <a:gd name="T100" fmla="*/ 0 h 113"/>
                <a:gd name="T101" fmla="*/ 167 w 167"/>
                <a:gd name="T102" fmla="*/ 113 h 11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7" h="113">
                  <a:moveTo>
                    <a:pt x="48" y="2"/>
                  </a:moveTo>
                  <a:cubicBezTo>
                    <a:pt x="49" y="3"/>
                    <a:pt x="51" y="2"/>
                    <a:pt x="51" y="4"/>
                  </a:cubicBezTo>
                  <a:cubicBezTo>
                    <a:pt x="54" y="4"/>
                    <a:pt x="58" y="3"/>
                    <a:pt x="60" y="7"/>
                  </a:cubicBezTo>
                  <a:cubicBezTo>
                    <a:pt x="60" y="8"/>
                    <a:pt x="63" y="9"/>
                    <a:pt x="62" y="11"/>
                  </a:cubicBezTo>
                  <a:cubicBezTo>
                    <a:pt x="59" y="12"/>
                    <a:pt x="65" y="16"/>
                    <a:pt x="60" y="15"/>
                  </a:cubicBezTo>
                  <a:cubicBezTo>
                    <a:pt x="61" y="20"/>
                    <a:pt x="57" y="25"/>
                    <a:pt x="60" y="29"/>
                  </a:cubicBezTo>
                  <a:cubicBezTo>
                    <a:pt x="61" y="29"/>
                    <a:pt x="62" y="28"/>
                    <a:pt x="63" y="29"/>
                  </a:cubicBezTo>
                  <a:cubicBezTo>
                    <a:pt x="65" y="31"/>
                    <a:pt x="65" y="34"/>
                    <a:pt x="67" y="37"/>
                  </a:cubicBezTo>
                  <a:cubicBezTo>
                    <a:pt x="67" y="38"/>
                    <a:pt x="67" y="38"/>
                    <a:pt x="67" y="39"/>
                  </a:cubicBezTo>
                  <a:cubicBezTo>
                    <a:pt x="66" y="40"/>
                    <a:pt x="64" y="39"/>
                    <a:pt x="64" y="41"/>
                  </a:cubicBezTo>
                  <a:cubicBezTo>
                    <a:pt x="65" y="42"/>
                    <a:pt x="65" y="42"/>
                    <a:pt x="65" y="42"/>
                  </a:cubicBezTo>
                  <a:cubicBezTo>
                    <a:pt x="69" y="42"/>
                    <a:pt x="72" y="42"/>
                    <a:pt x="76" y="41"/>
                  </a:cubicBezTo>
                  <a:cubicBezTo>
                    <a:pt x="74" y="40"/>
                    <a:pt x="74" y="37"/>
                    <a:pt x="74" y="36"/>
                  </a:cubicBezTo>
                  <a:cubicBezTo>
                    <a:pt x="73" y="35"/>
                    <a:pt x="73" y="33"/>
                    <a:pt x="73" y="32"/>
                  </a:cubicBezTo>
                  <a:cubicBezTo>
                    <a:pt x="75" y="31"/>
                    <a:pt x="72" y="28"/>
                    <a:pt x="74" y="27"/>
                  </a:cubicBezTo>
                  <a:cubicBezTo>
                    <a:pt x="75" y="27"/>
                    <a:pt x="75" y="28"/>
                    <a:pt x="76" y="27"/>
                  </a:cubicBezTo>
                  <a:cubicBezTo>
                    <a:pt x="76" y="26"/>
                    <a:pt x="76" y="25"/>
                    <a:pt x="77" y="24"/>
                  </a:cubicBezTo>
                  <a:cubicBezTo>
                    <a:pt x="78" y="24"/>
                    <a:pt x="78" y="24"/>
                    <a:pt x="78" y="24"/>
                  </a:cubicBezTo>
                  <a:cubicBezTo>
                    <a:pt x="80" y="26"/>
                    <a:pt x="82" y="29"/>
                    <a:pt x="85" y="30"/>
                  </a:cubicBezTo>
                  <a:cubicBezTo>
                    <a:pt x="86" y="30"/>
                    <a:pt x="87" y="30"/>
                    <a:pt x="88" y="30"/>
                  </a:cubicBezTo>
                  <a:cubicBezTo>
                    <a:pt x="88" y="27"/>
                    <a:pt x="88" y="24"/>
                    <a:pt x="91" y="23"/>
                  </a:cubicBezTo>
                  <a:cubicBezTo>
                    <a:pt x="93" y="22"/>
                    <a:pt x="95" y="23"/>
                    <a:pt x="97" y="24"/>
                  </a:cubicBezTo>
                  <a:cubicBezTo>
                    <a:pt x="101" y="26"/>
                    <a:pt x="99" y="30"/>
                    <a:pt x="100" y="34"/>
                  </a:cubicBezTo>
                  <a:cubicBezTo>
                    <a:pt x="99" y="35"/>
                    <a:pt x="97" y="33"/>
                    <a:pt x="96" y="34"/>
                  </a:cubicBezTo>
                  <a:cubicBezTo>
                    <a:pt x="96" y="38"/>
                    <a:pt x="96" y="38"/>
                    <a:pt x="96" y="38"/>
                  </a:cubicBezTo>
                  <a:cubicBezTo>
                    <a:pt x="98" y="39"/>
                    <a:pt x="99" y="41"/>
                    <a:pt x="100" y="42"/>
                  </a:cubicBezTo>
                  <a:cubicBezTo>
                    <a:pt x="109" y="42"/>
                    <a:pt x="109" y="42"/>
                    <a:pt x="109" y="42"/>
                  </a:cubicBezTo>
                  <a:cubicBezTo>
                    <a:pt x="110" y="41"/>
                    <a:pt x="110" y="41"/>
                    <a:pt x="110" y="41"/>
                  </a:cubicBezTo>
                  <a:cubicBezTo>
                    <a:pt x="108" y="40"/>
                    <a:pt x="108" y="37"/>
                    <a:pt x="108" y="35"/>
                  </a:cubicBezTo>
                  <a:cubicBezTo>
                    <a:pt x="110" y="33"/>
                    <a:pt x="114" y="33"/>
                    <a:pt x="115" y="29"/>
                  </a:cubicBezTo>
                  <a:cubicBezTo>
                    <a:pt x="116" y="28"/>
                    <a:pt x="116" y="26"/>
                    <a:pt x="116" y="24"/>
                  </a:cubicBezTo>
                  <a:cubicBezTo>
                    <a:pt x="116" y="24"/>
                    <a:pt x="116" y="25"/>
                    <a:pt x="115" y="25"/>
                  </a:cubicBezTo>
                  <a:cubicBezTo>
                    <a:pt x="115" y="23"/>
                    <a:pt x="117" y="22"/>
                    <a:pt x="116" y="21"/>
                  </a:cubicBezTo>
                  <a:cubicBezTo>
                    <a:pt x="115" y="21"/>
                    <a:pt x="114" y="21"/>
                    <a:pt x="114" y="20"/>
                  </a:cubicBezTo>
                  <a:cubicBezTo>
                    <a:pt x="115" y="19"/>
                    <a:pt x="117" y="19"/>
                    <a:pt x="118" y="19"/>
                  </a:cubicBezTo>
                  <a:cubicBezTo>
                    <a:pt x="119" y="18"/>
                    <a:pt x="117" y="16"/>
                    <a:pt x="118" y="15"/>
                  </a:cubicBezTo>
                  <a:cubicBezTo>
                    <a:pt x="119" y="16"/>
                    <a:pt x="120" y="17"/>
                    <a:pt x="122" y="17"/>
                  </a:cubicBezTo>
                  <a:cubicBezTo>
                    <a:pt x="123" y="16"/>
                    <a:pt x="122" y="14"/>
                    <a:pt x="124" y="14"/>
                  </a:cubicBezTo>
                  <a:cubicBezTo>
                    <a:pt x="125" y="15"/>
                    <a:pt x="125" y="17"/>
                    <a:pt x="125" y="18"/>
                  </a:cubicBezTo>
                  <a:cubicBezTo>
                    <a:pt x="132" y="18"/>
                    <a:pt x="137" y="21"/>
                    <a:pt x="140" y="26"/>
                  </a:cubicBezTo>
                  <a:cubicBezTo>
                    <a:pt x="142" y="29"/>
                    <a:pt x="140" y="32"/>
                    <a:pt x="141" y="35"/>
                  </a:cubicBezTo>
                  <a:cubicBezTo>
                    <a:pt x="141" y="38"/>
                    <a:pt x="141" y="40"/>
                    <a:pt x="139" y="42"/>
                  </a:cubicBezTo>
                  <a:cubicBezTo>
                    <a:pt x="144" y="42"/>
                    <a:pt x="160" y="42"/>
                    <a:pt x="164" y="42"/>
                  </a:cubicBezTo>
                  <a:cubicBezTo>
                    <a:pt x="167" y="52"/>
                    <a:pt x="164" y="62"/>
                    <a:pt x="165" y="71"/>
                  </a:cubicBezTo>
                  <a:cubicBezTo>
                    <a:pt x="166" y="85"/>
                    <a:pt x="165" y="97"/>
                    <a:pt x="164" y="110"/>
                  </a:cubicBezTo>
                  <a:cubicBezTo>
                    <a:pt x="163" y="111"/>
                    <a:pt x="163" y="111"/>
                    <a:pt x="163" y="111"/>
                  </a:cubicBezTo>
                  <a:cubicBezTo>
                    <a:pt x="145" y="111"/>
                    <a:pt x="117" y="110"/>
                    <a:pt x="100" y="112"/>
                  </a:cubicBezTo>
                  <a:cubicBezTo>
                    <a:pt x="84" y="112"/>
                    <a:pt x="68" y="112"/>
                    <a:pt x="52" y="113"/>
                  </a:cubicBezTo>
                  <a:cubicBezTo>
                    <a:pt x="41" y="113"/>
                    <a:pt x="22" y="111"/>
                    <a:pt x="12" y="112"/>
                  </a:cubicBezTo>
                  <a:cubicBezTo>
                    <a:pt x="9" y="111"/>
                    <a:pt x="5" y="111"/>
                    <a:pt x="2" y="111"/>
                  </a:cubicBezTo>
                  <a:cubicBezTo>
                    <a:pt x="0" y="93"/>
                    <a:pt x="4" y="74"/>
                    <a:pt x="2" y="56"/>
                  </a:cubicBezTo>
                  <a:cubicBezTo>
                    <a:pt x="2" y="51"/>
                    <a:pt x="3" y="47"/>
                    <a:pt x="3" y="42"/>
                  </a:cubicBezTo>
                  <a:cubicBezTo>
                    <a:pt x="4" y="41"/>
                    <a:pt x="4" y="41"/>
                    <a:pt x="4" y="41"/>
                  </a:cubicBezTo>
                  <a:cubicBezTo>
                    <a:pt x="6" y="42"/>
                    <a:pt x="8" y="40"/>
                    <a:pt x="11" y="41"/>
                  </a:cubicBezTo>
                  <a:cubicBezTo>
                    <a:pt x="16" y="41"/>
                    <a:pt x="30" y="42"/>
                    <a:pt x="34" y="41"/>
                  </a:cubicBezTo>
                  <a:cubicBezTo>
                    <a:pt x="35" y="39"/>
                    <a:pt x="38" y="39"/>
                    <a:pt x="38" y="37"/>
                  </a:cubicBezTo>
                  <a:cubicBezTo>
                    <a:pt x="37" y="36"/>
                    <a:pt x="36" y="34"/>
                    <a:pt x="34" y="35"/>
                  </a:cubicBezTo>
                  <a:cubicBezTo>
                    <a:pt x="30" y="33"/>
                    <a:pt x="27" y="28"/>
                    <a:pt x="26" y="24"/>
                  </a:cubicBezTo>
                  <a:cubicBezTo>
                    <a:pt x="26" y="19"/>
                    <a:pt x="27" y="15"/>
                    <a:pt x="29" y="11"/>
                  </a:cubicBezTo>
                  <a:cubicBezTo>
                    <a:pt x="29" y="10"/>
                    <a:pt x="27" y="9"/>
                    <a:pt x="28" y="8"/>
                  </a:cubicBezTo>
                  <a:cubicBezTo>
                    <a:pt x="29" y="8"/>
                    <a:pt x="31" y="9"/>
                    <a:pt x="31" y="8"/>
                  </a:cubicBezTo>
                  <a:cubicBezTo>
                    <a:pt x="31" y="7"/>
                    <a:pt x="31" y="6"/>
                    <a:pt x="31" y="6"/>
                  </a:cubicBezTo>
                  <a:cubicBezTo>
                    <a:pt x="32" y="7"/>
                    <a:pt x="32" y="8"/>
                    <a:pt x="33" y="8"/>
                  </a:cubicBezTo>
                  <a:cubicBezTo>
                    <a:pt x="34" y="7"/>
                    <a:pt x="35" y="5"/>
                    <a:pt x="36" y="4"/>
                  </a:cubicBezTo>
                  <a:cubicBezTo>
                    <a:pt x="39" y="3"/>
                    <a:pt x="42" y="0"/>
                    <a:pt x="45" y="2"/>
                  </a:cubicBezTo>
                  <a:lnTo>
                    <a:pt x="48" y="2"/>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8" name="Freeform 424"/>
            <p:cNvSpPr>
              <a:spLocks/>
            </p:cNvSpPr>
            <p:nvPr/>
          </p:nvSpPr>
          <p:spPr bwMode="auto">
            <a:xfrm>
              <a:off x="1169" y="1723"/>
              <a:ext cx="1" cy="0"/>
            </a:xfrm>
            <a:custGeom>
              <a:avLst/>
              <a:gdLst>
                <a:gd name="T0" fmla="*/ 1 w 1"/>
                <a:gd name="T1" fmla="*/ 0 w 1"/>
                <a:gd name="T2" fmla="*/ 0 w 1"/>
                <a:gd name="T3" fmla="*/ 0 w 1"/>
                <a:gd name="T4" fmla="*/ 1 w 1"/>
                <a:gd name="T5" fmla="*/ 0 60000 65536"/>
                <a:gd name="T6" fmla="*/ 0 60000 65536"/>
                <a:gd name="T7" fmla="*/ 0 60000 65536"/>
                <a:gd name="T8" fmla="*/ 0 60000 65536"/>
                <a:gd name="T9" fmla="*/ 0 60000 65536"/>
                <a:gd name="T10" fmla="*/ 0 w 1"/>
                <a:gd name="T11" fmla="*/ 1 w 1"/>
              </a:gdLst>
              <a:ahLst/>
              <a:cxnLst>
                <a:cxn ang="T5">
                  <a:pos x="T0" y="0"/>
                </a:cxn>
                <a:cxn ang="T6">
                  <a:pos x="T1" y="0"/>
                </a:cxn>
                <a:cxn ang="T7">
                  <a:pos x="T2" y="0"/>
                </a:cxn>
                <a:cxn ang="T8">
                  <a:pos x="T3" y="0"/>
                </a:cxn>
                <a:cxn ang="T9">
                  <a:pos x="T4" y="0"/>
                </a:cxn>
              </a:cxnLst>
              <a:rect l="T10" t="0" r="T11" b="0"/>
              <a:pathLst>
                <a:path w="1">
                  <a:moveTo>
                    <a:pt x="1" y="0"/>
                  </a:moveTo>
                  <a:cubicBezTo>
                    <a:pt x="1" y="0"/>
                    <a:pt x="0" y="0"/>
                    <a:pt x="0" y="0"/>
                  </a:cubicBezTo>
                  <a:cubicBezTo>
                    <a:pt x="0" y="0"/>
                    <a:pt x="0" y="0"/>
                    <a:pt x="0" y="0"/>
                  </a:cubicBezTo>
                  <a:cubicBezTo>
                    <a:pt x="0" y="0"/>
                    <a:pt x="0" y="0"/>
                    <a:pt x="0" y="0"/>
                  </a:cubicBezTo>
                  <a:lnTo>
                    <a:pt x="1" y="0"/>
                  </a:ln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19" name="Freeform 425"/>
            <p:cNvSpPr>
              <a:spLocks/>
            </p:cNvSpPr>
            <p:nvPr/>
          </p:nvSpPr>
          <p:spPr bwMode="auto">
            <a:xfrm>
              <a:off x="1199" y="1722"/>
              <a:ext cx="16" cy="12"/>
            </a:xfrm>
            <a:custGeom>
              <a:avLst/>
              <a:gdLst>
                <a:gd name="T0" fmla="*/ 11 w 14"/>
                <a:gd name="T1" fmla="*/ 12 h 11"/>
                <a:gd name="T2" fmla="*/ 15 w 14"/>
                <a:gd name="T3" fmla="*/ 12 h 11"/>
                <a:gd name="T4" fmla="*/ 18 w 14"/>
                <a:gd name="T5" fmla="*/ 1 h 11"/>
                <a:gd name="T6" fmla="*/ 15 w 14"/>
                <a:gd name="T7" fmla="*/ 0 h 11"/>
                <a:gd name="T8" fmla="*/ 13 w 14"/>
                <a:gd name="T9" fmla="*/ 8 h 11"/>
                <a:gd name="T10" fmla="*/ 1 w 14"/>
                <a:gd name="T11" fmla="*/ 11 h 11"/>
                <a:gd name="T12" fmla="*/ 0 w 14"/>
                <a:gd name="T13" fmla="*/ 12 h 11"/>
                <a:gd name="T14" fmla="*/ 11 w 14"/>
                <a:gd name="T15" fmla="*/ 12 h 11"/>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11"/>
                <a:gd name="T26" fmla="*/ 14 w 14"/>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11">
                  <a:moveTo>
                    <a:pt x="9" y="10"/>
                  </a:moveTo>
                  <a:cubicBezTo>
                    <a:pt x="10" y="11"/>
                    <a:pt x="11" y="11"/>
                    <a:pt x="11" y="10"/>
                  </a:cubicBezTo>
                  <a:cubicBezTo>
                    <a:pt x="11" y="7"/>
                    <a:pt x="14" y="4"/>
                    <a:pt x="14" y="1"/>
                  </a:cubicBezTo>
                  <a:cubicBezTo>
                    <a:pt x="11" y="0"/>
                    <a:pt x="11" y="0"/>
                    <a:pt x="11" y="0"/>
                  </a:cubicBezTo>
                  <a:cubicBezTo>
                    <a:pt x="10" y="2"/>
                    <a:pt x="11" y="5"/>
                    <a:pt x="10" y="6"/>
                  </a:cubicBezTo>
                  <a:cubicBezTo>
                    <a:pt x="10" y="9"/>
                    <a:pt x="2" y="9"/>
                    <a:pt x="1" y="9"/>
                  </a:cubicBezTo>
                  <a:cubicBezTo>
                    <a:pt x="0" y="9"/>
                    <a:pt x="0" y="9"/>
                    <a:pt x="0" y="10"/>
                  </a:cubicBezTo>
                  <a:cubicBezTo>
                    <a:pt x="3" y="10"/>
                    <a:pt x="6" y="11"/>
                    <a:pt x="9" y="10"/>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0" name="Freeform 426"/>
            <p:cNvSpPr>
              <a:spLocks/>
            </p:cNvSpPr>
            <p:nvPr/>
          </p:nvSpPr>
          <p:spPr bwMode="auto">
            <a:xfrm>
              <a:off x="1194" y="1719"/>
              <a:ext cx="17" cy="14"/>
            </a:xfrm>
            <a:custGeom>
              <a:avLst/>
              <a:gdLst>
                <a:gd name="T0" fmla="*/ 18 w 15"/>
                <a:gd name="T1" fmla="*/ 11 h 12"/>
                <a:gd name="T2" fmla="*/ 19 w 15"/>
                <a:gd name="T3" fmla="*/ 2 h 12"/>
                <a:gd name="T4" fmla="*/ 19 w 15"/>
                <a:gd name="T5" fmla="*/ 2 h 12"/>
                <a:gd name="T6" fmla="*/ 10 w 15"/>
                <a:gd name="T7" fmla="*/ 2 h 12"/>
                <a:gd name="T8" fmla="*/ 0 w 15"/>
                <a:gd name="T9" fmla="*/ 16 h 12"/>
                <a:gd name="T10" fmla="*/ 6 w 15"/>
                <a:gd name="T11" fmla="*/ 16 h 12"/>
                <a:gd name="T12" fmla="*/ 7 w 15"/>
                <a:gd name="T13" fmla="*/ 15 h 12"/>
                <a:gd name="T14" fmla="*/ 18 w 15"/>
                <a:gd name="T15" fmla="*/ 11 h 12"/>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2"/>
                <a:gd name="T26" fmla="*/ 15 w 15"/>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2">
                  <a:moveTo>
                    <a:pt x="14" y="8"/>
                  </a:moveTo>
                  <a:cubicBezTo>
                    <a:pt x="15" y="7"/>
                    <a:pt x="14" y="4"/>
                    <a:pt x="15" y="2"/>
                  </a:cubicBezTo>
                  <a:cubicBezTo>
                    <a:pt x="15" y="2"/>
                    <a:pt x="15" y="2"/>
                    <a:pt x="15" y="2"/>
                  </a:cubicBezTo>
                  <a:cubicBezTo>
                    <a:pt x="12" y="3"/>
                    <a:pt x="10" y="0"/>
                    <a:pt x="8" y="2"/>
                  </a:cubicBezTo>
                  <a:cubicBezTo>
                    <a:pt x="3" y="2"/>
                    <a:pt x="2" y="8"/>
                    <a:pt x="0" y="12"/>
                  </a:cubicBezTo>
                  <a:cubicBezTo>
                    <a:pt x="1" y="12"/>
                    <a:pt x="2" y="12"/>
                    <a:pt x="4" y="12"/>
                  </a:cubicBezTo>
                  <a:cubicBezTo>
                    <a:pt x="4" y="11"/>
                    <a:pt x="4" y="11"/>
                    <a:pt x="5" y="11"/>
                  </a:cubicBezTo>
                  <a:cubicBezTo>
                    <a:pt x="6" y="11"/>
                    <a:pt x="14" y="11"/>
                    <a:pt x="1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1" name="Freeform 427"/>
            <p:cNvSpPr>
              <a:spLocks/>
            </p:cNvSpPr>
            <p:nvPr/>
          </p:nvSpPr>
          <p:spPr bwMode="auto">
            <a:xfrm>
              <a:off x="1199" y="1724"/>
              <a:ext cx="26" cy="12"/>
            </a:xfrm>
            <a:custGeom>
              <a:avLst/>
              <a:gdLst>
                <a:gd name="T0" fmla="*/ 14 w 23"/>
                <a:gd name="T1" fmla="*/ 13 h 11"/>
                <a:gd name="T2" fmla="*/ 23 w 23"/>
                <a:gd name="T3" fmla="*/ 3 h 11"/>
                <a:gd name="T4" fmla="*/ 29 w 23"/>
                <a:gd name="T5" fmla="*/ 2 h 11"/>
                <a:gd name="T6" fmla="*/ 19 w 23"/>
                <a:gd name="T7" fmla="*/ 0 h 11"/>
                <a:gd name="T8" fmla="*/ 16 w 23"/>
                <a:gd name="T9" fmla="*/ 11 h 11"/>
                <a:gd name="T10" fmla="*/ 12 w 23"/>
                <a:gd name="T11" fmla="*/ 12 h 11"/>
                <a:gd name="T12" fmla="*/ 2 w 23"/>
                <a:gd name="T13" fmla="*/ 11 h 11"/>
                <a:gd name="T14" fmla="*/ 0 w 23"/>
                <a:gd name="T15" fmla="*/ 11 h 11"/>
                <a:gd name="T16" fmla="*/ 0 w 23"/>
                <a:gd name="T17" fmla="*/ 12 h 11"/>
                <a:gd name="T18" fmla="*/ 14 w 23"/>
                <a:gd name="T19" fmla="*/ 13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11"/>
                <a:gd name="T32" fmla="*/ 23 w 23"/>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11">
                  <a:moveTo>
                    <a:pt x="11" y="11"/>
                  </a:moveTo>
                  <a:cubicBezTo>
                    <a:pt x="12" y="11"/>
                    <a:pt x="17" y="4"/>
                    <a:pt x="18" y="3"/>
                  </a:cubicBezTo>
                  <a:cubicBezTo>
                    <a:pt x="19" y="3"/>
                    <a:pt x="21" y="2"/>
                    <a:pt x="23" y="2"/>
                  </a:cubicBezTo>
                  <a:cubicBezTo>
                    <a:pt x="21" y="0"/>
                    <a:pt x="18" y="0"/>
                    <a:pt x="15" y="0"/>
                  </a:cubicBezTo>
                  <a:cubicBezTo>
                    <a:pt x="15" y="3"/>
                    <a:pt x="12" y="5"/>
                    <a:pt x="12" y="9"/>
                  </a:cubicBezTo>
                  <a:cubicBezTo>
                    <a:pt x="12" y="10"/>
                    <a:pt x="11" y="10"/>
                    <a:pt x="10" y="10"/>
                  </a:cubicBezTo>
                  <a:cubicBezTo>
                    <a:pt x="8" y="9"/>
                    <a:pt x="4" y="10"/>
                    <a:pt x="2" y="9"/>
                  </a:cubicBezTo>
                  <a:cubicBezTo>
                    <a:pt x="1" y="9"/>
                    <a:pt x="0" y="9"/>
                    <a:pt x="0" y="9"/>
                  </a:cubicBezTo>
                  <a:cubicBezTo>
                    <a:pt x="0" y="9"/>
                    <a:pt x="0" y="9"/>
                    <a:pt x="0" y="10"/>
                  </a:cubicBezTo>
                  <a:cubicBezTo>
                    <a:pt x="1" y="11"/>
                    <a:pt x="9" y="11"/>
                    <a:pt x="11" y="11"/>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2" name="Freeform 428"/>
            <p:cNvSpPr>
              <a:spLocks/>
            </p:cNvSpPr>
            <p:nvPr/>
          </p:nvSpPr>
          <p:spPr bwMode="auto">
            <a:xfrm>
              <a:off x="1194" y="1726"/>
              <a:ext cx="34" cy="12"/>
            </a:xfrm>
            <a:custGeom>
              <a:avLst/>
              <a:gdLst>
                <a:gd name="T0" fmla="*/ 35 w 30"/>
                <a:gd name="T1" fmla="*/ 1 h 10"/>
                <a:gd name="T2" fmla="*/ 35 w 30"/>
                <a:gd name="T3" fmla="*/ 0 h 10"/>
                <a:gd name="T4" fmla="*/ 28 w 30"/>
                <a:gd name="T5" fmla="*/ 1 h 10"/>
                <a:gd name="T6" fmla="*/ 19 w 30"/>
                <a:gd name="T7" fmla="*/ 13 h 10"/>
                <a:gd name="T8" fmla="*/ 6 w 30"/>
                <a:gd name="T9" fmla="*/ 12 h 10"/>
                <a:gd name="T10" fmla="*/ 6 w 30"/>
                <a:gd name="T11" fmla="*/ 10 h 10"/>
                <a:gd name="T12" fmla="*/ 0 w 30"/>
                <a:gd name="T13" fmla="*/ 10 h 10"/>
                <a:gd name="T14" fmla="*/ 1 w 30"/>
                <a:gd name="T15" fmla="*/ 13 h 10"/>
                <a:gd name="T16" fmla="*/ 12 w 30"/>
                <a:gd name="T17" fmla="*/ 13 h 10"/>
                <a:gd name="T18" fmla="*/ 19 w 30"/>
                <a:gd name="T19" fmla="*/ 14 h 10"/>
                <a:gd name="T20" fmla="*/ 28 w 30"/>
                <a:gd name="T21" fmla="*/ 7 h 10"/>
                <a:gd name="T22" fmla="*/ 33 w 30"/>
                <a:gd name="T23" fmla="*/ 6 h 10"/>
                <a:gd name="T24" fmla="*/ 37 w 30"/>
                <a:gd name="T25" fmla="*/ 6 h 10"/>
                <a:gd name="T26" fmla="*/ 39 w 30"/>
                <a:gd name="T27" fmla="*/ 5 h 10"/>
                <a:gd name="T28" fmla="*/ 35 w 30"/>
                <a:gd name="T29" fmla="*/ 1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
                <a:gd name="T46" fmla="*/ 0 h 10"/>
                <a:gd name="T47" fmla="*/ 30 w 30"/>
                <a:gd name="T48" fmla="*/ 10 h 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 h="10">
                  <a:moveTo>
                    <a:pt x="27" y="1"/>
                  </a:moveTo>
                  <a:cubicBezTo>
                    <a:pt x="27" y="0"/>
                    <a:pt x="27" y="0"/>
                    <a:pt x="27" y="0"/>
                  </a:cubicBezTo>
                  <a:cubicBezTo>
                    <a:pt x="25" y="0"/>
                    <a:pt x="23" y="1"/>
                    <a:pt x="22" y="1"/>
                  </a:cubicBezTo>
                  <a:cubicBezTo>
                    <a:pt x="21" y="2"/>
                    <a:pt x="16" y="9"/>
                    <a:pt x="15" y="9"/>
                  </a:cubicBezTo>
                  <a:cubicBezTo>
                    <a:pt x="13" y="9"/>
                    <a:pt x="5" y="9"/>
                    <a:pt x="4" y="8"/>
                  </a:cubicBezTo>
                  <a:cubicBezTo>
                    <a:pt x="4" y="7"/>
                    <a:pt x="4" y="7"/>
                    <a:pt x="4" y="7"/>
                  </a:cubicBezTo>
                  <a:cubicBezTo>
                    <a:pt x="3" y="7"/>
                    <a:pt x="1" y="7"/>
                    <a:pt x="0" y="7"/>
                  </a:cubicBezTo>
                  <a:cubicBezTo>
                    <a:pt x="0" y="8"/>
                    <a:pt x="0" y="8"/>
                    <a:pt x="1" y="9"/>
                  </a:cubicBezTo>
                  <a:cubicBezTo>
                    <a:pt x="4" y="9"/>
                    <a:pt x="7" y="8"/>
                    <a:pt x="10" y="9"/>
                  </a:cubicBezTo>
                  <a:cubicBezTo>
                    <a:pt x="12" y="10"/>
                    <a:pt x="14" y="8"/>
                    <a:pt x="15" y="10"/>
                  </a:cubicBezTo>
                  <a:cubicBezTo>
                    <a:pt x="17" y="8"/>
                    <a:pt x="20" y="6"/>
                    <a:pt x="22" y="5"/>
                  </a:cubicBezTo>
                  <a:cubicBezTo>
                    <a:pt x="23" y="4"/>
                    <a:pt x="25" y="5"/>
                    <a:pt x="26" y="4"/>
                  </a:cubicBezTo>
                  <a:cubicBezTo>
                    <a:pt x="27" y="3"/>
                    <a:pt x="28" y="4"/>
                    <a:pt x="29" y="4"/>
                  </a:cubicBezTo>
                  <a:cubicBezTo>
                    <a:pt x="29" y="4"/>
                    <a:pt x="30" y="3"/>
                    <a:pt x="30" y="3"/>
                  </a:cubicBezTo>
                  <a:cubicBezTo>
                    <a:pt x="29" y="2"/>
                    <a:pt x="28" y="1"/>
                    <a:pt x="27"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3" name="Freeform 429"/>
            <p:cNvSpPr>
              <a:spLocks/>
            </p:cNvSpPr>
            <p:nvPr/>
          </p:nvSpPr>
          <p:spPr bwMode="auto">
            <a:xfrm>
              <a:off x="1324" y="1725"/>
              <a:ext cx="1" cy="1"/>
            </a:xfrm>
            <a:custGeom>
              <a:avLst/>
              <a:gdLst>
                <a:gd name="T0" fmla="*/ 1 w 1"/>
                <a:gd name="T1" fmla="*/ 1 h 1"/>
                <a:gd name="T2" fmla="*/ 0 w 1"/>
                <a:gd name="T3" fmla="*/ 1 h 1"/>
                <a:gd name="T4" fmla="*/ 1 w 1"/>
                <a:gd name="T5" fmla="*/ 0 h 1"/>
                <a:gd name="T6" fmla="*/ 1 w 1"/>
                <a:gd name="T7" fmla="*/ 1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1"/>
                  </a:moveTo>
                  <a:cubicBezTo>
                    <a:pt x="0" y="1"/>
                    <a:pt x="0" y="1"/>
                    <a:pt x="0" y="1"/>
                  </a:cubicBezTo>
                  <a:cubicBezTo>
                    <a:pt x="1" y="0"/>
                    <a:pt x="1" y="0"/>
                    <a:pt x="1" y="0"/>
                  </a:cubicBezTo>
                  <a:cubicBezTo>
                    <a:pt x="1" y="1"/>
                    <a:pt x="1" y="1"/>
                    <a:pt x="1" y="1"/>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4" name="Freeform 430"/>
            <p:cNvSpPr>
              <a:spLocks/>
            </p:cNvSpPr>
            <p:nvPr/>
          </p:nvSpPr>
          <p:spPr bwMode="auto">
            <a:xfrm>
              <a:off x="1356" y="1727"/>
              <a:ext cx="1" cy="1"/>
            </a:xfrm>
            <a:custGeom>
              <a:avLst/>
              <a:gdLst>
                <a:gd name="T0" fmla="*/ 1 w 1"/>
                <a:gd name="T1" fmla="*/ 0 h 1"/>
                <a:gd name="T2" fmla="*/ 0 w 1"/>
                <a:gd name="T3" fmla="*/ 1 h 1"/>
                <a:gd name="T4" fmla="*/ 0 w 1"/>
                <a:gd name="T5" fmla="*/ 0 h 1"/>
                <a:gd name="T6" fmla="*/ 1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0"/>
                  </a:moveTo>
                  <a:cubicBezTo>
                    <a:pt x="1" y="0"/>
                    <a:pt x="1" y="0"/>
                    <a:pt x="0" y="1"/>
                  </a:cubicBezTo>
                  <a:cubicBezTo>
                    <a:pt x="0" y="0"/>
                    <a:pt x="0" y="0"/>
                    <a:pt x="0" y="0"/>
                  </a:cubicBezTo>
                  <a:cubicBezTo>
                    <a:pt x="0" y="0"/>
                    <a:pt x="0" y="0"/>
                    <a:pt x="1" y="0"/>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5" name="Freeform 431"/>
            <p:cNvSpPr>
              <a:spLocks/>
            </p:cNvSpPr>
            <p:nvPr/>
          </p:nvSpPr>
          <p:spPr bwMode="auto">
            <a:xfrm>
              <a:off x="1208" y="1728"/>
              <a:ext cx="2" cy="5"/>
            </a:xfrm>
            <a:custGeom>
              <a:avLst/>
              <a:gdLst>
                <a:gd name="T0" fmla="*/ 0 w 2"/>
                <a:gd name="T1" fmla="*/ 0 h 4"/>
                <a:gd name="T2" fmla="*/ 1 w 2"/>
                <a:gd name="T3" fmla="*/ 6 h 4"/>
                <a:gd name="T4" fmla="*/ 1 w 2"/>
                <a:gd name="T5" fmla="*/ 6 h 4"/>
                <a:gd name="T6" fmla="*/ 0 w 2"/>
                <a:gd name="T7" fmla="*/ 0 h 4"/>
                <a:gd name="T8" fmla="*/ 0 60000 65536"/>
                <a:gd name="T9" fmla="*/ 0 60000 65536"/>
                <a:gd name="T10" fmla="*/ 0 60000 65536"/>
                <a:gd name="T11" fmla="*/ 0 60000 65536"/>
                <a:gd name="T12" fmla="*/ 0 w 2"/>
                <a:gd name="T13" fmla="*/ 0 h 4"/>
                <a:gd name="T14" fmla="*/ 2 w 2"/>
                <a:gd name="T15" fmla="*/ 4 h 4"/>
              </a:gdLst>
              <a:ahLst/>
              <a:cxnLst>
                <a:cxn ang="T8">
                  <a:pos x="T0" y="T1"/>
                </a:cxn>
                <a:cxn ang="T9">
                  <a:pos x="T2" y="T3"/>
                </a:cxn>
                <a:cxn ang="T10">
                  <a:pos x="T4" y="T5"/>
                </a:cxn>
                <a:cxn ang="T11">
                  <a:pos x="T6" y="T7"/>
                </a:cxn>
              </a:cxnLst>
              <a:rect l="T12" t="T13" r="T14" b="T15"/>
              <a:pathLst>
                <a:path w="2" h="4">
                  <a:moveTo>
                    <a:pt x="0" y="0"/>
                  </a:moveTo>
                  <a:cubicBezTo>
                    <a:pt x="1" y="1"/>
                    <a:pt x="2" y="3"/>
                    <a:pt x="1" y="4"/>
                  </a:cubicBezTo>
                  <a:cubicBezTo>
                    <a:pt x="1" y="4"/>
                    <a:pt x="1" y="4"/>
                    <a:pt x="1" y="4"/>
                  </a:cubicBezTo>
                  <a:cubicBezTo>
                    <a:pt x="1" y="3"/>
                    <a:pt x="0" y="1"/>
                    <a:pt x="0"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6" name="Freeform 432"/>
            <p:cNvSpPr>
              <a:spLocks/>
            </p:cNvSpPr>
            <p:nvPr/>
          </p:nvSpPr>
          <p:spPr bwMode="auto">
            <a:xfrm>
              <a:off x="1204" y="1730"/>
              <a:ext cx="3" cy="2"/>
            </a:xfrm>
            <a:custGeom>
              <a:avLst/>
              <a:gdLst>
                <a:gd name="T0" fmla="*/ 4 w 2"/>
                <a:gd name="T1" fmla="*/ 2 h 2"/>
                <a:gd name="T2" fmla="*/ 3 w 2"/>
                <a:gd name="T3" fmla="*/ 2 h 2"/>
                <a:gd name="T4" fmla="*/ 3 w 2"/>
                <a:gd name="T5" fmla="*/ 0 h 2"/>
                <a:gd name="T6" fmla="*/ 4 w 2"/>
                <a:gd name="T7" fmla="*/ 2 h 2"/>
                <a:gd name="T8" fmla="*/ 0 60000 65536"/>
                <a:gd name="T9" fmla="*/ 0 60000 65536"/>
                <a:gd name="T10" fmla="*/ 0 60000 65536"/>
                <a:gd name="T11" fmla="*/ 0 60000 65536"/>
                <a:gd name="T12" fmla="*/ 0 w 2"/>
                <a:gd name="T13" fmla="*/ 0 h 2"/>
                <a:gd name="T14" fmla="*/ 2 w 2"/>
                <a:gd name="T15" fmla="*/ 2 h 2"/>
              </a:gdLst>
              <a:ahLst/>
              <a:cxnLst>
                <a:cxn ang="T8">
                  <a:pos x="T0" y="T1"/>
                </a:cxn>
                <a:cxn ang="T9">
                  <a:pos x="T2" y="T3"/>
                </a:cxn>
                <a:cxn ang="T10">
                  <a:pos x="T4" y="T5"/>
                </a:cxn>
                <a:cxn ang="T11">
                  <a:pos x="T6" y="T7"/>
                </a:cxn>
              </a:cxnLst>
              <a:rect l="T12" t="T13" r="T14" b="T15"/>
              <a:pathLst>
                <a:path w="2" h="2">
                  <a:moveTo>
                    <a:pt x="2" y="2"/>
                  </a:moveTo>
                  <a:cubicBezTo>
                    <a:pt x="1" y="2"/>
                    <a:pt x="1" y="2"/>
                    <a:pt x="1" y="2"/>
                  </a:cubicBezTo>
                  <a:cubicBezTo>
                    <a:pt x="1" y="1"/>
                    <a:pt x="0" y="1"/>
                    <a:pt x="1" y="0"/>
                  </a:cubicBezTo>
                  <a:cubicBezTo>
                    <a:pt x="2" y="0"/>
                    <a:pt x="1" y="1"/>
                    <a:pt x="2" y="2"/>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7" name="Freeform 433"/>
            <p:cNvSpPr>
              <a:spLocks/>
            </p:cNvSpPr>
            <p:nvPr/>
          </p:nvSpPr>
          <p:spPr bwMode="auto">
            <a:xfrm>
              <a:off x="1224" y="1731"/>
              <a:ext cx="3" cy="3"/>
            </a:xfrm>
            <a:custGeom>
              <a:avLst/>
              <a:gdLst>
                <a:gd name="T0" fmla="*/ 3 w 3"/>
                <a:gd name="T1" fmla="*/ 3 h 3"/>
                <a:gd name="T2" fmla="*/ 0 w 3"/>
                <a:gd name="T3" fmla="*/ 1 h 3"/>
                <a:gd name="T4" fmla="*/ 3 w 3"/>
                <a:gd name="T5" fmla="*/ 3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3" y="3"/>
                  </a:moveTo>
                  <a:cubicBezTo>
                    <a:pt x="2" y="3"/>
                    <a:pt x="1" y="2"/>
                    <a:pt x="0" y="1"/>
                  </a:cubicBezTo>
                  <a:cubicBezTo>
                    <a:pt x="1" y="0"/>
                    <a:pt x="2" y="2"/>
                    <a:pt x="3" y="3"/>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8" name="Freeform 434"/>
            <p:cNvSpPr>
              <a:spLocks/>
            </p:cNvSpPr>
            <p:nvPr/>
          </p:nvSpPr>
          <p:spPr bwMode="auto">
            <a:xfrm>
              <a:off x="1197" y="1732"/>
              <a:ext cx="30" cy="33"/>
            </a:xfrm>
            <a:custGeom>
              <a:avLst/>
              <a:gdLst>
                <a:gd name="T0" fmla="*/ 32 w 26"/>
                <a:gd name="T1" fmla="*/ 2 h 29"/>
                <a:gd name="T2" fmla="*/ 32 w 26"/>
                <a:gd name="T3" fmla="*/ 22 h 29"/>
                <a:gd name="T4" fmla="*/ 35 w 26"/>
                <a:gd name="T5" fmla="*/ 28 h 29"/>
                <a:gd name="T6" fmla="*/ 16 w 26"/>
                <a:gd name="T7" fmla="*/ 34 h 29"/>
                <a:gd name="T8" fmla="*/ 10 w 26"/>
                <a:gd name="T9" fmla="*/ 32 h 29"/>
                <a:gd name="T10" fmla="*/ 8 w 26"/>
                <a:gd name="T11" fmla="*/ 38 h 29"/>
                <a:gd name="T12" fmla="*/ 1 w 26"/>
                <a:gd name="T13" fmla="*/ 38 h 29"/>
                <a:gd name="T14" fmla="*/ 6 w 26"/>
                <a:gd name="T15" fmla="*/ 31 h 29"/>
                <a:gd name="T16" fmla="*/ 1 w 26"/>
                <a:gd name="T17" fmla="*/ 25 h 29"/>
                <a:gd name="T18" fmla="*/ 8 w 26"/>
                <a:gd name="T19" fmla="*/ 27 h 29"/>
                <a:gd name="T20" fmla="*/ 10 w 26"/>
                <a:gd name="T21" fmla="*/ 23 h 29"/>
                <a:gd name="T22" fmla="*/ 6 w 26"/>
                <a:gd name="T23" fmla="*/ 25 h 29"/>
                <a:gd name="T24" fmla="*/ 1 w 26"/>
                <a:gd name="T25" fmla="*/ 22 h 29"/>
                <a:gd name="T26" fmla="*/ 3 w 26"/>
                <a:gd name="T27" fmla="*/ 13 h 29"/>
                <a:gd name="T28" fmla="*/ 14 w 26"/>
                <a:gd name="T29" fmla="*/ 17 h 29"/>
                <a:gd name="T30" fmla="*/ 15 w 26"/>
                <a:gd name="T31" fmla="*/ 11 h 29"/>
                <a:gd name="T32" fmla="*/ 16 w 26"/>
                <a:gd name="T33" fmla="*/ 16 h 29"/>
                <a:gd name="T34" fmla="*/ 16 w 26"/>
                <a:gd name="T35" fmla="*/ 9 h 29"/>
                <a:gd name="T36" fmla="*/ 31 w 26"/>
                <a:gd name="T37" fmla="*/ 1 h 29"/>
                <a:gd name="T38" fmla="*/ 32 w 26"/>
                <a:gd name="T39" fmla="*/ 2 h 2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
                <a:gd name="T61" fmla="*/ 0 h 29"/>
                <a:gd name="T62" fmla="*/ 26 w 26"/>
                <a:gd name="T63" fmla="*/ 29 h 2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 h="29">
                  <a:moveTo>
                    <a:pt x="24" y="2"/>
                  </a:moveTo>
                  <a:cubicBezTo>
                    <a:pt x="26" y="7"/>
                    <a:pt x="21" y="12"/>
                    <a:pt x="24" y="17"/>
                  </a:cubicBezTo>
                  <a:cubicBezTo>
                    <a:pt x="25" y="19"/>
                    <a:pt x="26" y="20"/>
                    <a:pt x="26" y="22"/>
                  </a:cubicBezTo>
                  <a:cubicBezTo>
                    <a:pt x="22" y="25"/>
                    <a:pt x="17" y="27"/>
                    <a:pt x="12" y="26"/>
                  </a:cubicBezTo>
                  <a:cubicBezTo>
                    <a:pt x="10" y="26"/>
                    <a:pt x="9" y="25"/>
                    <a:pt x="8" y="25"/>
                  </a:cubicBezTo>
                  <a:cubicBezTo>
                    <a:pt x="6" y="26"/>
                    <a:pt x="6" y="28"/>
                    <a:pt x="6" y="29"/>
                  </a:cubicBezTo>
                  <a:cubicBezTo>
                    <a:pt x="1" y="29"/>
                    <a:pt x="1" y="29"/>
                    <a:pt x="1" y="29"/>
                  </a:cubicBezTo>
                  <a:cubicBezTo>
                    <a:pt x="2" y="28"/>
                    <a:pt x="5" y="26"/>
                    <a:pt x="4" y="24"/>
                  </a:cubicBezTo>
                  <a:cubicBezTo>
                    <a:pt x="3" y="23"/>
                    <a:pt x="0" y="22"/>
                    <a:pt x="1" y="19"/>
                  </a:cubicBezTo>
                  <a:cubicBezTo>
                    <a:pt x="3" y="20"/>
                    <a:pt x="4" y="22"/>
                    <a:pt x="6" y="21"/>
                  </a:cubicBezTo>
                  <a:cubicBezTo>
                    <a:pt x="7" y="20"/>
                    <a:pt x="8" y="19"/>
                    <a:pt x="8" y="18"/>
                  </a:cubicBezTo>
                  <a:cubicBezTo>
                    <a:pt x="6" y="17"/>
                    <a:pt x="6" y="20"/>
                    <a:pt x="4" y="19"/>
                  </a:cubicBezTo>
                  <a:cubicBezTo>
                    <a:pt x="3" y="19"/>
                    <a:pt x="2" y="18"/>
                    <a:pt x="1" y="17"/>
                  </a:cubicBezTo>
                  <a:cubicBezTo>
                    <a:pt x="1" y="14"/>
                    <a:pt x="1" y="12"/>
                    <a:pt x="3" y="10"/>
                  </a:cubicBezTo>
                  <a:cubicBezTo>
                    <a:pt x="6" y="10"/>
                    <a:pt x="8" y="11"/>
                    <a:pt x="10" y="13"/>
                  </a:cubicBezTo>
                  <a:cubicBezTo>
                    <a:pt x="11" y="12"/>
                    <a:pt x="10" y="10"/>
                    <a:pt x="11" y="9"/>
                  </a:cubicBezTo>
                  <a:cubicBezTo>
                    <a:pt x="11" y="10"/>
                    <a:pt x="12" y="11"/>
                    <a:pt x="12" y="12"/>
                  </a:cubicBezTo>
                  <a:cubicBezTo>
                    <a:pt x="14" y="10"/>
                    <a:pt x="12" y="9"/>
                    <a:pt x="12" y="7"/>
                  </a:cubicBezTo>
                  <a:cubicBezTo>
                    <a:pt x="15" y="4"/>
                    <a:pt x="18" y="0"/>
                    <a:pt x="23" y="1"/>
                  </a:cubicBezTo>
                  <a:lnTo>
                    <a:pt x="24" y="2"/>
                  </a:lnTo>
                  <a:close/>
                </a:path>
              </a:pathLst>
            </a:custGeom>
            <a:solidFill>
              <a:srgbClr val="F8C6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29" name="Freeform 435"/>
            <p:cNvSpPr>
              <a:spLocks noEditPoints="1"/>
            </p:cNvSpPr>
            <p:nvPr/>
          </p:nvSpPr>
          <p:spPr bwMode="auto">
            <a:xfrm>
              <a:off x="1270" y="1733"/>
              <a:ext cx="7" cy="10"/>
            </a:xfrm>
            <a:custGeom>
              <a:avLst/>
              <a:gdLst>
                <a:gd name="T0" fmla="*/ 7 w 6"/>
                <a:gd name="T1" fmla="*/ 3 h 9"/>
                <a:gd name="T2" fmla="*/ 2 w 6"/>
                <a:gd name="T3" fmla="*/ 0 h 9"/>
                <a:gd name="T4" fmla="*/ 0 w 6"/>
                <a:gd name="T5" fmla="*/ 2 h 9"/>
                <a:gd name="T6" fmla="*/ 5 w 6"/>
                <a:gd name="T7" fmla="*/ 9 h 9"/>
                <a:gd name="T8" fmla="*/ 6 w 6"/>
                <a:gd name="T9" fmla="*/ 11 h 9"/>
                <a:gd name="T10" fmla="*/ 7 w 6"/>
                <a:gd name="T11" fmla="*/ 3 h 9"/>
                <a:gd name="T12" fmla="*/ 6 w 6"/>
                <a:gd name="T13" fmla="*/ 9 h 9"/>
                <a:gd name="T14" fmla="*/ 2 w 6"/>
                <a:gd name="T15" fmla="*/ 2 h 9"/>
                <a:gd name="T16" fmla="*/ 6 w 6"/>
                <a:gd name="T17" fmla="*/ 4 h 9"/>
                <a:gd name="T18" fmla="*/ 6 w 6"/>
                <a:gd name="T19" fmla="*/ 9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9"/>
                <a:gd name="T32" fmla="*/ 6 w 6"/>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9">
                  <a:moveTo>
                    <a:pt x="5" y="3"/>
                  </a:moveTo>
                  <a:cubicBezTo>
                    <a:pt x="4" y="2"/>
                    <a:pt x="3" y="0"/>
                    <a:pt x="2" y="0"/>
                  </a:cubicBezTo>
                  <a:cubicBezTo>
                    <a:pt x="1" y="1"/>
                    <a:pt x="0" y="1"/>
                    <a:pt x="0" y="2"/>
                  </a:cubicBezTo>
                  <a:cubicBezTo>
                    <a:pt x="0" y="4"/>
                    <a:pt x="1" y="5"/>
                    <a:pt x="3" y="7"/>
                  </a:cubicBezTo>
                  <a:cubicBezTo>
                    <a:pt x="3" y="7"/>
                    <a:pt x="3" y="9"/>
                    <a:pt x="4" y="9"/>
                  </a:cubicBezTo>
                  <a:cubicBezTo>
                    <a:pt x="5" y="7"/>
                    <a:pt x="6" y="5"/>
                    <a:pt x="5" y="3"/>
                  </a:cubicBezTo>
                  <a:close/>
                  <a:moveTo>
                    <a:pt x="4" y="7"/>
                  </a:moveTo>
                  <a:cubicBezTo>
                    <a:pt x="3" y="5"/>
                    <a:pt x="1" y="3"/>
                    <a:pt x="2" y="2"/>
                  </a:cubicBezTo>
                  <a:cubicBezTo>
                    <a:pt x="3" y="2"/>
                    <a:pt x="4" y="3"/>
                    <a:pt x="4" y="4"/>
                  </a:cubicBezTo>
                  <a:cubicBezTo>
                    <a:pt x="4" y="5"/>
                    <a:pt x="5" y="6"/>
                    <a:pt x="4" y="7"/>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0" name="Freeform 436"/>
            <p:cNvSpPr>
              <a:spLocks/>
            </p:cNvSpPr>
            <p:nvPr/>
          </p:nvSpPr>
          <p:spPr bwMode="auto">
            <a:xfrm>
              <a:off x="1292" y="1736"/>
              <a:ext cx="27" cy="30"/>
            </a:xfrm>
            <a:custGeom>
              <a:avLst/>
              <a:gdLst>
                <a:gd name="T0" fmla="*/ 10 w 24"/>
                <a:gd name="T1" fmla="*/ 3 h 26"/>
                <a:gd name="T2" fmla="*/ 28 w 24"/>
                <a:gd name="T3" fmla="*/ 16 h 26"/>
                <a:gd name="T4" fmla="*/ 29 w 24"/>
                <a:gd name="T5" fmla="*/ 25 h 26"/>
                <a:gd name="T6" fmla="*/ 26 w 24"/>
                <a:gd name="T7" fmla="*/ 33 h 26"/>
                <a:gd name="T8" fmla="*/ 18 w 24"/>
                <a:gd name="T9" fmla="*/ 35 h 26"/>
                <a:gd name="T10" fmla="*/ 19 w 24"/>
                <a:gd name="T11" fmla="*/ 31 h 26"/>
                <a:gd name="T12" fmla="*/ 16 w 24"/>
                <a:gd name="T13" fmla="*/ 25 h 26"/>
                <a:gd name="T14" fmla="*/ 12 w 24"/>
                <a:gd name="T15" fmla="*/ 24 h 26"/>
                <a:gd name="T16" fmla="*/ 11 w 24"/>
                <a:gd name="T17" fmla="*/ 12 h 26"/>
                <a:gd name="T18" fmla="*/ 11 w 24"/>
                <a:gd name="T19" fmla="*/ 12 h 26"/>
                <a:gd name="T20" fmla="*/ 11 w 24"/>
                <a:gd name="T21" fmla="*/ 12 h 26"/>
                <a:gd name="T22" fmla="*/ 8 w 24"/>
                <a:gd name="T23" fmla="*/ 9 h 26"/>
                <a:gd name="T24" fmla="*/ 7 w 24"/>
                <a:gd name="T25" fmla="*/ 12 h 26"/>
                <a:gd name="T26" fmla="*/ 7 w 24"/>
                <a:gd name="T27" fmla="*/ 9 h 26"/>
                <a:gd name="T28" fmla="*/ 7 w 24"/>
                <a:gd name="T29" fmla="*/ 7 h 26"/>
                <a:gd name="T30" fmla="*/ 0 w 24"/>
                <a:gd name="T31" fmla="*/ 8 h 26"/>
                <a:gd name="T32" fmla="*/ 1 w 24"/>
                <a:gd name="T33" fmla="*/ 6 h 26"/>
                <a:gd name="T34" fmla="*/ 3 w 24"/>
                <a:gd name="T35" fmla="*/ 3 h 26"/>
                <a:gd name="T36" fmla="*/ 2 w 24"/>
                <a:gd name="T37" fmla="*/ 2 h 26"/>
                <a:gd name="T38" fmla="*/ 8 w 24"/>
                <a:gd name="T39" fmla="*/ 2 h 26"/>
                <a:gd name="T40" fmla="*/ 8 w 24"/>
                <a:gd name="T41" fmla="*/ 0 h 26"/>
                <a:gd name="T42" fmla="*/ 10 w 24"/>
                <a:gd name="T43" fmla="*/ 3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
                <a:gd name="T67" fmla="*/ 0 h 26"/>
                <a:gd name="T68" fmla="*/ 24 w 24"/>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 h="26">
                  <a:moveTo>
                    <a:pt x="8" y="3"/>
                  </a:moveTo>
                  <a:cubicBezTo>
                    <a:pt x="14" y="2"/>
                    <a:pt x="20" y="6"/>
                    <a:pt x="22" y="12"/>
                  </a:cubicBezTo>
                  <a:cubicBezTo>
                    <a:pt x="24" y="14"/>
                    <a:pt x="21" y="17"/>
                    <a:pt x="23" y="19"/>
                  </a:cubicBezTo>
                  <a:cubicBezTo>
                    <a:pt x="23" y="21"/>
                    <a:pt x="23" y="24"/>
                    <a:pt x="20" y="25"/>
                  </a:cubicBezTo>
                  <a:cubicBezTo>
                    <a:pt x="18" y="26"/>
                    <a:pt x="16" y="26"/>
                    <a:pt x="14" y="26"/>
                  </a:cubicBezTo>
                  <a:cubicBezTo>
                    <a:pt x="15" y="25"/>
                    <a:pt x="15" y="24"/>
                    <a:pt x="15" y="23"/>
                  </a:cubicBezTo>
                  <a:cubicBezTo>
                    <a:pt x="14" y="21"/>
                    <a:pt x="14" y="19"/>
                    <a:pt x="12" y="19"/>
                  </a:cubicBezTo>
                  <a:cubicBezTo>
                    <a:pt x="10" y="18"/>
                    <a:pt x="10" y="18"/>
                    <a:pt x="10" y="18"/>
                  </a:cubicBezTo>
                  <a:cubicBezTo>
                    <a:pt x="12" y="15"/>
                    <a:pt x="11" y="11"/>
                    <a:pt x="9" y="9"/>
                  </a:cubicBezTo>
                  <a:cubicBezTo>
                    <a:pt x="9" y="9"/>
                    <a:pt x="9" y="9"/>
                    <a:pt x="9" y="9"/>
                  </a:cubicBezTo>
                  <a:cubicBezTo>
                    <a:pt x="9" y="9"/>
                    <a:pt x="9" y="9"/>
                    <a:pt x="9" y="9"/>
                  </a:cubicBezTo>
                  <a:cubicBezTo>
                    <a:pt x="7" y="9"/>
                    <a:pt x="7" y="7"/>
                    <a:pt x="6" y="7"/>
                  </a:cubicBezTo>
                  <a:cubicBezTo>
                    <a:pt x="6" y="7"/>
                    <a:pt x="6" y="8"/>
                    <a:pt x="5" y="9"/>
                  </a:cubicBezTo>
                  <a:cubicBezTo>
                    <a:pt x="5" y="8"/>
                    <a:pt x="5" y="7"/>
                    <a:pt x="5" y="7"/>
                  </a:cubicBezTo>
                  <a:cubicBezTo>
                    <a:pt x="4" y="6"/>
                    <a:pt x="5" y="5"/>
                    <a:pt x="5" y="5"/>
                  </a:cubicBezTo>
                  <a:cubicBezTo>
                    <a:pt x="3" y="5"/>
                    <a:pt x="2" y="6"/>
                    <a:pt x="0" y="6"/>
                  </a:cubicBezTo>
                  <a:cubicBezTo>
                    <a:pt x="0" y="6"/>
                    <a:pt x="2" y="5"/>
                    <a:pt x="1" y="4"/>
                  </a:cubicBezTo>
                  <a:cubicBezTo>
                    <a:pt x="1" y="3"/>
                    <a:pt x="3" y="6"/>
                    <a:pt x="3" y="3"/>
                  </a:cubicBezTo>
                  <a:cubicBezTo>
                    <a:pt x="2" y="2"/>
                    <a:pt x="2" y="2"/>
                    <a:pt x="2" y="2"/>
                  </a:cubicBezTo>
                  <a:cubicBezTo>
                    <a:pt x="3" y="1"/>
                    <a:pt x="5" y="5"/>
                    <a:pt x="6" y="2"/>
                  </a:cubicBezTo>
                  <a:cubicBezTo>
                    <a:pt x="6" y="1"/>
                    <a:pt x="6" y="1"/>
                    <a:pt x="6" y="0"/>
                  </a:cubicBezTo>
                  <a:cubicBezTo>
                    <a:pt x="7" y="1"/>
                    <a:pt x="7" y="2"/>
                    <a:pt x="8" y="3"/>
                  </a:cubicBezTo>
                  <a:close/>
                </a:path>
              </a:pathLst>
            </a:custGeom>
            <a:solidFill>
              <a:srgbClr val="9F72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1" name="Freeform 437"/>
            <p:cNvSpPr>
              <a:spLocks/>
            </p:cNvSpPr>
            <p:nvPr/>
          </p:nvSpPr>
          <p:spPr bwMode="auto">
            <a:xfrm>
              <a:off x="1334" y="1738"/>
              <a:ext cx="10" cy="9"/>
            </a:xfrm>
            <a:custGeom>
              <a:avLst/>
              <a:gdLst>
                <a:gd name="T0" fmla="*/ 10 w 9"/>
                <a:gd name="T1" fmla="*/ 2 h 8"/>
                <a:gd name="T2" fmla="*/ 10 w 9"/>
                <a:gd name="T3" fmla="*/ 8 h 8"/>
                <a:gd name="T4" fmla="*/ 7 w 9"/>
                <a:gd name="T5" fmla="*/ 10 h 8"/>
                <a:gd name="T6" fmla="*/ 1 w 9"/>
                <a:gd name="T7" fmla="*/ 8 h 8"/>
                <a:gd name="T8" fmla="*/ 1 w 9"/>
                <a:gd name="T9" fmla="*/ 6 h 8"/>
                <a:gd name="T10" fmla="*/ 1 w 9"/>
                <a:gd name="T11" fmla="*/ 6 h 8"/>
                <a:gd name="T12" fmla="*/ 1 w 9"/>
                <a:gd name="T13" fmla="*/ 8 h 8"/>
                <a:gd name="T14" fmla="*/ 8 w 9"/>
                <a:gd name="T15" fmla="*/ 9 h 8"/>
                <a:gd name="T16" fmla="*/ 10 w 9"/>
                <a:gd name="T17" fmla="*/ 6 h 8"/>
                <a:gd name="T18" fmla="*/ 8 w 9"/>
                <a:gd name="T19" fmla="*/ 0 h 8"/>
                <a:gd name="T20" fmla="*/ 10 w 9"/>
                <a:gd name="T21" fmla="*/ 2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
                <a:gd name="T34" fmla="*/ 0 h 8"/>
                <a:gd name="T35" fmla="*/ 9 w 9"/>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 h="8">
                  <a:moveTo>
                    <a:pt x="8" y="2"/>
                  </a:moveTo>
                  <a:cubicBezTo>
                    <a:pt x="9" y="3"/>
                    <a:pt x="9" y="5"/>
                    <a:pt x="8" y="6"/>
                  </a:cubicBezTo>
                  <a:cubicBezTo>
                    <a:pt x="7" y="7"/>
                    <a:pt x="6" y="8"/>
                    <a:pt x="5" y="8"/>
                  </a:cubicBezTo>
                  <a:cubicBezTo>
                    <a:pt x="3" y="8"/>
                    <a:pt x="2" y="7"/>
                    <a:pt x="1" y="6"/>
                  </a:cubicBezTo>
                  <a:cubicBezTo>
                    <a:pt x="0" y="5"/>
                    <a:pt x="1" y="5"/>
                    <a:pt x="1" y="4"/>
                  </a:cubicBezTo>
                  <a:cubicBezTo>
                    <a:pt x="1" y="4"/>
                    <a:pt x="1" y="4"/>
                    <a:pt x="1" y="4"/>
                  </a:cubicBezTo>
                  <a:cubicBezTo>
                    <a:pt x="2" y="5"/>
                    <a:pt x="0" y="5"/>
                    <a:pt x="1" y="6"/>
                  </a:cubicBezTo>
                  <a:cubicBezTo>
                    <a:pt x="2" y="7"/>
                    <a:pt x="4" y="8"/>
                    <a:pt x="6" y="7"/>
                  </a:cubicBezTo>
                  <a:cubicBezTo>
                    <a:pt x="7" y="7"/>
                    <a:pt x="8" y="5"/>
                    <a:pt x="8" y="4"/>
                  </a:cubicBezTo>
                  <a:cubicBezTo>
                    <a:pt x="8" y="2"/>
                    <a:pt x="8" y="1"/>
                    <a:pt x="6" y="0"/>
                  </a:cubicBezTo>
                  <a:cubicBezTo>
                    <a:pt x="7" y="0"/>
                    <a:pt x="8" y="1"/>
                    <a:pt x="8" y="2"/>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2" name="Rectangle 438"/>
            <p:cNvSpPr>
              <a:spLocks noChangeArrowheads="1"/>
            </p:cNvSpPr>
            <p:nvPr/>
          </p:nvSpPr>
          <p:spPr bwMode="auto">
            <a:xfrm>
              <a:off x="1173" y="1738"/>
              <a:ext cx="1" cy="1"/>
            </a:xfrm>
            <a:prstGeom prst="rect">
              <a:avLst/>
            </a:prstGeom>
            <a:solidFill>
              <a:srgbClr val="EF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3" name="Freeform 439"/>
            <p:cNvSpPr>
              <a:spLocks/>
            </p:cNvSpPr>
            <p:nvPr/>
          </p:nvSpPr>
          <p:spPr bwMode="auto">
            <a:xfrm>
              <a:off x="1218" y="1739"/>
              <a:ext cx="5" cy="2"/>
            </a:xfrm>
            <a:custGeom>
              <a:avLst/>
              <a:gdLst>
                <a:gd name="T0" fmla="*/ 6 w 4"/>
                <a:gd name="T1" fmla="*/ 1 h 2"/>
                <a:gd name="T2" fmla="*/ 6 w 4"/>
                <a:gd name="T3" fmla="*/ 2 h 2"/>
                <a:gd name="T4" fmla="*/ 1 w 4"/>
                <a:gd name="T5" fmla="*/ 1 h 2"/>
                <a:gd name="T6" fmla="*/ 0 w 4"/>
                <a:gd name="T7" fmla="*/ 1 h 2"/>
                <a:gd name="T8" fmla="*/ 1 w 4"/>
                <a:gd name="T9" fmla="*/ 0 h 2"/>
                <a:gd name="T10" fmla="*/ 6 w 4"/>
                <a:gd name="T11" fmla="*/ 1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4" y="1"/>
                  </a:moveTo>
                  <a:cubicBezTo>
                    <a:pt x="4" y="2"/>
                    <a:pt x="4" y="2"/>
                    <a:pt x="4" y="2"/>
                  </a:cubicBezTo>
                  <a:cubicBezTo>
                    <a:pt x="3" y="1"/>
                    <a:pt x="3" y="0"/>
                    <a:pt x="1" y="1"/>
                  </a:cubicBezTo>
                  <a:cubicBezTo>
                    <a:pt x="1" y="1"/>
                    <a:pt x="1" y="1"/>
                    <a:pt x="0" y="1"/>
                  </a:cubicBezTo>
                  <a:cubicBezTo>
                    <a:pt x="0" y="1"/>
                    <a:pt x="1" y="0"/>
                    <a:pt x="1" y="0"/>
                  </a:cubicBezTo>
                  <a:cubicBezTo>
                    <a:pt x="3" y="0"/>
                    <a:pt x="4" y="0"/>
                    <a:pt x="4" y="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4" name="Rectangle 440"/>
            <p:cNvSpPr>
              <a:spLocks noChangeArrowheads="1"/>
            </p:cNvSpPr>
            <p:nvPr/>
          </p:nvSpPr>
          <p:spPr bwMode="auto">
            <a:xfrm>
              <a:off x="1325" y="1741"/>
              <a:ext cx="1" cy="1"/>
            </a:xfrm>
            <a:prstGeom prst="rect">
              <a:avLst/>
            </a:prstGeom>
            <a:solidFill>
              <a:srgbClr val="EF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5" name="Freeform 441"/>
            <p:cNvSpPr>
              <a:spLocks/>
            </p:cNvSpPr>
            <p:nvPr/>
          </p:nvSpPr>
          <p:spPr bwMode="auto">
            <a:xfrm>
              <a:off x="1281" y="1743"/>
              <a:ext cx="27" cy="23"/>
            </a:xfrm>
            <a:custGeom>
              <a:avLst/>
              <a:gdLst>
                <a:gd name="T0" fmla="*/ 18 w 23"/>
                <a:gd name="T1" fmla="*/ 3 h 20"/>
                <a:gd name="T2" fmla="*/ 21 w 23"/>
                <a:gd name="T3" fmla="*/ 8 h 20"/>
                <a:gd name="T4" fmla="*/ 22 w 23"/>
                <a:gd name="T5" fmla="*/ 3 h 20"/>
                <a:gd name="T6" fmla="*/ 25 w 23"/>
                <a:gd name="T7" fmla="*/ 7 h 20"/>
                <a:gd name="T8" fmla="*/ 23 w 23"/>
                <a:gd name="T9" fmla="*/ 18 h 20"/>
                <a:gd name="T10" fmla="*/ 29 w 23"/>
                <a:gd name="T11" fmla="*/ 18 h 20"/>
                <a:gd name="T12" fmla="*/ 32 w 23"/>
                <a:gd name="T13" fmla="*/ 24 h 20"/>
                <a:gd name="T14" fmla="*/ 26 w 23"/>
                <a:gd name="T15" fmla="*/ 26 h 20"/>
                <a:gd name="T16" fmla="*/ 5 w 23"/>
                <a:gd name="T17" fmla="*/ 25 h 20"/>
                <a:gd name="T18" fmla="*/ 1 w 23"/>
                <a:gd name="T19" fmla="*/ 18 h 20"/>
                <a:gd name="T20" fmla="*/ 11 w 23"/>
                <a:gd name="T21" fmla="*/ 12 h 20"/>
                <a:gd name="T22" fmla="*/ 18 w 23"/>
                <a:gd name="T23" fmla="*/ 0 h 20"/>
                <a:gd name="T24" fmla="*/ 18 w 23"/>
                <a:gd name="T25" fmla="*/ 3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20"/>
                <a:gd name="T41" fmla="*/ 23 w 23"/>
                <a:gd name="T42" fmla="*/ 20 h 2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20">
                  <a:moveTo>
                    <a:pt x="13" y="3"/>
                  </a:moveTo>
                  <a:cubicBezTo>
                    <a:pt x="14" y="4"/>
                    <a:pt x="14" y="5"/>
                    <a:pt x="15" y="6"/>
                  </a:cubicBezTo>
                  <a:cubicBezTo>
                    <a:pt x="16" y="5"/>
                    <a:pt x="16" y="4"/>
                    <a:pt x="16" y="3"/>
                  </a:cubicBezTo>
                  <a:cubicBezTo>
                    <a:pt x="17" y="3"/>
                    <a:pt x="17" y="6"/>
                    <a:pt x="18" y="5"/>
                  </a:cubicBezTo>
                  <a:cubicBezTo>
                    <a:pt x="19" y="8"/>
                    <a:pt x="19" y="11"/>
                    <a:pt x="17" y="14"/>
                  </a:cubicBezTo>
                  <a:cubicBezTo>
                    <a:pt x="18" y="15"/>
                    <a:pt x="19" y="13"/>
                    <a:pt x="21" y="14"/>
                  </a:cubicBezTo>
                  <a:cubicBezTo>
                    <a:pt x="22" y="15"/>
                    <a:pt x="23" y="17"/>
                    <a:pt x="23" y="18"/>
                  </a:cubicBezTo>
                  <a:cubicBezTo>
                    <a:pt x="22" y="19"/>
                    <a:pt x="20" y="19"/>
                    <a:pt x="19" y="20"/>
                  </a:cubicBezTo>
                  <a:cubicBezTo>
                    <a:pt x="14" y="20"/>
                    <a:pt x="9" y="20"/>
                    <a:pt x="3" y="19"/>
                  </a:cubicBezTo>
                  <a:cubicBezTo>
                    <a:pt x="2" y="18"/>
                    <a:pt x="0" y="16"/>
                    <a:pt x="1" y="14"/>
                  </a:cubicBezTo>
                  <a:cubicBezTo>
                    <a:pt x="3" y="12"/>
                    <a:pt x="6" y="12"/>
                    <a:pt x="8" y="9"/>
                  </a:cubicBezTo>
                  <a:cubicBezTo>
                    <a:pt x="9" y="6"/>
                    <a:pt x="9" y="2"/>
                    <a:pt x="13" y="0"/>
                  </a:cubicBezTo>
                  <a:lnTo>
                    <a:pt x="13" y="3"/>
                  </a:lnTo>
                  <a:close/>
                </a:path>
              </a:pathLst>
            </a:custGeom>
            <a:solidFill>
              <a:srgbClr val="F8C6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6" name="Freeform 442"/>
            <p:cNvSpPr>
              <a:spLocks/>
            </p:cNvSpPr>
            <p:nvPr/>
          </p:nvSpPr>
          <p:spPr bwMode="auto">
            <a:xfrm>
              <a:off x="1242" y="1746"/>
              <a:ext cx="29" cy="19"/>
            </a:xfrm>
            <a:custGeom>
              <a:avLst/>
              <a:gdLst>
                <a:gd name="T0" fmla="*/ 32 w 25"/>
                <a:gd name="T1" fmla="*/ 3 h 17"/>
                <a:gd name="T2" fmla="*/ 34 w 25"/>
                <a:gd name="T3" fmla="*/ 11 h 17"/>
                <a:gd name="T4" fmla="*/ 28 w 25"/>
                <a:gd name="T5" fmla="*/ 11 h 17"/>
                <a:gd name="T6" fmla="*/ 26 w 25"/>
                <a:gd name="T7" fmla="*/ 21 h 17"/>
                <a:gd name="T8" fmla="*/ 23 w 25"/>
                <a:gd name="T9" fmla="*/ 19 h 17"/>
                <a:gd name="T10" fmla="*/ 17 w 25"/>
                <a:gd name="T11" fmla="*/ 21 h 17"/>
                <a:gd name="T12" fmla="*/ 6 w 25"/>
                <a:gd name="T13" fmla="*/ 21 h 17"/>
                <a:gd name="T14" fmla="*/ 1 w 25"/>
                <a:gd name="T15" fmla="*/ 13 h 17"/>
                <a:gd name="T16" fmla="*/ 0 w 25"/>
                <a:gd name="T17" fmla="*/ 10 h 17"/>
                <a:gd name="T18" fmla="*/ 1 w 25"/>
                <a:gd name="T19" fmla="*/ 10 h 17"/>
                <a:gd name="T20" fmla="*/ 0 w 25"/>
                <a:gd name="T21" fmla="*/ 7 h 17"/>
                <a:gd name="T22" fmla="*/ 2 w 25"/>
                <a:gd name="T23" fmla="*/ 8 h 17"/>
                <a:gd name="T24" fmla="*/ 3 w 25"/>
                <a:gd name="T25" fmla="*/ 1 h 17"/>
                <a:gd name="T26" fmla="*/ 14 w 25"/>
                <a:gd name="T27" fmla="*/ 9 h 17"/>
                <a:gd name="T28" fmla="*/ 19 w 25"/>
                <a:gd name="T29" fmla="*/ 9 h 17"/>
                <a:gd name="T30" fmla="*/ 24 w 25"/>
                <a:gd name="T31" fmla="*/ 0 h 17"/>
                <a:gd name="T32" fmla="*/ 32 w 25"/>
                <a:gd name="T33" fmla="*/ 3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17"/>
                <a:gd name="T53" fmla="*/ 25 w 25"/>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17">
                  <a:moveTo>
                    <a:pt x="24" y="3"/>
                  </a:moveTo>
                  <a:cubicBezTo>
                    <a:pt x="25" y="5"/>
                    <a:pt x="24" y="7"/>
                    <a:pt x="25" y="9"/>
                  </a:cubicBezTo>
                  <a:cubicBezTo>
                    <a:pt x="24" y="9"/>
                    <a:pt x="22" y="7"/>
                    <a:pt x="21" y="9"/>
                  </a:cubicBezTo>
                  <a:cubicBezTo>
                    <a:pt x="21" y="12"/>
                    <a:pt x="21" y="15"/>
                    <a:pt x="19" y="17"/>
                  </a:cubicBezTo>
                  <a:cubicBezTo>
                    <a:pt x="18" y="17"/>
                    <a:pt x="18" y="15"/>
                    <a:pt x="17" y="15"/>
                  </a:cubicBezTo>
                  <a:cubicBezTo>
                    <a:pt x="15" y="15"/>
                    <a:pt x="13" y="15"/>
                    <a:pt x="13" y="17"/>
                  </a:cubicBezTo>
                  <a:cubicBezTo>
                    <a:pt x="10" y="17"/>
                    <a:pt x="7" y="17"/>
                    <a:pt x="4" y="17"/>
                  </a:cubicBezTo>
                  <a:cubicBezTo>
                    <a:pt x="2" y="16"/>
                    <a:pt x="1" y="14"/>
                    <a:pt x="1" y="11"/>
                  </a:cubicBezTo>
                  <a:cubicBezTo>
                    <a:pt x="0" y="10"/>
                    <a:pt x="0" y="9"/>
                    <a:pt x="0" y="8"/>
                  </a:cubicBezTo>
                  <a:cubicBezTo>
                    <a:pt x="1" y="9"/>
                    <a:pt x="1" y="8"/>
                    <a:pt x="1" y="8"/>
                  </a:cubicBezTo>
                  <a:cubicBezTo>
                    <a:pt x="1" y="7"/>
                    <a:pt x="0" y="6"/>
                    <a:pt x="0" y="5"/>
                  </a:cubicBezTo>
                  <a:cubicBezTo>
                    <a:pt x="1" y="4"/>
                    <a:pt x="2" y="7"/>
                    <a:pt x="2" y="6"/>
                  </a:cubicBezTo>
                  <a:cubicBezTo>
                    <a:pt x="3" y="5"/>
                    <a:pt x="2" y="3"/>
                    <a:pt x="3" y="1"/>
                  </a:cubicBezTo>
                  <a:cubicBezTo>
                    <a:pt x="5" y="3"/>
                    <a:pt x="8" y="5"/>
                    <a:pt x="10" y="7"/>
                  </a:cubicBezTo>
                  <a:cubicBezTo>
                    <a:pt x="12" y="8"/>
                    <a:pt x="13" y="7"/>
                    <a:pt x="14" y="7"/>
                  </a:cubicBezTo>
                  <a:cubicBezTo>
                    <a:pt x="16" y="5"/>
                    <a:pt x="14" y="0"/>
                    <a:pt x="18" y="0"/>
                  </a:cubicBezTo>
                  <a:cubicBezTo>
                    <a:pt x="21" y="0"/>
                    <a:pt x="23" y="1"/>
                    <a:pt x="24" y="3"/>
                  </a:cubicBezTo>
                  <a:close/>
                </a:path>
              </a:pathLst>
            </a:custGeom>
            <a:solidFill>
              <a:srgbClr val="FFD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7" name="Freeform 443"/>
            <p:cNvSpPr>
              <a:spLocks/>
            </p:cNvSpPr>
            <p:nvPr/>
          </p:nvSpPr>
          <p:spPr bwMode="auto">
            <a:xfrm>
              <a:off x="1219" y="1748"/>
              <a:ext cx="4" cy="2"/>
            </a:xfrm>
            <a:custGeom>
              <a:avLst/>
              <a:gdLst>
                <a:gd name="T0" fmla="*/ 1 w 3"/>
                <a:gd name="T1" fmla="*/ 1 h 2"/>
                <a:gd name="T2" fmla="*/ 5 w 3"/>
                <a:gd name="T3" fmla="*/ 0 h 2"/>
                <a:gd name="T4" fmla="*/ 4 w 3"/>
                <a:gd name="T5" fmla="*/ 2 h 2"/>
                <a:gd name="T6" fmla="*/ 0 w 3"/>
                <a:gd name="T7" fmla="*/ 1 h 2"/>
                <a:gd name="T8" fmla="*/ 0 w 3"/>
                <a:gd name="T9" fmla="*/ 0 h 2"/>
                <a:gd name="T10" fmla="*/ 1 w 3"/>
                <a:gd name="T11" fmla="*/ 1 h 2"/>
                <a:gd name="T12" fmla="*/ 0 60000 65536"/>
                <a:gd name="T13" fmla="*/ 0 60000 65536"/>
                <a:gd name="T14" fmla="*/ 0 60000 65536"/>
                <a:gd name="T15" fmla="*/ 0 60000 65536"/>
                <a:gd name="T16" fmla="*/ 0 60000 65536"/>
                <a:gd name="T17" fmla="*/ 0 60000 65536"/>
                <a:gd name="T18" fmla="*/ 0 w 3"/>
                <a:gd name="T19" fmla="*/ 0 h 2"/>
                <a:gd name="T20" fmla="*/ 3 w 3"/>
                <a:gd name="T21" fmla="*/ 2 h 2"/>
              </a:gdLst>
              <a:ahLst/>
              <a:cxnLst>
                <a:cxn ang="T12">
                  <a:pos x="T0" y="T1"/>
                </a:cxn>
                <a:cxn ang="T13">
                  <a:pos x="T2" y="T3"/>
                </a:cxn>
                <a:cxn ang="T14">
                  <a:pos x="T4" y="T5"/>
                </a:cxn>
                <a:cxn ang="T15">
                  <a:pos x="T6" y="T7"/>
                </a:cxn>
                <a:cxn ang="T16">
                  <a:pos x="T8" y="T9"/>
                </a:cxn>
                <a:cxn ang="T17">
                  <a:pos x="T10" y="T11"/>
                </a:cxn>
              </a:cxnLst>
              <a:rect l="T18" t="T19" r="T20" b="T21"/>
              <a:pathLst>
                <a:path w="3" h="2">
                  <a:moveTo>
                    <a:pt x="1" y="1"/>
                  </a:moveTo>
                  <a:cubicBezTo>
                    <a:pt x="3" y="0"/>
                    <a:pt x="3" y="0"/>
                    <a:pt x="3" y="0"/>
                  </a:cubicBezTo>
                  <a:cubicBezTo>
                    <a:pt x="3" y="1"/>
                    <a:pt x="2" y="1"/>
                    <a:pt x="2" y="2"/>
                  </a:cubicBezTo>
                  <a:cubicBezTo>
                    <a:pt x="1" y="2"/>
                    <a:pt x="1" y="2"/>
                    <a:pt x="0" y="1"/>
                  </a:cubicBezTo>
                  <a:cubicBezTo>
                    <a:pt x="0" y="0"/>
                    <a:pt x="0" y="0"/>
                    <a:pt x="0" y="0"/>
                  </a:cubicBezTo>
                  <a:cubicBezTo>
                    <a:pt x="1" y="0"/>
                    <a:pt x="1" y="1"/>
                    <a:pt x="1" y="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8" name="Freeform 444"/>
            <p:cNvSpPr>
              <a:spLocks/>
            </p:cNvSpPr>
            <p:nvPr/>
          </p:nvSpPr>
          <p:spPr bwMode="auto">
            <a:xfrm>
              <a:off x="1293" y="1747"/>
              <a:ext cx="4" cy="3"/>
            </a:xfrm>
            <a:custGeom>
              <a:avLst/>
              <a:gdLst>
                <a:gd name="T0" fmla="*/ 4 w 4"/>
                <a:gd name="T1" fmla="*/ 2 h 3"/>
                <a:gd name="T2" fmla="*/ 3 w 4"/>
                <a:gd name="T3" fmla="*/ 3 h 3"/>
                <a:gd name="T4" fmla="*/ 2 w 4"/>
                <a:gd name="T5" fmla="*/ 1 h 3"/>
                <a:gd name="T6" fmla="*/ 0 w 4"/>
                <a:gd name="T7" fmla="*/ 2 h 3"/>
                <a:gd name="T8" fmla="*/ 1 w 4"/>
                <a:gd name="T9" fmla="*/ 1 h 3"/>
                <a:gd name="T10" fmla="*/ 4 w 4"/>
                <a:gd name="T11" fmla="*/ 2 h 3"/>
                <a:gd name="T12" fmla="*/ 0 60000 65536"/>
                <a:gd name="T13" fmla="*/ 0 60000 65536"/>
                <a:gd name="T14" fmla="*/ 0 60000 65536"/>
                <a:gd name="T15" fmla="*/ 0 60000 65536"/>
                <a:gd name="T16" fmla="*/ 0 60000 65536"/>
                <a:gd name="T17" fmla="*/ 0 60000 65536"/>
                <a:gd name="T18" fmla="*/ 0 w 4"/>
                <a:gd name="T19" fmla="*/ 0 h 3"/>
                <a:gd name="T20" fmla="*/ 4 w 4"/>
                <a:gd name="T21" fmla="*/ 3 h 3"/>
              </a:gdLst>
              <a:ahLst/>
              <a:cxnLst>
                <a:cxn ang="T12">
                  <a:pos x="T0" y="T1"/>
                </a:cxn>
                <a:cxn ang="T13">
                  <a:pos x="T2" y="T3"/>
                </a:cxn>
                <a:cxn ang="T14">
                  <a:pos x="T4" y="T5"/>
                </a:cxn>
                <a:cxn ang="T15">
                  <a:pos x="T6" y="T7"/>
                </a:cxn>
                <a:cxn ang="T16">
                  <a:pos x="T8" y="T9"/>
                </a:cxn>
                <a:cxn ang="T17">
                  <a:pos x="T10" y="T11"/>
                </a:cxn>
              </a:cxnLst>
              <a:rect l="T18" t="T19" r="T20" b="T21"/>
              <a:pathLst>
                <a:path w="4" h="3">
                  <a:moveTo>
                    <a:pt x="4" y="2"/>
                  </a:moveTo>
                  <a:cubicBezTo>
                    <a:pt x="4" y="2"/>
                    <a:pt x="4" y="3"/>
                    <a:pt x="3" y="3"/>
                  </a:cubicBezTo>
                  <a:cubicBezTo>
                    <a:pt x="3" y="2"/>
                    <a:pt x="3" y="2"/>
                    <a:pt x="2" y="1"/>
                  </a:cubicBezTo>
                  <a:cubicBezTo>
                    <a:pt x="1" y="1"/>
                    <a:pt x="1" y="2"/>
                    <a:pt x="0" y="2"/>
                  </a:cubicBezTo>
                  <a:cubicBezTo>
                    <a:pt x="0" y="1"/>
                    <a:pt x="1" y="1"/>
                    <a:pt x="1" y="1"/>
                  </a:cubicBezTo>
                  <a:cubicBezTo>
                    <a:pt x="2" y="0"/>
                    <a:pt x="3" y="2"/>
                    <a:pt x="4" y="2"/>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39" name="Freeform 445"/>
            <p:cNvSpPr>
              <a:spLocks/>
            </p:cNvSpPr>
            <p:nvPr/>
          </p:nvSpPr>
          <p:spPr bwMode="auto">
            <a:xfrm>
              <a:off x="1264" y="1748"/>
              <a:ext cx="6" cy="4"/>
            </a:xfrm>
            <a:custGeom>
              <a:avLst/>
              <a:gdLst>
                <a:gd name="T0" fmla="*/ 6 w 5"/>
                <a:gd name="T1" fmla="*/ 2 h 4"/>
                <a:gd name="T2" fmla="*/ 6 w 5"/>
                <a:gd name="T3" fmla="*/ 4 h 4"/>
                <a:gd name="T4" fmla="*/ 1 w 5"/>
                <a:gd name="T5" fmla="*/ 4 h 4"/>
                <a:gd name="T6" fmla="*/ 1 w 5"/>
                <a:gd name="T7" fmla="*/ 1 h 4"/>
                <a:gd name="T8" fmla="*/ 6 w 5"/>
                <a:gd name="T9" fmla="*/ 2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4" y="2"/>
                  </a:moveTo>
                  <a:cubicBezTo>
                    <a:pt x="5" y="2"/>
                    <a:pt x="4" y="3"/>
                    <a:pt x="4" y="4"/>
                  </a:cubicBezTo>
                  <a:cubicBezTo>
                    <a:pt x="3" y="4"/>
                    <a:pt x="2" y="4"/>
                    <a:pt x="1" y="4"/>
                  </a:cubicBezTo>
                  <a:cubicBezTo>
                    <a:pt x="1" y="3"/>
                    <a:pt x="0" y="2"/>
                    <a:pt x="1" y="1"/>
                  </a:cubicBezTo>
                  <a:cubicBezTo>
                    <a:pt x="2" y="0"/>
                    <a:pt x="4" y="0"/>
                    <a:pt x="4" y="2"/>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0" name="Freeform 446"/>
            <p:cNvSpPr>
              <a:spLocks/>
            </p:cNvSpPr>
            <p:nvPr/>
          </p:nvSpPr>
          <p:spPr bwMode="auto">
            <a:xfrm>
              <a:off x="1208" y="1751"/>
              <a:ext cx="9" cy="6"/>
            </a:xfrm>
            <a:custGeom>
              <a:avLst/>
              <a:gdLst>
                <a:gd name="T0" fmla="*/ 10 w 8"/>
                <a:gd name="T1" fmla="*/ 0 h 5"/>
                <a:gd name="T2" fmla="*/ 7 w 8"/>
                <a:gd name="T3" fmla="*/ 5 h 5"/>
                <a:gd name="T4" fmla="*/ 0 w 8"/>
                <a:gd name="T5" fmla="*/ 6 h 5"/>
                <a:gd name="T6" fmla="*/ 0 w 8"/>
                <a:gd name="T7" fmla="*/ 2 h 5"/>
                <a:gd name="T8" fmla="*/ 10 w 8"/>
                <a:gd name="T9" fmla="*/ 0 h 5"/>
                <a:gd name="T10" fmla="*/ 0 60000 65536"/>
                <a:gd name="T11" fmla="*/ 0 60000 65536"/>
                <a:gd name="T12" fmla="*/ 0 60000 65536"/>
                <a:gd name="T13" fmla="*/ 0 60000 65536"/>
                <a:gd name="T14" fmla="*/ 0 60000 65536"/>
                <a:gd name="T15" fmla="*/ 0 w 8"/>
                <a:gd name="T16" fmla="*/ 0 h 5"/>
                <a:gd name="T17" fmla="*/ 8 w 8"/>
                <a:gd name="T18" fmla="*/ 5 h 5"/>
              </a:gdLst>
              <a:ahLst/>
              <a:cxnLst>
                <a:cxn ang="T10">
                  <a:pos x="T0" y="T1"/>
                </a:cxn>
                <a:cxn ang="T11">
                  <a:pos x="T2" y="T3"/>
                </a:cxn>
                <a:cxn ang="T12">
                  <a:pos x="T4" y="T5"/>
                </a:cxn>
                <a:cxn ang="T13">
                  <a:pos x="T6" y="T7"/>
                </a:cxn>
                <a:cxn ang="T14">
                  <a:pos x="T8" y="T9"/>
                </a:cxn>
              </a:cxnLst>
              <a:rect l="T15" t="T16" r="T17" b="T18"/>
              <a:pathLst>
                <a:path w="8" h="5">
                  <a:moveTo>
                    <a:pt x="8" y="0"/>
                  </a:moveTo>
                  <a:cubicBezTo>
                    <a:pt x="8" y="2"/>
                    <a:pt x="6" y="2"/>
                    <a:pt x="5" y="3"/>
                  </a:cubicBezTo>
                  <a:cubicBezTo>
                    <a:pt x="4" y="3"/>
                    <a:pt x="2" y="5"/>
                    <a:pt x="0" y="4"/>
                  </a:cubicBezTo>
                  <a:cubicBezTo>
                    <a:pt x="0" y="3"/>
                    <a:pt x="0" y="3"/>
                    <a:pt x="0" y="2"/>
                  </a:cubicBezTo>
                  <a:cubicBezTo>
                    <a:pt x="2" y="0"/>
                    <a:pt x="5" y="0"/>
                    <a:pt x="8"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1" name="Freeform 447"/>
            <p:cNvSpPr>
              <a:spLocks/>
            </p:cNvSpPr>
            <p:nvPr/>
          </p:nvSpPr>
          <p:spPr bwMode="auto">
            <a:xfrm>
              <a:off x="1209" y="1751"/>
              <a:ext cx="7" cy="5"/>
            </a:xfrm>
            <a:custGeom>
              <a:avLst/>
              <a:gdLst>
                <a:gd name="T0" fmla="*/ 6 w 6"/>
                <a:gd name="T1" fmla="*/ 4 h 4"/>
                <a:gd name="T2" fmla="*/ 0 w 6"/>
                <a:gd name="T3" fmla="*/ 5 h 4"/>
                <a:gd name="T4" fmla="*/ 8 w 6"/>
                <a:gd name="T5" fmla="*/ 0 h 4"/>
                <a:gd name="T6" fmla="*/ 6 w 6"/>
                <a:gd name="T7" fmla="*/ 4 h 4"/>
                <a:gd name="T8" fmla="*/ 0 60000 65536"/>
                <a:gd name="T9" fmla="*/ 0 60000 65536"/>
                <a:gd name="T10" fmla="*/ 0 60000 65536"/>
                <a:gd name="T11" fmla="*/ 0 60000 65536"/>
                <a:gd name="T12" fmla="*/ 0 w 6"/>
                <a:gd name="T13" fmla="*/ 0 h 4"/>
                <a:gd name="T14" fmla="*/ 6 w 6"/>
                <a:gd name="T15" fmla="*/ 4 h 4"/>
              </a:gdLst>
              <a:ahLst/>
              <a:cxnLst>
                <a:cxn ang="T8">
                  <a:pos x="T0" y="T1"/>
                </a:cxn>
                <a:cxn ang="T9">
                  <a:pos x="T2" y="T3"/>
                </a:cxn>
                <a:cxn ang="T10">
                  <a:pos x="T4" y="T5"/>
                </a:cxn>
                <a:cxn ang="T11">
                  <a:pos x="T6" y="T7"/>
                </a:cxn>
              </a:cxnLst>
              <a:rect l="T12" t="T13" r="T14" b="T15"/>
              <a:pathLst>
                <a:path w="6" h="4">
                  <a:moveTo>
                    <a:pt x="4" y="2"/>
                  </a:moveTo>
                  <a:cubicBezTo>
                    <a:pt x="3" y="3"/>
                    <a:pt x="1" y="4"/>
                    <a:pt x="0" y="3"/>
                  </a:cubicBezTo>
                  <a:cubicBezTo>
                    <a:pt x="1" y="1"/>
                    <a:pt x="3" y="1"/>
                    <a:pt x="6" y="0"/>
                  </a:cubicBezTo>
                  <a:cubicBezTo>
                    <a:pt x="6" y="1"/>
                    <a:pt x="5" y="2"/>
                    <a:pt x="4" y="2"/>
                  </a:cubicBez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2" name="Freeform 448"/>
            <p:cNvSpPr>
              <a:spLocks/>
            </p:cNvSpPr>
            <p:nvPr/>
          </p:nvSpPr>
          <p:spPr bwMode="auto">
            <a:xfrm>
              <a:off x="1248" y="1752"/>
              <a:ext cx="6" cy="12"/>
            </a:xfrm>
            <a:custGeom>
              <a:avLst/>
              <a:gdLst>
                <a:gd name="T0" fmla="*/ 7 w 5"/>
                <a:gd name="T1" fmla="*/ 5 h 10"/>
                <a:gd name="T2" fmla="*/ 2 w 5"/>
                <a:gd name="T3" fmla="*/ 2 h 10"/>
                <a:gd name="T4" fmla="*/ 5 w 5"/>
                <a:gd name="T5" fmla="*/ 6 h 10"/>
                <a:gd name="T6" fmla="*/ 6 w 5"/>
                <a:gd name="T7" fmla="*/ 7 h 10"/>
                <a:gd name="T8" fmla="*/ 2 w 5"/>
                <a:gd name="T9" fmla="*/ 10 h 10"/>
                <a:gd name="T10" fmla="*/ 7 w 5"/>
                <a:gd name="T11" fmla="*/ 13 h 10"/>
                <a:gd name="T12" fmla="*/ 2 w 5"/>
                <a:gd name="T13" fmla="*/ 12 h 10"/>
                <a:gd name="T14" fmla="*/ 1 w 5"/>
                <a:gd name="T15" fmla="*/ 8 h 10"/>
                <a:gd name="T16" fmla="*/ 2 w 5"/>
                <a:gd name="T17" fmla="*/ 6 h 10"/>
                <a:gd name="T18" fmla="*/ 1 w 5"/>
                <a:gd name="T19" fmla="*/ 1 h 10"/>
                <a:gd name="T20" fmla="*/ 7 w 5"/>
                <a:gd name="T21" fmla="*/ 5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0"/>
                <a:gd name="T35" fmla="*/ 5 w 5"/>
                <a:gd name="T36" fmla="*/ 10 h 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0">
                  <a:moveTo>
                    <a:pt x="5" y="3"/>
                  </a:moveTo>
                  <a:cubicBezTo>
                    <a:pt x="4" y="3"/>
                    <a:pt x="3" y="1"/>
                    <a:pt x="2" y="2"/>
                  </a:cubicBezTo>
                  <a:cubicBezTo>
                    <a:pt x="1" y="3"/>
                    <a:pt x="3" y="4"/>
                    <a:pt x="3" y="4"/>
                  </a:cubicBezTo>
                  <a:cubicBezTo>
                    <a:pt x="4" y="4"/>
                    <a:pt x="4" y="4"/>
                    <a:pt x="4" y="5"/>
                  </a:cubicBezTo>
                  <a:cubicBezTo>
                    <a:pt x="4" y="6"/>
                    <a:pt x="1" y="5"/>
                    <a:pt x="2" y="7"/>
                  </a:cubicBezTo>
                  <a:cubicBezTo>
                    <a:pt x="3" y="8"/>
                    <a:pt x="5" y="8"/>
                    <a:pt x="5" y="9"/>
                  </a:cubicBezTo>
                  <a:cubicBezTo>
                    <a:pt x="4" y="10"/>
                    <a:pt x="3" y="8"/>
                    <a:pt x="2" y="8"/>
                  </a:cubicBezTo>
                  <a:cubicBezTo>
                    <a:pt x="1" y="7"/>
                    <a:pt x="1" y="6"/>
                    <a:pt x="1" y="6"/>
                  </a:cubicBezTo>
                  <a:cubicBezTo>
                    <a:pt x="2" y="5"/>
                    <a:pt x="3" y="5"/>
                    <a:pt x="2" y="4"/>
                  </a:cubicBezTo>
                  <a:cubicBezTo>
                    <a:pt x="1" y="4"/>
                    <a:pt x="0" y="3"/>
                    <a:pt x="1" y="1"/>
                  </a:cubicBezTo>
                  <a:cubicBezTo>
                    <a:pt x="2" y="0"/>
                    <a:pt x="4" y="2"/>
                    <a:pt x="5" y="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3" name="Freeform 449"/>
            <p:cNvSpPr>
              <a:spLocks/>
            </p:cNvSpPr>
            <p:nvPr/>
          </p:nvSpPr>
          <p:spPr bwMode="auto">
            <a:xfrm>
              <a:off x="1179" y="1756"/>
              <a:ext cx="9" cy="10"/>
            </a:xfrm>
            <a:custGeom>
              <a:avLst/>
              <a:gdLst>
                <a:gd name="T0" fmla="*/ 10 w 8"/>
                <a:gd name="T1" fmla="*/ 2 h 9"/>
                <a:gd name="T2" fmla="*/ 10 w 8"/>
                <a:gd name="T3" fmla="*/ 3 h 9"/>
                <a:gd name="T4" fmla="*/ 0 w 8"/>
                <a:gd name="T5" fmla="*/ 2 h 9"/>
                <a:gd name="T6" fmla="*/ 6 w 8"/>
                <a:gd name="T7" fmla="*/ 0 h 9"/>
                <a:gd name="T8" fmla="*/ 10 w 8"/>
                <a:gd name="T9" fmla="*/ 2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8" y="2"/>
                  </a:moveTo>
                  <a:cubicBezTo>
                    <a:pt x="8" y="3"/>
                    <a:pt x="8" y="3"/>
                    <a:pt x="8" y="3"/>
                  </a:cubicBezTo>
                  <a:cubicBezTo>
                    <a:pt x="5" y="2"/>
                    <a:pt x="0" y="9"/>
                    <a:pt x="0" y="2"/>
                  </a:cubicBezTo>
                  <a:cubicBezTo>
                    <a:pt x="1" y="1"/>
                    <a:pt x="3" y="1"/>
                    <a:pt x="4" y="0"/>
                  </a:cubicBezTo>
                  <a:cubicBezTo>
                    <a:pt x="6" y="0"/>
                    <a:pt x="7" y="2"/>
                    <a:pt x="8" y="2"/>
                  </a:cubicBez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4" name="Freeform 450"/>
            <p:cNvSpPr>
              <a:spLocks/>
            </p:cNvSpPr>
            <p:nvPr/>
          </p:nvSpPr>
          <p:spPr bwMode="auto">
            <a:xfrm>
              <a:off x="1290" y="1755"/>
              <a:ext cx="3" cy="2"/>
            </a:xfrm>
            <a:custGeom>
              <a:avLst/>
              <a:gdLst>
                <a:gd name="T0" fmla="*/ 3 w 2"/>
                <a:gd name="T1" fmla="*/ 0 h 2"/>
                <a:gd name="T2" fmla="*/ 3 w 2"/>
                <a:gd name="T3" fmla="*/ 2 h 2"/>
                <a:gd name="T4" fmla="*/ 3 w 2"/>
                <a:gd name="T5" fmla="*/ 2 h 2"/>
                <a:gd name="T6" fmla="*/ 3 w 2"/>
                <a:gd name="T7" fmla="*/ 0 h 2"/>
                <a:gd name="T8" fmla="*/ 0 60000 65536"/>
                <a:gd name="T9" fmla="*/ 0 60000 65536"/>
                <a:gd name="T10" fmla="*/ 0 60000 65536"/>
                <a:gd name="T11" fmla="*/ 0 60000 65536"/>
                <a:gd name="T12" fmla="*/ 0 w 2"/>
                <a:gd name="T13" fmla="*/ 0 h 2"/>
                <a:gd name="T14" fmla="*/ 2 w 2"/>
                <a:gd name="T15" fmla="*/ 2 h 2"/>
              </a:gdLst>
              <a:ahLst/>
              <a:cxnLst>
                <a:cxn ang="T8">
                  <a:pos x="T0" y="T1"/>
                </a:cxn>
                <a:cxn ang="T9">
                  <a:pos x="T2" y="T3"/>
                </a:cxn>
                <a:cxn ang="T10">
                  <a:pos x="T4" y="T5"/>
                </a:cxn>
                <a:cxn ang="T11">
                  <a:pos x="T6" y="T7"/>
                </a:cxn>
              </a:cxnLst>
              <a:rect l="T12" t="T13" r="T14" b="T15"/>
              <a:pathLst>
                <a:path w="2" h="2">
                  <a:moveTo>
                    <a:pt x="1" y="0"/>
                  </a:moveTo>
                  <a:cubicBezTo>
                    <a:pt x="2" y="1"/>
                    <a:pt x="1" y="2"/>
                    <a:pt x="1" y="2"/>
                  </a:cubicBezTo>
                  <a:cubicBezTo>
                    <a:pt x="1" y="2"/>
                    <a:pt x="1" y="2"/>
                    <a:pt x="1" y="2"/>
                  </a:cubicBezTo>
                  <a:cubicBezTo>
                    <a:pt x="0" y="2"/>
                    <a:pt x="1" y="0"/>
                    <a:pt x="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5" name="Freeform 451"/>
            <p:cNvSpPr>
              <a:spLocks noEditPoints="1"/>
            </p:cNvSpPr>
            <p:nvPr/>
          </p:nvSpPr>
          <p:spPr bwMode="auto">
            <a:xfrm>
              <a:off x="1179" y="1755"/>
              <a:ext cx="9" cy="10"/>
            </a:xfrm>
            <a:custGeom>
              <a:avLst/>
              <a:gdLst>
                <a:gd name="T0" fmla="*/ 10 w 8"/>
                <a:gd name="T1" fmla="*/ 2 h 9"/>
                <a:gd name="T2" fmla="*/ 6 w 8"/>
                <a:gd name="T3" fmla="*/ 0 h 9"/>
                <a:gd name="T4" fmla="*/ 0 w 8"/>
                <a:gd name="T5" fmla="*/ 2 h 9"/>
                <a:gd name="T6" fmla="*/ 10 w 8"/>
                <a:gd name="T7" fmla="*/ 3 h 9"/>
                <a:gd name="T8" fmla="*/ 10 w 8"/>
                <a:gd name="T9" fmla="*/ 2 h 9"/>
                <a:gd name="T10" fmla="*/ 1 w 8"/>
                <a:gd name="T11" fmla="*/ 3 h 9"/>
                <a:gd name="T12" fmla="*/ 3 w 8"/>
                <a:gd name="T13" fmla="*/ 1 h 9"/>
                <a:gd name="T14" fmla="*/ 8 w 8"/>
                <a:gd name="T15" fmla="*/ 2 h 9"/>
                <a:gd name="T16" fmla="*/ 1 w 8"/>
                <a:gd name="T17" fmla="*/ 3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9"/>
                <a:gd name="T29" fmla="*/ 8 w 8"/>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
                  <a:moveTo>
                    <a:pt x="8" y="2"/>
                  </a:moveTo>
                  <a:cubicBezTo>
                    <a:pt x="7" y="2"/>
                    <a:pt x="6" y="0"/>
                    <a:pt x="4" y="0"/>
                  </a:cubicBezTo>
                  <a:cubicBezTo>
                    <a:pt x="3" y="1"/>
                    <a:pt x="1" y="1"/>
                    <a:pt x="0" y="2"/>
                  </a:cubicBezTo>
                  <a:cubicBezTo>
                    <a:pt x="0" y="9"/>
                    <a:pt x="5" y="2"/>
                    <a:pt x="8" y="3"/>
                  </a:cubicBezTo>
                  <a:cubicBezTo>
                    <a:pt x="8" y="3"/>
                    <a:pt x="8" y="3"/>
                    <a:pt x="8" y="2"/>
                  </a:cubicBezTo>
                  <a:close/>
                  <a:moveTo>
                    <a:pt x="1" y="3"/>
                  </a:moveTo>
                  <a:cubicBezTo>
                    <a:pt x="1" y="2"/>
                    <a:pt x="2" y="2"/>
                    <a:pt x="3" y="1"/>
                  </a:cubicBezTo>
                  <a:cubicBezTo>
                    <a:pt x="4" y="1"/>
                    <a:pt x="5" y="1"/>
                    <a:pt x="6" y="2"/>
                  </a:cubicBezTo>
                  <a:cubicBezTo>
                    <a:pt x="4" y="2"/>
                    <a:pt x="3" y="5"/>
                    <a:pt x="1" y="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6" name="Freeform 452"/>
            <p:cNvSpPr>
              <a:spLocks/>
            </p:cNvSpPr>
            <p:nvPr/>
          </p:nvSpPr>
          <p:spPr bwMode="auto">
            <a:xfrm>
              <a:off x="1321" y="1756"/>
              <a:ext cx="11" cy="8"/>
            </a:xfrm>
            <a:custGeom>
              <a:avLst/>
              <a:gdLst>
                <a:gd name="T0" fmla="*/ 13 w 9"/>
                <a:gd name="T1" fmla="*/ 3 h 7"/>
                <a:gd name="T2" fmla="*/ 12 w 9"/>
                <a:gd name="T3" fmla="*/ 8 h 7"/>
                <a:gd name="T4" fmla="*/ 1 w 9"/>
                <a:gd name="T5" fmla="*/ 6 h 7"/>
                <a:gd name="T6" fmla="*/ 0 w 9"/>
                <a:gd name="T7" fmla="*/ 3 h 7"/>
                <a:gd name="T8" fmla="*/ 7 w 9"/>
                <a:gd name="T9" fmla="*/ 1 h 7"/>
                <a:gd name="T10" fmla="*/ 13 w 9"/>
                <a:gd name="T11" fmla="*/ 3 h 7"/>
                <a:gd name="T12" fmla="*/ 0 60000 65536"/>
                <a:gd name="T13" fmla="*/ 0 60000 65536"/>
                <a:gd name="T14" fmla="*/ 0 60000 65536"/>
                <a:gd name="T15" fmla="*/ 0 60000 65536"/>
                <a:gd name="T16" fmla="*/ 0 60000 65536"/>
                <a:gd name="T17" fmla="*/ 0 60000 65536"/>
                <a:gd name="T18" fmla="*/ 0 w 9"/>
                <a:gd name="T19" fmla="*/ 0 h 7"/>
                <a:gd name="T20" fmla="*/ 9 w 9"/>
                <a:gd name="T21" fmla="*/ 7 h 7"/>
              </a:gdLst>
              <a:ahLst/>
              <a:cxnLst>
                <a:cxn ang="T12">
                  <a:pos x="T0" y="T1"/>
                </a:cxn>
                <a:cxn ang="T13">
                  <a:pos x="T2" y="T3"/>
                </a:cxn>
                <a:cxn ang="T14">
                  <a:pos x="T4" y="T5"/>
                </a:cxn>
                <a:cxn ang="T15">
                  <a:pos x="T6" y="T7"/>
                </a:cxn>
                <a:cxn ang="T16">
                  <a:pos x="T8" y="T9"/>
                </a:cxn>
                <a:cxn ang="T17">
                  <a:pos x="T10" y="T11"/>
                </a:cxn>
              </a:cxnLst>
              <a:rect l="T18" t="T19" r="T20" b="T21"/>
              <a:pathLst>
                <a:path w="9" h="7">
                  <a:moveTo>
                    <a:pt x="9" y="3"/>
                  </a:moveTo>
                  <a:cubicBezTo>
                    <a:pt x="9" y="4"/>
                    <a:pt x="9" y="6"/>
                    <a:pt x="8" y="6"/>
                  </a:cubicBezTo>
                  <a:cubicBezTo>
                    <a:pt x="5" y="7"/>
                    <a:pt x="3" y="4"/>
                    <a:pt x="1" y="4"/>
                  </a:cubicBezTo>
                  <a:cubicBezTo>
                    <a:pt x="0" y="4"/>
                    <a:pt x="0" y="4"/>
                    <a:pt x="0" y="3"/>
                  </a:cubicBezTo>
                  <a:cubicBezTo>
                    <a:pt x="2" y="3"/>
                    <a:pt x="3" y="2"/>
                    <a:pt x="5" y="1"/>
                  </a:cubicBezTo>
                  <a:cubicBezTo>
                    <a:pt x="7" y="0"/>
                    <a:pt x="9" y="1"/>
                    <a:pt x="9" y="3"/>
                  </a:cubicBezTo>
                  <a:close/>
                </a:path>
              </a:pathLst>
            </a:custGeom>
            <a:solidFill>
              <a:srgbClr val="F5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7" name="Freeform 453"/>
            <p:cNvSpPr>
              <a:spLocks/>
            </p:cNvSpPr>
            <p:nvPr/>
          </p:nvSpPr>
          <p:spPr bwMode="auto">
            <a:xfrm>
              <a:off x="1227" y="1757"/>
              <a:ext cx="1" cy="2"/>
            </a:xfrm>
            <a:custGeom>
              <a:avLst/>
              <a:gdLst>
                <a:gd name="T0" fmla="*/ 1 w 1"/>
                <a:gd name="T1" fmla="*/ 2 h 2"/>
                <a:gd name="T2" fmla="*/ 0 w 1"/>
                <a:gd name="T3" fmla="*/ 1 h 2"/>
                <a:gd name="T4" fmla="*/ 1 w 1"/>
                <a:gd name="T5" fmla="*/ 0 h 2"/>
                <a:gd name="T6" fmla="*/ 1 w 1"/>
                <a:gd name="T7" fmla="*/ 2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1" y="2"/>
                  </a:moveTo>
                  <a:cubicBezTo>
                    <a:pt x="0" y="2"/>
                    <a:pt x="0" y="1"/>
                    <a:pt x="0" y="1"/>
                  </a:cubicBezTo>
                  <a:cubicBezTo>
                    <a:pt x="1" y="0"/>
                    <a:pt x="1" y="0"/>
                    <a:pt x="1" y="0"/>
                  </a:cubicBezTo>
                  <a:cubicBezTo>
                    <a:pt x="1" y="0"/>
                    <a:pt x="1" y="1"/>
                    <a:pt x="1" y="2"/>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8" name="Freeform 454"/>
            <p:cNvSpPr>
              <a:spLocks noEditPoints="1"/>
            </p:cNvSpPr>
            <p:nvPr/>
          </p:nvSpPr>
          <p:spPr bwMode="auto">
            <a:xfrm>
              <a:off x="1321" y="1756"/>
              <a:ext cx="11" cy="7"/>
            </a:xfrm>
            <a:custGeom>
              <a:avLst/>
              <a:gdLst>
                <a:gd name="T0" fmla="*/ 13 w 9"/>
                <a:gd name="T1" fmla="*/ 5 h 6"/>
                <a:gd name="T2" fmla="*/ 7 w 9"/>
                <a:gd name="T3" fmla="*/ 1 h 6"/>
                <a:gd name="T4" fmla="*/ 1 w 9"/>
                <a:gd name="T5" fmla="*/ 5 h 6"/>
                <a:gd name="T6" fmla="*/ 1 w 9"/>
                <a:gd name="T7" fmla="*/ 6 h 6"/>
                <a:gd name="T8" fmla="*/ 12 w 9"/>
                <a:gd name="T9" fmla="*/ 7 h 6"/>
                <a:gd name="T10" fmla="*/ 13 w 9"/>
                <a:gd name="T11" fmla="*/ 5 h 6"/>
                <a:gd name="T12" fmla="*/ 11 w 9"/>
                <a:gd name="T13" fmla="*/ 6 h 6"/>
                <a:gd name="T14" fmla="*/ 5 w 9"/>
                <a:gd name="T15" fmla="*/ 5 h 6"/>
                <a:gd name="T16" fmla="*/ 12 w 9"/>
                <a:gd name="T17" fmla="*/ 5 h 6"/>
                <a:gd name="T18" fmla="*/ 11 w 9"/>
                <a:gd name="T19" fmla="*/ 6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6"/>
                <a:gd name="T32" fmla="*/ 9 w 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6">
                  <a:moveTo>
                    <a:pt x="9" y="3"/>
                  </a:moveTo>
                  <a:cubicBezTo>
                    <a:pt x="9" y="1"/>
                    <a:pt x="7" y="0"/>
                    <a:pt x="5" y="1"/>
                  </a:cubicBezTo>
                  <a:cubicBezTo>
                    <a:pt x="4" y="1"/>
                    <a:pt x="2" y="3"/>
                    <a:pt x="1" y="3"/>
                  </a:cubicBezTo>
                  <a:cubicBezTo>
                    <a:pt x="1" y="3"/>
                    <a:pt x="0" y="3"/>
                    <a:pt x="1" y="4"/>
                  </a:cubicBezTo>
                  <a:cubicBezTo>
                    <a:pt x="3" y="4"/>
                    <a:pt x="5" y="6"/>
                    <a:pt x="8" y="5"/>
                  </a:cubicBezTo>
                  <a:cubicBezTo>
                    <a:pt x="9" y="5"/>
                    <a:pt x="9" y="4"/>
                    <a:pt x="9" y="3"/>
                  </a:cubicBezTo>
                  <a:close/>
                  <a:moveTo>
                    <a:pt x="7" y="4"/>
                  </a:moveTo>
                  <a:cubicBezTo>
                    <a:pt x="6" y="4"/>
                    <a:pt x="5" y="4"/>
                    <a:pt x="3" y="3"/>
                  </a:cubicBezTo>
                  <a:cubicBezTo>
                    <a:pt x="4" y="2"/>
                    <a:pt x="8" y="1"/>
                    <a:pt x="8" y="3"/>
                  </a:cubicBezTo>
                  <a:cubicBezTo>
                    <a:pt x="8" y="4"/>
                    <a:pt x="8" y="4"/>
                    <a:pt x="7" y="4"/>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49" name="Freeform 455"/>
            <p:cNvSpPr>
              <a:spLocks/>
            </p:cNvSpPr>
            <p:nvPr/>
          </p:nvSpPr>
          <p:spPr bwMode="auto">
            <a:xfrm>
              <a:off x="1293" y="1759"/>
              <a:ext cx="5" cy="6"/>
            </a:xfrm>
            <a:custGeom>
              <a:avLst/>
              <a:gdLst>
                <a:gd name="T0" fmla="*/ 4 w 5"/>
                <a:gd name="T1" fmla="*/ 1 h 5"/>
                <a:gd name="T2" fmla="*/ 5 w 5"/>
                <a:gd name="T3" fmla="*/ 6 h 5"/>
                <a:gd name="T4" fmla="*/ 3 w 5"/>
                <a:gd name="T5" fmla="*/ 6 h 5"/>
                <a:gd name="T6" fmla="*/ 0 w 5"/>
                <a:gd name="T7" fmla="*/ 1 h 5"/>
                <a:gd name="T8" fmla="*/ 4 w 5"/>
                <a:gd name="T9" fmla="*/ 1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1"/>
                  </a:moveTo>
                  <a:cubicBezTo>
                    <a:pt x="5" y="2"/>
                    <a:pt x="5" y="3"/>
                    <a:pt x="5" y="4"/>
                  </a:cubicBezTo>
                  <a:cubicBezTo>
                    <a:pt x="5" y="5"/>
                    <a:pt x="4" y="5"/>
                    <a:pt x="3" y="4"/>
                  </a:cubicBezTo>
                  <a:cubicBezTo>
                    <a:pt x="2" y="4"/>
                    <a:pt x="0" y="2"/>
                    <a:pt x="0" y="1"/>
                  </a:cubicBezTo>
                  <a:cubicBezTo>
                    <a:pt x="1" y="0"/>
                    <a:pt x="3" y="0"/>
                    <a:pt x="4" y="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0" name="Freeform 456"/>
            <p:cNvSpPr>
              <a:spLocks/>
            </p:cNvSpPr>
            <p:nvPr/>
          </p:nvSpPr>
          <p:spPr bwMode="auto">
            <a:xfrm>
              <a:off x="1294" y="1761"/>
              <a:ext cx="4" cy="3"/>
            </a:xfrm>
            <a:custGeom>
              <a:avLst/>
              <a:gdLst>
                <a:gd name="T0" fmla="*/ 3 w 4"/>
                <a:gd name="T1" fmla="*/ 2 h 3"/>
                <a:gd name="T2" fmla="*/ 4 w 4"/>
                <a:gd name="T3" fmla="*/ 3 h 3"/>
                <a:gd name="T4" fmla="*/ 0 w 4"/>
                <a:gd name="T5" fmla="*/ 0 h 3"/>
                <a:gd name="T6" fmla="*/ 2 w 4"/>
                <a:gd name="T7" fmla="*/ 0 h 3"/>
                <a:gd name="T8" fmla="*/ 3 w 4"/>
                <a:gd name="T9" fmla="*/ 2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2"/>
                  </a:moveTo>
                  <a:cubicBezTo>
                    <a:pt x="4" y="2"/>
                    <a:pt x="4" y="2"/>
                    <a:pt x="4" y="3"/>
                  </a:cubicBezTo>
                  <a:cubicBezTo>
                    <a:pt x="2" y="3"/>
                    <a:pt x="1" y="1"/>
                    <a:pt x="0" y="0"/>
                  </a:cubicBezTo>
                  <a:cubicBezTo>
                    <a:pt x="0" y="0"/>
                    <a:pt x="1" y="0"/>
                    <a:pt x="2" y="0"/>
                  </a:cubicBezTo>
                  <a:lnTo>
                    <a:pt x="3" y="2"/>
                  </a:lnTo>
                  <a:close/>
                </a:path>
              </a:pathLst>
            </a:custGeom>
            <a:solidFill>
              <a:srgbClr val="E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1" name="Freeform 457"/>
            <p:cNvSpPr>
              <a:spLocks/>
            </p:cNvSpPr>
            <p:nvPr/>
          </p:nvSpPr>
          <p:spPr bwMode="auto">
            <a:xfrm>
              <a:off x="1220" y="1762"/>
              <a:ext cx="2" cy="3"/>
            </a:xfrm>
            <a:custGeom>
              <a:avLst/>
              <a:gdLst>
                <a:gd name="T0" fmla="*/ 4 w 1"/>
                <a:gd name="T1" fmla="*/ 3 h 3"/>
                <a:gd name="T2" fmla="*/ 0 w 1"/>
                <a:gd name="T3" fmla="*/ 3 h 3"/>
                <a:gd name="T4" fmla="*/ 4 w 1"/>
                <a:gd name="T5" fmla="*/ 0 h 3"/>
                <a:gd name="T6" fmla="*/ 4 w 1"/>
                <a:gd name="T7" fmla="*/ 3 h 3"/>
                <a:gd name="T8" fmla="*/ 0 60000 65536"/>
                <a:gd name="T9" fmla="*/ 0 60000 65536"/>
                <a:gd name="T10" fmla="*/ 0 60000 65536"/>
                <a:gd name="T11" fmla="*/ 0 60000 65536"/>
                <a:gd name="T12" fmla="*/ 0 w 1"/>
                <a:gd name="T13" fmla="*/ 0 h 3"/>
                <a:gd name="T14" fmla="*/ 1 w 1"/>
                <a:gd name="T15" fmla="*/ 3 h 3"/>
              </a:gdLst>
              <a:ahLst/>
              <a:cxnLst>
                <a:cxn ang="T8">
                  <a:pos x="T0" y="T1"/>
                </a:cxn>
                <a:cxn ang="T9">
                  <a:pos x="T2" y="T3"/>
                </a:cxn>
                <a:cxn ang="T10">
                  <a:pos x="T4" y="T5"/>
                </a:cxn>
                <a:cxn ang="T11">
                  <a:pos x="T6" y="T7"/>
                </a:cxn>
              </a:cxnLst>
              <a:rect l="T12" t="T13" r="T14" b="T15"/>
              <a:pathLst>
                <a:path w="1" h="3">
                  <a:moveTo>
                    <a:pt x="1" y="3"/>
                  </a:moveTo>
                  <a:cubicBezTo>
                    <a:pt x="0" y="3"/>
                    <a:pt x="0" y="3"/>
                    <a:pt x="0" y="3"/>
                  </a:cubicBezTo>
                  <a:cubicBezTo>
                    <a:pt x="0" y="2"/>
                    <a:pt x="0" y="1"/>
                    <a:pt x="1" y="0"/>
                  </a:cubicBezTo>
                  <a:lnTo>
                    <a:pt x="1" y="3"/>
                  </a:ln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2" name="Freeform 458"/>
            <p:cNvSpPr>
              <a:spLocks/>
            </p:cNvSpPr>
            <p:nvPr/>
          </p:nvSpPr>
          <p:spPr bwMode="auto">
            <a:xfrm>
              <a:off x="1205" y="1762"/>
              <a:ext cx="14" cy="3"/>
            </a:xfrm>
            <a:custGeom>
              <a:avLst/>
              <a:gdLst>
                <a:gd name="T0" fmla="*/ 16 w 12"/>
                <a:gd name="T1" fmla="*/ 1 h 3"/>
                <a:gd name="T2" fmla="*/ 16 w 12"/>
                <a:gd name="T3" fmla="*/ 3 h 3"/>
                <a:gd name="T4" fmla="*/ 0 w 12"/>
                <a:gd name="T5" fmla="*/ 3 h 3"/>
                <a:gd name="T6" fmla="*/ 1 w 12"/>
                <a:gd name="T7" fmla="*/ 0 h 3"/>
                <a:gd name="T8" fmla="*/ 16 w 12"/>
                <a:gd name="T9" fmla="*/ 1 h 3"/>
                <a:gd name="T10" fmla="*/ 0 60000 65536"/>
                <a:gd name="T11" fmla="*/ 0 60000 65536"/>
                <a:gd name="T12" fmla="*/ 0 60000 65536"/>
                <a:gd name="T13" fmla="*/ 0 60000 65536"/>
                <a:gd name="T14" fmla="*/ 0 60000 65536"/>
                <a:gd name="T15" fmla="*/ 0 w 12"/>
                <a:gd name="T16" fmla="*/ 0 h 3"/>
                <a:gd name="T17" fmla="*/ 12 w 12"/>
                <a:gd name="T18" fmla="*/ 3 h 3"/>
              </a:gdLst>
              <a:ahLst/>
              <a:cxnLst>
                <a:cxn ang="T10">
                  <a:pos x="T0" y="T1"/>
                </a:cxn>
                <a:cxn ang="T11">
                  <a:pos x="T2" y="T3"/>
                </a:cxn>
                <a:cxn ang="T12">
                  <a:pos x="T4" y="T5"/>
                </a:cxn>
                <a:cxn ang="T13">
                  <a:pos x="T6" y="T7"/>
                </a:cxn>
                <a:cxn ang="T14">
                  <a:pos x="T8" y="T9"/>
                </a:cxn>
              </a:cxnLst>
              <a:rect l="T15" t="T16" r="T17" b="T18"/>
              <a:pathLst>
                <a:path w="12" h="3">
                  <a:moveTo>
                    <a:pt x="12" y="1"/>
                  </a:moveTo>
                  <a:cubicBezTo>
                    <a:pt x="12" y="2"/>
                    <a:pt x="12" y="3"/>
                    <a:pt x="12" y="3"/>
                  </a:cubicBezTo>
                  <a:cubicBezTo>
                    <a:pt x="0" y="3"/>
                    <a:pt x="0" y="3"/>
                    <a:pt x="0" y="3"/>
                  </a:cubicBezTo>
                  <a:cubicBezTo>
                    <a:pt x="0" y="2"/>
                    <a:pt x="1" y="1"/>
                    <a:pt x="1" y="0"/>
                  </a:cubicBezTo>
                  <a:cubicBezTo>
                    <a:pt x="4" y="2"/>
                    <a:pt x="9" y="3"/>
                    <a:pt x="1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3" name="Freeform 459"/>
            <p:cNvSpPr>
              <a:spLocks/>
            </p:cNvSpPr>
            <p:nvPr/>
          </p:nvSpPr>
          <p:spPr bwMode="auto">
            <a:xfrm>
              <a:off x="1267" y="1763"/>
              <a:ext cx="3" cy="3"/>
            </a:xfrm>
            <a:custGeom>
              <a:avLst/>
              <a:gdLst>
                <a:gd name="T0" fmla="*/ 4 w 2"/>
                <a:gd name="T1" fmla="*/ 2 h 3"/>
                <a:gd name="T2" fmla="*/ 0 w 2"/>
                <a:gd name="T3" fmla="*/ 2 h 3"/>
                <a:gd name="T4" fmla="*/ 0 w 2"/>
                <a:gd name="T5" fmla="*/ 0 h 3"/>
                <a:gd name="T6" fmla="*/ 4 w 2"/>
                <a:gd name="T7" fmla="*/ 2 h 3"/>
                <a:gd name="T8" fmla="*/ 0 60000 65536"/>
                <a:gd name="T9" fmla="*/ 0 60000 65536"/>
                <a:gd name="T10" fmla="*/ 0 60000 65536"/>
                <a:gd name="T11" fmla="*/ 0 60000 65536"/>
                <a:gd name="T12" fmla="*/ 0 w 2"/>
                <a:gd name="T13" fmla="*/ 0 h 3"/>
                <a:gd name="T14" fmla="*/ 2 w 2"/>
                <a:gd name="T15" fmla="*/ 3 h 3"/>
              </a:gdLst>
              <a:ahLst/>
              <a:cxnLst>
                <a:cxn ang="T8">
                  <a:pos x="T0" y="T1"/>
                </a:cxn>
                <a:cxn ang="T9">
                  <a:pos x="T2" y="T3"/>
                </a:cxn>
                <a:cxn ang="T10">
                  <a:pos x="T4" y="T5"/>
                </a:cxn>
                <a:cxn ang="T11">
                  <a:pos x="T6" y="T7"/>
                </a:cxn>
              </a:cxnLst>
              <a:rect l="T12" t="T13" r="T14" b="T15"/>
              <a:pathLst>
                <a:path w="2" h="3">
                  <a:moveTo>
                    <a:pt x="2" y="2"/>
                  </a:moveTo>
                  <a:cubicBezTo>
                    <a:pt x="1" y="2"/>
                    <a:pt x="0" y="3"/>
                    <a:pt x="0" y="2"/>
                  </a:cubicBezTo>
                  <a:cubicBezTo>
                    <a:pt x="0" y="1"/>
                    <a:pt x="0" y="1"/>
                    <a:pt x="0" y="0"/>
                  </a:cubicBezTo>
                  <a:cubicBezTo>
                    <a:pt x="1" y="0"/>
                    <a:pt x="1" y="2"/>
                    <a:pt x="2" y="2"/>
                  </a:cubicBezTo>
                  <a:close/>
                </a:path>
              </a:pathLst>
            </a:custGeom>
            <a:solidFill>
              <a:srgbClr val="F8C6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4" name="Freeform 460"/>
            <p:cNvSpPr>
              <a:spLocks/>
            </p:cNvSpPr>
            <p:nvPr/>
          </p:nvSpPr>
          <p:spPr bwMode="auto">
            <a:xfrm>
              <a:off x="1259" y="1764"/>
              <a:ext cx="3" cy="2"/>
            </a:xfrm>
            <a:custGeom>
              <a:avLst/>
              <a:gdLst>
                <a:gd name="T0" fmla="*/ 4 w 2"/>
                <a:gd name="T1" fmla="*/ 1 h 2"/>
                <a:gd name="T2" fmla="*/ 0 w 2"/>
                <a:gd name="T3" fmla="*/ 1 h 2"/>
                <a:gd name="T4" fmla="*/ 0 w 2"/>
                <a:gd name="T5" fmla="*/ 1 h 2"/>
                <a:gd name="T6" fmla="*/ 3 w 2"/>
                <a:gd name="T7" fmla="*/ 0 h 2"/>
                <a:gd name="T8" fmla="*/ 4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1" y="2"/>
                    <a:pt x="0" y="1"/>
                    <a:pt x="0" y="1"/>
                  </a:cubicBezTo>
                  <a:cubicBezTo>
                    <a:pt x="0" y="1"/>
                    <a:pt x="0" y="1"/>
                    <a:pt x="0" y="1"/>
                  </a:cubicBezTo>
                  <a:cubicBezTo>
                    <a:pt x="0" y="1"/>
                    <a:pt x="1" y="0"/>
                    <a:pt x="1" y="0"/>
                  </a:cubicBezTo>
                  <a:cubicBezTo>
                    <a:pt x="2" y="0"/>
                    <a:pt x="2" y="1"/>
                    <a:pt x="2" y="1"/>
                  </a:cubicBezTo>
                  <a:close/>
                </a:path>
              </a:pathLst>
            </a:custGeom>
            <a:solidFill>
              <a:srgbClr val="F8C6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5" name="Freeform 461"/>
            <p:cNvSpPr>
              <a:spLocks/>
            </p:cNvSpPr>
            <p:nvPr/>
          </p:nvSpPr>
          <p:spPr bwMode="auto">
            <a:xfrm>
              <a:off x="1160" y="1766"/>
              <a:ext cx="185" cy="78"/>
            </a:xfrm>
            <a:custGeom>
              <a:avLst/>
              <a:gdLst>
                <a:gd name="T0" fmla="*/ 51 w 162"/>
                <a:gd name="T1" fmla="*/ 1 h 68"/>
                <a:gd name="T2" fmla="*/ 2 w 162"/>
                <a:gd name="T3" fmla="*/ 1 h 68"/>
                <a:gd name="T4" fmla="*/ 1 w 162"/>
                <a:gd name="T5" fmla="*/ 17 h 68"/>
                <a:gd name="T6" fmla="*/ 1 w 162"/>
                <a:gd name="T7" fmla="*/ 81 h 68"/>
                <a:gd name="T8" fmla="*/ 1 w 162"/>
                <a:gd name="T9" fmla="*/ 89 h 68"/>
                <a:gd name="T10" fmla="*/ 7 w 162"/>
                <a:gd name="T11" fmla="*/ 89 h 68"/>
                <a:gd name="T12" fmla="*/ 7 w 162"/>
                <a:gd name="T13" fmla="*/ 80 h 68"/>
                <a:gd name="T14" fmla="*/ 7 w 162"/>
                <a:gd name="T15" fmla="*/ 18 h 68"/>
                <a:gd name="T16" fmla="*/ 11 w 162"/>
                <a:gd name="T17" fmla="*/ 3 h 68"/>
                <a:gd name="T18" fmla="*/ 97 w 162"/>
                <a:gd name="T19" fmla="*/ 3 h 68"/>
                <a:gd name="T20" fmla="*/ 206 w 162"/>
                <a:gd name="T21" fmla="*/ 3 h 68"/>
                <a:gd name="T22" fmla="*/ 211 w 162"/>
                <a:gd name="T23" fmla="*/ 6 h 68"/>
                <a:gd name="T24" fmla="*/ 210 w 162"/>
                <a:gd name="T25" fmla="*/ 1 h 68"/>
                <a:gd name="T26" fmla="*/ 51 w 162"/>
                <a:gd name="T27" fmla="*/ 1 h 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2"/>
                <a:gd name="T43" fmla="*/ 0 h 68"/>
                <a:gd name="T44" fmla="*/ 162 w 162"/>
                <a:gd name="T45" fmla="*/ 68 h 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2" h="68">
                  <a:moveTo>
                    <a:pt x="39" y="1"/>
                  </a:moveTo>
                  <a:cubicBezTo>
                    <a:pt x="30" y="1"/>
                    <a:pt x="11" y="0"/>
                    <a:pt x="2" y="1"/>
                  </a:cubicBezTo>
                  <a:cubicBezTo>
                    <a:pt x="2" y="5"/>
                    <a:pt x="2" y="9"/>
                    <a:pt x="1" y="13"/>
                  </a:cubicBezTo>
                  <a:cubicBezTo>
                    <a:pt x="2" y="29"/>
                    <a:pt x="0" y="46"/>
                    <a:pt x="1" y="62"/>
                  </a:cubicBezTo>
                  <a:cubicBezTo>
                    <a:pt x="1" y="64"/>
                    <a:pt x="0" y="66"/>
                    <a:pt x="1" y="68"/>
                  </a:cubicBezTo>
                  <a:cubicBezTo>
                    <a:pt x="3" y="68"/>
                    <a:pt x="4" y="68"/>
                    <a:pt x="5" y="68"/>
                  </a:cubicBezTo>
                  <a:cubicBezTo>
                    <a:pt x="5" y="66"/>
                    <a:pt x="5" y="63"/>
                    <a:pt x="5" y="61"/>
                  </a:cubicBezTo>
                  <a:cubicBezTo>
                    <a:pt x="5" y="58"/>
                    <a:pt x="5" y="19"/>
                    <a:pt x="5" y="14"/>
                  </a:cubicBezTo>
                  <a:cubicBezTo>
                    <a:pt x="6" y="9"/>
                    <a:pt x="7" y="3"/>
                    <a:pt x="9" y="3"/>
                  </a:cubicBezTo>
                  <a:cubicBezTo>
                    <a:pt x="12" y="2"/>
                    <a:pt x="71" y="3"/>
                    <a:pt x="74" y="3"/>
                  </a:cubicBezTo>
                  <a:cubicBezTo>
                    <a:pt x="78" y="3"/>
                    <a:pt x="154" y="2"/>
                    <a:pt x="158" y="3"/>
                  </a:cubicBezTo>
                  <a:cubicBezTo>
                    <a:pt x="160" y="3"/>
                    <a:pt x="161" y="4"/>
                    <a:pt x="162" y="4"/>
                  </a:cubicBezTo>
                  <a:cubicBezTo>
                    <a:pt x="162" y="3"/>
                    <a:pt x="162" y="2"/>
                    <a:pt x="161" y="1"/>
                  </a:cubicBezTo>
                  <a:cubicBezTo>
                    <a:pt x="124" y="1"/>
                    <a:pt x="77" y="0"/>
                    <a:pt x="39"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6" name="Freeform 462"/>
            <p:cNvSpPr>
              <a:spLocks/>
            </p:cNvSpPr>
            <p:nvPr/>
          </p:nvSpPr>
          <p:spPr bwMode="auto">
            <a:xfrm>
              <a:off x="1165" y="1769"/>
              <a:ext cx="182" cy="78"/>
            </a:xfrm>
            <a:custGeom>
              <a:avLst/>
              <a:gdLst>
                <a:gd name="T0" fmla="*/ 91 w 158"/>
                <a:gd name="T1" fmla="*/ 1 h 68"/>
                <a:gd name="T2" fmla="*/ 6 w 158"/>
                <a:gd name="T3" fmla="*/ 1 h 68"/>
                <a:gd name="T4" fmla="*/ 0 w 158"/>
                <a:gd name="T5" fmla="*/ 16 h 68"/>
                <a:gd name="T6" fmla="*/ 0 w 158"/>
                <a:gd name="T7" fmla="*/ 78 h 68"/>
                <a:gd name="T8" fmla="*/ 0 w 158"/>
                <a:gd name="T9" fmla="*/ 87 h 68"/>
                <a:gd name="T10" fmla="*/ 47 w 158"/>
                <a:gd name="T11" fmla="*/ 89 h 68"/>
                <a:gd name="T12" fmla="*/ 139 w 158"/>
                <a:gd name="T13" fmla="*/ 87 h 68"/>
                <a:gd name="T14" fmla="*/ 202 w 158"/>
                <a:gd name="T15" fmla="*/ 87 h 68"/>
                <a:gd name="T16" fmla="*/ 207 w 158"/>
                <a:gd name="T17" fmla="*/ 86 h 68"/>
                <a:gd name="T18" fmla="*/ 207 w 158"/>
                <a:gd name="T19" fmla="*/ 86 h 68"/>
                <a:gd name="T20" fmla="*/ 208 w 158"/>
                <a:gd name="T21" fmla="*/ 37 h 68"/>
                <a:gd name="T22" fmla="*/ 208 w 158"/>
                <a:gd name="T23" fmla="*/ 6 h 68"/>
                <a:gd name="T24" fmla="*/ 208 w 158"/>
                <a:gd name="T25" fmla="*/ 2 h 68"/>
                <a:gd name="T26" fmla="*/ 203 w 158"/>
                <a:gd name="T27" fmla="*/ 1 h 68"/>
                <a:gd name="T28" fmla="*/ 91 w 158"/>
                <a:gd name="T29" fmla="*/ 1 h 6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8"/>
                <a:gd name="T46" fmla="*/ 0 h 68"/>
                <a:gd name="T47" fmla="*/ 158 w 158"/>
                <a:gd name="T48" fmla="*/ 68 h 6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8" h="68">
                  <a:moveTo>
                    <a:pt x="69" y="1"/>
                  </a:moveTo>
                  <a:cubicBezTo>
                    <a:pt x="66" y="1"/>
                    <a:pt x="7" y="0"/>
                    <a:pt x="4" y="1"/>
                  </a:cubicBezTo>
                  <a:cubicBezTo>
                    <a:pt x="2" y="1"/>
                    <a:pt x="1" y="7"/>
                    <a:pt x="0" y="12"/>
                  </a:cubicBezTo>
                  <a:cubicBezTo>
                    <a:pt x="0" y="17"/>
                    <a:pt x="0" y="56"/>
                    <a:pt x="0" y="59"/>
                  </a:cubicBezTo>
                  <a:cubicBezTo>
                    <a:pt x="0" y="61"/>
                    <a:pt x="0" y="64"/>
                    <a:pt x="0" y="66"/>
                  </a:cubicBezTo>
                  <a:cubicBezTo>
                    <a:pt x="9" y="67"/>
                    <a:pt x="27" y="67"/>
                    <a:pt x="36" y="68"/>
                  </a:cubicBezTo>
                  <a:cubicBezTo>
                    <a:pt x="58" y="66"/>
                    <a:pt x="82" y="68"/>
                    <a:pt x="105" y="66"/>
                  </a:cubicBezTo>
                  <a:cubicBezTo>
                    <a:pt x="152" y="66"/>
                    <a:pt x="152" y="66"/>
                    <a:pt x="152" y="66"/>
                  </a:cubicBezTo>
                  <a:cubicBezTo>
                    <a:pt x="156" y="65"/>
                    <a:pt x="156" y="65"/>
                    <a:pt x="156" y="65"/>
                  </a:cubicBezTo>
                  <a:cubicBezTo>
                    <a:pt x="156" y="65"/>
                    <a:pt x="156" y="65"/>
                    <a:pt x="156" y="65"/>
                  </a:cubicBezTo>
                  <a:cubicBezTo>
                    <a:pt x="157" y="53"/>
                    <a:pt x="158" y="41"/>
                    <a:pt x="157" y="28"/>
                  </a:cubicBezTo>
                  <a:cubicBezTo>
                    <a:pt x="156" y="20"/>
                    <a:pt x="158" y="12"/>
                    <a:pt x="157" y="4"/>
                  </a:cubicBezTo>
                  <a:cubicBezTo>
                    <a:pt x="157" y="3"/>
                    <a:pt x="157" y="3"/>
                    <a:pt x="157" y="2"/>
                  </a:cubicBezTo>
                  <a:cubicBezTo>
                    <a:pt x="156" y="2"/>
                    <a:pt x="155" y="1"/>
                    <a:pt x="153" y="1"/>
                  </a:cubicBezTo>
                  <a:cubicBezTo>
                    <a:pt x="149" y="0"/>
                    <a:pt x="73" y="1"/>
                    <a:pt x="69" y="1"/>
                  </a:cubicBezTo>
                  <a:close/>
                </a:path>
              </a:pathLst>
            </a:custGeom>
            <a:solidFill>
              <a:srgbClr val="FFFC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7" name="Freeform 463"/>
            <p:cNvSpPr>
              <a:spLocks/>
            </p:cNvSpPr>
            <p:nvPr/>
          </p:nvSpPr>
          <p:spPr bwMode="auto">
            <a:xfrm>
              <a:off x="1225" y="1751"/>
              <a:ext cx="8" cy="15"/>
            </a:xfrm>
            <a:custGeom>
              <a:avLst/>
              <a:gdLst>
                <a:gd name="T0" fmla="*/ 9 w 7"/>
                <a:gd name="T1" fmla="*/ 12 h 13"/>
                <a:gd name="T2" fmla="*/ 8 w 7"/>
                <a:gd name="T3" fmla="*/ 8 h 13"/>
                <a:gd name="T4" fmla="*/ 2 w 7"/>
                <a:gd name="T5" fmla="*/ 1 h 13"/>
                <a:gd name="T6" fmla="*/ 2 w 7"/>
                <a:gd name="T7" fmla="*/ 2 h 13"/>
                <a:gd name="T8" fmla="*/ 6 w 7"/>
                <a:gd name="T9" fmla="*/ 3 h 13"/>
                <a:gd name="T10" fmla="*/ 7 w 7"/>
                <a:gd name="T11" fmla="*/ 12 h 13"/>
                <a:gd name="T12" fmla="*/ 0 w 7"/>
                <a:gd name="T13" fmla="*/ 14 h 13"/>
                <a:gd name="T14" fmla="*/ 1 w 7"/>
                <a:gd name="T15" fmla="*/ 17 h 13"/>
                <a:gd name="T16" fmla="*/ 3 w 7"/>
                <a:gd name="T17" fmla="*/ 17 h 13"/>
                <a:gd name="T18" fmla="*/ 6 w 7"/>
                <a:gd name="T19" fmla="*/ 16 h 13"/>
                <a:gd name="T20" fmla="*/ 9 w 7"/>
                <a:gd name="T21" fmla="*/ 12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
                <a:gd name="T34" fmla="*/ 0 h 13"/>
                <a:gd name="T35" fmla="*/ 7 w 7"/>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 h="13">
                  <a:moveTo>
                    <a:pt x="7" y="9"/>
                  </a:moveTo>
                  <a:cubicBezTo>
                    <a:pt x="7" y="8"/>
                    <a:pt x="6" y="7"/>
                    <a:pt x="6" y="6"/>
                  </a:cubicBezTo>
                  <a:cubicBezTo>
                    <a:pt x="5" y="4"/>
                    <a:pt x="5" y="0"/>
                    <a:pt x="2" y="1"/>
                  </a:cubicBezTo>
                  <a:cubicBezTo>
                    <a:pt x="2" y="1"/>
                    <a:pt x="2" y="1"/>
                    <a:pt x="2" y="2"/>
                  </a:cubicBezTo>
                  <a:cubicBezTo>
                    <a:pt x="3" y="2"/>
                    <a:pt x="4" y="2"/>
                    <a:pt x="4" y="3"/>
                  </a:cubicBezTo>
                  <a:cubicBezTo>
                    <a:pt x="5" y="5"/>
                    <a:pt x="5" y="9"/>
                    <a:pt x="5" y="9"/>
                  </a:cubicBezTo>
                  <a:cubicBezTo>
                    <a:pt x="4" y="9"/>
                    <a:pt x="0" y="8"/>
                    <a:pt x="0" y="10"/>
                  </a:cubicBezTo>
                  <a:cubicBezTo>
                    <a:pt x="1" y="11"/>
                    <a:pt x="1" y="12"/>
                    <a:pt x="1" y="13"/>
                  </a:cubicBezTo>
                  <a:cubicBezTo>
                    <a:pt x="3" y="13"/>
                    <a:pt x="3" y="13"/>
                    <a:pt x="3" y="13"/>
                  </a:cubicBezTo>
                  <a:cubicBezTo>
                    <a:pt x="4" y="12"/>
                    <a:pt x="4" y="12"/>
                    <a:pt x="4" y="12"/>
                  </a:cubicBezTo>
                  <a:cubicBezTo>
                    <a:pt x="3" y="10"/>
                    <a:pt x="6" y="10"/>
                    <a:pt x="7"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8" name="Freeform 464"/>
            <p:cNvSpPr>
              <a:spLocks/>
            </p:cNvSpPr>
            <p:nvPr/>
          </p:nvSpPr>
          <p:spPr bwMode="auto">
            <a:xfrm>
              <a:off x="1223" y="1754"/>
              <a:ext cx="8" cy="12"/>
            </a:xfrm>
            <a:custGeom>
              <a:avLst/>
              <a:gdLst>
                <a:gd name="T0" fmla="*/ 9 w 7"/>
                <a:gd name="T1" fmla="*/ 9 h 11"/>
                <a:gd name="T2" fmla="*/ 8 w 7"/>
                <a:gd name="T3" fmla="*/ 1 h 11"/>
                <a:gd name="T4" fmla="*/ 6 w 7"/>
                <a:gd name="T5" fmla="*/ 0 h 11"/>
                <a:gd name="T6" fmla="*/ 8 w 7"/>
                <a:gd name="T7" fmla="*/ 5 h 11"/>
                <a:gd name="T8" fmla="*/ 7 w 7"/>
                <a:gd name="T9" fmla="*/ 8 h 11"/>
                <a:gd name="T10" fmla="*/ 0 w 7"/>
                <a:gd name="T11" fmla="*/ 8 h 11"/>
                <a:gd name="T12" fmla="*/ 0 w 7"/>
                <a:gd name="T13" fmla="*/ 12 h 11"/>
                <a:gd name="T14" fmla="*/ 3 w 7"/>
                <a:gd name="T15" fmla="*/ 13 h 11"/>
                <a:gd name="T16" fmla="*/ 2 w 7"/>
                <a:gd name="T17" fmla="*/ 10 h 11"/>
                <a:gd name="T18" fmla="*/ 9 w 7"/>
                <a:gd name="T19" fmla="*/ 9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11"/>
                <a:gd name="T32" fmla="*/ 7 w 7"/>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11">
                  <a:moveTo>
                    <a:pt x="7" y="7"/>
                  </a:moveTo>
                  <a:cubicBezTo>
                    <a:pt x="7" y="7"/>
                    <a:pt x="7" y="3"/>
                    <a:pt x="6" y="1"/>
                  </a:cubicBezTo>
                  <a:cubicBezTo>
                    <a:pt x="6" y="0"/>
                    <a:pt x="5" y="0"/>
                    <a:pt x="4" y="0"/>
                  </a:cubicBezTo>
                  <a:cubicBezTo>
                    <a:pt x="5" y="1"/>
                    <a:pt x="7" y="3"/>
                    <a:pt x="6" y="5"/>
                  </a:cubicBezTo>
                  <a:cubicBezTo>
                    <a:pt x="6" y="5"/>
                    <a:pt x="5" y="6"/>
                    <a:pt x="5" y="6"/>
                  </a:cubicBezTo>
                  <a:cubicBezTo>
                    <a:pt x="3" y="4"/>
                    <a:pt x="2" y="6"/>
                    <a:pt x="0" y="6"/>
                  </a:cubicBezTo>
                  <a:cubicBezTo>
                    <a:pt x="0" y="10"/>
                    <a:pt x="0" y="10"/>
                    <a:pt x="0" y="10"/>
                  </a:cubicBezTo>
                  <a:cubicBezTo>
                    <a:pt x="3" y="11"/>
                    <a:pt x="3" y="11"/>
                    <a:pt x="3" y="11"/>
                  </a:cubicBezTo>
                  <a:cubicBezTo>
                    <a:pt x="3" y="10"/>
                    <a:pt x="3" y="9"/>
                    <a:pt x="2" y="8"/>
                  </a:cubicBezTo>
                  <a:cubicBezTo>
                    <a:pt x="2" y="6"/>
                    <a:pt x="6" y="7"/>
                    <a:pt x="7" y="7"/>
                  </a:cubicBezTo>
                  <a:close/>
                </a:path>
              </a:pathLst>
            </a:custGeom>
            <a:solidFill>
              <a:srgbClr val="C7E8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59" name="Rectangle 465"/>
            <p:cNvSpPr>
              <a:spLocks noChangeArrowheads="1"/>
            </p:cNvSpPr>
            <p:nvPr/>
          </p:nvSpPr>
          <p:spPr bwMode="auto">
            <a:xfrm>
              <a:off x="1216" y="1250"/>
              <a:ext cx="32" cy="1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0" name="Freeform 466"/>
            <p:cNvSpPr>
              <a:spLocks/>
            </p:cNvSpPr>
            <p:nvPr/>
          </p:nvSpPr>
          <p:spPr bwMode="auto">
            <a:xfrm>
              <a:off x="1216" y="1250"/>
              <a:ext cx="32" cy="185"/>
            </a:xfrm>
            <a:custGeom>
              <a:avLst/>
              <a:gdLst>
                <a:gd name="T0" fmla="*/ 0 w 32"/>
                <a:gd name="T1" fmla="*/ 0 h 185"/>
                <a:gd name="T2" fmla="*/ 32 w 32"/>
                <a:gd name="T3" fmla="*/ 0 h 185"/>
                <a:gd name="T4" fmla="*/ 32 w 32"/>
                <a:gd name="T5" fmla="*/ 185 h 185"/>
                <a:gd name="T6" fmla="*/ 0 w 32"/>
                <a:gd name="T7" fmla="*/ 185 h 185"/>
                <a:gd name="T8" fmla="*/ 0 60000 65536"/>
                <a:gd name="T9" fmla="*/ 0 60000 65536"/>
                <a:gd name="T10" fmla="*/ 0 60000 65536"/>
                <a:gd name="T11" fmla="*/ 0 60000 65536"/>
                <a:gd name="T12" fmla="*/ 0 w 32"/>
                <a:gd name="T13" fmla="*/ 0 h 185"/>
                <a:gd name="T14" fmla="*/ 32 w 32"/>
                <a:gd name="T15" fmla="*/ 185 h 185"/>
              </a:gdLst>
              <a:ahLst/>
              <a:cxnLst>
                <a:cxn ang="T8">
                  <a:pos x="T0" y="T1"/>
                </a:cxn>
                <a:cxn ang="T9">
                  <a:pos x="T2" y="T3"/>
                </a:cxn>
                <a:cxn ang="T10">
                  <a:pos x="T4" y="T5"/>
                </a:cxn>
                <a:cxn ang="T11">
                  <a:pos x="T6" y="T7"/>
                </a:cxn>
              </a:cxnLst>
              <a:rect l="T12" t="T13" r="T14" b="T15"/>
              <a:pathLst>
                <a:path w="32" h="185">
                  <a:moveTo>
                    <a:pt x="0" y="0"/>
                  </a:moveTo>
                  <a:lnTo>
                    <a:pt x="32" y="0"/>
                  </a:lnTo>
                  <a:lnTo>
                    <a:pt x="32" y="185"/>
                  </a:lnTo>
                  <a:lnTo>
                    <a:pt x="0" y="185"/>
                  </a:lnTo>
                </a:path>
              </a:pathLst>
            </a:custGeom>
            <a:noFill/>
            <a:ln w="3175" cap="flat">
              <a:solidFill>
                <a:srgbClr val="666565"/>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1" name="Line 467"/>
            <p:cNvSpPr>
              <a:spLocks noChangeShapeType="1"/>
            </p:cNvSpPr>
            <p:nvPr/>
          </p:nvSpPr>
          <p:spPr bwMode="auto">
            <a:xfrm flipH="1">
              <a:off x="1216" y="1253"/>
              <a:ext cx="31" cy="19"/>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2" name="Line 468"/>
            <p:cNvSpPr>
              <a:spLocks noChangeShapeType="1"/>
            </p:cNvSpPr>
            <p:nvPr/>
          </p:nvSpPr>
          <p:spPr bwMode="auto">
            <a:xfrm flipH="1">
              <a:off x="1216" y="1271"/>
              <a:ext cx="31" cy="19"/>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3" name="Line 469"/>
            <p:cNvSpPr>
              <a:spLocks noChangeShapeType="1"/>
            </p:cNvSpPr>
            <p:nvPr/>
          </p:nvSpPr>
          <p:spPr bwMode="auto">
            <a:xfrm flipH="1">
              <a:off x="1216" y="1289"/>
              <a:ext cx="31" cy="18"/>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4" name="Line 470"/>
            <p:cNvSpPr>
              <a:spLocks noChangeShapeType="1"/>
            </p:cNvSpPr>
            <p:nvPr/>
          </p:nvSpPr>
          <p:spPr bwMode="auto">
            <a:xfrm flipH="1">
              <a:off x="1216" y="1306"/>
              <a:ext cx="31" cy="20"/>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5" name="Line 471"/>
            <p:cNvSpPr>
              <a:spLocks noChangeShapeType="1"/>
            </p:cNvSpPr>
            <p:nvPr/>
          </p:nvSpPr>
          <p:spPr bwMode="auto">
            <a:xfrm flipH="1">
              <a:off x="1216" y="1325"/>
              <a:ext cx="31" cy="18"/>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6" name="Line 472"/>
            <p:cNvSpPr>
              <a:spLocks noChangeShapeType="1"/>
            </p:cNvSpPr>
            <p:nvPr/>
          </p:nvSpPr>
          <p:spPr bwMode="auto">
            <a:xfrm flipH="1">
              <a:off x="1216" y="1342"/>
              <a:ext cx="31" cy="19"/>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7" name="Line 473"/>
            <p:cNvSpPr>
              <a:spLocks noChangeShapeType="1"/>
            </p:cNvSpPr>
            <p:nvPr/>
          </p:nvSpPr>
          <p:spPr bwMode="auto">
            <a:xfrm flipH="1">
              <a:off x="1216" y="1359"/>
              <a:ext cx="31" cy="19"/>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8" name="Line 474"/>
            <p:cNvSpPr>
              <a:spLocks noChangeShapeType="1"/>
            </p:cNvSpPr>
            <p:nvPr/>
          </p:nvSpPr>
          <p:spPr bwMode="auto">
            <a:xfrm flipH="1">
              <a:off x="1216" y="1377"/>
              <a:ext cx="31" cy="19"/>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69" name="Line 475"/>
            <p:cNvSpPr>
              <a:spLocks noChangeShapeType="1"/>
            </p:cNvSpPr>
            <p:nvPr/>
          </p:nvSpPr>
          <p:spPr bwMode="auto">
            <a:xfrm flipH="1">
              <a:off x="1216" y="1395"/>
              <a:ext cx="31" cy="19"/>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0" name="Line 476"/>
            <p:cNvSpPr>
              <a:spLocks noChangeShapeType="1"/>
            </p:cNvSpPr>
            <p:nvPr/>
          </p:nvSpPr>
          <p:spPr bwMode="auto">
            <a:xfrm flipH="1">
              <a:off x="1216" y="1413"/>
              <a:ext cx="31" cy="18"/>
            </a:xfrm>
            <a:prstGeom prst="line">
              <a:avLst/>
            </a:prstGeom>
            <a:noFill/>
            <a:ln w="3175" cap="rnd">
              <a:solidFill>
                <a:srgbClr val="666565"/>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1" name="Line 477"/>
            <p:cNvSpPr>
              <a:spLocks noChangeShapeType="1"/>
            </p:cNvSpPr>
            <p:nvPr/>
          </p:nvSpPr>
          <p:spPr bwMode="auto">
            <a:xfrm flipH="1">
              <a:off x="1724" y="1533"/>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2" name="Line 478"/>
            <p:cNvSpPr>
              <a:spLocks noChangeShapeType="1"/>
            </p:cNvSpPr>
            <p:nvPr/>
          </p:nvSpPr>
          <p:spPr bwMode="auto">
            <a:xfrm flipH="1">
              <a:off x="1724" y="1554"/>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3" name="Line 479"/>
            <p:cNvSpPr>
              <a:spLocks noChangeShapeType="1"/>
            </p:cNvSpPr>
            <p:nvPr/>
          </p:nvSpPr>
          <p:spPr bwMode="auto">
            <a:xfrm flipH="1">
              <a:off x="1724" y="1575"/>
              <a:ext cx="26" cy="29"/>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4" name="Line 480"/>
            <p:cNvSpPr>
              <a:spLocks noChangeShapeType="1"/>
            </p:cNvSpPr>
            <p:nvPr/>
          </p:nvSpPr>
          <p:spPr bwMode="auto">
            <a:xfrm flipH="1">
              <a:off x="1724" y="1595"/>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5" name="Line 481"/>
            <p:cNvSpPr>
              <a:spLocks noChangeShapeType="1"/>
            </p:cNvSpPr>
            <p:nvPr/>
          </p:nvSpPr>
          <p:spPr bwMode="auto">
            <a:xfrm flipH="1">
              <a:off x="1724" y="1616"/>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6" name="Line 482"/>
            <p:cNvSpPr>
              <a:spLocks noChangeShapeType="1"/>
            </p:cNvSpPr>
            <p:nvPr/>
          </p:nvSpPr>
          <p:spPr bwMode="auto">
            <a:xfrm flipH="1">
              <a:off x="1724" y="1637"/>
              <a:ext cx="26" cy="28"/>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7" name="Line 483"/>
            <p:cNvSpPr>
              <a:spLocks noChangeShapeType="1"/>
            </p:cNvSpPr>
            <p:nvPr/>
          </p:nvSpPr>
          <p:spPr bwMode="auto">
            <a:xfrm flipH="1">
              <a:off x="1724" y="1657"/>
              <a:ext cx="26" cy="29"/>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8" name="Line 484"/>
            <p:cNvSpPr>
              <a:spLocks noChangeShapeType="1"/>
            </p:cNvSpPr>
            <p:nvPr/>
          </p:nvSpPr>
          <p:spPr bwMode="auto">
            <a:xfrm flipH="1">
              <a:off x="1724" y="1677"/>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79" name="Line 485"/>
            <p:cNvSpPr>
              <a:spLocks noChangeShapeType="1"/>
            </p:cNvSpPr>
            <p:nvPr/>
          </p:nvSpPr>
          <p:spPr bwMode="auto">
            <a:xfrm flipH="1">
              <a:off x="1724" y="1697"/>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0" name="Line 486"/>
            <p:cNvSpPr>
              <a:spLocks noChangeShapeType="1"/>
            </p:cNvSpPr>
            <p:nvPr/>
          </p:nvSpPr>
          <p:spPr bwMode="auto">
            <a:xfrm flipH="1">
              <a:off x="1724" y="1718"/>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1" name="Line 487"/>
            <p:cNvSpPr>
              <a:spLocks noChangeShapeType="1"/>
            </p:cNvSpPr>
            <p:nvPr/>
          </p:nvSpPr>
          <p:spPr bwMode="auto">
            <a:xfrm flipH="1">
              <a:off x="1724" y="1739"/>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2" name="Line 488"/>
            <p:cNvSpPr>
              <a:spLocks noChangeShapeType="1"/>
            </p:cNvSpPr>
            <p:nvPr/>
          </p:nvSpPr>
          <p:spPr bwMode="auto">
            <a:xfrm flipH="1">
              <a:off x="1724" y="1759"/>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3" name="Line 489"/>
            <p:cNvSpPr>
              <a:spLocks noChangeShapeType="1"/>
            </p:cNvSpPr>
            <p:nvPr/>
          </p:nvSpPr>
          <p:spPr bwMode="auto">
            <a:xfrm flipH="1">
              <a:off x="1724" y="1780"/>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4" name="Line 490"/>
            <p:cNvSpPr>
              <a:spLocks noChangeShapeType="1"/>
            </p:cNvSpPr>
            <p:nvPr/>
          </p:nvSpPr>
          <p:spPr bwMode="auto">
            <a:xfrm flipH="1">
              <a:off x="1724" y="1801"/>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5" name="Line 491"/>
            <p:cNvSpPr>
              <a:spLocks noChangeShapeType="1"/>
            </p:cNvSpPr>
            <p:nvPr/>
          </p:nvSpPr>
          <p:spPr bwMode="auto">
            <a:xfrm flipH="1">
              <a:off x="1724" y="1821"/>
              <a:ext cx="26" cy="30"/>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6" name="Freeform 492"/>
            <p:cNvSpPr>
              <a:spLocks/>
            </p:cNvSpPr>
            <p:nvPr/>
          </p:nvSpPr>
          <p:spPr bwMode="auto">
            <a:xfrm>
              <a:off x="2058" y="1738"/>
              <a:ext cx="34" cy="105"/>
            </a:xfrm>
            <a:custGeom>
              <a:avLst/>
              <a:gdLst>
                <a:gd name="T0" fmla="*/ 27 w 30"/>
                <a:gd name="T1" fmla="*/ 58 h 92"/>
                <a:gd name="T2" fmla="*/ 27 w 30"/>
                <a:gd name="T3" fmla="*/ 29 h 92"/>
                <a:gd name="T4" fmla="*/ 27 w 30"/>
                <a:gd name="T5" fmla="*/ 13 h 92"/>
                <a:gd name="T6" fmla="*/ 22 w 30"/>
                <a:gd name="T7" fmla="*/ 10 h 92"/>
                <a:gd name="T8" fmla="*/ 20 w 30"/>
                <a:gd name="T9" fmla="*/ 2 h 92"/>
                <a:gd name="T10" fmla="*/ 17 w 30"/>
                <a:gd name="T11" fmla="*/ 1 h 92"/>
                <a:gd name="T12" fmla="*/ 14 w 30"/>
                <a:gd name="T13" fmla="*/ 0 h 92"/>
                <a:gd name="T14" fmla="*/ 12 w 30"/>
                <a:gd name="T15" fmla="*/ 6 h 92"/>
                <a:gd name="T16" fmla="*/ 12 w 30"/>
                <a:gd name="T17" fmla="*/ 71 h 92"/>
                <a:gd name="T18" fmla="*/ 16 w 30"/>
                <a:gd name="T19" fmla="*/ 72 h 92"/>
                <a:gd name="T20" fmla="*/ 8 w 30"/>
                <a:gd name="T21" fmla="*/ 74 h 92"/>
                <a:gd name="T22" fmla="*/ 1 w 30"/>
                <a:gd name="T23" fmla="*/ 75 h 92"/>
                <a:gd name="T24" fmla="*/ 1 w 30"/>
                <a:gd name="T25" fmla="*/ 94 h 92"/>
                <a:gd name="T26" fmla="*/ 2 w 30"/>
                <a:gd name="T27" fmla="*/ 119 h 92"/>
                <a:gd name="T28" fmla="*/ 20 w 30"/>
                <a:gd name="T29" fmla="*/ 120 h 92"/>
                <a:gd name="T30" fmla="*/ 35 w 30"/>
                <a:gd name="T31" fmla="*/ 120 h 92"/>
                <a:gd name="T32" fmla="*/ 37 w 30"/>
                <a:gd name="T33" fmla="*/ 120 h 92"/>
                <a:gd name="T34" fmla="*/ 37 w 30"/>
                <a:gd name="T35" fmla="*/ 91 h 92"/>
                <a:gd name="T36" fmla="*/ 37 w 30"/>
                <a:gd name="T37" fmla="*/ 75 h 92"/>
                <a:gd name="T38" fmla="*/ 28 w 30"/>
                <a:gd name="T39" fmla="*/ 75 h 92"/>
                <a:gd name="T40" fmla="*/ 28 w 30"/>
                <a:gd name="T41" fmla="*/ 68 h 92"/>
                <a:gd name="T42" fmla="*/ 22 w 30"/>
                <a:gd name="T43" fmla="*/ 67 h 92"/>
                <a:gd name="T44" fmla="*/ 27 w 30"/>
                <a:gd name="T45" fmla="*/ 58 h 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
                <a:gd name="T70" fmla="*/ 0 h 92"/>
                <a:gd name="T71" fmla="*/ 30 w 30"/>
                <a:gd name="T72" fmla="*/ 92 h 9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 h="92">
                  <a:moveTo>
                    <a:pt x="21" y="45"/>
                  </a:moveTo>
                  <a:cubicBezTo>
                    <a:pt x="21" y="43"/>
                    <a:pt x="21" y="22"/>
                    <a:pt x="21" y="22"/>
                  </a:cubicBezTo>
                  <a:cubicBezTo>
                    <a:pt x="21" y="16"/>
                    <a:pt x="22" y="16"/>
                    <a:pt x="21" y="10"/>
                  </a:cubicBezTo>
                  <a:cubicBezTo>
                    <a:pt x="20" y="9"/>
                    <a:pt x="19" y="9"/>
                    <a:pt x="17" y="8"/>
                  </a:cubicBezTo>
                  <a:cubicBezTo>
                    <a:pt x="17" y="6"/>
                    <a:pt x="16" y="4"/>
                    <a:pt x="16" y="2"/>
                  </a:cubicBezTo>
                  <a:cubicBezTo>
                    <a:pt x="15" y="1"/>
                    <a:pt x="14" y="1"/>
                    <a:pt x="13" y="1"/>
                  </a:cubicBezTo>
                  <a:cubicBezTo>
                    <a:pt x="9" y="1"/>
                    <a:pt x="14" y="0"/>
                    <a:pt x="11" y="0"/>
                  </a:cubicBezTo>
                  <a:cubicBezTo>
                    <a:pt x="10" y="1"/>
                    <a:pt x="10" y="2"/>
                    <a:pt x="10" y="4"/>
                  </a:cubicBezTo>
                  <a:cubicBezTo>
                    <a:pt x="10" y="19"/>
                    <a:pt x="9" y="37"/>
                    <a:pt x="10" y="54"/>
                  </a:cubicBezTo>
                  <a:cubicBezTo>
                    <a:pt x="10" y="54"/>
                    <a:pt x="11" y="55"/>
                    <a:pt x="12" y="55"/>
                  </a:cubicBezTo>
                  <a:cubicBezTo>
                    <a:pt x="12" y="56"/>
                    <a:pt x="6" y="56"/>
                    <a:pt x="6" y="57"/>
                  </a:cubicBezTo>
                  <a:cubicBezTo>
                    <a:pt x="5" y="57"/>
                    <a:pt x="2" y="58"/>
                    <a:pt x="1" y="58"/>
                  </a:cubicBezTo>
                  <a:cubicBezTo>
                    <a:pt x="0" y="63"/>
                    <a:pt x="1" y="67"/>
                    <a:pt x="1" y="72"/>
                  </a:cubicBezTo>
                  <a:cubicBezTo>
                    <a:pt x="1" y="79"/>
                    <a:pt x="1" y="85"/>
                    <a:pt x="2" y="91"/>
                  </a:cubicBezTo>
                  <a:cubicBezTo>
                    <a:pt x="4" y="92"/>
                    <a:pt x="14" y="92"/>
                    <a:pt x="16" y="92"/>
                  </a:cubicBezTo>
                  <a:cubicBezTo>
                    <a:pt x="23" y="92"/>
                    <a:pt x="20" y="91"/>
                    <a:pt x="27" y="92"/>
                  </a:cubicBezTo>
                  <a:cubicBezTo>
                    <a:pt x="29" y="92"/>
                    <a:pt x="28" y="92"/>
                    <a:pt x="29" y="92"/>
                  </a:cubicBezTo>
                  <a:cubicBezTo>
                    <a:pt x="29" y="84"/>
                    <a:pt x="30" y="77"/>
                    <a:pt x="29" y="70"/>
                  </a:cubicBezTo>
                  <a:cubicBezTo>
                    <a:pt x="29" y="62"/>
                    <a:pt x="29" y="62"/>
                    <a:pt x="29" y="58"/>
                  </a:cubicBezTo>
                  <a:cubicBezTo>
                    <a:pt x="27" y="58"/>
                    <a:pt x="24" y="58"/>
                    <a:pt x="22" y="58"/>
                  </a:cubicBezTo>
                  <a:cubicBezTo>
                    <a:pt x="20" y="58"/>
                    <a:pt x="23" y="53"/>
                    <a:pt x="22" y="53"/>
                  </a:cubicBezTo>
                  <a:cubicBezTo>
                    <a:pt x="19" y="53"/>
                    <a:pt x="17" y="53"/>
                    <a:pt x="17" y="52"/>
                  </a:cubicBezTo>
                  <a:cubicBezTo>
                    <a:pt x="17" y="46"/>
                    <a:pt x="21" y="47"/>
                    <a:pt x="21" y="45"/>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7" name="Freeform 493"/>
            <p:cNvSpPr>
              <a:spLocks/>
            </p:cNvSpPr>
            <p:nvPr/>
          </p:nvSpPr>
          <p:spPr bwMode="auto">
            <a:xfrm>
              <a:off x="2073" y="1788"/>
              <a:ext cx="8" cy="12"/>
            </a:xfrm>
            <a:custGeom>
              <a:avLst/>
              <a:gdLst>
                <a:gd name="T0" fmla="*/ 6 w 7"/>
                <a:gd name="T1" fmla="*/ 1 h 10"/>
                <a:gd name="T2" fmla="*/ 0 w 7"/>
                <a:gd name="T3" fmla="*/ 7 h 10"/>
                <a:gd name="T4" fmla="*/ 0 w 7"/>
                <a:gd name="T5" fmla="*/ 13 h 10"/>
                <a:gd name="T6" fmla="*/ 3 w 7"/>
                <a:gd name="T7" fmla="*/ 13 h 10"/>
                <a:gd name="T8" fmla="*/ 9 w 7"/>
                <a:gd name="T9" fmla="*/ 1 h 10"/>
                <a:gd name="T10" fmla="*/ 6 w 7"/>
                <a:gd name="T11" fmla="*/ 1 h 10"/>
                <a:gd name="T12" fmla="*/ 0 60000 65536"/>
                <a:gd name="T13" fmla="*/ 0 60000 65536"/>
                <a:gd name="T14" fmla="*/ 0 60000 65536"/>
                <a:gd name="T15" fmla="*/ 0 60000 65536"/>
                <a:gd name="T16" fmla="*/ 0 60000 65536"/>
                <a:gd name="T17" fmla="*/ 0 60000 65536"/>
                <a:gd name="T18" fmla="*/ 0 w 7"/>
                <a:gd name="T19" fmla="*/ 0 h 10"/>
                <a:gd name="T20" fmla="*/ 7 w 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 h="10">
                  <a:moveTo>
                    <a:pt x="4" y="1"/>
                  </a:moveTo>
                  <a:cubicBezTo>
                    <a:pt x="2" y="2"/>
                    <a:pt x="1" y="3"/>
                    <a:pt x="0" y="5"/>
                  </a:cubicBezTo>
                  <a:cubicBezTo>
                    <a:pt x="0" y="6"/>
                    <a:pt x="0" y="8"/>
                    <a:pt x="0" y="9"/>
                  </a:cubicBezTo>
                  <a:cubicBezTo>
                    <a:pt x="1" y="10"/>
                    <a:pt x="0" y="8"/>
                    <a:pt x="3" y="9"/>
                  </a:cubicBezTo>
                  <a:cubicBezTo>
                    <a:pt x="4" y="6"/>
                    <a:pt x="4" y="2"/>
                    <a:pt x="7" y="1"/>
                  </a:cubicBezTo>
                  <a:cubicBezTo>
                    <a:pt x="4" y="0"/>
                    <a:pt x="4" y="1"/>
                    <a:pt x="4" y="1"/>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8" name="Freeform 494"/>
            <p:cNvSpPr>
              <a:spLocks/>
            </p:cNvSpPr>
            <p:nvPr/>
          </p:nvSpPr>
          <p:spPr bwMode="auto">
            <a:xfrm>
              <a:off x="2062" y="1800"/>
              <a:ext cx="20" cy="4"/>
            </a:xfrm>
            <a:custGeom>
              <a:avLst/>
              <a:gdLst>
                <a:gd name="T0" fmla="*/ 9 w 17"/>
                <a:gd name="T1" fmla="*/ 0 h 4"/>
                <a:gd name="T2" fmla="*/ 13 w 17"/>
                <a:gd name="T3" fmla="*/ 2 h 4"/>
                <a:gd name="T4" fmla="*/ 0 w 17"/>
                <a:gd name="T5" fmla="*/ 4 h 4"/>
                <a:gd name="T6" fmla="*/ 24 w 17"/>
                <a:gd name="T7" fmla="*/ 4 h 4"/>
                <a:gd name="T8" fmla="*/ 24 w 17"/>
                <a:gd name="T9" fmla="*/ 1 h 4"/>
                <a:gd name="T10" fmla="*/ 9 w 17"/>
                <a:gd name="T11" fmla="*/ 0 h 4"/>
                <a:gd name="T12" fmla="*/ 0 60000 65536"/>
                <a:gd name="T13" fmla="*/ 0 60000 65536"/>
                <a:gd name="T14" fmla="*/ 0 60000 65536"/>
                <a:gd name="T15" fmla="*/ 0 60000 65536"/>
                <a:gd name="T16" fmla="*/ 0 60000 65536"/>
                <a:gd name="T17" fmla="*/ 0 60000 65536"/>
                <a:gd name="T18" fmla="*/ 0 w 17"/>
                <a:gd name="T19" fmla="*/ 0 h 4"/>
                <a:gd name="T20" fmla="*/ 17 w 17"/>
                <a:gd name="T21" fmla="*/ 4 h 4"/>
              </a:gdLst>
              <a:ahLst/>
              <a:cxnLst>
                <a:cxn ang="T12">
                  <a:pos x="T0" y="T1"/>
                </a:cxn>
                <a:cxn ang="T13">
                  <a:pos x="T2" y="T3"/>
                </a:cxn>
                <a:cxn ang="T14">
                  <a:pos x="T4" y="T5"/>
                </a:cxn>
                <a:cxn ang="T15">
                  <a:pos x="T6" y="T7"/>
                </a:cxn>
                <a:cxn ang="T16">
                  <a:pos x="T8" y="T9"/>
                </a:cxn>
                <a:cxn ang="T17">
                  <a:pos x="T10" y="T11"/>
                </a:cxn>
              </a:cxnLst>
              <a:rect l="T18" t="T19" r="T20" b="T21"/>
              <a:pathLst>
                <a:path w="17" h="4">
                  <a:moveTo>
                    <a:pt x="7" y="0"/>
                  </a:moveTo>
                  <a:cubicBezTo>
                    <a:pt x="4" y="0"/>
                    <a:pt x="11" y="2"/>
                    <a:pt x="9" y="2"/>
                  </a:cubicBezTo>
                  <a:cubicBezTo>
                    <a:pt x="0" y="4"/>
                    <a:pt x="0" y="4"/>
                    <a:pt x="0" y="4"/>
                  </a:cubicBezTo>
                  <a:cubicBezTo>
                    <a:pt x="7" y="4"/>
                    <a:pt x="17" y="4"/>
                    <a:pt x="17" y="4"/>
                  </a:cubicBezTo>
                  <a:cubicBezTo>
                    <a:pt x="17" y="3"/>
                    <a:pt x="17" y="2"/>
                    <a:pt x="17" y="1"/>
                  </a:cubicBezTo>
                  <a:cubicBezTo>
                    <a:pt x="17" y="1"/>
                    <a:pt x="12" y="1"/>
                    <a:pt x="7" y="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89" name="Freeform 495"/>
            <p:cNvSpPr>
              <a:spLocks/>
            </p:cNvSpPr>
            <p:nvPr/>
          </p:nvSpPr>
          <p:spPr bwMode="auto">
            <a:xfrm>
              <a:off x="2069" y="1739"/>
              <a:ext cx="8" cy="61"/>
            </a:xfrm>
            <a:custGeom>
              <a:avLst/>
              <a:gdLst>
                <a:gd name="T0" fmla="*/ 1 w 7"/>
                <a:gd name="T1" fmla="*/ 9 h 53"/>
                <a:gd name="T2" fmla="*/ 3 w 7"/>
                <a:gd name="T3" fmla="*/ 1 h 53"/>
                <a:gd name="T4" fmla="*/ 2 w 7"/>
                <a:gd name="T5" fmla="*/ 1 h 53"/>
                <a:gd name="T6" fmla="*/ 7 w 7"/>
                <a:gd name="T7" fmla="*/ 2 h 53"/>
                <a:gd name="T8" fmla="*/ 9 w 7"/>
                <a:gd name="T9" fmla="*/ 14 h 53"/>
                <a:gd name="T10" fmla="*/ 9 w 7"/>
                <a:gd name="T11" fmla="*/ 55 h 53"/>
                <a:gd name="T12" fmla="*/ 8 w 7"/>
                <a:gd name="T13" fmla="*/ 56 h 53"/>
                <a:gd name="T14" fmla="*/ 2 w 7"/>
                <a:gd name="T15" fmla="*/ 69 h 53"/>
                <a:gd name="T16" fmla="*/ 1 w 7"/>
                <a:gd name="T17" fmla="*/ 70 h 53"/>
                <a:gd name="T18" fmla="*/ 1 w 7"/>
                <a:gd name="T19" fmla="*/ 9 h 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53"/>
                <a:gd name="T32" fmla="*/ 7 w 7"/>
                <a:gd name="T33" fmla="*/ 53 h 5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53">
                  <a:moveTo>
                    <a:pt x="1" y="7"/>
                  </a:moveTo>
                  <a:cubicBezTo>
                    <a:pt x="1" y="0"/>
                    <a:pt x="2" y="1"/>
                    <a:pt x="3" y="1"/>
                  </a:cubicBezTo>
                  <a:cubicBezTo>
                    <a:pt x="4" y="1"/>
                    <a:pt x="0" y="1"/>
                    <a:pt x="2" y="1"/>
                  </a:cubicBezTo>
                  <a:cubicBezTo>
                    <a:pt x="3" y="1"/>
                    <a:pt x="5" y="2"/>
                    <a:pt x="5" y="2"/>
                  </a:cubicBezTo>
                  <a:cubicBezTo>
                    <a:pt x="6" y="5"/>
                    <a:pt x="7" y="7"/>
                    <a:pt x="7" y="10"/>
                  </a:cubicBezTo>
                  <a:cubicBezTo>
                    <a:pt x="6" y="20"/>
                    <a:pt x="7" y="31"/>
                    <a:pt x="7" y="42"/>
                  </a:cubicBezTo>
                  <a:cubicBezTo>
                    <a:pt x="6" y="43"/>
                    <a:pt x="6" y="43"/>
                    <a:pt x="6" y="43"/>
                  </a:cubicBezTo>
                  <a:cubicBezTo>
                    <a:pt x="4" y="44"/>
                    <a:pt x="2" y="48"/>
                    <a:pt x="2" y="52"/>
                  </a:cubicBezTo>
                  <a:cubicBezTo>
                    <a:pt x="2" y="52"/>
                    <a:pt x="2" y="53"/>
                    <a:pt x="1" y="53"/>
                  </a:cubicBezTo>
                  <a:cubicBezTo>
                    <a:pt x="0" y="48"/>
                    <a:pt x="1" y="13"/>
                    <a:pt x="1" y="7"/>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0" name="Freeform 496"/>
            <p:cNvSpPr>
              <a:spLocks/>
            </p:cNvSpPr>
            <p:nvPr/>
          </p:nvSpPr>
          <p:spPr bwMode="auto">
            <a:xfrm>
              <a:off x="2068" y="1739"/>
              <a:ext cx="7" cy="61"/>
            </a:xfrm>
            <a:custGeom>
              <a:avLst/>
              <a:gdLst>
                <a:gd name="T0" fmla="*/ 1 w 6"/>
                <a:gd name="T1" fmla="*/ 10 h 53"/>
                <a:gd name="T2" fmla="*/ 2 w 6"/>
                <a:gd name="T3" fmla="*/ 0 h 53"/>
                <a:gd name="T4" fmla="*/ 8 w 6"/>
                <a:gd name="T5" fmla="*/ 1 h 53"/>
                <a:gd name="T6" fmla="*/ 8 w 6"/>
                <a:gd name="T7" fmla="*/ 2 h 53"/>
                <a:gd name="T8" fmla="*/ 5 w 6"/>
                <a:gd name="T9" fmla="*/ 1 h 53"/>
                <a:gd name="T10" fmla="*/ 6 w 6"/>
                <a:gd name="T11" fmla="*/ 1 h 53"/>
                <a:gd name="T12" fmla="*/ 2 w 6"/>
                <a:gd name="T13" fmla="*/ 9 h 53"/>
                <a:gd name="T14" fmla="*/ 2 w 6"/>
                <a:gd name="T15" fmla="*/ 70 h 53"/>
                <a:gd name="T16" fmla="*/ 1 w 6"/>
                <a:gd name="T17" fmla="*/ 68 h 53"/>
                <a:gd name="T18" fmla="*/ 1 w 6"/>
                <a:gd name="T19" fmla="*/ 10 h 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53"/>
                <a:gd name="T32" fmla="*/ 6 w 6"/>
                <a:gd name="T33" fmla="*/ 53 h 5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53">
                  <a:moveTo>
                    <a:pt x="1" y="8"/>
                  </a:moveTo>
                  <a:cubicBezTo>
                    <a:pt x="2" y="6"/>
                    <a:pt x="0" y="1"/>
                    <a:pt x="2" y="0"/>
                  </a:cubicBezTo>
                  <a:cubicBezTo>
                    <a:pt x="6" y="1"/>
                    <a:pt x="2" y="0"/>
                    <a:pt x="6" y="1"/>
                  </a:cubicBezTo>
                  <a:cubicBezTo>
                    <a:pt x="6" y="1"/>
                    <a:pt x="6" y="2"/>
                    <a:pt x="6" y="2"/>
                  </a:cubicBezTo>
                  <a:cubicBezTo>
                    <a:pt x="6" y="2"/>
                    <a:pt x="4" y="1"/>
                    <a:pt x="3" y="1"/>
                  </a:cubicBezTo>
                  <a:cubicBezTo>
                    <a:pt x="1" y="1"/>
                    <a:pt x="5" y="1"/>
                    <a:pt x="4" y="1"/>
                  </a:cubicBezTo>
                  <a:cubicBezTo>
                    <a:pt x="3" y="1"/>
                    <a:pt x="2" y="0"/>
                    <a:pt x="2" y="7"/>
                  </a:cubicBezTo>
                  <a:cubicBezTo>
                    <a:pt x="2" y="13"/>
                    <a:pt x="1" y="48"/>
                    <a:pt x="2" y="53"/>
                  </a:cubicBezTo>
                  <a:cubicBezTo>
                    <a:pt x="1" y="53"/>
                    <a:pt x="1" y="52"/>
                    <a:pt x="1" y="51"/>
                  </a:cubicBezTo>
                  <a:cubicBezTo>
                    <a:pt x="1" y="36"/>
                    <a:pt x="1" y="2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1" name="Freeform 497"/>
            <p:cNvSpPr>
              <a:spLocks/>
            </p:cNvSpPr>
            <p:nvPr/>
          </p:nvSpPr>
          <p:spPr bwMode="auto">
            <a:xfrm>
              <a:off x="2070" y="1785"/>
              <a:ext cx="3" cy="8"/>
            </a:xfrm>
            <a:custGeom>
              <a:avLst/>
              <a:gdLst>
                <a:gd name="T0" fmla="*/ 0 w 2"/>
                <a:gd name="T1" fmla="*/ 0 h 7"/>
                <a:gd name="T2" fmla="*/ 0 w 2"/>
                <a:gd name="T3" fmla="*/ 8 h 7"/>
                <a:gd name="T4" fmla="*/ 4 w 2"/>
                <a:gd name="T5" fmla="*/ 9 h 7"/>
                <a:gd name="T6" fmla="*/ 4 w 2"/>
                <a:gd name="T7" fmla="*/ 0 h 7"/>
                <a:gd name="T8" fmla="*/ 0 w 2"/>
                <a:gd name="T9" fmla="*/ 0 h 7"/>
                <a:gd name="T10" fmla="*/ 0 60000 65536"/>
                <a:gd name="T11" fmla="*/ 0 60000 65536"/>
                <a:gd name="T12" fmla="*/ 0 60000 65536"/>
                <a:gd name="T13" fmla="*/ 0 60000 65536"/>
                <a:gd name="T14" fmla="*/ 0 60000 65536"/>
                <a:gd name="T15" fmla="*/ 0 w 2"/>
                <a:gd name="T16" fmla="*/ 0 h 7"/>
                <a:gd name="T17" fmla="*/ 2 w 2"/>
                <a:gd name="T18" fmla="*/ 7 h 7"/>
              </a:gdLst>
              <a:ahLst/>
              <a:cxnLst>
                <a:cxn ang="T10">
                  <a:pos x="T0" y="T1"/>
                </a:cxn>
                <a:cxn ang="T11">
                  <a:pos x="T2" y="T3"/>
                </a:cxn>
                <a:cxn ang="T12">
                  <a:pos x="T4" y="T5"/>
                </a:cxn>
                <a:cxn ang="T13">
                  <a:pos x="T6" y="T7"/>
                </a:cxn>
                <a:cxn ang="T14">
                  <a:pos x="T8" y="T9"/>
                </a:cxn>
              </a:cxnLst>
              <a:rect l="T15" t="T16" r="T17" b="T18"/>
              <a:pathLst>
                <a:path w="2" h="7">
                  <a:moveTo>
                    <a:pt x="0" y="0"/>
                  </a:moveTo>
                  <a:cubicBezTo>
                    <a:pt x="0" y="6"/>
                    <a:pt x="0" y="6"/>
                    <a:pt x="0" y="6"/>
                  </a:cubicBezTo>
                  <a:cubicBezTo>
                    <a:pt x="1" y="7"/>
                    <a:pt x="1" y="7"/>
                    <a:pt x="2" y="7"/>
                  </a:cubicBezTo>
                  <a:cubicBezTo>
                    <a:pt x="2" y="0"/>
                    <a:pt x="2" y="0"/>
                    <a:pt x="2" y="0"/>
                  </a:cubicBezTo>
                  <a:lnTo>
                    <a:pt x="0"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2" name="Freeform 498"/>
            <p:cNvSpPr>
              <a:spLocks/>
            </p:cNvSpPr>
            <p:nvPr/>
          </p:nvSpPr>
          <p:spPr bwMode="auto">
            <a:xfrm>
              <a:off x="2072" y="1786"/>
              <a:ext cx="1" cy="5"/>
            </a:xfrm>
            <a:custGeom>
              <a:avLst/>
              <a:gdLst>
                <a:gd name="T0" fmla="*/ 0 w 1"/>
                <a:gd name="T1" fmla="*/ 0 h 5"/>
                <a:gd name="T2" fmla="*/ 0 w 1"/>
                <a:gd name="T3" fmla="*/ 5 h 5"/>
                <a:gd name="T4" fmla="*/ 1 w 1"/>
                <a:gd name="T5" fmla="*/ 5 h 5"/>
                <a:gd name="T6" fmla="*/ 0 w 1"/>
                <a:gd name="T7" fmla="*/ 0 h 5"/>
                <a:gd name="T8" fmla="*/ 0 60000 65536"/>
                <a:gd name="T9" fmla="*/ 0 60000 65536"/>
                <a:gd name="T10" fmla="*/ 0 60000 65536"/>
                <a:gd name="T11" fmla="*/ 0 60000 65536"/>
                <a:gd name="T12" fmla="*/ 0 w 1"/>
                <a:gd name="T13" fmla="*/ 0 h 5"/>
                <a:gd name="T14" fmla="*/ 1 w 1"/>
                <a:gd name="T15" fmla="*/ 5 h 5"/>
              </a:gdLst>
              <a:ahLst/>
              <a:cxnLst>
                <a:cxn ang="T8">
                  <a:pos x="T0" y="T1"/>
                </a:cxn>
                <a:cxn ang="T9">
                  <a:pos x="T2" y="T3"/>
                </a:cxn>
                <a:cxn ang="T10">
                  <a:pos x="T4" y="T5"/>
                </a:cxn>
                <a:cxn ang="T11">
                  <a:pos x="T6" y="T7"/>
                </a:cxn>
              </a:cxnLst>
              <a:rect l="T12" t="T13" r="T14" b="T15"/>
              <a:pathLst>
                <a:path w="1" h="5">
                  <a:moveTo>
                    <a:pt x="0" y="0"/>
                  </a:moveTo>
                  <a:cubicBezTo>
                    <a:pt x="0" y="1"/>
                    <a:pt x="0" y="3"/>
                    <a:pt x="0" y="5"/>
                  </a:cubicBezTo>
                  <a:cubicBezTo>
                    <a:pt x="1" y="5"/>
                    <a:pt x="1" y="5"/>
                    <a:pt x="1" y="5"/>
                  </a:cubicBezTo>
                  <a:cubicBezTo>
                    <a:pt x="0" y="0"/>
                    <a:pt x="0" y="0"/>
                    <a:pt x="0" y="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3" name="Freeform 499"/>
            <p:cNvSpPr>
              <a:spLocks/>
            </p:cNvSpPr>
            <p:nvPr/>
          </p:nvSpPr>
          <p:spPr bwMode="auto">
            <a:xfrm>
              <a:off x="2077" y="1749"/>
              <a:ext cx="4" cy="40"/>
            </a:xfrm>
            <a:custGeom>
              <a:avLst/>
              <a:gdLst>
                <a:gd name="T0" fmla="*/ 5 w 3"/>
                <a:gd name="T1" fmla="*/ 3 h 35"/>
                <a:gd name="T2" fmla="*/ 4 w 3"/>
                <a:gd name="T3" fmla="*/ 24 h 35"/>
                <a:gd name="T4" fmla="*/ 4 w 3"/>
                <a:gd name="T5" fmla="*/ 45 h 35"/>
                <a:gd name="T6" fmla="*/ 0 w 3"/>
                <a:gd name="T7" fmla="*/ 45 h 35"/>
                <a:gd name="T8" fmla="*/ 0 w 3"/>
                <a:gd name="T9" fmla="*/ 40 h 35"/>
                <a:gd name="T10" fmla="*/ 0 w 3"/>
                <a:gd name="T11" fmla="*/ 0 h 35"/>
                <a:gd name="T12" fmla="*/ 5 w 3"/>
                <a:gd name="T13" fmla="*/ 3 h 35"/>
                <a:gd name="T14" fmla="*/ 0 60000 65536"/>
                <a:gd name="T15" fmla="*/ 0 60000 65536"/>
                <a:gd name="T16" fmla="*/ 0 60000 65536"/>
                <a:gd name="T17" fmla="*/ 0 60000 65536"/>
                <a:gd name="T18" fmla="*/ 0 60000 65536"/>
                <a:gd name="T19" fmla="*/ 0 60000 65536"/>
                <a:gd name="T20" fmla="*/ 0 60000 65536"/>
                <a:gd name="T21" fmla="*/ 0 w 3"/>
                <a:gd name="T22" fmla="*/ 0 h 35"/>
                <a:gd name="T23" fmla="*/ 3 w 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35">
                  <a:moveTo>
                    <a:pt x="3" y="3"/>
                  </a:moveTo>
                  <a:cubicBezTo>
                    <a:pt x="3" y="4"/>
                    <a:pt x="2" y="12"/>
                    <a:pt x="2" y="18"/>
                  </a:cubicBezTo>
                  <a:cubicBezTo>
                    <a:pt x="2" y="24"/>
                    <a:pt x="3" y="30"/>
                    <a:pt x="2" y="34"/>
                  </a:cubicBezTo>
                  <a:cubicBezTo>
                    <a:pt x="2" y="34"/>
                    <a:pt x="1" y="35"/>
                    <a:pt x="0" y="34"/>
                  </a:cubicBezTo>
                  <a:cubicBezTo>
                    <a:pt x="0" y="34"/>
                    <a:pt x="0" y="32"/>
                    <a:pt x="0" y="31"/>
                  </a:cubicBezTo>
                  <a:cubicBezTo>
                    <a:pt x="0" y="21"/>
                    <a:pt x="0" y="10"/>
                    <a:pt x="0" y="0"/>
                  </a:cubicBezTo>
                  <a:cubicBezTo>
                    <a:pt x="1" y="1"/>
                    <a:pt x="3" y="2"/>
                    <a:pt x="3" y="3"/>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4" name="Freeform 500"/>
            <p:cNvSpPr>
              <a:spLocks/>
            </p:cNvSpPr>
            <p:nvPr/>
          </p:nvSpPr>
          <p:spPr bwMode="auto">
            <a:xfrm>
              <a:off x="2077" y="1747"/>
              <a:ext cx="5" cy="42"/>
            </a:xfrm>
            <a:custGeom>
              <a:avLst/>
              <a:gdLst>
                <a:gd name="T0" fmla="*/ 5 w 4"/>
                <a:gd name="T1" fmla="*/ 6 h 37"/>
                <a:gd name="T2" fmla="*/ 0 w 4"/>
                <a:gd name="T3" fmla="*/ 1 h 37"/>
                <a:gd name="T4" fmla="*/ 1 w 4"/>
                <a:gd name="T5" fmla="*/ 0 h 37"/>
                <a:gd name="T6" fmla="*/ 5 w 4"/>
                <a:gd name="T7" fmla="*/ 3 h 37"/>
                <a:gd name="T8" fmla="*/ 5 w 4"/>
                <a:gd name="T9" fmla="*/ 9 h 37"/>
                <a:gd name="T10" fmla="*/ 5 w 4"/>
                <a:gd name="T11" fmla="*/ 47 h 37"/>
                <a:gd name="T12" fmla="*/ 5 w 4"/>
                <a:gd name="T13" fmla="*/ 47 h 37"/>
                <a:gd name="T14" fmla="*/ 5 w 4"/>
                <a:gd name="T15" fmla="*/ 19 h 37"/>
                <a:gd name="T16" fmla="*/ 5 w 4"/>
                <a:gd name="T17" fmla="*/ 6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7"/>
                <a:gd name="T29" fmla="*/ 4 w 4"/>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7">
                  <a:moveTo>
                    <a:pt x="3" y="4"/>
                  </a:moveTo>
                  <a:cubicBezTo>
                    <a:pt x="2" y="3"/>
                    <a:pt x="1" y="2"/>
                    <a:pt x="0" y="1"/>
                  </a:cubicBezTo>
                  <a:cubicBezTo>
                    <a:pt x="1" y="1"/>
                    <a:pt x="1" y="1"/>
                    <a:pt x="1" y="0"/>
                  </a:cubicBezTo>
                  <a:cubicBezTo>
                    <a:pt x="1" y="0"/>
                    <a:pt x="4" y="3"/>
                    <a:pt x="3" y="3"/>
                  </a:cubicBezTo>
                  <a:cubicBezTo>
                    <a:pt x="3" y="7"/>
                    <a:pt x="3" y="7"/>
                    <a:pt x="3" y="7"/>
                  </a:cubicBezTo>
                  <a:cubicBezTo>
                    <a:pt x="3" y="15"/>
                    <a:pt x="4" y="27"/>
                    <a:pt x="3" y="36"/>
                  </a:cubicBezTo>
                  <a:cubicBezTo>
                    <a:pt x="3" y="37"/>
                    <a:pt x="3" y="36"/>
                    <a:pt x="3" y="36"/>
                  </a:cubicBezTo>
                  <a:cubicBezTo>
                    <a:pt x="3" y="30"/>
                    <a:pt x="3" y="21"/>
                    <a:pt x="3" y="15"/>
                  </a:cubicBezTo>
                  <a:cubicBezTo>
                    <a:pt x="3" y="9"/>
                    <a:pt x="4" y="5"/>
                    <a:pt x="3"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5" name="Freeform 501"/>
            <p:cNvSpPr>
              <a:spLocks/>
            </p:cNvSpPr>
            <p:nvPr/>
          </p:nvSpPr>
          <p:spPr bwMode="auto">
            <a:xfrm>
              <a:off x="2059" y="1805"/>
              <a:ext cx="2" cy="37"/>
            </a:xfrm>
            <a:custGeom>
              <a:avLst/>
              <a:gdLst>
                <a:gd name="T0" fmla="*/ 0 w 2"/>
                <a:gd name="T1" fmla="*/ 0 h 32"/>
                <a:gd name="T2" fmla="*/ 2 w 2"/>
                <a:gd name="T3" fmla="*/ 0 h 32"/>
                <a:gd name="T4" fmla="*/ 1 w 2"/>
                <a:gd name="T5" fmla="*/ 7 h 32"/>
                <a:gd name="T6" fmla="*/ 1 w 2"/>
                <a:gd name="T7" fmla="*/ 43 h 32"/>
                <a:gd name="T8" fmla="*/ 1 w 2"/>
                <a:gd name="T9" fmla="*/ 43 h 32"/>
                <a:gd name="T10" fmla="*/ 1 w 2"/>
                <a:gd name="T11" fmla="*/ 37 h 32"/>
                <a:gd name="T12" fmla="*/ 0 w 2"/>
                <a:gd name="T13" fmla="*/ 0 h 32"/>
                <a:gd name="T14" fmla="*/ 0 60000 65536"/>
                <a:gd name="T15" fmla="*/ 0 60000 65536"/>
                <a:gd name="T16" fmla="*/ 0 60000 65536"/>
                <a:gd name="T17" fmla="*/ 0 60000 65536"/>
                <a:gd name="T18" fmla="*/ 0 60000 65536"/>
                <a:gd name="T19" fmla="*/ 0 60000 65536"/>
                <a:gd name="T20" fmla="*/ 0 60000 65536"/>
                <a:gd name="T21" fmla="*/ 0 w 2"/>
                <a:gd name="T22" fmla="*/ 0 h 32"/>
                <a:gd name="T23" fmla="*/ 2 w 2"/>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 h="32">
                  <a:moveTo>
                    <a:pt x="0" y="0"/>
                  </a:moveTo>
                  <a:cubicBezTo>
                    <a:pt x="1" y="0"/>
                    <a:pt x="2" y="0"/>
                    <a:pt x="2" y="0"/>
                  </a:cubicBezTo>
                  <a:cubicBezTo>
                    <a:pt x="2" y="1"/>
                    <a:pt x="1" y="2"/>
                    <a:pt x="1" y="5"/>
                  </a:cubicBezTo>
                  <a:cubicBezTo>
                    <a:pt x="1" y="9"/>
                    <a:pt x="1" y="25"/>
                    <a:pt x="1" y="32"/>
                  </a:cubicBezTo>
                  <a:cubicBezTo>
                    <a:pt x="1" y="32"/>
                    <a:pt x="1" y="32"/>
                    <a:pt x="1" y="32"/>
                  </a:cubicBezTo>
                  <a:cubicBezTo>
                    <a:pt x="1" y="28"/>
                    <a:pt x="1" y="28"/>
                    <a:pt x="1" y="28"/>
                  </a:cubicBezTo>
                  <a:cubicBezTo>
                    <a:pt x="1" y="19"/>
                    <a:pt x="1" y="1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6" name="Freeform 502"/>
            <p:cNvSpPr>
              <a:spLocks/>
            </p:cNvSpPr>
            <p:nvPr/>
          </p:nvSpPr>
          <p:spPr bwMode="auto">
            <a:xfrm>
              <a:off x="2060" y="1805"/>
              <a:ext cx="31" cy="37"/>
            </a:xfrm>
            <a:custGeom>
              <a:avLst/>
              <a:gdLst>
                <a:gd name="T0" fmla="*/ 1 w 27"/>
                <a:gd name="T1" fmla="*/ 0 h 32"/>
                <a:gd name="T2" fmla="*/ 2 w 27"/>
                <a:gd name="T3" fmla="*/ 0 h 32"/>
                <a:gd name="T4" fmla="*/ 30 w 27"/>
                <a:gd name="T5" fmla="*/ 0 h 32"/>
                <a:gd name="T6" fmla="*/ 34 w 27"/>
                <a:gd name="T7" fmla="*/ 0 h 32"/>
                <a:gd name="T8" fmla="*/ 36 w 27"/>
                <a:gd name="T9" fmla="*/ 40 h 32"/>
                <a:gd name="T10" fmla="*/ 36 w 27"/>
                <a:gd name="T11" fmla="*/ 43 h 32"/>
                <a:gd name="T12" fmla="*/ 26 w 27"/>
                <a:gd name="T13" fmla="*/ 43 h 32"/>
                <a:gd name="T14" fmla="*/ 0 w 27"/>
                <a:gd name="T15" fmla="*/ 43 h 32"/>
                <a:gd name="T16" fmla="*/ 0 w 27"/>
                <a:gd name="T17" fmla="*/ 7 h 32"/>
                <a:gd name="T18" fmla="*/ 1 w 27"/>
                <a:gd name="T19" fmla="*/ 0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
                <a:gd name="T31" fmla="*/ 0 h 32"/>
                <a:gd name="T32" fmla="*/ 27 w 27"/>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 h="32">
                  <a:moveTo>
                    <a:pt x="1" y="0"/>
                  </a:moveTo>
                  <a:cubicBezTo>
                    <a:pt x="1" y="0"/>
                    <a:pt x="2" y="0"/>
                    <a:pt x="2" y="0"/>
                  </a:cubicBezTo>
                  <a:cubicBezTo>
                    <a:pt x="11" y="0"/>
                    <a:pt x="15" y="1"/>
                    <a:pt x="23" y="0"/>
                  </a:cubicBezTo>
                  <a:cubicBezTo>
                    <a:pt x="25" y="0"/>
                    <a:pt x="24" y="0"/>
                    <a:pt x="26" y="0"/>
                  </a:cubicBezTo>
                  <a:cubicBezTo>
                    <a:pt x="26" y="10"/>
                    <a:pt x="27" y="20"/>
                    <a:pt x="27" y="30"/>
                  </a:cubicBezTo>
                  <a:cubicBezTo>
                    <a:pt x="27" y="30"/>
                    <a:pt x="27" y="31"/>
                    <a:pt x="27" y="32"/>
                  </a:cubicBezTo>
                  <a:cubicBezTo>
                    <a:pt x="22" y="32"/>
                    <a:pt x="24" y="32"/>
                    <a:pt x="20" y="32"/>
                  </a:cubicBezTo>
                  <a:cubicBezTo>
                    <a:pt x="13" y="32"/>
                    <a:pt x="7" y="32"/>
                    <a:pt x="0" y="32"/>
                  </a:cubicBezTo>
                  <a:cubicBezTo>
                    <a:pt x="0" y="25"/>
                    <a:pt x="0" y="9"/>
                    <a:pt x="0" y="5"/>
                  </a:cubicBezTo>
                  <a:cubicBezTo>
                    <a:pt x="0" y="2"/>
                    <a:pt x="1" y="1"/>
                    <a:pt x="1" y="0"/>
                  </a:cubicBezTo>
                  <a:close/>
                </a:path>
              </a:pathLst>
            </a:custGeom>
            <a:solidFill>
              <a:srgbClr val="E4D1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7" name="Line 503"/>
            <p:cNvSpPr>
              <a:spLocks noChangeShapeType="1"/>
            </p:cNvSpPr>
            <p:nvPr/>
          </p:nvSpPr>
          <p:spPr bwMode="auto">
            <a:xfrm flipH="1">
              <a:off x="1755"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8" name="Line 504"/>
            <p:cNvSpPr>
              <a:spLocks noChangeShapeType="1"/>
            </p:cNvSpPr>
            <p:nvPr/>
          </p:nvSpPr>
          <p:spPr bwMode="auto">
            <a:xfrm flipH="1">
              <a:off x="1778"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699" name="Line 505"/>
            <p:cNvSpPr>
              <a:spLocks noChangeShapeType="1"/>
            </p:cNvSpPr>
            <p:nvPr/>
          </p:nvSpPr>
          <p:spPr bwMode="auto">
            <a:xfrm flipH="1">
              <a:off x="1801"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0" name="Line 506"/>
            <p:cNvSpPr>
              <a:spLocks noChangeShapeType="1"/>
            </p:cNvSpPr>
            <p:nvPr/>
          </p:nvSpPr>
          <p:spPr bwMode="auto">
            <a:xfrm flipH="1">
              <a:off x="1824"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1" name="Line 507"/>
            <p:cNvSpPr>
              <a:spLocks noChangeShapeType="1"/>
            </p:cNvSpPr>
            <p:nvPr/>
          </p:nvSpPr>
          <p:spPr bwMode="auto">
            <a:xfrm flipH="1">
              <a:off x="1846" y="1855"/>
              <a:ext cx="24"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2" name="Line 508"/>
            <p:cNvSpPr>
              <a:spLocks noChangeShapeType="1"/>
            </p:cNvSpPr>
            <p:nvPr/>
          </p:nvSpPr>
          <p:spPr bwMode="auto">
            <a:xfrm flipH="1">
              <a:off x="1869" y="1855"/>
              <a:ext cx="24"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3" name="Line 509"/>
            <p:cNvSpPr>
              <a:spLocks noChangeShapeType="1"/>
            </p:cNvSpPr>
            <p:nvPr/>
          </p:nvSpPr>
          <p:spPr bwMode="auto">
            <a:xfrm flipH="1">
              <a:off x="1892" y="1855"/>
              <a:ext cx="24"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4" name="Line 510"/>
            <p:cNvSpPr>
              <a:spLocks noChangeShapeType="1"/>
            </p:cNvSpPr>
            <p:nvPr/>
          </p:nvSpPr>
          <p:spPr bwMode="auto">
            <a:xfrm flipH="1">
              <a:off x="1914" y="1855"/>
              <a:ext cx="25"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5" name="Line 511"/>
            <p:cNvSpPr>
              <a:spLocks noChangeShapeType="1"/>
            </p:cNvSpPr>
            <p:nvPr/>
          </p:nvSpPr>
          <p:spPr bwMode="auto">
            <a:xfrm flipH="1">
              <a:off x="1937" y="1855"/>
              <a:ext cx="25"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6" name="Line 512"/>
            <p:cNvSpPr>
              <a:spLocks noChangeShapeType="1"/>
            </p:cNvSpPr>
            <p:nvPr/>
          </p:nvSpPr>
          <p:spPr bwMode="auto">
            <a:xfrm flipH="1">
              <a:off x="1960"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7" name="Line 513"/>
            <p:cNvSpPr>
              <a:spLocks noChangeShapeType="1"/>
            </p:cNvSpPr>
            <p:nvPr/>
          </p:nvSpPr>
          <p:spPr bwMode="auto">
            <a:xfrm flipH="1">
              <a:off x="1983"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8" name="Line 514"/>
            <p:cNvSpPr>
              <a:spLocks noChangeShapeType="1"/>
            </p:cNvSpPr>
            <p:nvPr/>
          </p:nvSpPr>
          <p:spPr bwMode="auto">
            <a:xfrm flipH="1">
              <a:off x="2006"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09" name="Line 515"/>
            <p:cNvSpPr>
              <a:spLocks noChangeShapeType="1"/>
            </p:cNvSpPr>
            <p:nvPr/>
          </p:nvSpPr>
          <p:spPr bwMode="auto">
            <a:xfrm flipH="1">
              <a:off x="2029"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0" name="Line 516"/>
            <p:cNvSpPr>
              <a:spLocks noChangeShapeType="1"/>
            </p:cNvSpPr>
            <p:nvPr/>
          </p:nvSpPr>
          <p:spPr bwMode="auto">
            <a:xfrm flipH="1">
              <a:off x="2052"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1" name="Line 517"/>
            <p:cNvSpPr>
              <a:spLocks noChangeShapeType="1"/>
            </p:cNvSpPr>
            <p:nvPr/>
          </p:nvSpPr>
          <p:spPr bwMode="auto">
            <a:xfrm flipH="1">
              <a:off x="2075" y="1855"/>
              <a:ext cx="23" cy="26"/>
            </a:xfrm>
            <a:prstGeom prst="line">
              <a:avLst/>
            </a:prstGeom>
            <a:noFill/>
            <a:ln w="3175" cap="rnd">
              <a:solidFill>
                <a:srgbClr val="EEB0AC"/>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2" name="Freeform 518"/>
            <p:cNvSpPr>
              <a:spLocks/>
            </p:cNvSpPr>
            <p:nvPr/>
          </p:nvSpPr>
          <p:spPr bwMode="auto">
            <a:xfrm>
              <a:off x="1188" y="1727"/>
              <a:ext cx="23" cy="31"/>
            </a:xfrm>
            <a:custGeom>
              <a:avLst/>
              <a:gdLst>
                <a:gd name="T0" fmla="*/ 26 w 20"/>
                <a:gd name="T1" fmla="*/ 11 h 27"/>
                <a:gd name="T2" fmla="*/ 26 w 20"/>
                <a:gd name="T3" fmla="*/ 17 h 27"/>
                <a:gd name="T4" fmla="*/ 24 w 20"/>
                <a:gd name="T5" fmla="*/ 16 h 27"/>
                <a:gd name="T6" fmla="*/ 24 w 20"/>
                <a:gd name="T7" fmla="*/ 20 h 27"/>
                <a:gd name="T8" fmla="*/ 18 w 20"/>
                <a:gd name="T9" fmla="*/ 17 h 27"/>
                <a:gd name="T10" fmla="*/ 14 w 20"/>
                <a:gd name="T11" fmla="*/ 17 h 27"/>
                <a:gd name="T12" fmla="*/ 10 w 20"/>
                <a:gd name="T13" fmla="*/ 32 h 27"/>
                <a:gd name="T14" fmla="*/ 7 w 20"/>
                <a:gd name="T15" fmla="*/ 32 h 27"/>
                <a:gd name="T16" fmla="*/ 1 w 20"/>
                <a:gd name="T17" fmla="*/ 15 h 27"/>
                <a:gd name="T18" fmla="*/ 3 w 20"/>
                <a:gd name="T19" fmla="*/ 6 h 27"/>
                <a:gd name="T20" fmla="*/ 2 w 20"/>
                <a:gd name="T21" fmla="*/ 1 h 27"/>
                <a:gd name="T22" fmla="*/ 6 w 20"/>
                <a:gd name="T23" fmla="*/ 1 h 27"/>
                <a:gd name="T24" fmla="*/ 7 w 20"/>
                <a:gd name="T25" fmla="*/ 0 h 27"/>
                <a:gd name="T26" fmla="*/ 7 w 20"/>
                <a:gd name="T27" fmla="*/ 2 h 27"/>
                <a:gd name="T28" fmla="*/ 6 w 20"/>
                <a:gd name="T29" fmla="*/ 9 h 27"/>
                <a:gd name="T30" fmla="*/ 10 w 20"/>
                <a:gd name="T31" fmla="*/ 11 h 27"/>
                <a:gd name="T32" fmla="*/ 17 w 20"/>
                <a:gd name="T33" fmla="*/ 11 h 27"/>
                <a:gd name="T34" fmla="*/ 26 w 20"/>
                <a:gd name="T35" fmla="*/ 11 h 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
                <a:gd name="T55" fmla="*/ 0 h 27"/>
                <a:gd name="T56" fmla="*/ 20 w 20"/>
                <a:gd name="T57" fmla="*/ 27 h 2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 h="27">
                  <a:moveTo>
                    <a:pt x="20" y="9"/>
                  </a:moveTo>
                  <a:cubicBezTo>
                    <a:pt x="20" y="9"/>
                    <a:pt x="19" y="12"/>
                    <a:pt x="20" y="13"/>
                  </a:cubicBezTo>
                  <a:cubicBezTo>
                    <a:pt x="20" y="13"/>
                    <a:pt x="18" y="12"/>
                    <a:pt x="18" y="12"/>
                  </a:cubicBezTo>
                  <a:cubicBezTo>
                    <a:pt x="17" y="12"/>
                    <a:pt x="18" y="15"/>
                    <a:pt x="18" y="15"/>
                  </a:cubicBezTo>
                  <a:cubicBezTo>
                    <a:pt x="18" y="16"/>
                    <a:pt x="16" y="13"/>
                    <a:pt x="14" y="13"/>
                  </a:cubicBezTo>
                  <a:cubicBezTo>
                    <a:pt x="12" y="13"/>
                    <a:pt x="11" y="12"/>
                    <a:pt x="10" y="13"/>
                  </a:cubicBezTo>
                  <a:cubicBezTo>
                    <a:pt x="10" y="14"/>
                    <a:pt x="7" y="16"/>
                    <a:pt x="8" y="24"/>
                  </a:cubicBezTo>
                  <a:cubicBezTo>
                    <a:pt x="9" y="27"/>
                    <a:pt x="8" y="26"/>
                    <a:pt x="5" y="24"/>
                  </a:cubicBezTo>
                  <a:cubicBezTo>
                    <a:pt x="2" y="21"/>
                    <a:pt x="0" y="16"/>
                    <a:pt x="1" y="11"/>
                  </a:cubicBezTo>
                  <a:cubicBezTo>
                    <a:pt x="2" y="6"/>
                    <a:pt x="3" y="4"/>
                    <a:pt x="3" y="4"/>
                  </a:cubicBezTo>
                  <a:cubicBezTo>
                    <a:pt x="4" y="3"/>
                    <a:pt x="2" y="1"/>
                    <a:pt x="2" y="1"/>
                  </a:cubicBezTo>
                  <a:cubicBezTo>
                    <a:pt x="4" y="1"/>
                    <a:pt x="4" y="1"/>
                    <a:pt x="4" y="1"/>
                  </a:cubicBezTo>
                  <a:cubicBezTo>
                    <a:pt x="5" y="0"/>
                    <a:pt x="5" y="0"/>
                    <a:pt x="5" y="0"/>
                  </a:cubicBezTo>
                  <a:cubicBezTo>
                    <a:pt x="5" y="2"/>
                    <a:pt x="5" y="2"/>
                    <a:pt x="5" y="2"/>
                  </a:cubicBezTo>
                  <a:cubicBezTo>
                    <a:pt x="5" y="2"/>
                    <a:pt x="4" y="5"/>
                    <a:pt x="4" y="7"/>
                  </a:cubicBezTo>
                  <a:cubicBezTo>
                    <a:pt x="4" y="9"/>
                    <a:pt x="7" y="9"/>
                    <a:pt x="8" y="9"/>
                  </a:cubicBezTo>
                  <a:cubicBezTo>
                    <a:pt x="9" y="9"/>
                    <a:pt x="12" y="9"/>
                    <a:pt x="13" y="9"/>
                  </a:cubicBezTo>
                  <a:cubicBezTo>
                    <a:pt x="17" y="10"/>
                    <a:pt x="18" y="10"/>
                    <a:pt x="20" y="9"/>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3" name="Freeform 519"/>
            <p:cNvSpPr>
              <a:spLocks/>
            </p:cNvSpPr>
            <p:nvPr/>
          </p:nvSpPr>
          <p:spPr bwMode="auto">
            <a:xfrm>
              <a:off x="1137" y="1959"/>
              <a:ext cx="52" cy="53"/>
            </a:xfrm>
            <a:custGeom>
              <a:avLst/>
              <a:gdLst>
                <a:gd name="T0" fmla="*/ 18 w 46"/>
                <a:gd name="T1" fmla="*/ 23 h 46"/>
                <a:gd name="T2" fmla="*/ 14 w 46"/>
                <a:gd name="T3" fmla="*/ 23 h 46"/>
                <a:gd name="T4" fmla="*/ 14 w 46"/>
                <a:gd name="T5" fmla="*/ 44 h 46"/>
                <a:gd name="T6" fmla="*/ 19 w 46"/>
                <a:gd name="T7" fmla="*/ 41 h 46"/>
                <a:gd name="T8" fmla="*/ 20 w 46"/>
                <a:gd name="T9" fmla="*/ 47 h 46"/>
                <a:gd name="T10" fmla="*/ 0 w 46"/>
                <a:gd name="T11" fmla="*/ 53 h 46"/>
                <a:gd name="T12" fmla="*/ 0 w 46"/>
                <a:gd name="T13" fmla="*/ 46 h 46"/>
                <a:gd name="T14" fmla="*/ 8 w 46"/>
                <a:gd name="T15" fmla="*/ 45 h 46"/>
                <a:gd name="T16" fmla="*/ 8 w 46"/>
                <a:gd name="T17" fmla="*/ 23 h 46"/>
                <a:gd name="T18" fmla="*/ 0 w 46"/>
                <a:gd name="T19" fmla="*/ 23 h 46"/>
                <a:gd name="T20" fmla="*/ 0 w 46"/>
                <a:gd name="T21" fmla="*/ 16 h 46"/>
                <a:gd name="T22" fmla="*/ 8 w 46"/>
                <a:gd name="T23" fmla="*/ 16 h 46"/>
                <a:gd name="T24" fmla="*/ 8 w 46"/>
                <a:gd name="T25" fmla="*/ 0 h 46"/>
                <a:gd name="T26" fmla="*/ 14 w 46"/>
                <a:gd name="T27" fmla="*/ 0 h 46"/>
                <a:gd name="T28" fmla="*/ 14 w 46"/>
                <a:gd name="T29" fmla="*/ 16 h 46"/>
                <a:gd name="T30" fmla="*/ 19 w 46"/>
                <a:gd name="T31" fmla="*/ 16 h 46"/>
                <a:gd name="T32" fmla="*/ 19 w 46"/>
                <a:gd name="T33" fmla="*/ 23 h 46"/>
                <a:gd name="T34" fmla="*/ 23 w 46"/>
                <a:gd name="T35" fmla="*/ 21 h 46"/>
                <a:gd name="T36" fmla="*/ 23 w 46"/>
                <a:gd name="T37" fmla="*/ 6 h 46"/>
                <a:gd name="T38" fmla="*/ 29 w 46"/>
                <a:gd name="T39" fmla="*/ 6 h 46"/>
                <a:gd name="T40" fmla="*/ 29 w 46"/>
                <a:gd name="T41" fmla="*/ 20 h 46"/>
                <a:gd name="T42" fmla="*/ 37 w 46"/>
                <a:gd name="T43" fmla="*/ 17 h 46"/>
                <a:gd name="T44" fmla="*/ 37 w 46"/>
                <a:gd name="T45" fmla="*/ 0 h 46"/>
                <a:gd name="T46" fmla="*/ 43 w 46"/>
                <a:gd name="T47" fmla="*/ 0 h 46"/>
                <a:gd name="T48" fmla="*/ 43 w 46"/>
                <a:gd name="T49" fmla="*/ 16 h 46"/>
                <a:gd name="T50" fmla="*/ 58 w 46"/>
                <a:gd name="T51" fmla="*/ 12 h 46"/>
                <a:gd name="T52" fmla="*/ 58 w 46"/>
                <a:gd name="T53" fmla="*/ 17 h 46"/>
                <a:gd name="T54" fmla="*/ 55 w 46"/>
                <a:gd name="T55" fmla="*/ 41 h 46"/>
                <a:gd name="T56" fmla="*/ 50 w 46"/>
                <a:gd name="T57" fmla="*/ 44 h 46"/>
                <a:gd name="T58" fmla="*/ 46 w 46"/>
                <a:gd name="T59" fmla="*/ 44 h 46"/>
                <a:gd name="T60" fmla="*/ 45 w 46"/>
                <a:gd name="T61" fmla="*/ 37 h 46"/>
                <a:gd name="T62" fmla="*/ 49 w 46"/>
                <a:gd name="T63" fmla="*/ 37 h 46"/>
                <a:gd name="T64" fmla="*/ 51 w 46"/>
                <a:gd name="T65" fmla="*/ 20 h 46"/>
                <a:gd name="T66" fmla="*/ 43 w 46"/>
                <a:gd name="T67" fmla="*/ 23 h 46"/>
                <a:gd name="T68" fmla="*/ 43 w 46"/>
                <a:gd name="T69" fmla="*/ 46 h 46"/>
                <a:gd name="T70" fmla="*/ 37 w 46"/>
                <a:gd name="T71" fmla="*/ 46 h 46"/>
                <a:gd name="T72" fmla="*/ 37 w 46"/>
                <a:gd name="T73" fmla="*/ 24 h 46"/>
                <a:gd name="T74" fmla="*/ 29 w 46"/>
                <a:gd name="T75" fmla="*/ 27 h 46"/>
                <a:gd name="T76" fmla="*/ 29 w 46"/>
                <a:gd name="T77" fmla="*/ 53 h 46"/>
                <a:gd name="T78" fmla="*/ 31 w 46"/>
                <a:gd name="T79" fmla="*/ 54 h 46"/>
                <a:gd name="T80" fmla="*/ 50 w 46"/>
                <a:gd name="T81" fmla="*/ 54 h 46"/>
                <a:gd name="T82" fmla="*/ 52 w 46"/>
                <a:gd name="T83" fmla="*/ 52 h 46"/>
                <a:gd name="T84" fmla="*/ 53 w 46"/>
                <a:gd name="T85" fmla="*/ 45 h 46"/>
                <a:gd name="T86" fmla="*/ 59 w 46"/>
                <a:gd name="T87" fmla="*/ 47 h 46"/>
                <a:gd name="T88" fmla="*/ 52 w 46"/>
                <a:gd name="T89" fmla="*/ 61 h 46"/>
                <a:gd name="T90" fmla="*/ 29 w 46"/>
                <a:gd name="T91" fmla="*/ 61 h 46"/>
                <a:gd name="T92" fmla="*/ 23 w 46"/>
                <a:gd name="T93" fmla="*/ 55 h 46"/>
                <a:gd name="T94" fmla="*/ 23 w 46"/>
                <a:gd name="T95" fmla="*/ 28 h 46"/>
                <a:gd name="T96" fmla="*/ 19 w 46"/>
                <a:gd name="T97" fmla="*/ 29 h 46"/>
                <a:gd name="T98" fmla="*/ 18 w 46"/>
                <a:gd name="T99" fmla="*/ 23 h 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6"/>
                <a:gd name="T151" fmla="*/ 0 h 46"/>
                <a:gd name="T152" fmla="*/ 46 w 46"/>
                <a:gd name="T153" fmla="*/ 46 h 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6" h="46">
                  <a:moveTo>
                    <a:pt x="14" y="17"/>
                  </a:moveTo>
                  <a:cubicBezTo>
                    <a:pt x="11" y="17"/>
                    <a:pt x="11" y="17"/>
                    <a:pt x="11" y="17"/>
                  </a:cubicBezTo>
                  <a:cubicBezTo>
                    <a:pt x="11" y="33"/>
                    <a:pt x="11" y="33"/>
                    <a:pt x="11" y="33"/>
                  </a:cubicBezTo>
                  <a:cubicBezTo>
                    <a:pt x="13" y="32"/>
                    <a:pt x="14" y="32"/>
                    <a:pt x="15" y="31"/>
                  </a:cubicBezTo>
                  <a:cubicBezTo>
                    <a:pt x="16" y="36"/>
                    <a:pt x="16" y="36"/>
                    <a:pt x="16" y="36"/>
                  </a:cubicBezTo>
                  <a:cubicBezTo>
                    <a:pt x="12" y="37"/>
                    <a:pt x="6" y="39"/>
                    <a:pt x="0" y="40"/>
                  </a:cubicBezTo>
                  <a:cubicBezTo>
                    <a:pt x="0" y="35"/>
                    <a:pt x="0" y="35"/>
                    <a:pt x="0" y="35"/>
                  </a:cubicBezTo>
                  <a:cubicBezTo>
                    <a:pt x="1" y="35"/>
                    <a:pt x="2" y="35"/>
                    <a:pt x="6" y="34"/>
                  </a:cubicBezTo>
                  <a:cubicBezTo>
                    <a:pt x="6" y="17"/>
                    <a:pt x="6" y="17"/>
                    <a:pt x="6" y="17"/>
                  </a:cubicBezTo>
                  <a:cubicBezTo>
                    <a:pt x="0" y="17"/>
                    <a:pt x="0" y="17"/>
                    <a:pt x="0" y="17"/>
                  </a:cubicBezTo>
                  <a:cubicBezTo>
                    <a:pt x="0" y="12"/>
                    <a:pt x="0" y="12"/>
                    <a:pt x="0" y="12"/>
                  </a:cubicBezTo>
                  <a:cubicBezTo>
                    <a:pt x="6" y="12"/>
                    <a:pt x="6" y="12"/>
                    <a:pt x="6" y="12"/>
                  </a:cubicBezTo>
                  <a:cubicBezTo>
                    <a:pt x="6" y="0"/>
                    <a:pt x="6" y="0"/>
                    <a:pt x="6" y="0"/>
                  </a:cubicBezTo>
                  <a:cubicBezTo>
                    <a:pt x="11" y="0"/>
                    <a:pt x="11" y="0"/>
                    <a:pt x="11" y="0"/>
                  </a:cubicBezTo>
                  <a:cubicBezTo>
                    <a:pt x="11" y="12"/>
                    <a:pt x="11" y="12"/>
                    <a:pt x="11" y="12"/>
                  </a:cubicBezTo>
                  <a:cubicBezTo>
                    <a:pt x="15" y="12"/>
                    <a:pt x="15" y="12"/>
                    <a:pt x="15" y="12"/>
                  </a:cubicBezTo>
                  <a:cubicBezTo>
                    <a:pt x="15" y="17"/>
                    <a:pt x="15" y="17"/>
                    <a:pt x="15" y="17"/>
                  </a:cubicBezTo>
                  <a:cubicBezTo>
                    <a:pt x="18" y="16"/>
                    <a:pt x="18" y="16"/>
                    <a:pt x="18" y="16"/>
                  </a:cubicBezTo>
                  <a:cubicBezTo>
                    <a:pt x="18" y="4"/>
                    <a:pt x="18" y="4"/>
                    <a:pt x="18" y="4"/>
                  </a:cubicBezTo>
                  <a:cubicBezTo>
                    <a:pt x="23" y="4"/>
                    <a:pt x="23" y="4"/>
                    <a:pt x="23" y="4"/>
                  </a:cubicBezTo>
                  <a:cubicBezTo>
                    <a:pt x="23" y="15"/>
                    <a:pt x="23" y="15"/>
                    <a:pt x="23" y="15"/>
                  </a:cubicBezTo>
                  <a:cubicBezTo>
                    <a:pt x="29" y="13"/>
                    <a:pt x="29" y="13"/>
                    <a:pt x="29" y="13"/>
                  </a:cubicBezTo>
                  <a:cubicBezTo>
                    <a:pt x="29" y="0"/>
                    <a:pt x="29" y="0"/>
                    <a:pt x="29" y="0"/>
                  </a:cubicBezTo>
                  <a:cubicBezTo>
                    <a:pt x="34" y="0"/>
                    <a:pt x="34" y="0"/>
                    <a:pt x="34" y="0"/>
                  </a:cubicBezTo>
                  <a:cubicBezTo>
                    <a:pt x="34" y="12"/>
                    <a:pt x="34" y="12"/>
                    <a:pt x="34" y="12"/>
                  </a:cubicBezTo>
                  <a:cubicBezTo>
                    <a:pt x="45" y="9"/>
                    <a:pt x="45" y="9"/>
                    <a:pt x="45" y="9"/>
                  </a:cubicBezTo>
                  <a:cubicBezTo>
                    <a:pt x="45" y="10"/>
                    <a:pt x="45" y="11"/>
                    <a:pt x="45" y="13"/>
                  </a:cubicBezTo>
                  <a:cubicBezTo>
                    <a:pt x="45" y="17"/>
                    <a:pt x="45" y="28"/>
                    <a:pt x="43" y="31"/>
                  </a:cubicBezTo>
                  <a:cubicBezTo>
                    <a:pt x="43" y="33"/>
                    <a:pt x="41" y="33"/>
                    <a:pt x="39" y="33"/>
                  </a:cubicBezTo>
                  <a:cubicBezTo>
                    <a:pt x="36" y="33"/>
                    <a:pt x="36" y="33"/>
                    <a:pt x="36" y="33"/>
                  </a:cubicBezTo>
                  <a:cubicBezTo>
                    <a:pt x="35" y="28"/>
                    <a:pt x="35" y="28"/>
                    <a:pt x="35" y="28"/>
                  </a:cubicBezTo>
                  <a:cubicBezTo>
                    <a:pt x="38" y="28"/>
                    <a:pt x="38" y="28"/>
                    <a:pt x="38" y="28"/>
                  </a:cubicBezTo>
                  <a:cubicBezTo>
                    <a:pt x="40" y="28"/>
                    <a:pt x="40" y="28"/>
                    <a:pt x="40" y="15"/>
                  </a:cubicBezTo>
                  <a:cubicBezTo>
                    <a:pt x="34" y="17"/>
                    <a:pt x="34" y="17"/>
                    <a:pt x="34" y="17"/>
                  </a:cubicBezTo>
                  <a:cubicBezTo>
                    <a:pt x="34" y="35"/>
                    <a:pt x="34" y="35"/>
                    <a:pt x="34" y="35"/>
                  </a:cubicBezTo>
                  <a:cubicBezTo>
                    <a:pt x="29" y="35"/>
                    <a:pt x="29" y="35"/>
                    <a:pt x="29" y="35"/>
                  </a:cubicBezTo>
                  <a:cubicBezTo>
                    <a:pt x="29" y="18"/>
                    <a:pt x="29" y="18"/>
                    <a:pt x="29" y="18"/>
                  </a:cubicBezTo>
                  <a:cubicBezTo>
                    <a:pt x="23" y="20"/>
                    <a:pt x="23" y="20"/>
                    <a:pt x="23" y="20"/>
                  </a:cubicBezTo>
                  <a:cubicBezTo>
                    <a:pt x="23" y="40"/>
                    <a:pt x="23" y="40"/>
                    <a:pt x="23" y="40"/>
                  </a:cubicBezTo>
                  <a:cubicBezTo>
                    <a:pt x="23" y="41"/>
                    <a:pt x="24" y="41"/>
                    <a:pt x="24" y="41"/>
                  </a:cubicBezTo>
                  <a:cubicBezTo>
                    <a:pt x="39" y="41"/>
                    <a:pt x="39" y="41"/>
                    <a:pt x="39" y="41"/>
                  </a:cubicBezTo>
                  <a:cubicBezTo>
                    <a:pt x="40" y="41"/>
                    <a:pt x="41" y="41"/>
                    <a:pt x="41" y="39"/>
                  </a:cubicBezTo>
                  <a:cubicBezTo>
                    <a:pt x="41" y="38"/>
                    <a:pt x="42" y="35"/>
                    <a:pt x="42" y="34"/>
                  </a:cubicBezTo>
                  <a:cubicBezTo>
                    <a:pt x="46" y="36"/>
                    <a:pt x="46" y="36"/>
                    <a:pt x="46" y="36"/>
                  </a:cubicBezTo>
                  <a:cubicBezTo>
                    <a:pt x="46" y="41"/>
                    <a:pt x="45" y="46"/>
                    <a:pt x="41" y="46"/>
                  </a:cubicBezTo>
                  <a:cubicBezTo>
                    <a:pt x="23" y="46"/>
                    <a:pt x="23" y="46"/>
                    <a:pt x="23" y="46"/>
                  </a:cubicBezTo>
                  <a:cubicBezTo>
                    <a:pt x="20" y="46"/>
                    <a:pt x="18" y="45"/>
                    <a:pt x="18" y="42"/>
                  </a:cubicBezTo>
                  <a:cubicBezTo>
                    <a:pt x="18" y="21"/>
                    <a:pt x="18" y="21"/>
                    <a:pt x="18" y="21"/>
                  </a:cubicBezTo>
                  <a:cubicBezTo>
                    <a:pt x="15" y="22"/>
                    <a:pt x="15" y="22"/>
                    <a:pt x="15" y="22"/>
                  </a:cubicBezTo>
                  <a:cubicBezTo>
                    <a:pt x="14" y="17"/>
                    <a:pt x="14" y="17"/>
                    <a:pt x="1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4" name="Freeform 520"/>
            <p:cNvSpPr>
              <a:spLocks noEditPoints="1"/>
            </p:cNvSpPr>
            <p:nvPr/>
          </p:nvSpPr>
          <p:spPr bwMode="auto">
            <a:xfrm>
              <a:off x="1199" y="1960"/>
              <a:ext cx="48" cy="53"/>
            </a:xfrm>
            <a:custGeom>
              <a:avLst/>
              <a:gdLst>
                <a:gd name="T0" fmla="*/ 26 w 48"/>
                <a:gd name="T1" fmla="*/ 0 h 53"/>
                <a:gd name="T2" fmla="*/ 26 w 48"/>
                <a:gd name="T3" fmla="*/ 9 h 53"/>
                <a:gd name="T4" fmla="*/ 48 w 48"/>
                <a:gd name="T5" fmla="*/ 9 h 53"/>
                <a:gd name="T6" fmla="*/ 48 w 48"/>
                <a:gd name="T7" fmla="*/ 39 h 53"/>
                <a:gd name="T8" fmla="*/ 42 w 48"/>
                <a:gd name="T9" fmla="*/ 39 h 53"/>
                <a:gd name="T10" fmla="*/ 42 w 48"/>
                <a:gd name="T11" fmla="*/ 36 h 53"/>
                <a:gd name="T12" fmla="*/ 26 w 48"/>
                <a:gd name="T13" fmla="*/ 36 h 53"/>
                <a:gd name="T14" fmla="*/ 26 w 48"/>
                <a:gd name="T15" fmla="*/ 53 h 53"/>
                <a:gd name="T16" fmla="*/ 20 w 48"/>
                <a:gd name="T17" fmla="*/ 53 h 53"/>
                <a:gd name="T18" fmla="*/ 20 w 48"/>
                <a:gd name="T19" fmla="*/ 36 h 53"/>
                <a:gd name="T20" fmla="*/ 5 w 48"/>
                <a:gd name="T21" fmla="*/ 36 h 53"/>
                <a:gd name="T22" fmla="*/ 5 w 48"/>
                <a:gd name="T23" fmla="*/ 39 h 53"/>
                <a:gd name="T24" fmla="*/ 0 w 48"/>
                <a:gd name="T25" fmla="*/ 39 h 53"/>
                <a:gd name="T26" fmla="*/ 0 w 48"/>
                <a:gd name="T27" fmla="*/ 9 h 53"/>
                <a:gd name="T28" fmla="*/ 20 w 48"/>
                <a:gd name="T29" fmla="*/ 9 h 53"/>
                <a:gd name="T30" fmla="*/ 20 w 48"/>
                <a:gd name="T31" fmla="*/ 0 h 53"/>
                <a:gd name="T32" fmla="*/ 26 w 48"/>
                <a:gd name="T33" fmla="*/ 0 h 53"/>
                <a:gd name="T34" fmla="*/ 5 w 48"/>
                <a:gd name="T35" fmla="*/ 15 h 53"/>
                <a:gd name="T36" fmla="*/ 5 w 48"/>
                <a:gd name="T37" fmla="*/ 30 h 53"/>
                <a:gd name="T38" fmla="*/ 20 w 48"/>
                <a:gd name="T39" fmla="*/ 30 h 53"/>
                <a:gd name="T40" fmla="*/ 20 w 48"/>
                <a:gd name="T41" fmla="*/ 15 h 53"/>
                <a:gd name="T42" fmla="*/ 5 w 48"/>
                <a:gd name="T43" fmla="*/ 15 h 53"/>
                <a:gd name="T44" fmla="*/ 26 w 48"/>
                <a:gd name="T45" fmla="*/ 15 h 53"/>
                <a:gd name="T46" fmla="*/ 26 w 48"/>
                <a:gd name="T47" fmla="*/ 30 h 53"/>
                <a:gd name="T48" fmla="*/ 42 w 48"/>
                <a:gd name="T49" fmla="*/ 30 h 53"/>
                <a:gd name="T50" fmla="*/ 42 w 48"/>
                <a:gd name="T51" fmla="*/ 15 h 53"/>
                <a:gd name="T52" fmla="*/ 26 w 48"/>
                <a:gd name="T53" fmla="*/ 15 h 5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
                <a:gd name="T82" fmla="*/ 0 h 53"/>
                <a:gd name="T83" fmla="*/ 48 w 48"/>
                <a:gd name="T84" fmla="*/ 53 h 5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 h="53">
                  <a:moveTo>
                    <a:pt x="26" y="0"/>
                  </a:moveTo>
                  <a:lnTo>
                    <a:pt x="26" y="9"/>
                  </a:lnTo>
                  <a:lnTo>
                    <a:pt x="48" y="9"/>
                  </a:lnTo>
                  <a:lnTo>
                    <a:pt x="48" y="39"/>
                  </a:lnTo>
                  <a:lnTo>
                    <a:pt x="42" y="39"/>
                  </a:lnTo>
                  <a:lnTo>
                    <a:pt x="42" y="36"/>
                  </a:lnTo>
                  <a:lnTo>
                    <a:pt x="26" y="36"/>
                  </a:lnTo>
                  <a:lnTo>
                    <a:pt x="26" y="53"/>
                  </a:lnTo>
                  <a:lnTo>
                    <a:pt x="20" y="53"/>
                  </a:lnTo>
                  <a:lnTo>
                    <a:pt x="20" y="36"/>
                  </a:lnTo>
                  <a:lnTo>
                    <a:pt x="5" y="36"/>
                  </a:lnTo>
                  <a:lnTo>
                    <a:pt x="5" y="39"/>
                  </a:lnTo>
                  <a:lnTo>
                    <a:pt x="0" y="39"/>
                  </a:lnTo>
                  <a:lnTo>
                    <a:pt x="0" y="9"/>
                  </a:lnTo>
                  <a:lnTo>
                    <a:pt x="20" y="9"/>
                  </a:lnTo>
                  <a:lnTo>
                    <a:pt x="20" y="0"/>
                  </a:lnTo>
                  <a:lnTo>
                    <a:pt x="26" y="0"/>
                  </a:lnTo>
                  <a:close/>
                  <a:moveTo>
                    <a:pt x="5" y="15"/>
                  </a:moveTo>
                  <a:lnTo>
                    <a:pt x="5" y="30"/>
                  </a:lnTo>
                  <a:lnTo>
                    <a:pt x="20" y="30"/>
                  </a:lnTo>
                  <a:lnTo>
                    <a:pt x="20" y="15"/>
                  </a:lnTo>
                  <a:lnTo>
                    <a:pt x="5" y="15"/>
                  </a:lnTo>
                  <a:close/>
                  <a:moveTo>
                    <a:pt x="26" y="15"/>
                  </a:moveTo>
                  <a:lnTo>
                    <a:pt x="26" y="30"/>
                  </a:lnTo>
                  <a:lnTo>
                    <a:pt x="42" y="30"/>
                  </a:lnTo>
                  <a:lnTo>
                    <a:pt x="42" y="15"/>
                  </a:lnTo>
                  <a:lnTo>
                    <a:pt x="26"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5" name="Freeform 521"/>
            <p:cNvSpPr>
              <a:spLocks noEditPoints="1"/>
            </p:cNvSpPr>
            <p:nvPr/>
          </p:nvSpPr>
          <p:spPr bwMode="auto">
            <a:xfrm>
              <a:off x="1255" y="1959"/>
              <a:ext cx="54" cy="54"/>
            </a:xfrm>
            <a:custGeom>
              <a:avLst/>
              <a:gdLst>
                <a:gd name="T0" fmla="*/ 29 w 47"/>
                <a:gd name="T1" fmla="*/ 44 h 47"/>
                <a:gd name="T2" fmla="*/ 0 w 47"/>
                <a:gd name="T3" fmla="*/ 39 h 47"/>
                <a:gd name="T4" fmla="*/ 13 w 47"/>
                <a:gd name="T5" fmla="*/ 34 h 47"/>
                <a:gd name="T6" fmla="*/ 3 w 47"/>
                <a:gd name="T7" fmla="*/ 29 h 47"/>
                <a:gd name="T8" fmla="*/ 0 w 47"/>
                <a:gd name="T9" fmla="*/ 25 h 47"/>
                <a:gd name="T10" fmla="*/ 0 w 47"/>
                <a:gd name="T11" fmla="*/ 17 h 47"/>
                <a:gd name="T12" fmla="*/ 13 w 47"/>
                <a:gd name="T13" fmla="*/ 13 h 47"/>
                <a:gd name="T14" fmla="*/ 3 w 47"/>
                <a:gd name="T15" fmla="*/ 9 h 47"/>
                <a:gd name="T16" fmla="*/ 13 w 47"/>
                <a:gd name="T17" fmla="*/ 3 h 47"/>
                <a:gd name="T18" fmla="*/ 20 w 47"/>
                <a:gd name="T19" fmla="*/ 0 h 47"/>
                <a:gd name="T20" fmla="*/ 29 w 47"/>
                <a:gd name="T21" fmla="*/ 3 h 47"/>
                <a:gd name="T22" fmla="*/ 20 w 47"/>
                <a:gd name="T23" fmla="*/ 9 h 47"/>
                <a:gd name="T24" fmla="*/ 32 w 47"/>
                <a:gd name="T25" fmla="*/ 13 h 47"/>
                <a:gd name="T26" fmla="*/ 24 w 47"/>
                <a:gd name="T27" fmla="*/ 17 h 47"/>
                <a:gd name="T28" fmla="*/ 25 w 47"/>
                <a:gd name="T29" fmla="*/ 23 h 47"/>
                <a:gd name="T30" fmla="*/ 28 w 47"/>
                <a:gd name="T31" fmla="*/ 18 h 47"/>
                <a:gd name="T32" fmla="*/ 28 w 47"/>
                <a:gd name="T33" fmla="*/ 26 h 47"/>
                <a:gd name="T34" fmla="*/ 20 w 47"/>
                <a:gd name="T35" fmla="*/ 26 h 47"/>
                <a:gd name="T36" fmla="*/ 29 w 47"/>
                <a:gd name="T37" fmla="*/ 29 h 47"/>
                <a:gd name="T38" fmla="*/ 20 w 47"/>
                <a:gd name="T39" fmla="*/ 34 h 47"/>
                <a:gd name="T40" fmla="*/ 29 w 47"/>
                <a:gd name="T41" fmla="*/ 38 h 47"/>
                <a:gd name="T42" fmla="*/ 37 w 47"/>
                <a:gd name="T43" fmla="*/ 29 h 47"/>
                <a:gd name="T44" fmla="*/ 36 w 47"/>
                <a:gd name="T45" fmla="*/ 20 h 47"/>
                <a:gd name="T46" fmla="*/ 39 w 47"/>
                <a:gd name="T47" fmla="*/ 15 h 47"/>
                <a:gd name="T48" fmla="*/ 33 w 47"/>
                <a:gd name="T49" fmla="*/ 8 h 47"/>
                <a:gd name="T50" fmla="*/ 39 w 47"/>
                <a:gd name="T51" fmla="*/ 0 h 47"/>
                <a:gd name="T52" fmla="*/ 45 w 47"/>
                <a:gd name="T53" fmla="*/ 8 h 47"/>
                <a:gd name="T54" fmla="*/ 54 w 47"/>
                <a:gd name="T55" fmla="*/ 26 h 47"/>
                <a:gd name="T56" fmla="*/ 55 w 47"/>
                <a:gd name="T57" fmla="*/ 37 h 47"/>
                <a:gd name="T58" fmla="*/ 59 w 47"/>
                <a:gd name="T59" fmla="*/ 29 h 47"/>
                <a:gd name="T60" fmla="*/ 55 w 47"/>
                <a:gd name="T61" fmla="*/ 45 h 47"/>
                <a:gd name="T62" fmla="*/ 49 w 47"/>
                <a:gd name="T63" fmla="*/ 15 h 47"/>
                <a:gd name="T64" fmla="*/ 44 w 47"/>
                <a:gd name="T65" fmla="*/ 25 h 47"/>
                <a:gd name="T66" fmla="*/ 45 w 47"/>
                <a:gd name="T67" fmla="*/ 36 h 47"/>
                <a:gd name="T68" fmla="*/ 33 w 47"/>
                <a:gd name="T69" fmla="*/ 46 h 47"/>
                <a:gd name="T70" fmla="*/ 13 w 47"/>
                <a:gd name="T71" fmla="*/ 47 h 47"/>
                <a:gd name="T72" fmla="*/ 0 w 47"/>
                <a:gd name="T73" fmla="*/ 56 h 47"/>
                <a:gd name="T74" fmla="*/ 13 w 47"/>
                <a:gd name="T75" fmla="*/ 47 h 47"/>
                <a:gd name="T76" fmla="*/ 13 w 47"/>
                <a:gd name="T77" fmla="*/ 24 h 47"/>
                <a:gd name="T78" fmla="*/ 18 w 47"/>
                <a:gd name="T79" fmla="*/ 23 h 47"/>
                <a:gd name="T80" fmla="*/ 15 w 47"/>
                <a:gd name="T81" fmla="*/ 17 h 47"/>
                <a:gd name="T82" fmla="*/ 13 w 47"/>
                <a:gd name="T83" fmla="*/ 29 h 47"/>
                <a:gd name="T84" fmla="*/ 20 w 47"/>
                <a:gd name="T85" fmla="*/ 47 h 47"/>
                <a:gd name="T86" fmla="*/ 26 w 47"/>
                <a:gd name="T87" fmla="*/ 61 h 47"/>
                <a:gd name="T88" fmla="*/ 36 w 47"/>
                <a:gd name="T89" fmla="*/ 61 h 47"/>
                <a:gd name="T90" fmla="*/ 39 w 47"/>
                <a:gd name="T91" fmla="*/ 46 h 47"/>
                <a:gd name="T92" fmla="*/ 36 w 47"/>
                <a:gd name="T93" fmla="*/ 61 h 47"/>
                <a:gd name="T94" fmla="*/ 45 w 47"/>
                <a:gd name="T95" fmla="*/ 47 h 47"/>
                <a:gd name="T96" fmla="*/ 62 w 47"/>
                <a:gd name="T97" fmla="*/ 56 h 4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
                <a:gd name="T148" fmla="*/ 0 h 47"/>
                <a:gd name="T149" fmla="*/ 47 w 47"/>
                <a:gd name="T150" fmla="*/ 47 h 4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 h="47">
                  <a:moveTo>
                    <a:pt x="22" y="32"/>
                  </a:moveTo>
                  <a:cubicBezTo>
                    <a:pt x="22" y="33"/>
                    <a:pt x="22" y="33"/>
                    <a:pt x="22" y="33"/>
                  </a:cubicBezTo>
                  <a:cubicBezTo>
                    <a:pt x="18" y="33"/>
                    <a:pt x="7" y="34"/>
                    <a:pt x="1" y="35"/>
                  </a:cubicBezTo>
                  <a:cubicBezTo>
                    <a:pt x="0" y="30"/>
                    <a:pt x="0" y="30"/>
                    <a:pt x="0" y="30"/>
                  </a:cubicBezTo>
                  <a:cubicBezTo>
                    <a:pt x="3" y="30"/>
                    <a:pt x="8" y="30"/>
                    <a:pt x="10" y="30"/>
                  </a:cubicBezTo>
                  <a:cubicBezTo>
                    <a:pt x="10" y="26"/>
                    <a:pt x="10" y="26"/>
                    <a:pt x="10" y="26"/>
                  </a:cubicBezTo>
                  <a:cubicBezTo>
                    <a:pt x="3" y="26"/>
                    <a:pt x="3" y="26"/>
                    <a:pt x="3" y="26"/>
                  </a:cubicBezTo>
                  <a:cubicBezTo>
                    <a:pt x="3" y="22"/>
                    <a:pt x="3" y="22"/>
                    <a:pt x="3" y="22"/>
                  </a:cubicBezTo>
                  <a:cubicBezTo>
                    <a:pt x="3" y="23"/>
                    <a:pt x="2" y="23"/>
                    <a:pt x="2" y="23"/>
                  </a:cubicBezTo>
                  <a:cubicBezTo>
                    <a:pt x="0" y="19"/>
                    <a:pt x="0" y="19"/>
                    <a:pt x="0" y="19"/>
                  </a:cubicBezTo>
                  <a:cubicBezTo>
                    <a:pt x="4" y="18"/>
                    <a:pt x="5" y="16"/>
                    <a:pt x="6" y="13"/>
                  </a:cubicBezTo>
                  <a:cubicBezTo>
                    <a:pt x="0" y="13"/>
                    <a:pt x="0" y="13"/>
                    <a:pt x="0" y="13"/>
                  </a:cubicBezTo>
                  <a:cubicBezTo>
                    <a:pt x="0" y="10"/>
                    <a:pt x="0" y="10"/>
                    <a:pt x="0" y="10"/>
                  </a:cubicBezTo>
                  <a:cubicBezTo>
                    <a:pt x="10" y="10"/>
                    <a:pt x="10" y="10"/>
                    <a:pt x="10" y="10"/>
                  </a:cubicBezTo>
                  <a:cubicBezTo>
                    <a:pt x="10" y="7"/>
                    <a:pt x="10" y="7"/>
                    <a:pt x="10" y="7"/>
                  </a:cubicBezTo>
                  <a:cubicBezTo>
                    <a:pt x="3" y="7"/>
                    <a:pt x="3" y="7"/>
                    <a:pt x="3" y="7"/>
                  </a:cubicBezTo>
                  <a:cubicBezTo>
                    <a:pt x="3" y="3"/>
                    <a:pt x="3" y="3"/>
                    <a:pt x="3" y="3"/>
                  </a:cubicBezTo>
                  <a:cubicBezTo>
                    <a:pt x="10" y="3"/>
                    <a:pt x="10" y="3"/>
                    <a:pt x="10" y="3"/>
                  </a:cubicBezTo>
                  <a:cubicBezTo>
                    <a:pt x="10" y="0"/>
                    <a:pt x="10" y="0"/>
                    <a:pt x="10" y="0"/>
                  </a:cubicBezTo>
                  <a:cubicBezTo>
                    <a:pt x="15" y="0"/>
                    <a:pt x="15" y="0"/>
                    <a:pt x="15" y="0"/>
                  </a:cubicBezTo>
                  <a:cubicBezTo>
                    <a:pt x="15" y="3"/>
                    <a:pt x="15" y="3"/>
                    <a:pt x="15" y="3"/>
                  </a:cubicBezTo>
                  <a:cubicBezTo>
                    <a:pt x="22" y="3"/>
                    <a:pt x="22" y="3"/>
                    <a:pt x="22" y="3"/>
                  </a:cubicBezTo>
                  <a:cubicBezTo>
                    <a:pt x="22" y="7"/>
                    <a:pt x="22" y="7"/>
                    <a:pt x="22" y="7"/>
                  </a:cubicBezTo>
                  <a:cubicBezTo>
                    <a:pt x="15" y="7"/>
                    <a:pt x="15" y="7"/>
                    <a:pt x="15" y="7"/>
                  </a:cubicBezTo>
                  <a:cubicBezTo>
                    <a:pt x="15" y="10"/>
                    <a:pt x="15" y="10"/>
                    <a:pt x="15" y="10"/>
                  </a:cubicBezTo>
                  <a:cubicBezTo>
                    <a:pt x="24" y="10"/>
                    <a:pt x="24" y="10"/>
                    <a:pt x="24" y="10"/>
                  </a:cubicBezTo>
                  <a:cubicBezTo>
                    <a:pt x="24" y="13"/>
                    <a:pt x="24" y="13"/>
                    <a:pt x="24" y="13"/>
                  </a:cubicBezTo>
                  <a:cubicBezTo>
                    <a:pt x="18" y="13"/>
                    <a:pt x="18" y="13"/>
                    <a:pt x="18" y="13"/>
                  </a:cubicBezTo>
                  <a:cubicBezTo>
                    <a:pt x="18" y="16"/>
                    <a:pt x="18" y="16"/>
                    <a:pt x="18" y="16"/>
                  </a:cubicBezTo>
                  <a:cubicBezTo>
                    <a:pt x="18" y="16"/>
                    <a:pt x="18" y="17"/>
                    <a:pt x="19" y="17"/>
                  </a:cubicBezTo>
                  <a:cubicBezTo>
                    <a:pt x="20" y="17"/>
                    <a:pt x="20" y="17"/>
                    <a:pt x="20" y="17"/>
                  </a:cubicBezTo>
                  <a:cubicBezTo>
                    <a:pt x="21" y="17"/>
                    <a:pt x="21" y="16"/>
                    <a:pt x="21" y="14"/>
                  </a:cubicBezTo>
                  <a:cubicBezTo>
                    <a:pt x="25" y="15"/>
                    <a:pt x="25" y="15"/>
                    <a:pt x="25" y="15"/>
                  </a:cubicBezTo>
                  <a:cubicBezTo>
                    <a:pt x="24" y="20"/>
                    <a:pt x="23" y="20"/>
                    <a:pt x="21" y="20"/>
                  </a:cubicBezTo>
                  <a:cubicBezTo>
                    <a:pt x="17" y="20"/>
                    <a:pt x="17" y="20"/>
                    <a:pt x="17" y="20"/>
                  </a:cubicBezTo>
                  <a:cubicBezTo>
                    <a:pt x="16" y="20"/>
                    <a:pt x="15" y="20"/>
                    <a:pt x="15" y="20"/>
                  </a:cubicBezTo>
                  <a:cubicBezTo>
                    <a:pt x="15" y="22"/>
                    <a:pt x="15" y="22"/>
                    <a:pt x="15" y="22"/>
                  </a:cubicBezTo>
                  <a:cubicBezTo>
                    <a:pt x="22" y="22"/>
                    <a:pt x="22" y="22"/>
                    <a:pt x="22" y="22"/>
                  </a:cubicBezTo>
                  <a:cubicBezTo>
                    <a:pt x="22" y="26"/>
                    <a:pt x="22" y="26"/>
                    <a:pt x="22" y="26"/>
                  </a:cubicBezTo>
                  <a:cubicBezTo>
                    <a:pt x="15" y="26"/>
                    <a:pt x="15" y="26"/>
                    <a:pt x="15" y="26"/>
                  </a:cubicBezTo>
                  <a:cubicBezTo>
                    <a:pt x="15" y="29"/>
                    <a:pt x="15" y="29"/>
                    <a:pt x="15" y="29"/>
                  </a:cubicBezTo>
                  <a:cubicBezTo>
                    <a:pt x="18" y="29"/>
                    <a:pt x="21" y="29"/>
                    <a:pt x="22" y="29"/>
                  </a:cubicBezTo>
                  <a:cubicBezTo>
                    <a:pt x="22" y="31"/>
                    <a:pt x="22" y="31"/>
                    <a:pt x="22" y="31"/>
                  </a:cubicBezTo>
                  <a:cubicBezTo>
                    <a:pt x="23" y="30"/>
                    <a:pt x="26" y="27"/>
                    <a:pt x="28" y="22"/>
                  </a:cubicBezTo>
                  <a:cubicBezTo>
                    <a:pt x="27" y="20"/>
                    <a:pt x="26" y="20"/>
                    <a:pt x="24" y="19"/>
                  </a:cubicBezTo>
                  <a:cubicBezTo>
                    <a:pt x="27" y="15"/>
                    <a:pt x="27" y="15"/>
                    <a:pt x="27" y="15"/>
                  </a:cubicBezTo>
                  <a:cubicBezTo>
                    <a:pt x="28" y="16"/>
                    <a:pt x="28" y="16"/>
                    <a:pt x="29" y="16"/>
                  </a:cubicBezTo>
                  <a:cubicBezTo>
                    <a:pt x="29" y="15"/>
                    <a:pt x="30" y="14"/>
                    <a:pt x="30" y="11"/>
                  </a:cubicBezTo>
                  <a:cubicBezTo>
                    <a:pt x="25" y="11"/>
                    <a:pt x="25" y="11"/>
                    <a:pt x="25" y="11"/>
                  </a:cubicBezTo>
                  <a:cubicBezTo>
                    <a:pt x="25" y="6"/>
                    <a:pt x="25" y="6"/>
                    <a:pt x="25" y="6"/>
                  </a:cubicBezTo>
                  <a:cubicBezTo>
                    <a:pt x="30" y="6"/>
                    <a:pt x="30" y="6"/>
                    <a:pt x="30" y="6"/>
                  </a:cubicBezTo>
                  <a:cubicBezTo>
                    <a:pt x="30" y="4"/>
                    <a:pt x="30" y="3"/>
                    <a:pt x="30" y="0"/>
                  </a:cubicBezTo>
                  <a:cubicBezTo>
                    <a:pt x="34" y="0"/>
                    <a:pt x="34" y="0"/>
                    <a:pt x="34" y="0"/>
                  </a:cubicBezTo>
                  <a:cubicBezTo>
                    <a:pt x="34" y="2"/>
                    <a:pt x="34" y="5"/>
                    <a:pt x="34" y="6"/>
                  </a:cubicBezTo>
                  <a:cubicBezTo>
                    <a:pt x="42" y="6"/>
                    <a:pt x="42" y="6"/>
                    <a:pt x="42" y="6"/>
                  </a:cubicBezTo>
                  <a:cubicBezTo>
                    <a:pt x="42" y="8"/>
                    <a:pt x="41" y="18"/>
                    <a:pt x="41" y="20"/>
                  </a:cubicBezTo>
                  <a:cubicBezTo>
                    <a:pt x="41" y="22"/>
                    <a:pt x="41" y="26"/>
                    <a:pt x="42" y="27"/>
                  </a:cubicBezTo>
                  <a:cubicBezTo>
                    <a:pt x="42" y="28"/>
                    <a:pt x="42" y="28"/>
                    <a:pt x="42" y="28"/>
                  </a:cubicBezTo>
                  <a:cubicBezTo>
                    <a:pt x="43" y="28"/>
                    <a:pt x="43" y="27"/>
                    <a:pt x="43" y="26"/>
                  </a:cubicBezTo>
                  <a:cubicBezTo>
                    <a:pt x="43" y="26"/>
                    <a:pt x="44" y="22"/>
                    <a:pt x="44" y="22"/>
                  </a:cubicBezTo>
                  <a:cubicBezTo>
                    <a:pt x="47" y="24"/>
                    <a:pt x="47" y="24"/>
                    <a:pt x="47" y="24"/>
                  </a:cubicBezTo>
                  <a:cubicBezTo>
                    <a:pt x="47" y="30"/>
                    <a:pt x="45" y="34"/>
                    <a:pt x="42" y="34"/>
                  </a:cubicBezTo>
                  <a:cubicBezTo>
                    <a:pt x="38" y="34"/>
                    <a:pt x="37" y="27"/>
                    <a:pt x="37" y="25"/>
                  </a:cubicBezTo>
                  <a:cubicBezTo>
                    <a:pt x="37" y="23"/>
                    <a:pt x="37" y="13"/>
                    <a:pt x="37" y="11"/>
                  </a:cubicBezTo>
                  <a:cubicBezTo>
                    <a:pt x="34" y="11"/>
                    <a:pt x="34" y="11"/>
                    <a:pt x="34" y="11"/>
                  </a:cubicBezTo>
                  <a:cubicBezTo>
                    <a:pt x="34" y="13"/>
                    <a:pt x="34" y="17"/>
                    <a:pt x="33" y="19"/>
                  </a:cubicBezTo>
                  <a:cubicBezTo>
                    <a:pt x="35" y="21"/>
                    <a:pt x="36" y="22"/>
                    <a:pt x="37" y="23"/>
                  </a:cubicBezTo>
                  <a:cubicBezTo>
                    <a:pt x="34" y="27"/>
                    <a:pt x="34" y="27"/>
                    <a:pt x="34" y="27"/>
                  </a:cubicBezTo>
                  <a:cubicBezTo>
                    <a:pt x="33" y="26"/>
                    <a:pt x="32" y="26"/>
                    <a:pt x="32" y="25"/>
                  </a:cubicBezTo>
                  <a:cubicBezTo>
                    <a:pt x="30" y="30"/>
                    <a:pt x="27" y="33"/>
                    <a:pt x="25" y="35"/>
                  </a:cubicBezTo>
                  <a:lnTo>
                    <a:pt x="22" y="32"/>
                  </a:lnTo>
                  <a:close/>
                  <a:moveTo>
                    <a:pt x="10" y="36"/>
                  </a:moveTo>
                  <a:cubicBezTo>
                    <a:pt x="9" y="39"/>
                    <a:pt x="7" y="43"/>
                    <a:pt x="4" y="47"/>
                  </a:cubicBezTo>
                  <a:cubicBezTo>
                    <a:pt x="0" y="43"/>
                    <a:pt x="0" y="43"/>
                    <a:pt x="0" y="43"/>
                  </a:cubicBezTo>
                  <a:cubicBezTo>
                    <a:pt x="3" y="41"/>
                    <a:pt x="4" y="38"/>
                    <a:pt x="6" y="35"/>
                  </a:cubicBezTo>
                  <a:lnTo>
                    <a:pt x="10" y="36"/>
                  </a:lnTo>
                  <a:close/>
                  <a:moveTo>
                    <a:pt x="10" y="22"/>
                  </a:moveTo>
                  <a:cubicBezTo>
                    <a:pt x="10" y="18"/>
                    <a:pt x="10" y="18"/>
                    <a:pt x="10" y="18"/>
                  </a:cubicBezTo>
                  <a:cubicBezTo>
                    <a:pt x="14" y="18"/>
                    <a:pt x="14" y="18"/>
                    <a:pt x="14" y="18"/>
                  </a:cubicBezTo>
                  <a:cubicBezTo>
                    <a:pt x="14" y="18"/>
                    <a:pt x="14" y="18"/>
                    <a:pt x="14" y="17"/>
                  </a:cubicBezTo>
                  <a:cubicBezTo>
                    <a:pt x="14" y="13"/>
                    <a:pt x="14" y="13"/>
                    <a:pt x="14" y="13"/>
                  </a:cubicBezTo>
                  <a:cubicBezTo>
                    <a:pt x="11" y="13"/>
                    <a:pt x="11" y="13"/>
                    <a:pt x="11" y="13"/>
                  </a:cubicBezTo>
                  <a:cubicBezTo>
                    <a:pt x="10" y="17"/>
                    <a:pt x="7" y="20"/>
                    <a:pt x="4" y="22"/>
                  </a:cubicBezTo>
                  <a:lnTo>
                    <a:pt x="10" y="22"/>
                  </a:lnTo>
                  <a:close/>
                  <a:moveTo>
                    <a:pt x="15" y="46"/>
                  </a:moveTo>
                  <a:cubicBezTo>
                    <a:pt x="15" y="42"/>
                    <a:pt x="15" y="41"/>
                    <a:pt x="15" y="36"/>
                  </a:cubicBezTo>
                  <a:cubicBezTo>
                    <a:pt x="20" y="36"/>
                    <a:pt x="20" y="36"/>
                    <a:pt x="20" y="36"/>
                  </a:cubicBezTo>
                  <a:cubicBezTo>
                    <a:pt x="20" y="38"/>
                    <a:pt x="20" y="42"/>
                    <a:pt x="20" y="46"/>
                  </a:cubicBezTo>
                  <a:lnTo>
                    <a:pt x="15" y="46"/>
                  </a:lnTo>
                  <a:close/>
                  <a:moveTo>
                    <a:pt x="27" y="46"/>
                  </a:moveTo>
                  <a:cubicBezTo>
                    <a:pt x="27" y="42"/>
                    <a:pt x="26" y="39"/>
                    <a:pt x="25" y="36"/>
                  </a:cubicBezTo>
                  <a:cubicBezTo>
                    <a:pt x="30" y="35"/>
                    <a:pt x="30" y="35"/>
                    <a:pt x="30" y="35"/>
                  </a:cubicBezTo>
                  <a:cubicBezTo>
                    <a:pt x="31" y="38"/>
                    <a:pt x="32" y="42"/>
                    <a:pt x="32" y="46"/>
                  </a:cubicBezTo>
                  <a:lnTo>
                    <a:pt x="27" y="46"/>
                  </a:lnTo>
                  <a:close/>
                  <a:moveTo>
                    <a:pt x="42" y="47"/>
                  </a:moveTo>
                  <a:cubicBezTo>
                    <a:pt x="39" y="42"/>
                    <a:pt x="37" y="39"/>
                    <a:pt x="34" y="36"/>
                  </a:cubicBezTo>
                  <a:cubicBezTo>
                    <a:pt x="38" y="34"/>
                    <a:pt x="38" y="34"/>
                    <a:pt x="38" y="34"/>
                  </a:cubicBezTo>
                  <a:cubicBezTo>
                    <a:pt x="42" y="37"/>
                    <a:pt x="44" y="40"/>
                    <a:pt x="47" y="43"/>
                  </a:cubicBezTo>
                  <a:lnTo>
                    <a:pt x="42"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6" name="Freeform 522"/>
            <p:cNvSpPr>
              <a:spLocks/>
            </p:cNvSpPr>
            <p:nvPr/>
          </p:nvSpPr>
          <p:spPr bwMode="auto">
            <a:xfrm>
              <a:off x="1318" y="1964"/>
              <a:ext cx="41" cy="44"/>
            </a:xfrm>
            <a:custGeom>
              <a:avLst/>
              <a:gdLst>
                <a:gd name="T0" fmla="*/ 8 w 36"/>
                <a:gd name="T1" fmla="*/ 0 h 39"/>
                <a:gd name="T2" fmla="*/ 8 w 36"/>
                <a:gd name="T3" fmla="*/ 19 h 39"/>
                <a:gd name="T4" fmla="*/ 40 w 36"/>
                <a:gd name="T5" fmla="*/ 7 h 39"/>
                <a:gd name="T6" fmla="*/ 46 w 36"/>
                <a:gd name="T7" fmla="*/ 12 h 39"/>
                <a:gd name="T8" fmla="*/ 8 w 36"/>
                <a:gd name="T9" fmla="*/ 26 h 39"/>
                <a:gd name="T10" fmla="*/ 8 w 36"/>
                <a:gd name="T11" fmla="*/ 38 h 39"/>
                <a:gd name="T12" fmla="*/ 13 w 36"/>
                <a:gd name="T13" fmla="*/ 42 h 39"/>
                <a:gd name="T14" fmla="*/ 34 w 36"/>
                <a:gd name="T15" fmla="*/ 42 h 39"/>
                <a:gd name="T16" fmla="*/ 47 w 36"/>
                <a:gd name="T17" fmla="*/ 42 h 39"/>
                <a:gd name="T18" fmla="*/ 47 w 36"/>
                <a:gd name="T19" fmla="*/ 49 h 39"/>
                <a:gd name="T20" fmla="*/ 39 w 36"/>
                <a:gd name="T21" fmla="*/ 50 h 39"/>
                <a:gd name="T22" fmla="*/ 11 w 36"/>
                <a:gd name="T23" fmla="*/ 50 h 39"/>
                <a:gd name="T24" fmla="*/ 0 w 36"/>
                <a:gd name="T25" fmla="*/ 41 h 39"/>
                <a:gd name="T26" fmla="*/ 0 w 36"/>
                <a:gd name="T27" fmla="*/ 0 h 39"/>
                <a:gd name="T28" fmla="*/ 8 w 36"/>
                <a:gd name="T29" fmla="*/ 0 h 3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
                <a:gd name="T46" fmla="*/ 0 h 39"/>
                <a:gd name="T47" fmla="*/ 36 w 36"/>
                <a:gd name="T48" fmla="*/ 39 h 3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 h="39">
                  <a:moveTo>
                    <a:pt x="6" y="0"/>
                  </a:moveTo>
                  <a:cubicBezTo>
                    <a:pt x="6" y="15"/>
                    <a:pt x="6" y="15"/>
                    <a:pt x="6" y="15"/>
                  </a:cubicBezTo>
                  <a:cubicBezTo>
                    <a:pt x="13" y="14"/>
                    <a:pt x="23" y="10"/>
                    <a:pt x="31" y="5"/>
                  </a:cubicBezTo>
                  <a:cubicBezTo>
                    <a:pt x="35" y="10"/>
                    <a:pt x="35" y="10"/>
                    <a:pt x="35" y="10"/>
                  </a:cubicBezTo>
                  <a:cubicBezTo>
                    <a:pt x="31" y="12"/>
                    <a:pt x="19" y="18"/>
                    <a:pt x="6" y="20"/>
                  </a:cubicBezTo>
                  <a:cubicBezTo>
                    <a:pt x="6" y="30"/>
                    <a:pt x="6" y="30"/>
                    <a:pt x="6" y="30"/>
                  </a:cubicBezTo>
                  <a:cubicBezTo>
                    <a:pt x="6" y="33"/>
                    <a:pt x="6" y="33"/>
                    <a:pt x="10" y="33"/>
                  </a:cubicBezTo>
                  <a:cubicBezTo>
                    <a:pt x="26" y="33"/>
                    <a:pt x="26" y="33"/>
                    <a:pt x="26" y="33"/>
                  </a:cubicBezTo>
                  <a:cubicBezTo>
                    <a:pt x="29" y="33"/>
                    <a:pt x="33" y="33"/>
                    <a:pt x="36" y="33"/>
                  </a:cubicBezTo>
                  <a:cubicBezTo>
                    <a:pt x="36" y="38"/>
                    <a:pt x="36" y="38"/>
                    <a:pt x="36" y="38"/>
                  </a:cubicBezTo>
                  <a:cubicBezTo>
                    <a:pt x="33" y="39"/>
                    <a:pt x="31" y="39"/>
                    <a:pt x="30" y="39"/>
                  </a:cubicBezTo>
                  <a:cubicBezTo>
                    <a:pt x="9" y="39"/>
                    <a:pt x="9" y="39"/>
                    <a:pt x="9" y="39"/>
                  </a:cubicBezTo>
                  <a:cubicBezTo>
                    <a:pt x="5" y="39"/>
                    <a:pt x="0" y="38"/>
                    <a:pt x="0" y="32"/>
                  </a:cubicBezTo>
                  <a:cubicBezTo>
                    <a:pt x="0" y="0"/>
                    <a:pt x="0" y="0"/>
                    <a:pt x="0" y="0"/>
                  </a:cubicBez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7" name="Rectangle 523"/>
            <p:cNvSpPr>
              <a:spLocks noChangeArrowheads="1"/>
            </p:cNvSpPr>
            <p:nvPr/>
          </p:nvSpPr>
          <p:spPr bwMode="auto">
            <a:xfrm>
              <a:off x="1370" y="1982"/>
              <a:ext cx="49" cy="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8" name="Freeform 524"/>
            <p:cNvSpPr>
              <a:spLocks/>
            </p:cNvSpPr>
            <p:nvPr/>
          </p:nvSpPr>
          <p:spPr bwMode="auto">
            <a:xfrm>
              <a:off x="1431" y="1961"/>
              <a:ext cx="36" cy="51"/>
            </a:xfrm>
            <a:custGeom>
              <a:avLst/>
              <a:gdLst>
                <a:gd name="T0" fmla="*/ 8 w 31"/>
                <a:gd name="T1" fmla="*/ 0 h 44"/>
                <a:gd name="T2" fmla="*/ 8 w 31"/>
                <a:gd name="T3" fmla="*/ 17 h 44"/>
                <a:gd name="T4" fmla="*/ 42 w 31"/>
                <a:gd name="T5" fmla="*/ 31 h 44"/>
                <a:gd name="T6" fmla="*/ 38 w 31"/>
                <a:gd name="T7" fmla="*/ 39 h 44"/>
                <a:gd name="T8" fmla="*/ 8 w 31"/>
                <a:gd name="T9" fmla="*/ 26 h 44"/>
                <a:gd name="T10" fmla="*/ 8 w 31"/>
                <a:gd name="T11" fmla="*/ 59 h 44"/>
                <a:gd name="T12" fmla="*/ 0 w 31"/>
                <a:gd name="T13" fmla="*/ 59 h 44"/>
                <a:gd name="T14" fmla="*/ 0 w 31"/>
                <a:gd name="T15" fmla="*/ 0 h 44"/>
                <a:gd name="T16" fmla="*/ 8 w 31"/>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44"/>
                <a:gd name="T29" fmla="*/ 31 w 31"/>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44">
                  <a:moveTo>
                    <a:pt x="6" y="0"/>
                  </a:moveTo>
                  <a:cubicBezTo>
                    <a:pt x="6" y="13"/>
                    <a:pt x="6" y="13"/>
                    <a:pt x="6" y="13"/>
                  </a:cubicBezTo>
                  <a:cubicBezTo>
                    <a:pt x="18" y="16"/>
                    <a:pt x="27" y="22"/>
                    <a:pt x="31" y="23"/>
                  </a:cubicBezTo>
                  <a:cubicBezTo>
                    <a:pt x="28" y="29"/>
                    <a:pt x="28" y="29"/>
                    <a:pt x="28" y="29"/>
                  </a:cubicBezTo>
                  <a:cubicBezTo>
                    <a:pt x="22" y="26"/>
                    <a:pt x="13" y="20"/>
                    <a:pt x="6" y="19"/>
                  </a:cubicBezTo>
                  <a:cubicBezTo>
                    <a:pt x="6" y="44"/>
                    <a:pt x="6" y="44"/>
                    <a:pt x="6" y="44"/>
                  </a:cubicBezTo>
                  <a:cubicBezTo>
                    <a:pt x="0" y="44"/>
                    <a:pt x="0" y="44"/>
                    <a:pt x="0" y="44"/>
                  </a:cubicBezTo>
                  <a:cubicBezTo>
                    <a:pt x="0" y="0"/>
                    <a:pt x="0" y="0"/>
                    <a:pt x="0" y="0"/>
                  </a:cubicBez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19" name="Freeform 525"/>
            <p:cNvSpPr>
              <a:spLocks noEditPoints="1"/>
            </p:cNvSpPr>
            <p:nvPr/>
          </p:nvSpPr>
          <p:spPr bwMode="auto">
            <a:xfrm>
              <a:off x="1473" y="1959"/>
              <a:ext cx="50" cy="52"/>
            </a:xfrm>
            <a:custGeom>
              <a:avLst/>
              <a:gdLst>
                <a:gd name="T0" fmla="*/ 0 w 44"/>
                <a:gd name="T1" fmla="*/ 52 h 45"/>
                <a:gd name="T2" fmla="*/ 10 w 44"/>
                <a:gd name="T3" fmla="*/ 27 h 45"/>
                <a:gd name="T4" fmla="*/ 17 w 44"/>
                <a:gd name="T5" fmla="*/ 28 h 45"/>
                <a:gd name="T6" fmla="*/ 7 w 44"/>
                <a:gd name="T7" fmla="*/ 58 h 45"/>
                <a:gd name="T8" fmla="*/ 0 w 44"/>
                <a:gd name="T9" fmla="*/ 52 h 45"/>
                <a:gd name="T10" fmla="*/ 32 w 44"/>
                <a:gd name="T11" fmla="*/ 3 h 45"/>
                <a:gd name="T12" fmla="*/ 32 w 44"/>
                <a:gd name="T13" fmla="*/ 15 h 45"/>
                <a:gd name="T14" fmla="*/ 51 w 44"/>
                <a:gd name="T15" fmla="*/ 15 h 45"/>
                <a:gd name="T16" fmla="*/ 51 w 44"/>
                <a:gd name="T17" fmla="*/ 21 h 45"/>
                <a:gd name="T18" fmla="*/ 32 w 44"/>
                <a:gd name="T19" fmla="*/ 21 h 45"/>
                <a:gd name="T20" fmla="*/ 32 w 44"/>
                <a:gd name="T21" fmla="*/ 60 h 45"/>
                <a:gd name="T22" fmla="*/ 25 w 44"/>
                <a:gd name="T23" fmla="*/ 60 h 45"/>
                <a:gd name="T24" fmla="*/ 25 w 44"/>
                <a:gd name="T25" fmla="*/ 21 h 45"/>
                <a:gd name="T26" fmla="*/ 2 w 44"/>
                <a:gd name="T27" fmla="*/ 21 h 45"/>
                <a:gd name="T28" fmla="*/ 2 w 44"/>
                <a:gd name="T29" fmla="*/ 15 h 45"/>
                <a:gd name="T30" fmla="*/ 25 w 44"/>
                <a:gd name="T31" fmla="*/ 15 h 45"/>
                <a:gd name="T32" fmla="*/ 25 w 44"/>
                <a:gd name="T33" fmla="*/ 3 h 45"/>
                <a:gd name="T34" fmla="*/ 32 w 44"/>
                <a:gd name="T35" fmla="*/ 3 h 45"/>
                <a:gd name="T36" fmla="*/ 47 w 44"/>
                <a:gd name="T37" fmla="*/ 27 h 45"/>
                <a:gd name="T38" fmla="*/ 57 w 44"/>
                <a:gd name="T39" fmla="*/ 52 h 45"/>
                <a:gd name="T40" fmla="*/ 49 w 44"/>
                <a:gd name="T41" fmla="*/ 58 h 45"/>
                <a:gd name="T42" fmla="*/ 39 w 44"/>
                <a:gd name="T43" fmla="*/ 28 h 45"/>
                <a:gd name="T44" fmla="*/ 47 w 44"/>
                <a:gd name="T45" fmla="*/ 27 h 45"/>
                <a:gd name="T46" fmla="*/ 57 w 44"/>
                <a:gd name="T47" fmla="*/ 7 h 45"/>
                <a:gd name="T48" fmla="*/ 50 w 44"/>
                <a:gd name="T49" fmla="*/ 14 h 45"/>
                <a:gd name="T50" fmla="*/ 44 w 44"/>
                <a:gd name="T51" fmla="*/ 7 h 45"/>
                <a:gd name="T52" fmla="*/ 50 w 44"/>
                <a:gd name="T53" fmla="*/ 0 h 45"/>
                <a:gd name="T54" fmla="*/ 57 w 44"/>
                <a:gd name="T55" fmla="*/ 7 h 45"/>
                <a:gd name="T56" fmla="*/ 48 w 44"/>
                <a:gd name="T57" fmla="*/ 7 h 45"/>
                <a:gd name="T58" fmla="*/ 50 w 44"/>
                <a:gd name="T59" fmla="*/ 9 h 45"/>
                <a:gd name="T60" fmla="*/ 55 w 44"/>
                <a:gd name="T61" fmla="*/ 7 h 45"/>
                <a:gd name="T62" fmla="*/ 50 w 44"/>
                <a:gd name="T63" fmla="*/ 3 h 45"/>
                <a:gd name="T64" fmla="*/ 48 w 44"/>
                <a:gd name="T65" fmla="*/ 7 h 4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45"/>
                <a:gd name="T101" fmla="*/ 44 w 44"/>
                <a:gd name="T102" fmla="*/ 45 h 4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45">
                  <a:moveTo>
                    <a:pt x="0" y="39"/>
                  </a:moveTo>
                  <a:cubicBezTo>
                    <a:pt x="7" y="32"/>
                    <a:pt x="8" y="23"/>
                    <a:pt x="8" y="20"/>
                  </a:cubicBezTo>
                  <a:cubicBezTo>
                    <a:pt x="13" y="21"/>
                    <a:pt x="13" y="21"/>
                    <a:pt x="13" y="21"/>
                  </a:cubicBezTo>
                  <a:cubicBezTo>
                    <a:pt x="12" y="33"/>
                    <a:pt x="10" y="38"/>
                    <a:pt x="5" y="43"/>
                  </a:cubicBezTo>
                  <a:lnTo>
                    <a:pt x="0" y="39"/>
                  </a:lnTo>
                  <a:close/>
                  <a:moveTo>
                    <a:pt x="25" y="3"/>
                  </a:moveTo>
                  <a:cubicBezTo>
                    <a:pt x="25" y="11"/>
                    <a:pt x="25" y="11"/>
                    <a:pt x="25" y="11"/>
                  </a:cubicBezTo>
                  <a:cubicBezTo>
                    <a:pt x="40" y="11"/>
                    <a:pt x="40" y="11"/>
                    <a:pt x="40" y="11"/>
                  </a:cubicBezTo>
                  <a:cubicBezTo>
                    <a:pt x="40" y="16"/>
                    <a:pt x="40" y="16"/>
                    <a:pt x="40" y="16"/>
                  </a:cubicBezTo>
                  <a:cubicBezTo>
                    <a:pt x="25" y="16"/>
                    <a:pt x="25" y="16"/>
                    <a:pt x="25" y="16"/>
                  </a:cubicBezTo>
                  <a:cubicBezTo>
                    <a:pt x="25" y="45"/>
                    <a:pt x="25" y="45"/>
                    <a:pt x="25" y="45"/>
                  </a:cubicBezTo>
                  <a:cubicBezTo>
                    <a:pt x="19" y="45"/>
                    <a:pt x="19" y="45"/>
                    <a:pt x="19" y="45"/>
                  </a:cubicBezTo>
                  <a:cubicBezTo>
                    <a:pt x="19" y="16"/>
                    <a:pt x="19" y="16"/>
                    <a:pt x="19" y="16"/>
                  </a:cubicBezTo>
                  <a:cubicBezTo>
                    <a:pt x="2" y="16"/>
                    <a:pt x="2" y="16"/>
                    <a:pt x="2" y="16"/>
                  </a:cubicBezTo>
                  <a:cubicBezTo>
                    <a:pt x="2" y="11"/>
                    <a:pt x="2" y="11"/>
                    <a:pt x="2" y="11"/>
                  </a:cubicBezTo>
                  <a:cubicBezTo>
                    <a:pt x="19" y="11"/>
                    <a:pt x="19" y="11"/>
                    <a:pt x="19" y="11"/>
                  </a:cubicBezTo>
                  <a:cubicBezTo>
                    <a:pt x="19" y="3"/>
                    <a:pt x="19" y="3"/>
                    <a:pt x="19" y="3"/>
                  </a:cubicBezTo>
                  <a:lnTo>
                    <a:pt x="25" y="3"/>
                  </a:lnTo>
                  <a:close/>
                  <a:moveTo>
                    <a:pt x="36" y="20"/>
                  </a:moveTo>
                  <a:cubicBezTo>
                    <a:pt x="36" y="23"/>
                    <a:pt x="37" y="31"/>
                    <a:pt x="44" y="39"/>
                  </a:cubicBezTo>
                  <a:cubicBezTo>
                    <a:pt x="38" y="43"/>
                    <a:pt x="38" y="43"/>
                    <a:pt x="38" y="43"/>
                  </a:cubicBezTo>
                  <a:cubicBezTo>
                    <a:pt x="33" y="35"/>
                    <a:pt x="31" y="27"/>
                    <a:pt x="30" y="21"/>
                  </a:cubicBezTo>
                  <a:lnTo>
                    <a:pt x="36" y="20"/>
                  </a:lnTo>
                  <a:close/>
                  <a:moveTo>
                    <a:pt x="44" y="5"/>
                  </a:moveTo>
                  <a:cubicBezTo>
                    <a:pt x="44" y="8"/>
                    <a:pt x="42" y="10"/>
                    <a:pt x="39" y="10"/>
                  </a:cubicBezTo>
                  <a:cubicBezTo>
                    <a:pt x="36" y="10"/>
                    <a:pt x="34" y="8"/>
                    <a:pt x="34" y="5"/>
                  </a:cubicBezTo>
                  <a:cubicBezTo>
                    <a:pt x="34" y="2"/>
                    <a:pt x="36" y="0"/>
                    <a:pt x="39" y="0"/>
                  </a:cubicBezTo>
                  <a:cubicBezTo>
                    <a:pt x="42" y="0"/>
                    <a:pt x="44" y="2"/>
                    <a:pt x="44" y="5"/>
                  </a:cubicBezTo>
                  <a:close/>
                  <a:moveTo>
                    <a:pt x="37" y="5"/>
                  </a:moveTo>
                  <a:cubicBezTo>
                    <a:pt x="37" y="6"/>
                    <a:pt x="38" y="7"/>
                    <a:pt x="39" y="7"/>
                  </a:cubicBezTo>
                  <a:cubicBezTo>
                    <a:pt x="40" y="7"/>
                    <a:pt x="42" y="6"/>
                    <a:pt x="42" y="5"/>
                  </a:cubicBezTo>
                  <a:cubicBezTo>
                    <a:pt x="42" y="4"/>
                    <a:pt x="40" y="3"/>
                    <a:pt x="39" y="3"/>
                  </a:cubicBezTo>
                  <a:cubicBezTo>
                    <a:pt x="38" y="3"/>
                    <a:pt x="37" y="4"/>
                    <a:pt x="37"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20" name="Freeform 526"/>
            <p:cNvSpPr>
              <a:spLocks noEditPoints="1"/>
            </p:cNvSpPr>
            <p:nvPr/>
          </p:nvSpPr>
          <p:spPr bwMode="auto">
            <a:xfrm>
              <a:off x="1532" y="1965"/>
              <a:ext cx="49" cy="44"/>
            </a:xfrm>
            <a:custGeom>
              <a:avLst/>
              <a:gdLst>
                <a:gd name="T0" fmla="*/ 19 w 42"/>
                <a:gd name="T1" fmla="*/ 16 h 39"/>
                <a:gd name="T2" fmla="*/ 0 w 42"/>
                <a:gd name="T3" fmla="*/ 7 h 39"/>
                <a:gd name="T4" fmla="*/ 2 w 42"/>
                <a:gd name="T5" fmla="*/ 0 h 39"/>
                <a:gd name="T6" fmla="*/ 23 w 42"/>
                <a:gd name="T7" fmla="*/ 9 h 39"/>
                <a:gd name="T8" fmla="*/ 19 w 42"/>
                <a:gd name="T9" fmla="*/ 16 h 39"/>
                <a:gd name="T10" fmla="*/ 0 w 42"/>
                <a:gd name="T11" fmla="*/ 42 h 39"/>
                <a:gd name="T12" fmla="*/ 49 w 42"/>
                <a:gd name="T13" fmla="*/ 3 h 39"/>
                <a:gd name="T14" fmla="*/ 57 w 42"/>
                <a:gd name="T15" fmla="*/ 8 h 39"/>
                <a:gd name="T16" fmla="*/ 2 w 42"/>
                <a:gd name="T17" fmla="*/ 50 h 39"/>
                <a:gd name="T18" fmla="*/ 0 w 42"/>
                <a:gd name="T19" fmla="*/ 42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2"/>
                <a:gd name="T31" fmla="*/ 0 h 39"/>
                <a:gd name="T32" fmla="*/ 42 w 42"/>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2" h="39">
                  <a:moveTo>
                    <a:pt x="14" y="12"/>
                  </a:moveTo>
                  <a:cubicBezTo>
                    <a:pt x="11" y="10"/>
                    <a:pt x="5" y="7"/>
                    <a:pt x="0" y="5"/>
                  </a:cubicBezTo>
                  <a:cubicBezTo>
                    <a:pt x="2" y="0"/>
                    <a:pt x="2" y="0"/>
                    <a:pt x="2" y="0"/>
                  </a:cubicBezTo>
                  <a:cubicBezTo>
                    <a:pt x="7" y="1"/>
                    <a:pt x="11" y="3"/>
                    <a:pt x="17" y="7"/>
                  </a:cubicBezTo>
                  <a:lnTo>
                    <a:pt x="14" y="12"/>
                  </a:lnTo>
                  <a:close/>
                  <a:moveTo>
                    <a:pt x="0" y="33"/>
                  </a:moveTo>
                  <a:cubicBezTo>
                    <a:pt x="18" y="31"/>
                    <a:pt x="29" y="24"/>
                    <a:pt x="36" y="3"/>
                  </a:cubicBezTo>
                  <a:cubicBezTo>
                    <a:pt x="42" y="6"/>
                    <a:pt x="42" y="6"/>
                    <a:pt x="42" y="6"/>
                  </a:cubicBezTo>
                  <a:cubicBezTo>
                    <a:pt x="34" y="27"/>
                    <a:pt x="24" y="36"/>
                    <a:pt x="2" y="39"/>
                  </a:cubicBezTo>
                  <a:lnTo>
                    <a:pt x="0"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21" name="Freeform 527"/>
            <p:cNvSpPr>
              <a:spLocks noEditPoints="1"/>
            </p:cNvSpPr>
            <p:nvPr/>
          </p:nvSpPr>
          <p:spPr bwMode="auto">
            <a:xfrm>
              <a:off x="1589" y="1959"/>
              <a:ext cx="49" cy="50"/>
            </a:xfrm>
            <a:custGeom>
              <a:avLst/>
              <a:gdLst>
                <a:gd name="T0" fmla="*/ 6 w 43"/>
                <a:gd name="T1" fmla="*/ 50 h 44"/>
                <a:gd name="T2" fmla="*/ 41 w 43"/>
                <a:gd name="T3" fmla="*/ 14 h 44"/>
                <a:gd name="T4" fmla="*/ 0 w 43"/>
                <a:gd name="T5" fmla="*/ 14 h 44"/>
                <a:gd name="T6" fmla="*/ 0 w 43"/>
                <a:gd name="T7" fmla="*/ 8 h 44"/>
                <a:gd name="T8" fmla="*/ 43 w 43"/>
                <a:gd name="T9" fmla="*/ 8 h 44"/>
                <a:gd name="T10" fmla="*/ 43 w 43"/>
                <a:gd name="T11" fmla="*/ 7 h 44"/>
                <a:gd name="T12" fmla="*/ 49 w 43"/>
                <a:gd name="T13" fmla="*/ 0 h 44"/>
                <a:gd name="T14" fmla="*/ 56 w 43"/>
                <a:gd name="T15" fmla="*/ 7 h 44"/>
                <a:gd name="T16" fmla="*/ 49 w 43"/>
                <a:gd name="T17" fmla="*/ 13 h 44"/>
                <a:gd name="T18" fmla="*/ 43 w 43"/>
                <a:gd name="T19" fmla="*/ 38 h 44"/>
                <a:gd name="T20" fmla="*/ 9 w 43"/>
                <a:gd name="T21" fmla="*/ 57 h 44"/>
                <a:gd name="T22" fmla="*/ 6 w 43"/>
                <a:gd name="T23" fmla="*/ 50 h 44"/>
                <a:gd name="T24" fmla="*/ 47 w 43"/>
                <a:gd name="T25" fmla="*/ 7 h 44"/>
                <a:gd name="T26" fmla="*/ 49 w 43"/>
                <a:gd name="T27" fmla="*/ 9 h 44"/>
                <a:gd name="T28" fmla="*/ 52 w 43"/>
                <a:gd name="T29" fmla="*/ 7 h 44"/>
                <a:gd name="T30" fmla="*/ 49 w 43"/>
                <a:gd name="T31" fmla="*/ 3 h 44"/>
                <a:gd name="T32" fmla="*/ 47 w 43"/>
                <a:gd name="T33" fmla="*/ 7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3"/>
                <a:gd name="T52" fmla="*/ 0 h 44"/>
                <a:gd name="T53" fmla="*/ 43 w 43"/>
                <a:gd name="T54" fmla="*/ 44 h 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3" h="44">
                  <a:moveTo>
                    <a:pt x="4" y="39"/>
                  </a:moveTo>
                  <a:cubicBezTo>
                    <a:pt x="23" y="36"/>
                    <a:pt x="30" y="28"/>
                    <a:pt x="32" y="11"/>
                  </a:cubicBezTo>
                  <a:cubicBezTo>
                    <a:pt x="0" y="11"/>
                    <a:pt x="0" y="11"/>
                    <a:pt x="0" y="11"/>
                  </a:cubicBezTo>
                  <a:cubicBezTo>
                    <a:pt x="0" y="6"/>
                    <a:pt x="0" y="6"/>
                    <a:pt x="0" y="6"/>
                  </a:cubicBezTo>
                  <a:cubicBezTo>
                    <a:pt x="33" y="6"/>
                    <a:pt x="33" y="6"/>
                    <a:pt x="33" y="6"/>
                  </a:cubicBezTo>
                  <a:cubicBezTo>
                    <a:pt x="33" y="6"/>
                    <a:pt x="33" y="5"/>
                    <a:pt x="33" y="5"/>
                  </a:cubicBezTo>
                  <a:cubicBezTo>
                    <a:pt x="33" y="2"/>
                    <a:pt x="35" y="0"/>
                    <a:pt x="38" y="0"/>
                  </a:cubicBezTo>
                  <a:cubicBezTo>
                    <a:pt x="41" y="0"/>
                    <a:pt x="43" y="2"/>
                    <a:pt x="43" y="5"/>
                  </a:cubicBezTo>
                  <a:cubicBezTo>
                    <a:pt x="43" y="8"/>
                    <a:pt x="41" y="10"/>
                    <a:pt x="38" y="10"/>
                  </a:cubicBezTo>
                  <a:cubicBezTo>
                    <a:pt x="37" y="16"/>
                    <a:pt x="35" y="24"/>
                    <a:pt x="33" y="29"/>
                  </a:cubicBezTo>
                  <a:cubicBezTo>
                    <a:pt x="27" y="38"/>
                    <a:pt x="17" y="42"/>
                    <a:pt x="7" y="44"/>
                  </a:cubicBezTo>
                  <a:lnTo>
                    <a:pt x="4" y="39"/>
                  </a:lnTo>
                  <a:close/>
                  <a:moveTo>
                    <a:pt x="36" y="5"/>
                  </a:moveTo>
                  <a:cubicBezTo>
                    <a:pt x="36" y="6"/>
                    <a:pt x="37" y="7"/>
                    <a:pt x="38" y="7"/>
                  </a:cubicBezTo>
                  <a:cubicBezTo>
                    <a:pt x="39" y="7"/>
                    <a:pt x="40" y="6"/>
                    <a:pt x="40" y="5"/>
                  </a:cubicBezTo>
                  <a:cubicBezTo>
                    <a:pt x="40" y="4"/>
                    <a:pt x="39" y="3"/>
                    <a:pt x="38" y="3"/>
                  </a:cubicBezTo>
                  <a:cubicBezTo>
                    <a:pt x="37" y="3"/>
                    <a:pt x="36" y="4"/>
                    <a:pt x="36"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22" name="Freeform 528"/>
            <p:cNvSpPr>
              <a:spLocks noEditPoints="1"/>
            </p:cNvSpPr>
            <p:nvPr/>
          </p:nvSpPr>
          <p:spPr bwMode="auto">
            <a:xfrm>
              <a:off x="2097" y="1960"/>
              <a:ext cx="53" cy="51"/>
            </a:xfrm>
            <a:custGeom>
              <a:avLst/>
              <a:gdLst>
                <a:gd name="T0" fmla="*/ 55 w 46"/>
                <a:gd name="T1" fmla="*/ 0 h 44"/>
                <a:gd name="T2" fmla="*/ 32 w 46"/>
                <a:gd name="T3" fmla="*/ 6 h 44"/>
                <a:gd name="T4" fmla="*/ 59 w 46"/>
                <a:gd name="T5" fmla="*/ 8 h 44"/>
                <a:gd name="T6" fmla="*/ 52 w 46"/>
                <a:gd name="T7" fmla="*/ 22 h 44"/>
                <a:gd name="T8" fmla="*/ 32 w 46"/>
                <a:gd name="T9" fmla="*/ 12 h 44"/>
                <a:gd name="T10" fmla="*/ 27 w 46"/>
                <a:gd name="T11" fmla="*/ 26 h 44"/>
                <a:gd name="T12" fmla="*/ 7 w 46"/>
                <a:gd name="T13" fmla="*/ 12 h 44"/>
                <a:gd name="T14" fmla="*/ 0 w 46"/>
                <a:gd name="T15" fmla="*/ 22 h 44"/>
                <a:gd name="T16" fmla="*/ 27 w 46"/>
                <a:gd name="T17" fmla="*/ 8 h 44"/>
                <a:gd name="T18" fmla="*/ 2 w 46"/>
                <a:gd name="T19" fmla="*/ 6 h 44"/>
                <a:gd name="T20" fmla="*/ 61 w 46"/>
                <a:gd name="T21" fmla="*/ 49 h 44"/>
                <a:gd name="T22" fmla="*/ 32 w 46"/>
                <a:gd name="T23" fmla="*/ 59 h 44"/>
                <a:gd name="T24" fmla="*/ 27 w 46"/>
                <a:gd name="T25" fmla="*/ 49 h 44"/>
                <a:gd name="T26" fmla="*/ 10 w 46"/>
                <a:gd name="T27" fmla="*/ 52 h 44"/>
                <a:gd name="T28" fmla="*/ 3 w 46"/>
                <a:gd name="T29" fmla="*/ 27 h 44"/>
                <a:gd name="T30" fmla="*/ 54 w 46"/>
                <a:gd name="T31" fmla="*/ 48 h 44"/>
                <a:gd name="T32" fmla="*/ 10 w 46"/>
                <a:gd name="T33" fmla="*/ 41 h 44"/>
                <a:gd name="T34" fmla="*/ 27 w 46"/>
                <a:gd name="T35" fmla="*/ 44 h 44"/>
                <a:gd name="T36" fmla="*/ 10 w 46"/>
                <a:gd name="T37" fmla="*/ 41 h 44"/>
                <a:gd name="T38" fmla="*/ 10 w 46"/>
                <a:gd name="T39" fmla="*/ 35 h 44"/>
                <a:gd name="T40" fmla="*/ 27 w 46"/>
                <a:gd name="T41" fmla="*/ 32 h 44"/>
                <a:gd name="T42" fmla="*/ 10 w 46"/>
                <a:gd name="T43" fmla="*/ 15 h 44"/>
                <a:gd name="T44" fmla="*/ 24 w 46"/>
                <a:gd name="T45" fmla="*/ 19 h 44"/>
                <a:gd name="T46" fmla="*/ 10 w 46"/>
                <a:gd name="T47" fmla="*/ 15 h 44"/>
                <a:gd name="T48" fmla="*/ 24 w 46"/>
                <a:gd name="T49" fmla="*/ 22 h 44"/>
                <a:gd name="T50" fmla="*/ 10 w 46"/>
                <a:gd name="T51" fmla="*/ 24 h 44"/>
                <a:gd name="T52" fmla="*/ 32 w 46"/>
                <a:gd name="T53" fmla="*/ 32 h 44"/>
                <a:gd name="T54" fmla="*/ 47 w 46"/>
                <a:gd name="T55" fmla="*/ 35 h 44"/>
                <a:gd name="T56" fmla="*/ 32 w 46"/>
                <a:gd name="T57" fmla="*/ 32 h 44"/>
                <a:gd name="T58" fmla="*/ 32 w 46"/>
                <a:gd name="T59" fmla="*/ 44 h 44"/>
                <a:gd name="T60" fmla="*/ 47 w 46"/>
                <a:gd name="T61" fmla="*/ 41 h 44"/>
                <a:gd name="T62" fmla="*/ 32 w 46"/>
                <a:gd name="T63" fmla="*/ 49 h 44"/>
                <a:gd name="T64" fmla="*/ 35 w 46"/>
                <a:gd name="T65" fmla="*/ 53 h 44"/>
                <a:gd name="T66" fmla="*/ 54 w 46"/>
                <a:gd name="T67" fmla="*/ 49 h 44"/>
                <a:gd name="T68" fmla="*/ 36 w 46"/>
                <a:gd name="T69" fmla="*/ 15 h 44"/>
                <a:gd name="T70" fmla="*/ 47 w 46"/>
                <a:gd name="T71" fmla="*/ 19 h 44"/>
                <a:gd name="T72" fmla="*/ 36 w 46"/>
                <a:gd name="T73" fmla="*/ 15 h 44"/>
                <a:gd name="T74" fmla="*/ 47 w 46"/>
                <a:gd name="T75" fmla="*/ 22 h 44"/>
                <a:gd name="T76" fmla="*/ 36 w 46"/>
                <a:gd name="T77" fmla="*/ 24 h 4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44"/>
                <a:gd name="T119" fmla="*/ 46 w 46"/>
                <a:gd name="T120" fmla="*/ 44 h 4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44">
                  <a:moveTo>
                    <a:pt x="2" y="0"/>
                  </a:moveTo>
                  <a:cubicBezTo>
                    <a:pt x="42" y="0"/>
                    <a:pt x="42" y="0"/>
                    <a:pt x="42" y="0"/>
                  </a:cubicBezTo>
                  <a:cubicBezTo>
                    <a:pt x="42" y="4"/>
                    <a:pt x="42" y="4"/>
                    <a:pt x="42" y="4"/>
                  </a:cubicBezTo>
                  <a:cubicBezTo>
                    <a:pt x="24" y="4"/>
                    <a:pt x="24" y="4"/>
                    <a:pt x="24" y="4"/>
                  </a:cubicBezTo>
                  <a:cubicBezTo>
                    <a:pt x="24" y="6"/>
                    <a:pt x="24" y="6"/>
                    <a:pt x="24" y="6"/>
                  </a:cubicBezTo>
                  <a:cubicBezTo>
                    <a:pt x="44" y="6"/>
                    <a:pt x="44" y="6"/>
                    <a:pt x="44" y="6"/>
                  </a:cubicBezTo>
                  <a:cubicBezTo>
                    <a:pt x="44" y="16"/>
                    <a:pt x="44" y="16"/>
                    <a:pt x="44" y="16"/>
                  </a:cubicBezTo>
                  <a:cubicBezTo>
                    <a:pt x="39" y="16"/>
                    <a:pt x="39" y="16"/>
                    <a:pt x="39" y="16"/>
                  </a:cubicBezTo>
                  <a:cubicBezTo>
                    <a:pt x="39" y="9"/>
                    <a:pt x="39" y="9"/>
                    <a:pt x="39" y="9"/>
                  </a:cubicBezTo>
                  <a:cubicBezTo>
                    <a:pt x="24" y="9"/>
                    <a:pt x="24" y="9"/>
                    <a:pt x="24" y="9"/>
                  </a:cubicBezTo>
                  <a:cubicBezTo>
                    <a:pt x="24" y="19"/>
                    <a:pt x="24" y="19"/>
                    <a:pt x="24" y="19"/>
                  </a:cubicBezTo>
                  <a:cubicBezTo>
                    <a:pt x="20" y="19"/>
                    <a:pt x="20" y="19"/>
                    <a:pt x="20" y="19"/>
                  </a:cubicBezTo>
                  <a:cubicBezTo>
                    <a:pt x="20" y="9"/>
                    <a:pt x="20" y="9"/>
                    <a:pt x="20" y="9"/>
                  </a:cubicBezTo>
                  <a:cubicBezTo>
                    <a:pt x="5" y="9"/>
                    <a:pt x="5" y="9"/>
                    <a:pt x="5" y="9"/>
                  </a:cubicBezTo>
                  <a:cubicBezTo>
                    <a:pt x="5" y="16"/>
                    <a:pt x="5" y="16"/>
                    <a:pt x="5" y="16"/>
                  </a:cubicBezTo>
                  <a:cubicBezTo>
                    <a:pt x="0" y="16"/>
                    <a:pt x="0" y="16"/>
                    <a:pt x="0" y="16"/>
                  </a:cubicBezTo>
                  <a:cubicBezTo>
                    <a:pt x="0" y="6"/>
                    <a:pt x="0" y="6"/>
                    <a:pt x="0" y="6"/>
                  </a:cubicBezTo>
                  <a:cubicBezTo>
                    <a:pt x="20" y="6"/>
                    <a:pt x="20" y="6"/>
                    <a:pt x="20" y="6"/>
                  </a:cubicBezTo>
                  <a:cubicBezTo>
                    <a:pt x="20" y="4"/>
                    <a:pt x="20" y="4"/>
                    <a:pt x="20" y="4"/>
                  </a:cubicBezTo>
                  <a:cubicBezTo>
                    <a:pt x="2" y="4"/>
                    <a:pt x="2" y="4"/>
                    <a:pt x="2" y="4"/>
                  </a:cubicBezTo>
                  <a:lnTo>
                    <a:pt x="2" y="0"/>
                  </a:lnTo>
                  <a:close/>
                  <a:moveTo>
                    <a:pt x="46" y="36"/>
                  </a:moveTo>
                  <a:cubicBezTo>
                    <a:pt x="45" y="41"/>
                    <a:pt x="45" y="44"/>
                    <a:pt x="41" y="44"/>
                  </a:cubicBezTo>
                  <a:cubicBezTo>
                    <a:pt x="24" y="44"/>
                    <a:pt x="24" y="44"/>
                    <a:pt x="24" y="44"/>
                  </a:cubicBezTo>
                  <a:cubicBezTo>
                    <a:pt x="22" y="44"/>
                    <a:pt x="20" y="44"/>
                    <a:pt x="20" y="41"/>
                  </a:cubicBezTo>
                  <a:cubicBezTo>
                    <a:pt x="20" y="36"/>
                    <a:pt x="20" y="36"/>
                    <a:pt x="20" y="36"/>
                  </a:cubicBezTo>
                  <a:cubicBezTo>
                    <a:pt x="8" y="36"/>
                    <a:pt x="8" y="36"/>
                    <a:pt x="8" y="36"/>
                  </a:cubicBezTo>
                  <a:cubicBezTo>
                    <a:pt x="8" y="39"/>
                    <a:pt x="8" y="39"/>
                    <a:pt x="8" y="39"/>
                  </a:cubicBezTo>
                  <a:cubicBezTo>
                    <a:pt x="3" y="39"/>
                    <a:pt x="3" y="39"/>
                    <a:pt x="3" y="39"/>
                  </a:cubicBezTo>
                  <a:cubicBezTo>
                    <a:pt x="3" y="20"/>
                    <a:pt x="3" y="20"/>
                    <a:pt x="3" y="20"/>
                  </a:cubicBezTo>
                  <a:cubicBezTo>
                    <a:pt x="41" y="20"/>
                    <a:pt x="41" y="20"/>
                    <a:pt x="41" y="20"/>
                  </a:cubicBezTo>
                  <a:cubicBezTo>
                    <a:pt x="41" y="35"/>
                    <a:pt x="41" y="35"/>
                    <a:pt x="41" y="35"/>
                  </a:cubicBezTo>
                  <a:lnTo>
                    <a:pt x="46" y="36"/>
                  </a:lnTo>
                  <a:close/>
                  <a:moveTo>
                    <a:pt x="8" y="30"/>
                  </a:moveTo>
                  <a:cubicBezTo>
                    <a:pt x="8" y="33"/>
                    <a:pt x="8" y="33"/>
                    <a:pt x="8" y="33"/>
                  </a:cubicBezTo>
                  <a:cubicBezTo>
                    <a:pt x="20" y="33"/>
                    <a:pt x="20" y="33"/>
                    <a:pt x="20" y="33"/>
                  </a:cubicBezTo>
                  <a:cubicBezTo>
                    <a:pt x="20" y="30"/>
                    <a:pt x="20" y="30"/>
                    <a:pt x="20" y="30"/>
                  </a:cubicBezTo>
                  <a:lnTo>
                    <a:pt x="8" y="30"/>
                  </a:lnTo>
                  <a:close/>
                  <a:moveTo>
                    <a:pt x="8" y="24"/>
                  </a:moveTo>
                  <a:cubicBezTo>
                    <a:pt x="8" y="26"/>
                    <a:pt x="8" y="26"/>
                    <a:pt x="8" y="26"/>
                  </a:cubicBezTo>
                  <a:cubicBezTo>
                    <a:pt x="20" y="26"/>
                    <a:pt x="20" y="26"/>
                    <a:pt x="20" y="26"/>
                  </a:cubicBezTo>
                  <a:cubicBezTo>
                    <a:pt x="20" y="24"/>
                    <a:pt x="20" y="24"/>
                    <a:pt x="20" y="24"/>
                  </a:cubicBezTo>
                  <a:lnTo>
                    <a:pt x="8" y="24"/>
                  </a:lnTo>
                  <a:close/>
                  <a:moveTo>
                    <a:pt x="8" y="11"/>
                  </a:moveTo>
                  <a:cubicBezTo>
                    <a:pt x="18" y="11"/>
                    <a:pt x="18" y="11"/>
                    <a:pt x="18" y="11"/>
                  </a:cubicBezTo>
                  <a:cubicBezTo>
                    <a:pt x="18" y="14"/>
                    <a:pt x="18" y="14"/>
                    <a:pt x="18" y="14"/>
                  </a:cubicBezTo>
                  <a:cubicBezTo>
                    <a:pt x="8" y="14"/>
                    <a:pt x="8" y="14"/>
                    <a:pt x="8" y="14"/>
                  </a:cubicBezTo>
                  <a:lnTo>
                    <a:pt x="8" y="11"/>
                  </a:lnTo>
                  <a:close/>
                  <a:moveTo>
                    <a:pt x="8" y="16"/>
                  </a:moveTo>
                  <a:cubicBezTo>
                    <a:pt x="18" y="16"/>
                    <a:pt x="18" y="16"/>
                    <a:pt x="18" y="16"/>
                  </a:cubicBezTo>
                  <a:cubicBezTo>
                    <a:pt x="18" y="18"/>
                    <a:pt x="18" y="18"/>
                    <a:pt x="18" y="18"/>
                  </a:cubicBezTo>
                  <a:cubicBezTo>
                    <a:pt x="8" y="18"/>
                    <a:pt x="8" y="18"/>
                    <a:pt x="8" y="18"/>
                  </a:cubicBezTo>
                  <a:lnTo>
                    <a:pt x="8" y="16"/>
                  </a:lnTo>
                  <a:close/>
                  <a:moveTo>
                    <a:pt x="24" y="24"/>
                  </a:moveTo>
                  <a:cubicBezTo>
                    <a:pt x="24" y="26"/>
                    <a:pt x="24" y="26"/>
                    <a:pt x="24" y="26"/>
                  </a:cubicBezTo>
                  <a:cubicBezTo>
                    <a:pt x="36" y="26"/>
                    <a:pt x="36" y="26"/>
                    <a:pt x="36" y="26"/>
                  </a:cubicBezTo>
                  <a:cubicBezTo>
                    <a:pt x="36" y="24"/>
                    <a:pt x="36" y="24"/>
                    <a:pt x="36" y="24"/>
                  </a:cubicBezTo>
                  <a:lnTo>
                    <a:pt x="24" y="24"/>
                  </a:lnTo>
                  <a:close/>
                  <a:moveTo>
                    <a:pt x="24" y="30"/>
                  </a:moveTo>
                  <a:cubicBezTo>
                    <a:pt x="24" y="33"/>
                    <a:pt x="24" y="33"/>
                    <a:pt x="24" y="33"/>
                  </a:cubicBezTo>
                  <a:cubicBezTo>
                    <a:pt x="36" y="33"/>
                    <a:pt x="36" y="33"/>
                    <a:pt x="36" y="33"/>
                  </a:cubicBezTo>
                  <a:cubicBezTo>
                    <a:pt x="36" y="30"/>
                    <a:pt x="36" y="30"/>
                    <a:pt x="36" y="30"/>
                  </a:cubicBezTo>
                  <a:lnTo>
                    <a:pt x="24" y="30"/>
                  </a:lnTo>
                  <a:close/>
                  <a:moveTo>
                    <a:pt x="24" y="36"/>
                  </a:moveTo>
                  <a:cubicBezTo>
                    <a:pt x="24" y="38"/>
                    <a:pt x="24" y="38"/>
                    <a:pt x="24" y="38"/>
                  </a:cubicBezTo>
                  <a:cubicBezTo>
                    <a:pt x="24" y="39"/>
                    <a:pt x="24" y="40"/>
                    <a:pt x="26" y="40"/>
                  </a:cubicBezTo>
                  <a:cubicBezTo>
                    <a:pt x="39" y="40"/>
                    <a:pt x="39" y="40"/>
                    <a:pt x="39" y="40"/>
                  </a:cubicBezTo>
                  <a:cubicBezTo>
                    <a:pt x="40" y="40"/>
                    <a:pt x="41" y="39"/>
                    <a:pt x="41" y="36"/>
                  </a:cubicBezTo>
                  <a:lnTo>
                    <a:pt x="24" y="36"/>
                  </a:lnTo>
                  <a:close/>
                  <a:moveTo>
                    <a:pt x="27" y="11"/>
                  </a:moveTo>
                  <a:cubicBezTo>
                    <a:pt x="36" y="11"/>
                    <a:pt x="36" y="11"/>
                    <a:pt x="36" y="11"/>
                  </a:cubicBezTo>
                  <a:cubicBezTo>
                    <a:pt x="36" y="14"/>
                    <a:pt x="36" y="14"/>
                    <a:pt x="36" y="14"/>
                  </a:cubicBezTo>
                  <a:cubicBezTo>
                    <a:pt x="27" y="14"/>
                    <a:pt x="27" y="14"/>
                    <a:pt x="27" y="14"/>
                  </a:cubicBezTo>
                  <a:lnTo>
                    <a:pt x="27" y="11"/>
                  </a:lnTo>
                  <a:close/>
                  <a:moveTo>
                    <a:pt x="27" y="16"/>
                  </a:moveTo>
                  <a:cubicBezTo>
                    <a:pt x="36" y="16"/>
                    <a:pt x="36" y="16"/>
                    <a:pt x="36" y="16"/>
                  </a:cubicBezTo>
                  <a:cubicBezTo>
                    <a:pt x="36" y="18"/>
                    <a:pt x="36" y="18"/>
                    <a:pt x="36" y="18"/>
                  </a:cubicBezTo>
                  <a:cubicBezTo>
                    <a:pt x="27" y="18"/>
                    <a:pt x="27" y="18"/>
                    <a:pt x="27" y="18"/>
                  </a:cubicBezTo>
                  <a:lnTo>
                    <a:pt x="2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23" name="Freeform 529"/>
            <p:cNvSpPr>
              <a:spLocks/>
            </p:cNvSpPr>
            <p:nvPr/>
          </p:nvSpPr>
          <p:spPr bwMode="auto">
            <a:xfrm>
              <a:off x="2155" y="1958"/>
              <a:ext cx="52" cy="53"/>
            </a:xfrm>
            <a:custGeom>
              <a:avLst/>
              <a:gdLst>
                <a:gd name="T0" fmla="*/ 0 w 45"/>
                <a:gd name="T1" fmla="*/ 54 h 46"/>
                <a:gd name="T2" fmla="*/ 23 w 45"/>
                <a:gd name="T3" fmla="*/ 20 h 46"/>
                <a:gd name="T4" fmla="*/ 1 w 45"/>
                <a:gd name="T5" fmla="*/ 20 h 46"/>
                <a:gd name="T6" fmla="*/ 1 w 45"/>
                <a:gd name="T7" fmla="*/ 14 h 46"/>
                <a:gd name="T8" fmla="*/ 23 w 45"/>
                <a:gd name="T9" fmla="*/ 14 h 46"/>
                <a:gd name="T10" fmla="*/ 23 w 45"/>
                <a:gd name="T11" fmla="*/ 6 h 46"/>
                <a:gd name="T12" fmla="*/ 23 w 45"/>
                <a:gd name="T13" fmla="*/ 0 h 46"/>
                <a:gd name="T14" fmla="*/ 31 w 45"/>
                <a:gd name="T15" fmla="*/ 0 h 46"/>
                <a:gd name="T16" fmla="*/ 31 w 45"/>
                <a:gd name="T17" fmla="*/ 6 h 46"/>
                <a:gd name="T18" fmla="*/ 31 w 45"/>
                <a:gd name="T19" fmla="*/ 14 h 46"/>
                <a:gd name="T20" fmla="*/ 60 w 45"/>
                <a:gd name="T21" fmla="*/ 14 h 46"/>
                <a:gd name="T22" fmla="*/ 58 w 45"/>
                <a:gd name="T23" fmla="*/ 52 h 46"/>
                <a:gd name="T24" fmla="*/ 49 w 45"/>
                <a:gd name="T25" fmla="*/ 61 h 46"/>
                <a:gd name="T26" fmla="*/ 36 w 45"/>
                <a:gd name="T27" fmla="*/ 61 h 46"/>
                <a:gd name="T28" fmla="*/ 35 w 45"/>
                <a:gd name="T29" fmla="*/ 54 h 46"/>
                <a:gd name="T30" fmla="*/ 45 w 45"/>
                <a:gd name="T31" fmla="*/ 54 h 46"/>
                <a:gd name="T32" fmla="*/ 51 w 45"/>
                <a:gd name="T33" fmla="*/ 46 h 46"/>
                <a:gd name="T34" fmla="*/ 52 w 45"/>
                <a:gd name="T35" fmla="*/ 20 h 46"/>
                <a:gd name="T36" fmla="*/ 29 w 45"/>
                <a:gd name="T37" fmla="*/ 20 h 46"/>
                <a:gd name="T38" fmla="*/ 3 w 45"/>
                <a:gd name="T39" fmla="*/ 61 h 46"/>
                <a:gd name="T40" fmla="*/ 0 w 45"/>
                <a:gd name="T41" fmla="*/ 54 h 4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5"/>
                <a:gd name="T64" fmla="*/ 0 h 46"/>
                <a:gd name="T65" fmla="*/ 45 w 45"/>
                <a:gd name="T66" fmla="*/ 46 h 4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5" h="46">
                  <a:moveTo>
                    <a:pt x="0" y="41"/>
                  </a:moveTo>
                  <a:cubicBezTo>
                    <a:pt x="15" y="33"/>
                    <a:pt x="16" y="23"/>
                    <a:pt x="17" y="15"/>
                  </a:cubicBezTo>
                  <a:cubicBezTo>
                    <a:pt x="1" y="15"/>
                    <a:pt x="1" y="15"/>
                    <a:pt x="1" y="15"/>
                  </a:cubicBezTo>
                  <a:cubicBezTo>
                    <a:pt x="1" y="10"/>
                    <a:pt x="1" y="10"/>
                    <a:pt x="1" y="10"/>
                  </a:cubicBezTo>
                  <a:cubicBezTo>
                    <a:pt x="17" y="10"/>
                    <a:pt x="17" y="10"/>
                    <a:pt x="17" y="10"/>
                  </a:cubicBezTo>
                  <a:cubicBezTo>
                    <a:pt x="17" y="10"/>
                    <a:pt x="17" y="6"/>
                    <a:pt x="17" y="4"/>
                  </a:cubicBezTo>
                  <a:cubicBezTo>
                    <a:pt x="17" y="0"/>
                    <a:pt x="17" y="0"/>
                    <a:pt x="17" y="0"/>
                  </a:cubicBezTo>
                  <a:cubicBezTo>
                    <a:pt x="23" y="0"/>
                    <a:pt x="23" y="0"/>
                    <a:pt x="23" y="0"/>
                  </a:cubicBezTo>
                  <a:cubicBezTo>
                    <a:pt x="23" y="4"/>
                    <a:pt x="23" y="4"/>
                    <a:pt x="23" y="4"/>
                  </a:cubicBezTo>
                  <a:cubicBezTo>
                    <a:pt x="23" y="7"/>
                    <a:pt x="23" y="9"/>
                    <a:pt x="23" y="10"/>
                  </a:cubicBezTo>
                  <a:cubicBezTo>
                    <a:pt x="45" y="10"/>
                    <a:pt x="45" y="10"/>
                    <a:pt x="45" y="10"/>
                  </a:cubicBezTo>
                  <a:cubicBezTo>
                    <a:pt x="45" y="27"/>
                    <a:pt x="44" y="36"/>
                    <a:pt x="43" y="39"/>
                  </a:cubicBezTo>
                  <a:cubicBezTo>
                    <a:pt x="43" y="41"/>
                    <a:pt x="41" y="46"/>
                    <a:pt x="36" y="46"/>
                  </a:cubicBezTo>
                  <a:cubicBezTo>
                    <a:pt x="27" y="46"/>
                    <a:pt x="27" y="46"/>
                    <a:pt x="27" y="46"/>
                  </a:cubicBezTo>
                  <a:cubicBezTo>
                    <a:pt x="26" y="41"/>
                    <a:pt x="26" y="41"/>
                    <a:pt x="26" y="41"/>
                  </a:cubicBezTo>
                  <a:cubicBezTo>
                    <a:pt x="34" y="41"/>
                    <a:pt x="34" y="41"/>
                    <a:pt x="34" y="41"/>
                  </a:cubicBezTo>
                  <a:cubicBezTo>
                    <a:pt x="37" y="41"/>
                    <a:pt x="37" y="39"/>
                    <a:pt x="38" y="35"/>
                  </a:cubicBezTo>
                  <a:cubicBezTo>
                    <a:pt x="39" y="31"/>
                    <a:pt x="39" y="21"/>
                    <a:pt x="39" y="15"/>
                  </a:cubicBezTo>
                  <a:cubicBezTo>
                    <a:pt x="22" y="15"/>
                    <a:pt x="22" y="15"/>
                    <a:pt x="22" y="15"/>
                  </a:cubicBezTo>
                  <a:cubicBezTo>
                    <a:pt x="21" y="25"/>
                    <a:pt x="19" y="37"/>
                    <a:pt x="3" y="46"/>
                  </a:cubicBezTo>
                  <a:lnTo>
                    <a:pt x="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24" name="Freeform 530"/>
            <p:cNvSpPr>
              <a:spLocks noEditPoints="1"/>
            </p:cNvSpPr>
            <p:nvPr/>
          </p:nvSpPr>
          <p:spPr bwMode="auto">
            <a:xfrm>
              <a:off x="2215" y="1958"/>
              <a:ext cx="51" cy="53"/>
            </a:xfrm>
            <a:custGeom>
              <a:avLst/>
              <a:gdLst>
                <a:gd name="T0" fmla="*/ 7 w 44"/>
                <a:gd name="T1" fmla="*/ 1 h 46"/>
                <a:gd name="T2" fmla="*/ 10 w 44"/>
                <a:gd name="T3" fmla="*/ 14 h 46"/>
                <a:gd name="T4" fmla="*/ 6 w 44"/>
                <a:gd name="T5" fmla="*/ 16 h 46"/>
                <a:gd name="T6" fmla="*/ 0 w 44"/>
                <a:gd name="T7" fmla="*/ 3 h 46"/>
                <a:gd name="T8" fmla="*/ 7 w 44"/>
                <a:gd name="T9" fmla="*/ 1 h 46"/>
                <a:gd name="T10" fmla="*/ 15 w 44"/>
                <a:gd name="T11" fmla="*/ 0 h 46"/>
                <a:gd name="T12" fmla="*/ 22 w 44"/>
                <a:gd name="T13" fmla="*/ 0 h 46"/>
                <a:gd name="T14" fmla="*/ 22 w 44"/>
                <a:gd name="T15" fmla="*/ 17 h 46"/>
                <a:gd name="T16" fmla="*/ 35 w 44"/>
                <a:gd name="T17" fmla="*/ 17 h 46"/>
                <a:gd name="T18" fmla="*/ 35 w 44"/>
                <a:gd name="T19" fmla="*/ 54 h 46"/>
                <a:gd name="T20" fmla="*/ 28 w 44"/>
                <a:gd name="T21" fmla="*/ 61 h 46"/>
                <a:gd name="T22" fmla="*/ 20 w 44"/>
                <a:gd name="T23" fmla="*/ 61 h 46"/>
                <a:gd name="T24" fmla="*/ 19 w 44"/>
                <a:gd name="T25" fmla="*/ 54 h 46"/>
                <a:gd name="T26" fmla="*/ 27 w 44"/>
                <a:gd name="T27" fmla="*/ 54 h 46"/>
                <a:gd name="T28" fmla="*/ 28 w 44"/>
                <a:gd name="T29" fmla="*/ 53 h 46"/>
                <a:gd name="T30" fmla="*/ 28 w 44"/>
                <a:gd name="T31" fmla="*/ 46 h 46"/>
                <a:gd name="T32" fmla="*/ 9 w 44"/>
                <a:gd name="T33" fmla="*/ 46 h 46"/>
                <a:gd name="T34" fmla="*/ 9 w 44"/>
                <a:gd name="T35" fmla="*/ 61 h 46"/>
                <a:gd name="T36" fmla="*/ 2 w 44"/>
                <a:gd name="T37" fmla="*/ 61 h 46"/>
                <a:gd name="T38" fmla="*/ 2 w 44"/>
                <a:gd name="T39" fmla="*/ 17 h 46"/>
                <a:gd name="T40" fmla="*/ 15 w 44"/>
                <a:gd name="T41" fmla="*/ 17 h 46"/>
                <a:gd name="T42" fmla="*/ 15 w 44"/>
                <a:gd name="T43" fmla="*/ 0 h 46"/>
                <a:gd name="T44" fmla="*/ 9 w 44"/>
                <a:gd name="T45" fmla="*/ 24 h 46"/>
                <a:gd name="T46" fmla="*/ 9 w 44"/>
                <a:gd name="T47" fmla="*/ 28 h 46"/>
                <a:gd name="T48" fmla="*/ 28 w 44"/>
                <a:gd name="T49" fmla="*/ 28 h 46"/>
                <a:gd name="T50" fmla="*/ 28 w 44"/>
                <a:gd name="T51" fmla="*/ 24 h 46"/>
                <a:gd name="T52" fmla="*/ 9 w 44"/>
                <a:gd name="T53" fmla="*/ 24 h 46"/>
                <a:gd name="T54" fmla="*/ 9 w 44"/>
                <a:gd name="T55" fmla="*/ 35 h 46"/>
                <a:gd name="T56" fmla="*/ 9 w 44"/>
                <a:gd name="T57" fmla="*/ 40 h 46"/>
                <a:gd name="T58" fmla="*/ 28 w 44"/>
                <a:gd name="T59" fmla="*/ 40 h 46"/>
                <a:gd name="T60" fmla="*/ 28 w 44"/>
                <a:gd name="T61" fmla="*/ 35 h 46"/>
                <a:gd name="T62" fmla="*/ 9 w 44"/>
                <a:gd name="T63" fmla="*/ 35 h 46"/>
                <a:gd name="T64" fmla="*/ 36 w 44"/>
                <a:gd name="T65" fmla="*/ 2 h 46"/>
                <a:gd name="T66" fmla="*/ 32 w 44"/>
                <a:gd name="T67" fmla="*/ 16 h 46"/>
                <a:gd name="T68" fmla="*/ 26 w 44"/>
                <a:gd name="T69" fmla="*/ 14 h 46"/>
                <a:gd name="T70" fmla="*/ 29 w 44"/>
                <a:gd name="T71" fmla="*/ 1 h 46"/>
                <a:gd name="T72" fmla="*/ 36 w 44"/>
                <a:gd name="T73" fmla="*/ 2 h 46"/>
                <a:gd name="T74" fmla="*/ 48 w 44"/>
                <a:gd name="T75" fmla="*/ 3 h 46"/>
                <a:gd name="T76" fmla="*/ 48 w 44"/>
                <a:gd name="T77" fmla="*/ 46 h 46"/>
                <a:gd name="T78" fmla="*/ 41 w 44"/>
                <a:gd name="T79" fmla="*/ 46 h 46"/>
                <a:gd name="T80" fmla="*/ 41 w 44"/>
                <a:gd name="T81" fmla="*/ 3 h 46"/>
                <a:gd name="T82" fmla="*/ 48 w 44"/>
                <a:gd name="T83" fmla="*/ 3 h 46"/>
                <a:gd name="T84" fmla="*/ 52 w 44"/>
                <a:gd name="T85" fmla="*/ 0 h 46"/>
                <a:gd name="T86" fmla="*/ 59 w 44"/>
                <a:gd name="T87" fmla="*/ 0 h 46"/>
                <a:gd name="T88" fmla="*/ 59 w 44"/>
                <a:gd name="T89" fmla="*/ 55 h 46"/>
                <a:gd name="T90" fmla="*/ 52 w 44"/>
                <a:gd name="T91" fmla="*/ 61 h 46"/>
                <a:gd name="T92" fmla="*/ 43 w 44"/>
                <a:gd name="T93" fmla="*/ 61 h 46"/>
                <a:gd name="T94" fmla="*/ 42 w 44"/>
                <a:gd name="T95" fmla="*/ 54 h 46"/>
                <a:gd name="T96" fmla="*/ 50 w 44"/>
                <a:gd name="T97" fmla="*/ 54 h 46"/>
                <a:gd name="T98" fmla="*/ 52 w 44"/>
                <a:gd name="T99" fmla="*/ 53 h 46"/>
                <a:gd name="T100" fmla="*/ 52 w 44"/>
                <a:gd name="T101" fmla="*/ 0 h 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4"/>
                <a:gd name="T154" fmla="*/ 0 h 46"/>
                <a:gd name="T155" fmla="*/ 44 w 44"/>
                <a:gd name="T156" fmla="*/ 46 h 4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4" h="46">
                  <a:moveTo>
                    <a:pt x="5" y="1"/>
                  </a:moveTo>
                  <a:cubicBezTo>
                    <a:pt x="7" y="5"/>
                    <a:pt x="8" y="9"/>
                    <a:pt x="8" y="10"/>
                  </a:cubicBezTo>
                  <a:cubicBezTo>
                    <a:pt x="4" y="12"/>
                    <a:pt x="4" y="12"/>
                    <a:pt x="4" y="12"/>
                  </a:cubicBezTo>
                  <a:cubicBezTo>
                    <a:pt x="3" y="8"/>
                    <a:pt x="1" y="4"/>
                    <a:pt x="0" y="3"/>
                  </a:cubicBezTo>
                  <a:lnTo>
                    <a:pt x="5" y="1"/>
                  </a:lnTo>
                  <a:close/>
                  <a:moveTo>
                    <a:pt x="11" y="0"/>
                  </a:moveTo>
                  <a:cubicBezTo>
                    <a:pt x="16" y="0"/>
                    <a:pt x="16" y="0"/>
                    <a:pt x="16" y="0"/>
                  </a:cubicBezTo>
                  <a:cubicBezTo>
                    <a:pt x="16" y="13"/>
                    <a:pt x="16" y="13"/>
                    <a:pt x="16" y="13"/>
                  </a:cubicBezTo>
                  <a:cubicBezTo>
                    <a:pt x="26" y="13"/>
                    <a:pt x="26" y="13"/>
                    <a:pt x="26" y="13"/>
                  </a:cubicBezTo>
                  <a:cubicBezTo>
                    <a:pt x="26" y="41"/>
                    <a:pt x="26" y="41"/>
                    <a:pt x="26" y="41"/>
                  </a:cubicBezTo>
                  <a:cubicBezTo>
                    <a:pt x="26" y="45"/>
                    <a:pt x="26" y="46"/>
                    <a:pt x="21" y="46"/>
                  </a:cubicBezTo>
                  <a:cubicBezTo>
                    <a:pt x="15" y="46"/>
                    <a:pt x="15" y="46"/>
                    <a:pt x="15" y="46"/>
                  </a:cubicBezTo>
                  <a:cubicBezTo>
                    <a:pt x="14" y="41"/>
                    <a:pt x="14" y="41"/>
                    <a:pt x="14" y="41"/>
                  </a:cubicBezTo>
                  <a:cubicBezTo>
                    <a:pt x="20" y="41"/>
                    <a:pt x="20" y="41"/>
                    <a:pt x="20" y="41"/>
                  </a:cubicBezTo>
                  <a:cubicBezTo>
                    <a:pt x="21" y="41"/>
                    <a:pt x="21" y="41"/>
                    <a:pt x="21" y="40"/>
                  </a:cubicBezTo>
                  <a:cubicBezTo>
                    <a:pt x="21" y="35"/>
                    <a:pt x="21" y="35"/>
                    <a:pt x="21" y="35"/>
                  </a:cubicBezTo>
                  <a:cubicBezTo>
                    <a:pt x="7" y="35"/>
                    <a:pt x="7" y="35"/>
                    <a:pt x="7" y="35"/>
                  </a:cubicBezTo>
                  <a:cubicBezTo>
                    <a:pt x="7" y="46"/>
                    <a:pt x="7" y="46"/>
                    <a:pt x="7" y="46"/>
                  </a:cubicBezTo>
                  <a:cubicBezTo>
                    <a:pt x="2" y="46"/>
                    <a:pt x="2" y="46"/>
                    <a:pt x="2" y="46"/>
                  </a:cubicBezTo>
                  <a:cubicBezTo>
                    <a:pt x="2" y="13"/>
                    <a:pt x="2" y="13"/>
                    <a:pt x="2" y="13"/>
                  </a:cubicBezTo>
                  <a:cubicBezTo>
                    <a:pt x="11" y="13"/>
                    <a:pt x="11" y="13"/>
                    <a:pt x="11" y="13"/>
                  </a:cubicBezTo>
                  <a:lnTo>
                    <a:pt x="11" y="0"/>
                  </a:lnTo>
                  <a:close/>
                  <a:moveTo>
                    <a:pt x="7" y="18"/>
                  </a:moveTo>
                  <a:cubicBezTo>
                    <a:pt x="7" y="21"/>
                    <a:pt x="7" y="21"/>
                    <a:pt x="7" y="21"/>
                  </a:cubicBezTo>
                  <a:cubicBezTo>
                    <a:pt x="21" y="21"/>
                    <a:pt x="21" y="21"/>
                    <a:pt x="21" y="21"/>
                  </a:cubicBezTo>
                  <a:cubicBezTo>
                    <a:pt x="21" y="18"/>
                    <a:pt x="21" y="18"/>
                    <a:pt x="21" y="18"/>
                  </a:cubicBezTo>
                  <a:lnTo>
                    <a:pt x="7" y="18"/>
                  </a:lnTo>
                  <a:close/>
                  <a:moveTo>
                    <a:pt x="7" y="26"/>
                  </a:moveTo>
                  <a:cubicBezTo>
                    <a:pt x="7" y="30"/>
                    <a:pt x="7" y="30"/>
                    <a:pt x="7" y="30"/>
                  </a:cubicBezTo>
                  <a:cubicBezTo>
                    <a:pt x="21" y="30"/>
                    <a:pt x="21" y="30"/>
                    <a:pt x="21" y="30"/>
                  </a:cubicBezTo>
                  <a:cubicBezTo>
                    <a:pt x="21" y="26"/>
                    <a:pt x="21" y="26"/>
                    <a:pt x="21" y="26"/>
                  </a:cubicBezTo>
                  <a:lnTo>
                    <a:pt x="7" y="26"/>
                  </a:lnTo>
                  <a:close/>
                  <a:moveTo>
                    <a:pt x="27" y="2"/>
                  </a:moveTo>
                  <a:cubicBezTo>
                    <a:pt x="26" y="6"/>
                    <a:pt x="25" y="8"/>
                    <a:pt x="24" y="12"/>
                  </a:cubicBezTo>
                  <a:cubicBezTo>
                    <a:pt x="19" y="10"/>
                    <a:pt x="19" y="10"/>
                    <a:pt x="19" y="10"/>
                  </a:cubicBezTo>
                  <a:cubicBezTo>
                    <a:pt x="20" y="7"/>
                    <a:pt x="21" y="5"/>
                    <a:pt x="22" y="1"/>
                  </a:cubicBezTo>
                  <a:lnTo>
                    <a:pt x="27" y="2"/>
                  </a:lnTo>
                  <a:close/>
                  <a:moveTo>
                    <a:pt x="35" y="3"/>
                  </a:moveTo>
                  <a:cubicBezTo>
                    <a:pt x="35" y="35"/>
                    <a:pt x="35" y="35"/>
                    <a:pt x="35" y="35"/>
                  </a:cubicBezTo>
                  <a:cubicBezTo>
                    <a:pt x="30" y="35"/>
                    <a:pt x="30" y="35"/>
                    <a:pt x="30" y="35"/>
                  </a:cubicBezTo>
                  <a:cubicBezTo>
                    <a:pt x="30" y="3"/>
                    <a:pt x="30" y="3"/>
                    <a:pt x="30" y="3"/>
                  </a:cubicBezTo>
                  <a:lnTo>
                    <a:pt x="35" y="3"/>
                  </a:lnTo>
                  <a:close/>
                  <a:moveTo>
                    <a:pt x="39" y="0"/>
                  </a:moveTo>
                  <a:cubicBezTo>
                    <a:pt x="44" y="0"/>
                    <a:pt x="44" y="0"/>
                    <a:pt x="44" y="0"/>
                  </a:cubicBezTo>
                  <a:cubicBezTo>
                    <a:pt x="44" y="42"/>
                    <a:pt x="44" y="42"/>
                    <a:pt x="44" y="42"/>
                  </a:cubicBezTo>
                  <a:cubicBezTo>
                    <a:pt x="44" y="46"/>
                    <a:pt x="41" y="46"/>
                    <a:pt x="39" y="46"/>
                  </a:cubicBezTo>
                  <a:cubicBezTo>
                    <a:pt x="32" y="46"/>
                    <a:pt x="32" y="46"/>
                    <a:pt x="32" y="46"/>
                  </a:cubicBezTo>
                  <a:cubicBezTo>
                    <a:pt x="31" y="41"/>
                    <a:pt x="31" y="41"/>
                    <a:pt x="31" y="41"/>
                  </a:cubicBezTo>
                  <a:cubicBezTo>
                    <a:pt x="37" y="41"/>
                    <a:pt x="37" y="41"/>
                    <a:pt x="37" y="41"/>
                  </a:cubicBezTo>
                  <a:cubicBezTo>
                    <a:pt x="39" y="41"/>
                    <a:pt x="39" y="41"/>
                    <a:pt x="39" y="40"/>
                  </a:cubicBezTo>
                  <a:lnTo>
                    <a:pt x="3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8725" name="Freeform 531"/>
            <p:cNvSpPr>
              <a:spLocks noEditPoints="1"/>
            </p:cNvSpPr>
            <p:nvPr/>
          </p:nvSpPr>
          <p:spPr bwMode="auto">
            <a:xfrm>
              <a:off x="2272" y="1958"/>
              <a:ext cx="55" cy="54"/>
            </a:xfrm>
            <a:custGeom>
              <a:avLst/>
              <a:gdLst>
                <a:gd name="T0" fmla="*/ 16 w 48"/>
                <a:gd name="T1" fmla="*/ 38 h 47"/>
                <a:gd name="T2" fmla="*/ 6 w 48"/>
                <a:gd name="T3" fmla="*/ 61 h 47"/>
                <a:gd name="T4" fmla="*/ 0 w 48"/>
                <a:gd name="T5" fmla="*/ 55 h 47"/>
                <a:gd name="T6" fmla="*/ 9 w 48"/>
                <a:gd name="T7" fmla="*/ 36 h 47"/>
                <a:gd name="T8" fmla="*/ 16 w 48"/>
                <a:gd name="T9" fmla="*/ 38 h 47"/>
                <a:gd name="T10" fmla="*/ 3 w 48"/>
                <a:gd name="T11" fmla="*/ 18 h 47"/>
                <a:gd name="T12" fmla="*/ 15 w 48"/>
                <a:gd name="T13" fmla="*/ 25 h 47"/>
                <a:gd name="T14" fmla="*/ 10 w 48"/>
                <a:gd name="T15" fmla="*/ 30 h 47"/>
                <a:gd name="T16" fmla="*/ 1 w 48"/>
                <a:gd name="T17" fmla="*/ 24 h 47"/>
                <a:gd name="T18" fmla="*/ 3 w 48"/>
                <a:gd name="T19" fmla="*/ 18 h 47"/>
                <a:gd name="T20" fmla="*/ 8 w 48"/>
                <a:gd name="T21" fmla="*/ 1 h 47"/>
                <a:gd name="T22" fmla="*/ 17 w 48"/>
                <a:gd name="T23" fmla="*/ 7 h 47"/>
                <a:gd name="T24" fmla="*/ 13 w 48"/>
                <a:gd name="T25" fmla="*/ 13 h 47"/>
                <a:gd name="T26" fmla="*/ 3 w 48"/>
                <a:gd name="T27" fmla="*/ 7 h 47"/>
                <a:gd name="T28" fmla="*/ 8 w 48"/>
                <a:gd name="T29" fmla="*/ 1 h 47"/>
                <a:gd name="T30" fmla="*/ 42 w 48"/>
                <a:gd name="T31" fmla="*/ 49 h 47"/>
                <a:gd name="T32" fmla="*/ 47 w 48"/>
                <a:gd name="T33" fmla="*/ 44 h 47"/>
                <a:gd name="T34" fmla="*/ 45 w 48"/>
                <a:gd name="T35" fmla="*/ 15 h 47"/>
                <a:gd name="T36" fmla="*/ 24 w 48"/>
                <a:gd name="T37" fmla="*/ 15 h 47"/>
                <a:gd name="T38" fmla="*/ 24 w 48"/>
                <a:gd name="T39" fmla="*/ 33 h 47"/>
                <a:gd name="T40" fmla="*/ 24 w 48"/>
                <a:gd name="T41" fmla="*/ 46 h 47"/>
                <a:gd name="T42" fmla="*/ 17 w 48"/>
                <a:gd name="T43" fmla="*/ 62 h 47"/>
                <a:gd name="T44" fmla="*/ 11 w 48"/>
                <a:gd name="T45" fmla="*/ 56 h 47"/>
                <a:gd name="T46" fmla="*/ 18 w 48"/>
                <a:gd name="T47" fmla="*/ 34 h 47"/>
                <a:gd name="T48" fmla="*/ 18 w 48"/>
                <a:gd name="T49" fmla="*/ 9 h 47"/>
                <a:gd name="T50" fmla="*/ 45 w 48"/>
                <a:gd name="T51" fmla="*/ 9 h 47"/>
                <a:gd name="T52" fmla="*/ 45 w 48"/>
                <a:gd name="T53" fmla="*/ 0 h 47"/>
                <a:gd name="T54" fmla="*/ 52 w 48"/>
                <a:gd name="T55" fmla="*/ 0 h 47"/>
                <a:gd name="T56" fmla="*/ 52 w 48"/>
                <a:gd name="T57" fmla="*/ 9 h 47"/>
                <a:gd name="T58" fmla="*/ 57 w 48"/>
                <a:gd name="T59" fmla="*/ 9 h 47"/>
                <a:gd name="T60" fmla="*/ 53 w 48"/>
                <a:gd name="T61" fmla="*/ 3 h 47"/>
                <a:gd name="T62" fmla="*/ 55 w 48"/>
                <a:gd name="T63" fmla="*/ 0 h 47"/>
                <a:gd name="T64" fmla="*/ 63 w 48"/>
                <a:gd name="T65" fmla="*/ 6 h 47"/>
                <a:gd name="T66" fmla="*/ 61 w 48"/>
                <a:gd name="T67" fmla="*/ 9 h 47"/>
                <a:gd name="T68" fmla="*/ 62 w 48"/>
                <a:gd name="T69" fmla="*/ 9 h 47"/>
                <a:gd name="T70" fmla="*/ 62 w 48"/>
                <a:gd name="T71" fmla="*/ 15 h 47"/>
                <a:gd name="T72" fmla="*/ 52 w 48"/>
                <a:gd name="T73" fmla="*/ 15 h 47"/>
                <a:gd name="T74" fmla="*/ 53 w 48"/>
                <a:gd name="T75" fmla="*/ 34 h 47"/>
                <a:gd name="T76" fmla="*/ 56 w 48"/>
                <a:gd name="T77" fmla="*/ 18 h 47"/>
                <a:gd name="T78" fmla="*/ 62 w 48"/>
                <a:gd name="T79" fmla="*/ 20 h 47"/>
                <a:gd name="T80" fmla="*/ 54 w 48"/>
                <a:gd name="T81" fmla="*/ 45 h 47"/>
                <a:gd name="T82" fmla="*/ 56 w 48"/>
                <a:gd name="T83" fmla="*/ 53 h 47"/>
                <a:gd name="T84" fmla="*/ 60 w 48"/>
                <a:gd name="T85" fmla="*/ 47 h 47"/>
                <a:gd name="T86" fmla="*/ 63 w 48"/>
                <a:gd name="T87" fmla="*/ 53 h 47"/>
                <a:gd name="T88" fmla="*/ 56 w 48"/>
                <a:gd name="T89" fmla="*/ 62 h 47"/>
                <a:gd name="T90" fmla="*/ 48 w 48"/>
                <a:gd name="T91" fmla="*/ 52 h 47"/>
                <a:gd name="T92" fmla="*/ 36 w 48"/>
                <a:gd name="T93" fmla="*/ 61 h 47"/>
                <a:gd name="T94" fmla="*/ 32 w 48"/>
                <a:gd name="T95" fmla="*/ 55 h 47"/>
                <a:gd name="T96" fmla="*/ 39 w 48"/>
                <a:gd name="T97" fmla="*/ 51 h 47"/>
                <a:gd name="T98" fmla="*/ 26 w 48"/>
                <a:gd name="T99" fmla="*/ 51 h 47"/>
                <a:gd name="T100" fmla="*/ 26 w 48"/>
                <a:gd name="T101" fmla="*/ 29 h 47"/>
                <a:gd name="T102" fmla="*/ 42 w 48"/>
                <a:gd name="T103" fmla="*/ 29 h 47"/>
                <a:gd name="T104" fmla="*/ 42 w 48"/>
                <a:gd name="T105" fmla="*/ 49 h 47"/>
                <a:gd name="T106" fmla="*/ 26 w 48"/>
                <a:gd name="T107" fmla="*/ 20 h 47"/>
                <a:gd name="T108" fmla="*/ 44 w 48"/>
                <a:gd name="T109" fmla="*/ 20 h 47"/>
                <a:gd name="T110" fmla="*/ 44 w 48"/>
                <a:gd name="T111" fmla="*/ 25 h 47"/>
                <a:gd name="T112" fmla="*/ 26 w 48"/>
                <a:gd name="T113" fmla="*/ 25 h 47"/>
                <a:gd name="T114" fmla="*/ 26 w 48"/>
                <a:gd name="T115" fmla="*/ 20 h 47"/>
                <a:gd name="T116" fmla="*/ 32 w 48"/>
                <a:gd name="T117" fmla="*/ 34 h 47"/>
                <a:gd name="T118" fmla="*/ 32 w 48"/>
                <a:gd name="T119" fmla="*/ 46 h 47"/>
                <a:gd name="T120" fmla="*/ 37 w 48"/>
                <a:gd name="T121" fmla="*/ 46 h 47"/>
                <a:gd name="T122" fmla="*/ 37 w 48"/>
                <a:gd name="T123" fmla="*/ 34 h 47"/>
                <a:gd name="T124" fmla="*/ 32 w 48"/>
                <a:gd name="T125" fmla="*/ 34 h 4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8"/>
                <a:gd name="T190" fmla="*/ 0 h 47"/>
                <a:gd name="T191" fmla="*/ 48 w 48"/>
                <a:gd name="T192" fmla="*/ 47 h 4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8" h="47">
                  <a:moveTo>
                    <a:pt x="12" y="29"/>
                  </a:moveTo>
                  <a:cubicBezTo>
                    <a:pt x="10" y="34"/>
                    <a:pt x="8" y="40"/>
                    <a:pt x="4" y="46"/>
                  </a:cubicBezTo>
                  <a:cubicBezTo>
                    <a:pt x="0" y="42"/>
                    <a:pt x="0" y="42"/>
                    <a:pt x="0" y="42"/>
                  </a:cubicBezTo>
                  <a:cubicBezTo>
                    <a:pt x="2" y="40"/>
                    <a:pt x="5" y="35"/>
                    <a:pt x="7" y="27"/>
                  </a:cubicBezTo>
                  <a:lnTo>
                    <a:pt x="12" y="29"/>
                  </a:lnTo>
                  <a:close/>
                  <a:moveTo>
                    <a:pt x="3" y="14"/>
                  </a:moveTo>
                  <a:cubicBezTo>
                    <a:pt x="5" y="15"/>
                    <a:pt x="9" y="17"/>
                    <a:pt x="11" y="19"/>
                  </a:cubicBezTo>
                  <a:cubicBezTo>
                    <a:pt x="8" y="23"/>
                    <a:pt x="8" y="23"/>
                    <a:pt x="8" y="23"/>
                  </a:cubicBezTo>
                  <a:cubicBezTo>
                    <a:pt x="6" y="21"/>
                    <a:pt x="3" y="19"/>
                    <a:pt x="1" y="18"/>
                  </a:cubicBezTo>
                  <a:lnTo>
                    <a:pt x="3" y="14"/>
                  </a:lnTo>
                  <a:close/>
                  <a:moveTo>
                    <a:pt x="6" y="1"/>
                  </a:moveTo>
                  <a:cubicBezTo>
                    <a:pt x="7" y="1"/>
                    <a:pt x="10" y="3"/>
                    <a:pt x="13" y="5"/>
                  </a:cubicBezTo>
                  <a:cubicBezTo>
                    <a:pt x="10" y="10"/>
                    <a:pt x="10" y="10"/>
                    <a:pt x="10" y="10"/>
                  </a:cubicBezTo>
                  <a:cubicBezTo>
                    <a:pt x="8" y="8"/>
                    <a:pt x="5" y="6"/>
                    <a:pt x="3" y="5"/>
                  </a:cubicBezTo>
                  <a:lnTo>
                    <a:pt x="6" y="1"/>
                  </a:lnTo>
                  <a:close/>
                  <a:moveTo>
                    <a:pt x="32" y="37"/>
                  </a:moveTo>
                  <a:cubicBezTo>
                    <a:pt x="33" y="36"/>
                    <a:pt x="34" y="35"/>
                    <a:pt x="36" y="33"/>
                  </a:cubicBezTo>
                  <a:cubicBezTo>
                    <a:pt x="35" y="27"/>
                    <a:pt x="35" y="26"/>
                    <a:pt x="34" y="11"/>
                  </a:cubicBezTo>
                  <a:cubicBezTo>
                    <a:pt x="18" y="11"/>
                    <a:pt x="18" y="11"/>
                    <a:pt x="18" y="11"/>
                  </a:cubicBezTo>
                  <a:cubicBezTo>
                    <a:pt x="18" y="25"/>
                    <a:pt x="18" y="25"/>
                    <a:pt x="18" y="25"/>
                  </a:cubicBezTo>
                  <a:cubicBezTo>
                    <a:pt x="18" y="27"/>
                    <a:pt x="18" y="31"/>
                    <a:pt x="18" y="35"/>
                  </a:cubicBezTo>
                  <a:cubicBezTo>
                    <a:pt x="17" y="37"/>
                    <a:pt x="17" y="42"/>
                    <a:pt x="13" y="47"/>
                  </a:cubicBezTo>
                  <a:cubicBezTo>
                    <a:pt x="9" y="43"/>
                    <a:pt x="9" y="43"/>
                    <a:pt x="9" y="43"/>
                  </a:cubicBezTo>
                  <a:cubicBezTo>
                    <a:pt x="12" y="38"/>
                    <a:pt x="14" y="32"/>
                    <a:pt x="14" y="26"/>
                  </a:cubicBezTo>
                  <a:cubicBezTo>
                    <a:pt x="14" y="7"/>
                    <a:pt x="14" y="7"/>
                    <a:pt x="14" y="7"/>
                  </a:cubicBezTo>
                  <a:cubicBezTo>
                    <a:pt x="34" y="7"/>
                    <a:pt x="34" y="7"/>
                    <a:pt x="34" y="7"/>
                  </a:cubicBezTo>
                  <a:cubicBezTo>
                    <a:pt x="34" y="5"/>
                    <a:pt x="34" y="1"/>
                    <a:pt x="34" y="0"/>
                  </a:cubicBezTo>
                  <a:cubicBezTo>
                    <a:pt x="39" y="0"/>
                    <a:pt x="39" y="0"/>
                    <a:pt x="39" y="0"/>
                  </a:cubicBezTo>
                  <a:cubicBezTo>
                    <a:pt x="39" y="1"/>
                    <a:pt x="39" y="6"/>
                    <a:pt x="39" y="7"/>
                  </a:cubicBezTo>
                  <a:cubicBezTo>
                    <a:pt x="44" y="7"/>
                    <a:pt x="44" y="7"/>
                    <a:pt x="44" y="7"/>
                  </a:cubicBezTo>
                  <a:cubicBezTo>
                    <a:pt x="43" y="5"/>
                    <a:pt x="41" y="4"/>
                    <a:pt x="40" y="3"/>
                  </a:cubicBezTo>
                  <a:cubicBezTo>
                    <a:pt x="42" y="0"/>
                    <a:pt x="42" y="0"/>
                    <a:pt x="42" y="0"/>
                  </a:cubicBezTo>
                  <a:cubicBezTo>
                    <a:pt x="45" y="1"/>
                    <a:pt x="47" y="3"/>
                    <a:pt x="48" y="4"/>
                  </a:cubicBezTo>
                  <a:cubicBezTo>
                    <a:pt x="46" y="7"/>
                    <a:pt x="46" y="7"/>
                    <a:pt x="46" y="7"/>
                  </a:cubicBezTo>
                  <a:cubicBezTo>
                    <a:pt x="47" y="7"/>
                    <a:pt x="47" y="7"/>
                    <a:pt x="47" y="7"/>
                  </a:cubicBezTo>
                  <a:cubicBezTo>
                    <a:pt x="47" y="11"/>
                    <a:pt x="47" y="11"/>
                    <a:pt x="47" y="11"/>
                  </a:cubicBezTo>
                  <a:cubicBezTo>
                    <a:pt x="39" y="11"/>
                    <a:pt x="39" y="11"/>
                    <a:pt x="39" y="11"/>
                  </a:cubicBezTo>
                  <a:cubicBezTo>
                    <a:pt x="39" y="18"/>
                    <a:pt x="39" y="22"/>
                    <a:pt x="40" y="26"/>
                  </a:cubicBezTo>
                  <a:cubicBezTo>
                    <a:pt x="41" y="23"/>
                    <a:pt x="42" y="20"/>
                    <a:pt x="43" y="14"/>
                  </a:cubicBezTo>
                  <a:cubicBezTo>
                    <a:pt x="47" y="15"/>
                    <a:pt x="47" y="15"/>
                    <a:pt x="47" y="15"/>
                  </a:cubicBezTo>
                  <a:cubicBezTo>
                    <a:pt x="46" y="23"/>
                    <a:pt x="44" y="29"/>
                    <a:pt x="41" y="34"/>
                  </a:cubicBezTo>
                  <a:cubicBezTo>
                    <a:pt x="41" y="35"/>
                    <a:pt x="42" y="40"/>
                    <a:pt x="43" y="40"/>
                  </a:cubicBezTo>
                  <a:cubicBezTo>
                    <a:pt x="44" y="40"/>
                    <a:pt x="45" y="37"/>
                    <a:pt x="45" y="36"/>
                  </a:cubicBezTo>
                  <a:cubicBezTo>
                    <a:pt x="48" y="40"/>
                    <a:pt x="48" y="40"/>
                    <a:pt x="48" y="40"/>
                  </a:cubicBezTo>
                  <a:cubicBezTo>
                    <a:pt x="47" y="44"/>
                    <a:pt x="45" y="47"/>
                    <a:pt x="43" y="47"/>
                  </a:cubicBezTo>
                  <a:cubicBezTo>
                    <a:pt x="40" y="47"/>
                    <a:pt x="38" y="41"/>
                    <a:pt x="37" y="39"/>
                  </a:cubicBezTo>
                  <a:cubicBezTo>
                    <a:pt x="34" y="42"/>
                    <a:pt x="31" y="44"/>
                    <a:pt x="27" y="46"/>
                  </a:cubicBezTo>
                  <a:cubicBezTo>
                    <a:pt x="24" y="42"/>
                    <a:pt x="24" y="42"/>
                    <a:pt x="24" y="42"/>
                  </a:cubicBezTo>
                  <a:cubicBezTo>
                    <a:pt x="26" y="42"/>
                    <a:pt x="28" y="41"/>
                    <a:pt x="30" y="38"/>
                  </a:cubicBezTo>
                  <a:cubicBezTo>
                    <a:pt x="20" y="38"/>
                    <a:pt x="20" y="38"/>
                    <a:pt x="20" y="38"/>
                  </a:cubicBezTo>
                  <a:cubicBezTo>
                    <a:pt x="20" y="22"/>
                    <a:pt x="20" y="22"/>
                    <a:pt x="20" y="22"/>
                  </a:cubicBezTo>
                  <a:cubicBezTo>
                    <a:pt x="32" y="22"/>
                    <a:pt x="32" y="22"/>
                    <a:pt x="32" y="22"/>
                  </a:cubicBezTo>
                  <a:lnTo>
                    <a:pt x="32" y="37"/>
                  </a:lnTo>
                  <a:close/>
                  <a:moveTo>
                    <a:pt x="20" y="15"/>
                  </a:moveTo>
                  <a:cubicBezTo>
                    <a:pt x="33" y="15"/>
                    <a:pt x="33" y="15"/>
                    <a:pt x="33" y="15"/>
                  </a:cubicBezTo>
                  <a:cubicBezTo>
                    <a:pt x="33" y="19"/>
                    <a:pt x="33" y="19"/>
                    <a:pt x="33" y="19"/>
                  </a:cubicBezTo>
                  <a:cubicBezTo>
                    <a:pt x="20" y="19"/>
                    <a:pt x="20" y="19"/>
                    <a:pt x="20" y="19"/>
                  </a:cubicBezTo>
                  <a:lnTo>
                    <a:pt x="20" y="15"/>
                  </a:lnTo>
                  <a:close/>
                  <a:moveTo>
                    <a:pt x="24" y="26"/>
                  </a:moveTo>
                  <a:cubicBezTo>
                    <a:pt x="24" y="35"/>
                    <a:pt x="24" y="35"/>
                    <a:pt x="24" y="35"/>
                  </a:cubicBezTo>
                  <a:cubicBezTo>
                    <a:pt x="28" y="35"/>
                    <a:pt x="28" y="35"/>
                    <a:pt x="28" y="35"/>
                  </a:cubicBezTo>
                  <a:cubicBezTo>
                    <a:pt x="28" y="26"/>
                    <a:pt x="28" y="26"/>
                    <a:pt x="28" y="26"/>
                  </a:cubicBezTo>
                  <a:lnTo>
                    <a:pt x="24"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grpSp>
      <p:cxnSp>
        <p:nvCxnSpPr>
          <p:cNvPr id="600" name="直線コネクタ 599"/>
          <p:cNvCxnSpPr/>
          <p:nvPr/>
        </p:nvCxnSpPr>
        <p:spPr>
          <a:xfrm rot="5400000">
            <a:off x="5830888" y="1800225"/>
            <a:ext cx="112712" cy="1588"/>
          </a:xfrm>
          <a:prstGeom prst="line">
            <a:avLst/>
          </a:prstGeom>
          <a:ln>
            <a:solidFill>
              <a:srgbClr val="5D6C9D"/>
            </a:solidFill>
          </a:ln>
        </p:spPr>
        <p:style>
          <a:lnRef idx="1">
            <a:schemeClr val="accent1"/>
          </a:lnRef>
          <a:fillRef idx="0">
            <a:schemeClr val="accent1"/>
          </a:fillRef>
          <a:effectRef idx="0">
            <a:schemeClr val="accent1"/>
          </a:effectRef>
          <a:fontRef idx="minor">
            <a:schemeClr val="tx1"/>
          </a:fontRef>
        </p:style>
      </p:cxnSp>
      <p:sp>
        <p:nvSpPr>
          <p:cNvPr id="602" name="正方形/長方形 601"/>
          <p:cNvSpPr/>
          <p:nvPr/>
        </p:nvSpPr>
        <p:spPr>
          <a:xfrm>
            <a:off x="550863" y="2246313"/>
            <a:ext cx="274637" cy="2106612"/>
          </a:xfrm>
          <a:prstGeom prst="rect">
            <a:avLst/>
          </a:prstGeom>
          <a:solidFill>
            <a:srgbClr val="BBC2D7"/>
          </a:solidFill>
          <a:ln>
            <a:noFill/>
          </a:ln>
          <a:effectLst>
            <a:outerShdw blurRad="50800" dist="38100" dir="2700000" algn="tl" rotWithShape="0">
              <a:prstClr val="black">
                <a:alpha val="40000"/>
              </a:prstClr>
            </a:outerShdw>
          </a:effectLst>
        </p:spPr>
        <p:txBody>
          <a:bodyPr vert="eaVert" anchor="ctr"/>
          <a:lstStyle/>
          <a:p>
            <a:pPr algn="ctr" fontAlgn="base">
              <a:spcBef>
                <a:spcPct val="0"/>
              </a:spcBef>
              <a:spcAft>
                <a:spcPct val="0"/>
              </a:spcAft>
              <a:defRPr/>
            </a:pPr>
            <a:r>
              <a:rPr lang="ja-JP" altLang="en-US" dirty="0">
                <a:solidFill>
                  <a:prstClr val="black"/>
                </a:solidFill>
                <a:ea typeface="ＭＳ Ｐゴシック" charset="-128"/>
              </a:rPr>
              <a:t>現状・対策・目標</a:t>
            </a:r>
          </a:p>
        </p:txBody>
      </p:sp>
      <p:sp>
        <p:nvSpPr>
          <p:cNvPr id="603" name="正方形/長方形 602"/>
          <p:cNvSpPr/>
          <p:nvPr/>
        </p:nvSpPr>
        <p:spPr>
          <a:xfrm>
            <a:off x="550863" y="4487863"/>
            <a:ext cx="1884362" cy="1520825"/>
          </a:xfrm>
          <a:prstGeom prst="rect">
            <a:avLst/>
          </a:prstGeom>
          <a:solidFill>
            <a:srgbClr val="BBC2D7"/>
          </a:solidFill>
          <a:ln>
            <a:noFill/>
          </a:ln>
          <a:effectLst>
            <a:outerShdw blurRad="50800" dist="38100" dir="2700000" algn="tl" rotWithShape="0">
              <a:prstClr val="black">
                <a:alpha val="40000"/>
              </a:prstClr>
            </a:outerShdw>
          </a:effectLst>
        </p:spPr>
        <p:txBody>
          <a:bodyPr anchor="ctr"/>
          <a:lstStyle/>
          <a:p>
            <a:pPr algn="ctr" fontAlgn="base">
              <a:spcBef>
                <a:spcPct val="0"/>
              </a:spcBef>
              <a:spcAft>
                <a:spcPct val="0"/>
              </a:spcAft>
              <a:defRPr/>
            </a:pPr>
            <a:r>
              <a:rPr lang="ja-JP" altLang="en-US" dirty="0">
                <a:solidFill>
                  <a:prstClr val="black"/>
                </a:solidFill>
                <a:ea typeface="ＭＳ Ｐゴシック" charset="-128"/>
              </a:rPr>
              <a:t>主な施策</a:t>
            </a:r>
          </a:p>
        </p:txBody>
      </p:sp>
      <p:sp>
        <p:nvSpPr>
          <p:cNvPr id="48180" name="テキスト ボックス 603"/>
          <p:cNvSpPr txBox="1">
            <a:spLocks noChangeArrowheads="1"/>
          </p:cNvSpPr>
          <p:nvPr/>
        </p:nvSpPr>
        <p:spPr bwMode="auto">
          <a:xfrm>
            <a:off x="4887913" y="1852613"/>
            <a:ext cx="26685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600" smtClean="0">
                <a:solidFill>
                  <a:prstClr val="black"/>
                </a:solidFill>
              </a:rPr>
              <a:t>＜導入すべき対策＞</a:t>
            </a:r>
            <a:r>
              <a:rPr lang="ja-JP" altLang="en-US" sz="900" smtClean="0">
                <a:solidFill>
                  <a:prstClr val="black"/>
                </a:solidFill>
              </a:rPr>
              <a:t>（一部を抜粋）</a:t>
            </a:r>
          </a:p>
        </p:txBody>
      </p:sp>
      <p:sp>
        <p:nvSpPr>
          <p:cNvPr id="48181" name="テキスト ボックス 604"/>
          <p:cNvSpPr txBox="1">
            <a:spLocks noChangeArrowheads="1"/>
          </p:cNvSpPr>
          <p:nvPr/>
        </p:nvSpPr>
        <p:spPr bwMode="auto">
          <a:xfrm>
            <a:off x="7435850" y="1852613"/>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600" smtClean="0">
                <a:solidFill>
                  <a:prstClr val="black"/>
                </a:solidFill>
              </a:rPr>
              <a:t>＜将来の姿＞</a:t>
            </a:r>
          </a:p>
        </p:txBody>
      </p:sp>
      <p:sp>
        <p:nvSpPr>
          <p:cNvPr id="48182" name="テキスト ボックス 605"/>
          <p:cNvSpPr txBox="1">
            <a:spLocks noChangeArrowheads="1"/>
          </p:cNvSpPr>
          <p:nvPr/>
        </p:nvSpPr>
        <p:spPr bwMode="auto">
          <a:xfrm>
            <a:off x="3649663" y="1860550"/>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600" smtClean="0">
                <a:solidFill>
                  <a:prstClr val="black"/>
                </a:solidFill>
              </a:rPr>
              <a:t>＜現状の姿＞</a:t>
            </a:r>
          </a:p>
        </p:txBody>
      </p:sp>
      <p:cxnSp>
        <p:nvCxnSpPr>
          <p:cNvPr id="607" name="直線コネクタ 606"/>
          <p:cNvCxnSpPr/>
          <p:nvPr/>
        </p:nvCxnSpPr>
        <p:spPr>
          <a:xfrm rot="5400000">
            <a:off x="4260851" y="1800225"/>
            <a:ext cx="112712" cy="1587"/>
          </a:xfrm>
          <a:prstGeom prst="line">
            <a:avLst/>
          </a:prstGeom>
          <a:ln>
            <a:solidFill>
              <a:srgbClr val="5D6C9D"/>
            </a:solidFill>
          </a:ln>
        </p:spPr>
        <p:style>
          <a:lnRef idx="1">
            <a:schemeClr val="accent1"/>
          </a:lnRef>
          <a:fillRef idx="0">
            <a:schemeClr val="accent1"/>
          </a:fillRef>
          <a:effectRef idx="0">
            <a:schemeClr val="accent1"/>
          </a:effectRef>
          <a:fontRef idx="minor">
            <a:schemeClr val="tx1"/>
          </a:fontRef>
        </p:style>
      </p:cxnSp>
      <p:sp>
        <p:nvSpPr>
          <p:cNvPr id="608" name="テキスト ボックス 607"/>
          <p:cNvSpPr txBox="1"/>
          <p:nvPr/>
        </p:nvSpPr>
        <p:spPr>
          <a:xfrm>
            <a:off x="461963" y="6559550"/>
            <a:ext cx="3616325" cy="338138"/>
          </a:xfrm>
          <a:prstGeom prst="rect">
            <a:avLst/>
          </a:prstGeom>
          <a:noFill/>
        </p:spPr>
        <p:txBody>
          <a:bodyPr wrap="none">
            <a:spAutoFit/>
          </a:bodyPr>
          <a:lstStyle/>
          <a:p>
            <a:pPr fontAlgn="base">
              <a:spcBef>
                <a:spcPct val="0"/>
              </a:spcBef>
              <a:spcAft>
                <a:spcPct val="0"/>
              </a:spcAft>
              <a:defRPr/>
            </a:pPr>
            <a:r>
              <a:rPr lang="ja-JP" altLang="en-US" sz="1600" dirty="0">
                <a:solidFill>
                  <a:prstClr val="black"/>
                </a:solidFill>
              </a:rPr>
              <a:t>出典：住宅・建築物</a:t>
            </a:r>
            <a:r>
              <a:rPr lang="en-US" altLang="ja-JP" sz="1600" dirty="0">
                <a:solidFill>
                  <a:prstClr val="black"/>
                </a:solidFill>
              </a:rPr>
              <a:t>WG</a:t>
            </a:r>
            <a:r>
              <a:rPr lang="ja-JP" altLang="en-US" sz="1600" dirty="0">
                <a:solidFill>
                  <a:prstClr val="black"/>
                </a:solidFill>
              </a:rPr>
              <a:t>資料より作成</a:t>
            </a:r>
          </a:p>
        </p:txBody>
      </p:sp>
      <p:sp>
        <p:nvSpPr>
          <p:cNvPr id="611" name="1 つの角を丸めた四角形 610"/>
          <p:cNvSpPr/>
          <p:nvPr/>
        </p:nvSpPr>
        <p:spPr>
          <a:xfrm rot="10800000">
            <a:off x="0" y="-4763"/>
            <a:ext cx="2928938" cy="247651"/>
          </a:xfrm>
          <a:prstGeom prst="snipRoundRect">
            <a:avLst>
              <a:gd name="adj1" fmla="val 50000"/>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600">
              <a:solidFill>
                <a:prstClr val="white"/>
              </a:solidFill>
            </a:endParaRPr>
          </a:p>
        </p:txBody>
      </p:sp>
      <p:sp>
        <p:nvSpPr>
          <p:cNvPr id="612" name="正方形/長方形 611"/>
          <p:cNvSpPr/>
          <p:nvPr/>
        </p:nvSpPr>
        <p:spPr>
          <a:xfrm>
            <a:off x="-57150" y="0"/>
            <a:ext cx="2954099" cy="2103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altLang="ja-JP" sz="1400" dirty="0">
                <a:ln w="3175">
                  <a:solidFill>
                    <a:prstClr val="white"/>
                  </a:solidFill>
                </a:ln>
                <a:solidFill>
                  <a:prstClr val="white"/>
                </a:solidFill>
                <a:cs typeface="Arial" pitchFamily="34" charset="0"/>
              </a:rPr>
              <a:t>Ⅴ.</a:t>
            </a:r>
            <a:r>
              <a:rPr lang="ja-JP" altLang="en-US" sz="1400" dirty="0">
                <a:ln w="3175">
                  <a:solidFill>
                    <a:prstClr val="white"/>
                  </a:solidFill>
                </a:ln>
                <a:solidFill>
                  <a:prstClr val="white"/>
                </a:solidFill>
                <a:cs typeface="Arial" pitchFamily="34" charset="0"/>
              </a:rPr>
              <a:t> 低炭素社会を分野別に見ると</a:t>
            </a:r>
          </a:p>
        </p:txBody>
      </p:sp>
      <p:sp>
        <p:nvSpPr>
          <p:cNvPr id="87" name="角丸四角形 86"/>
          <p:cNvSpPr/>
          <p:nvPr/>
        </p:nvSpPr>
        <p:spPr>
          <a:xfrm>
            <a:off x="4948238" y="2854325"/>
            <a:ext cx="1938337" cy="304800"/>
          </a:xfrm>
          <a:prstGeom prst="roundRect">
            <a:avLst/>
          </a:prstGeom>
          <a:solidFill>
            <a:schemeClr val="accent2">
              <a:lumMod val="75000"/>
            </a:schemeClr>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white"/>
                </a:solidFill>
                <a:ea typeface="ＭＳ Ｐゴシック" pitchFamily="50" charset="-128"/>
              </a:rPr>
              <a:t>167</a:t>
            </a:r>
            <a:r>
              <a:rPr lang="ja-JP" altLang="en-US" sz="1600" dirty="0">
                <a:solidFill>
                  <a:prstClr val="white"/>
                </a:solidFill>
                <a:ea typeface="ＭＳ Ｐゴシック" pitchFamily="50" charset="-128"/>
              </a:rPr>
              <a:t>（冷）・</a:t>
            </a:r>
            <a:r>
              <a:rPr lang="en-US" altLang="ja-JP" sz="1600" dirty="0">
                <a:solidFill>
                  <a:prstClr val="white"/>
                </a:solidFill>
                <a:ea typeface="ＭＳ Ｐゴシック" pitchFamily="50" charset="-128"/>
              </a:rPr>
              <a:t>156</a:t>
            </a:r>
            <a:r>
              <a:rPr lang="ja-JP" altLang="en-US" sz="1600" dirty="0">
                <a:solidFill>
                  <a:prstClr val="white"/>
                </a:solidFill>
                <a:ea typeface="ＭＳ Ｐゴシック" pitchFamily="50" charset="-128"/>
              </a:rPr>
              <a:t>（暖）</a:t>
            </a:r>
            <a:endParaRPr lang="en-US" altLang="ja-JP" sz="1600" dirty="0">
              <a:solidFill>
                <a:prstClr val="white"/>
              </a:solidFill>
              <a:ea typeface="ＭＳ Ｐゴシック" pitchFamily="50" charset="-128"/>
            </a:endParaRPr>
          </a:p>
        </p:txBody>
      </p:sp>
      <p:sp>
        <p:nvSpPr>
          <p:cNvPr id="91" name="角丸四角形 90"/>
          <p:cNvSpPr/>
          <p:nvPr/>
        </p:nvSpPr>
        <p:spPr>
          <a:xfrm>
            <a:off x="4948238" y="3221038"/>
            <a:ext cx="1938337" cy="314325"/>
          </a:xfrm>
          <a:prstGeom prst="roundRect">
            <a:avLst/>
          </a:prstGeom>
          <a:solidFill>
            <a:schemeClr val="accent2">
              <a:lumMod val="75000"/>
            </a:schemeClr>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white"/>
                </a:solidFill>
                <a:ea typeface="ＭＳ Ｐゴシック" pitchFamily="50" charset="-128"/>
              </a:rPr>
              <a:t>2,200</a:t>
            </a:r>
            <a:r>
              <a:rPr lang="ja-JP" altLang="en-US" sz="1600" dirty="0">
                <a:solidFill>
                  <a:prstClr val="white"/>
                </a:solidFill>
                <a:ea typeface="ＭＳ Ｐゴシック" pitchFamily="50" charset="-128"/>
              </a:rPr>
              <a:t>～</a:t>
            </a:r>
            <a:r>
              <a:rPr lang="en-US" altLang="ja-JP" sz="1600" dirty="0">
                <a:solidFill>
                  <a:prstClr val="white"/>
                </a:solidFill>
                <a:ea typeface="ＭＳ Ｐゴシック" pitchFamily="50" charset="-128"/>
              </a:rPr>
              <a:t>3,000</a:t>
            </a:r>
            <a:r>
              <a:rPr lang="ja-JP" altLang="en-US" sz="1600" dirty="0">
                <a:solidFill>
                  <a:prstClr val="white"/>
                </a:solidFill>
                <a:ea typeface="ＭＳ Ｐゴシック" pitchFamily="50" charset="-128"/>
              </a:rPr>
              <a:t>万台</a:t>
            </a:r>
            <a:r>
              <a:rPr lang="en-US" altLang="ja-JP" sz="1600" baseline="30000" dirty="0">
                <a:solidFill>
                  <a:prstClr val="white"/>
                </a:solidFill>
                <a:ea typeface="ＭＳ Ｐゴシック" pitchFamily="50" charset="-128"/>
              </a:rPr>
              <a:t>※1</a:t>
            </a:r>
          </a:p>
        </p:txBody>
      </p:sp>
      <p:sp>
        <p:nvSpPr>
          <p:cNvPr id="98" name="角丸四角形 97"/>
          <p:cNvSpPr/>
          <p:nvPr/>
        </p:nvSpPr>
        <p:spPr>
          <a:xfrm>
            <a:off x="4956175" y="3983038"/>
            <a:ext cx="1938338" cy="322262"/>
          </a:xfrm>
          <a:prstGeom prst="roundRect">
            <a:avLst/>
          </a:prstGeom>
          <a:solidFill>
            <a:schemeClr val="accent2">
              <a:lumMod val="75000"/>
            </a:schemeClr>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white"/>
                </a:solidFill>
                <a:ea typeface="ＭＳ Ｐゴシック" pitchFamily="50" charset="-128"/>
              </a:rPr>
              <a:t>650</a:t>
            </a:r>
            <a:r>
              <a:rPr lang="ja-JP" altLang="en-US" sz="1600" dirty="0">
                <a:solidFill>
                  <a:prstClr val="white"/>
                </a:solidFill>
                <a:ea typeface="ＭＳ Ｐゴシック" pitchFamily="50" charset="-128"/>
              </a:rPr>
              <a:t>～</a:t>
            </a:r>
            <a:r>
              <a:rPr lang="en-US" altLang="ja-JP" sz="1600" dirty="0">
                <a:solidFill>
                  <a:prstClr val="white"/>
                </a:solidFill>
                <a:ea typeface="ＭＳ Ｐゴシック" pitchFamily="50" charset="-128"/>
              </a:rPr>
              <a:t>1,000</a:t>
            </a:r>
            <a:r>
              <a:rPr lang="ja-JP" altLang="en-US" sz="1600" dirty="0">
                <a:solidFill>
                  <a:prstClr val="white"/>
                </a:solidFill>
                <a:ea typeface="ＭＳ Ｐゴシック" pitchFamily="50" charset="-128"/>
              </a:rPr>
              <a:t>万戸</a:t>
            </a:r>
            <a:endParaRPr lang="en-US" altLang="ja-JP" sz="1600" dirty="0">
              <a:solidFill>
                <a:prstClr val="white"/>
              </a:solidFill>
              <a:ea typeface="ＭＳ Ｐゴシック" pitchFamily="50" charset="-128"/>
            </a:endParaRPr>
          </a:p>
        </p:txBody>
      </p:sp>
      <p:sp>
        <p:nvSpPr>
          <p:cNvPr id="610" name="ホームベース 609"/>
          <p:cNvSpPr/>
          <p:nvPr/>
        </p:nvSpPr>
        <p:spPr>
          <a:xfrm>
            <a:off x="2468563" y="3633788"/>
            <a:ext cx="1544637" cy="315912"/>
          </a:xfrm>
          <a:prstGeom prst="homePlate">
            <a:avLst>
              <a:gd name="adj" fmla="val 0"/>
            </a:avLst>
          </a:prstGeom>
          <a:solidFill>
            <a:srgbClr val="D1D1F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base">
              <a:spcBef>
                <a:spcPct val="0"/>
              </a:spcBef>
              <a:spcAft>
                <a:spcPct val="0"/>
              </a:spcAft>
              <a:defRPr/>
            </a:pPr>
            <a:r>
              <a:rPr lang="ja-JP" altLang="en-US" sz="1400" dirty="0">
                <a:solidFill>
                  <a:prstClr val="black"/>
                </a:solidFill>
              </a:rPr>
              <a:t>（普及台数）</a:t>
            </a:r>
          </a:p>
        </p:txBody>
      </p:sp>
      <p:sp>
        <p:nvSpPr>
          <p:cNvPr id="614" name="正方形/長方形 613"/>
          <p:cNvSpPr/>
          <p:nvPr/>
        </p:nvSpPr>
        <p:spPr>
          <a:xfrm>
            <a:off x="898525" y="3613150"/>
            <a:ext cx="1536700" cy="349250"/>
          </a:xfrm>
          <a:prstGeom prst="rect">
            <a:avLst/>
          </a:prstGeom>
          <a:solidFill>
            <a:srgbClr val="ECF0FA"/>
          </a:solidFill>
          <a:ln>
            <a:solidFill>
              <a:srgbClr val="5D6C9D"/>
            </a:solidFill>
          </a:ln>
          <a:effectLst>
            <a:outerShdw blurRad="50800" dist="38100" dir="2700000" algn="tl" rotWithShape="0">
              <a:prstClr val="black">
                <a:alpha val="40000"/>
              </a:prstClr>
            </a:outerShdw>
          </a:effectLst>
        </p:spPr>
        <p:txBody>
          <a:bodyPr lIns="36000" tIns="36000" rIns="36000" bIns="36000">
            <a:spAutoFit/>
          </a:bodyPr>
          <a:lstStyle/>
          <a:p>
            <a:pPr algn="ctr" fontAlgn="base">
              <a:spcBef>
                <a:spcPct val="0"/>
              </a:spcBef>
              <a:spcAft>
                <a:spcPct val="0"/>
              </a:spcAft>
              <a:defRPr/>
            </a:pPr>
            <a:r>
              <a:rPr lang="ja-JP" altLang="en-US" dirty="0">
                <a:solidFill>
                  <a:prstClr val="black"/>
                </a:solidFill>
                <a:ea typeface="ＭＳ Ｐゴシック" charset="-128"/>
              </a:rPr>
              <a:t>太陽熱温水器</a:t>
            </a:r>
          </a:p>
        </p:txBody>
      </p:sp>
      <p:sp>
        <p:nvSpPr>
          <p:cNvPr id="615" name="角丸四角形 614"/>
          <p:cNvSpPr/>
          <p:nvPr/>
        </p:nvSpPr>
        <p:spPr>
          <a:xfrm>
            <a:off x="3940175" y="3632200"/>
            <a:ext cx="882650" cy="307975"/>
          </a:xfrm>
          <a:prstGeom prst="roundRect">
            <a:avLst/>
          </a:prstGeom>
          <a:solidFill>
            <a:srgbClr val="FFFFFF"/>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black"/>
                </a:solidFill>
              </a:rPr>
              <a:t>350</a:t>
            </a:r>
            <a:r>
              <a:rPr lang="ja-JP" altLang="en-US" sz="1600" dirty="0">
                <a:solidFill>
                  <a:prstClr val="black"/>
                </a:solidFill>
              </a:rPr>
              <a:t>万台</a:t>
            </a:r>
          </a:p>
        </p:txBody>
      </p:sp>
      <p:sp>
        <p:nvSpPr>
          <p:cNvPr id="616" name="角丸四角形 615"/>
          <p:cNvSpPr/>
          <p:nvPr/>
        </p:nvSpPr>
        <p:spPr>
          <a:xfrm>
            <a:off x="4948238" y="3613150"/>
            <a:ext cx="1938337" cy="315913"/>
          </a:xfrm>
          <a:prstGeom prst="roundRect">
            <a:avLst/>
          </a:prstGeom>
          <a:solidFill>
            <a:schemeClr val="accent2">
              <a:lumMod val="75000"/>
            </a:schemeClr>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white"/>
                </a:solidFill>
                <a:ea typeface="ＭＳ Ｐゴシック" pitchFamily="50" charset="-128"/>
              </a:rPr>
              <a:t>450</a:t>
            </a:r>
            <a:r>
              <a:rPr lang="ja-JP" altLang="en-US" sz="1600" dirty="0">
                <a:solidFill>
                  <a:prstClr val="white"/>
                </a:solidFill>
                <a:ea typeface="ＭＳ Ｐゴシック" pitchFamily="50" charset="-128"/>
              </a:rPr>
              <a:t>～</a:t>
            </a:r>
            <a:r>
              <a:rPr lang="en-US" altLang="ja-JP" sz="1600" dirty="0">
                <a:solidFill>
                  <a:prstClr val="white"/>
                </a:solidFill>
                <a:ea typeface="ＭＳ Ｐゴシック" pitchFamily="50" charset="-128"/>
              </a:rPr>
              <a:t>1,000</a:t>
            </a:r>
            <a:r>
              <a:rPr lang="ja-JP" altLang="en-US" sz="1600" dirty="0">
                <a:solidFill>
                  <a:prstClr val="white"/>
                </a:solidFill>
                <a:ea typeface="ＭＳ Ｐゴシック" pitchFamily="50" charset="-128"/>
              </a:rPr>
              <a:t>万台</a:t>
            </a:r>
            <a:r>
              <a:rPr lang="en-US" altLang="ja-JP" sz="1600" baseline="30000" dirty="0">
                <a:solidFill>
                  <a:prstClr val="white"/>
                </a:solidFill>
                <a:ea typeface="ＭＳ Ｐゴシック" pitchFamily="50" charset="-128"/>
              </a:rPr>
              <a:t>※2</a:t>
            </a:r>
            <a:endParaRPr lang="en-US" altLang="ja-JP" sz="1600" dirty="0">
              <a:solidFill>
                <a:prstClr val="white"/>
              </a:solidFill>
              <a:ea typeface="ＭＳ Ｐゴシック" pitchFamily="50" charset="-128"/>
            </a:endParaRPr>
          </a:p>
        </p:txBody>
      </p:sp>
      <p:sp>
        <p:nvSpPr>
          <p:cNvPr id="617" name="角丸四角形 616"/>
          <p:cNvSpPr/>
          <p:nvPr/>
        </p:nvSpPr>
        <p:spPr>
          <a:xfrm>
            <a:off x="3940175" y="4008438"/>
            <a:ext cx="882650" cy="306387"/>
          </a:xfrm>
          <a:prstGeom prst="roundRect">
            <a:avLst/>
          </a:prstGeom>
          <a:solidFill>
            <a:srgbClr val="FFFFFF"/>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spcBef>
                <a:spcPct val="0"/>
              </a:spcBef>
              <a:spcAft>
                <a:spcPct val="0"/>
              </a:spcAft>
              <a:defRPr/>
            </a:pPr>
            <a:r>
              <a:rPr lang="en-US" altLang="ja-JP" sz="1600" dirty="0">
                <a:solidFill>
                  <a:prstClr val="black"/>
                </a:solidFill>
              </a:rPr>
              <a:t>30</a:t>
            </a:r>
            <a:r>
              <a:rPr lang="ja-JP" altLang="en-US" sz="1600" dirty="0">
                <a:solidFill>
                  <a:prstClr val="black"/>
                </a:solidFill>
              </a:rPr>
              <a:t>万戸</a:t>
            </a:r>
          </a:p>
        </p:txBody>
      </p:sp>
      <p:sp>
        <p:nvSpPr>
          <p:cNvPr id="593" name="角丸四角形 592"/>
          <p:cNvSpPr/>
          <p:nvPr/>
        </p:nvSpPr>
        <p:spPr>
          <a:xfrm>
            <a:off x="4948238" y="2227263"/>
            <a:ext cx="1938337" cy="434975"/>
          </a:xfrm>
          <a:prstGeom prst="roundRect">
            <a:avLst/>
          </a:prstGeom>
          <a:solidFill>
            <a:schemeClr val="accent2">
              <a:lumMod val="75000"/>
            </a:schemeClr>
          </a:solidFill>
          <a:ln>
            <a:solidFill>
              <a:srgbClr val="BD4575"/>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lIns="36000" rIns="36000" anchor="ctr"/>
          <a:lstStyle/>
          <a:p>
            <a:pPr algn="ctr" fontAlgn="base">
              <a:lnSpc>
                <a:spcPts val="1600"/>
              </a:lnSpc>
              <a:spcBef>
                <a:spcPct val="0"/>
              </a:spcBef>
              <a:spcAft>
                <a:spcPct val="0"/>
              </a:spcAft>
              <a:defRPr/>
            </a:pPr>
            <a:r>
              <a:rPr lang="ja-JP" altLang="en-US" sz="1600" dirty="0">
                <a:solidFill>
                  <a:prstClr val="white"/>
                </a:solidFill>
                <a:ea typeface="ＭＳ Ｐゴシック" pitchFamily="50" charset="-128"/>
              </a:rPr>
              <a:t>計 </a:t>
            </a:r>
            <a:r>
              <a:rPr lang="en-US" altLang="ja-JP" sz="1600" dirty="0">
                <a:solidFill>
                  <a:prstClr val="white"/>
                </a:solidFill>
                <a:ea typeface="ＭＳ Ｐゴシック" pitchFamily="50" charset="-128"/>
              </a:rPr>
              <a:t>100%</a:t>
            </a:r>
          </a:p>
          <a:p>
            <a:pPr algn="ctr" fontAlgn="base">
              <a:lnSpc>
                <a:spcPts val="1600"/>
              </a:lnSpc>
              <a:spcBef>
                <a:spcPct val="0"/>
              </a:spcBef>
              <a:spcAft>
                <a:spcPct val="0"/>
              </a:spcAft>
              <a:defRPr/>
            </a:pPr>
            <a:r>
              <a:rPr lang="ja-JP" altLang="en-US" sz="1500" spc="-150" dirty="0">
                <a:solidFill>
                  <a:prstClr val="white"/>
                </a:solidFill>
                <a:ea typeface="ＭＳ Ｐゴシック" pitchFamily="50" charset="-128"/>
              </a:rPr>
              <a:t>（うち推奨基準 </a:t>
            </a:r>
            <a:r>
              <a:rPr lang="en-US" altLang="ja-JP" sz="1500" spc="-150" dirty="0">
                <a:solidFill>
                  <a:prstClr val="white"/>
                </a:solidFill>
                <a:ea typeface="ＭＳ Ｐゴシック" pitchFamily="50" charset="-128"/>
              </a:rPr>
              <a:t>20</a:t>
            </a:r>
            <a:r>
              <a:rPr lang="ja-JP" altLang="en-US" sz="1500" spc="-150" dirty="0">
                <a:solidFill>
                  <a:prstClr val="white"/>
                </a:solidFill>
                <a:ea typeface="ＭＳ Ｐゴシック" pitchFamily="50" charset="-128"/>
              </a:rPr>
              <a:t>～</a:t>
            </a:r>
            <a:r>
              <a:rPr lang="en-US" altLang="ja-JP" sz="1500" spc="-150" dirty="0">
                <a:solidFill>
                  <a:prstClr val="white"/>
                </a:solidFill>
                <a:ea typeface="ＭＳ Ｐゴシック" pitchFamily="50" charset="-128"/>
              </a:rPr>
              <a:t>30%</a:t>
            </a:r>
            <a:r>
              <a:rPr lang="ja-JP" altLang="en-US" sz="1500" spc="-150" dirty="0">
                <a:solidFill>
                  <a:prstClr val="white"/>
                </a:solidFill>
                <a:ea typeface="ＭＳ Ｐゴシック" pitchFamily="50" charset="-128"/>
              </a:rPr>
              <a:t>）</a:t>
            </a:r>
            <a:endParaRPr lang="en-US" altLang="ja-JP" sz="1500" spc="-150" dirty="0">
              <a:solidFill>
                <a:prstClr val="white"/>
              </a:solidFill>
              <a:ea typeface="ＭＳ Ｐゴシック" pitchFamily="50" charset="-128"/>
            </a:endParaRPr>
          </a:p>
        </p:txBody>
      </p:sp>
    </p:spTree>
    <p:extLst>
      <p:ext uri="{BB962C8B-B14F-4D97-AF65-F5344CB8AC3E}">
        <p14:creationId xmlns:p14="http://schemas.microsoft.com/office/powerpoint/2010/main" val="6373490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2"/>
          <p:cNvPicPr>
            <a:picLocks noChangeAspect="1" noChangeArrowheads="1"/>
          </p:cNvPicPr>
          <p:nvPr/>
        </p:nvPicPr>
        <p:blipFill>
          <a:blip r:embed="rId3"/>
          <a:srcRect/>
          <a:stretch>
            <a:fillRect/>
          </a:stretch>
        </p:blipFill>
        <p:spPr bwMode="auto">
          <a:xfrm>
            <a:off x="6654310" y="3620965"/>
            <a:ext cx="2533650" cy="2552700"/>
          </a:xfrm>
          <a:prstGeom prst="rect">
            <a:avLst/>
          </a:prstGeom>
          <a:noFill/>
          <a:ln w="9525">
            <a:noFill/>
            <a:miter lim="800000"/>
            <a:headEnd/>
            <a:tailEnd/>
          </a:ln>
          <a:effectLst/>
        </p:spPr>
      </p:pic>
      <p:sp>
        <p:nvSpPr>
          <p:cNvPr id="51" name="正方形/長方形 50"/>
          <p:cNvSpPr/>
          <p:nvPr/>
        </p:nvSpPr>
        <p:spPr>
          <a:xfrm>
            <a:off x="51756" y="716507"/>
            <a:ext cx="9034484" cy="715478"/>
          </a:xfrm>
          <a:prstGeom prst="rect">
            <a:avLst/>
          </a:prstGeom>
          <a:solidFill>
            <a:schemeClr val="accent1">
              <a:lumMod val="20000"/>
              <a:lumOff val="80000"/>
            </a:schemeClr>
          </a:solid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550" dirty="0" smtClean="0">
                <a:solidFill>
                  <a:prstClr val="black"/>
                </a:solidFill>
              </a:rPr>
              <a:t>・ 機器性能等を含めた総合的な基準に見直した上で、</a:t>
            </a:r>
            <a:r>
              <a:rPr lang="en-US" altLang="ja-JP" sz="1550" dirty="0" smtClean="0">
                <a:solidFill>
                  <a:prstClr val="black"/>
                </a:solidFill>
              </a:rPr>
              <a:t>2020</a:t>
            </a:r>
            <a:r>
              <a:rPr lang="ja-JP" altLang="en-US" sz="1550" dirty="0" smtClean="0">
                <a:solidFill>
                  <a:prstClr val="black"/>
                </a:solidFill>
              </a:rPr>
              <a:t>年までに新築住宅の全てに省エネ基準を義務化</a:t>
            </a:r>
            <a:endParaRPr lang="en-US" altLang="ja-JP" sz="1550" dirty="0" smtClean="0">
              <a:solidFill>
                <a:prstClr val="black"/>
              </a:solidFill>
            </a:endParaRPr>
          </a:p>
          <a:p>
            <a:r>
              <a:rPr lang="ja-JP" altLang="en-US" sz="1550" dirty="0" smtClean="0">
                <a:solidFill>
                  <a:prstClr val="black"/>
                </a:solidFill>
              </a:rPr>
              <a:t>・より上位の性能に誘導するため最新の省エネ基準を上回る推奨基準を策定し導入を推進</a:t>
            </a:r>
            <a:endParaRPr lang="en-US" altLang="ja-JP" sz="1550" dirty="0" smtClean="0">
              <a:solidFill>
                <a:prstClr val="black"/>
              </a:solidFill>
            </a:endParaRPr>
          </a:p>
          <a:p>
            <a:r>
              <a:rPr lang="ja-JP" altLang="en-US" sz="1550" dirty="0" smtClean="0">
                <a:solidFill>
                  <a:prstClr val="black"/>
                </a:solidFill>
              </a:rPr>
              <a:t>・既存住宅の改修を推進</a:t>
            </a:r>
            <a:endParaRPr lang="en-US" altLang="ja-JP" sz="1550" dirty="0" smtClean="0">
              <a:solidFill>
                <a:prstClr val="black"/>
              </a:solidFill>
            </a:endParaRPr>
          </a:p>
        </p:txBody>
      </p:sp>
      <p:sp>
        <p:nvSpPr>
          <p:cNvPr id="56" name="AutoShape 21"/>
          <p:cNvSpPr>
            <a:spLocks noChangeArrowheads="1"/>
          </p:cNvSpPr>
          <p:nvPr/>
        </p:nvSpPr>
        <p:spPr bwMode="auto">
          <a:xfrm>
            <a:off x="0" y="0"/>
            <a:ext cx="9144000" cy="64291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a:lnSpc>
                <a:spcPct val="120000"/>
              </a:lnSpc>
            </a:pPr>
            <a:endParaRPr lang="ja-JP" altLang="en-US" sz="1200">
              <a:solidFill>
                <a:prstClr val="black"/>
              </a:solidFill>
              <a:ea typeface="ＭＳ ゴシック" pitchFamily="49" charset="-128"/>
              <a:cs typeface="Arial" charset="0"/>
            </a:endParaRPr>
          </a:p>
        </p:txBody>
      </p:sp>
      <p:sp>
        <p:nvSpPr>
          <p:cNvPr id="57" name="Line 8"/>
          <p:cNvSpPr>
            <a:spLocks noChangeShapeType="1"/>
          </p:cNvSpPr>
          <p:nvPr/>
        </p:nvSpPr>
        <p:spPr bwMode="auto">
          <a:xfrm>
            <a:off x="0" y="668338"/>
            <a:ext cx="9144000" cy="0"/>
          </a:xfrm>
          <a:prstGeom prst="line">
            <a:avLst/>
          </a:prstGeom>
          <a:noFill/>
          <a:ln w="57150">
            <a:solidFill>
              <a:schemeClr val="accent5">
                <a:lumMod val="50000"/>
              </a:schemeClr>
            </a:solidFill>
            <a:round/>
            <a:headEnd/>
            <a:tailEnd/>
          </a:ln>
        </p:spPr>
        <p:txBody>
          <a:bodyPr/>
          <a:lstStyle/>
          <a:p>
            <a:endParaRPr lang="ja-JP" altLang="en-US">
              <a:solidFill>
                <a:prstClr val="black"/>
              </a:solidFill>
            </a:endParaRPr>
          </a:p>
        </p:txBody>
      </p:sp>
      <p:sp>
        <p:nvSpPr>
          <p:cNvPr id="58" name="Rectangle 58"/>
          <p:cNvSpPr>
            <a:spLocks noChangeArrowheads="1"/>
          </p:cNvSpPr>
          <p:nvPr/>
        </p:nvSpPr>
        <p:spPr bwMode="auto">
          <a:xfrm>
            <a:off x="0" y="169863"/>
            <a:ext cx="9144000" cy="287337"/>
          </a:xfrm>
          <a:prstGeom prst="rect">
            <a:avLst/>
          </a:prstGeom>
          <a:noFill/>
          <a:ln w="9525">
            <a:noFill/>
            <a:miter lim="800000"/>
            <a:headEnd/>
            <a:tailEnd/>
          </a:ln>
        </p:spPr>
        <p:txBody>
          <a:bodyPr anchor="ctr"/>
          <a:lstStyle/>
          <a:p>
            <a:pPr algn="ctr">
              <a:defRPr/>
            </a:pPr>
            <a:r>
              <a:rPr lang="en-US" altLang="ja-JP" sz="1600" dirty="0" smtClean="0">
                <a:ln>
                  <a:solidFill>
                    <a:prstClr val="black">
                      <a:lumMod val="65000"/>
                      <a:lumOff val="35000"/>
                    </a:prstClr>
                  </a:solidFill>
                </a:ln>
                <a:solidFill>
                  <a:prstClr val="black"/>
                </a:solidFill>
                <a:latin typeface="Arial" pitchFamily="34" charset="0"/>
                <a:ea typeface="ＭＳ ゴシック" pitchFamily="49" charset="-128"/>
                <a:cs typeface="Arial" pitchFamily="34" charset="0"/>
              </a:rPr>
              <a:t>2020</a:t>
            </a:r>
            <a:r>
              <a:rPr lang="ja-JP" altLang="en-US" sz="1600" dirty="0" smtClean="0">
                <a:ln>
                  <a:solidFill>
                    <a:prstClr val="black">
                      <a:lumMod val="65000"/>
                      <a:lumOff val="35000"/>
                    </a:prstClr>
                  </a:solidFill>
                </a:ln>
                <a:solidFill>
                  <a:prstClr val="black"/>
                </a:solidFill>
                <a:latin typeface="Arial" pitchFamily="34" charset="0"/>
                <a:ea typeface="ＭＳ ゴシック" pitchFamily="49" charset="-128"/>
                <a:cs typeface="Arial" pitchFamily="34" charset="0"/>
              </a:rPr>
              <a:t>年 民生部門の想定（１）</a:t>
            </a:r>
            <a:endParaRPr lang="en-US" altLang="ja-JP" sz="1600" dirty="0" smtClean="0">
              <a:ln>
                <a:solidFill>
                  <a:prstClr val="black">
                    <a:lumMod val="65000"/>
                    <a:lumOff val="35000"/>
                  </a:prstClr>
                </a:solidFill>
              </a:ln>
              <a:solidFill>
                <a:prstClr val="black"/>
              </a:solidFill>
              <a:latin typeface="Arial" pitchFamily="34" charset="0"/>
              <a:ea typeface="ＭＳ ゴシック" pitchFamily="49" charset="-128"/>
              <a:cs typeface="Arial" pitchFamily="34" charset="0"/>
            </a:endParaRPr>
          </a:p>
          <a:p>
            <a:pPr algn="ctr">
              <a:defRPr/>
            </a:pPr>
            <a:r>
              <a:rPr lang="ja-JP" altLang="en-US" sz="2400" dirty="0" smtClean="0">
                <a:ln>
                  <a:solidFill>
                    <a:prstClr val="black">
                      <a:lumMod val="65000"/>
                      <a:lumOff val="35000"/>
                    </a:prstClr>
                  </a:solidFill>
                </a:ln>
                <a:solidFill>
                  <a:prstClr val="black"/>
                </a:solidFill>
                <a:latin typeface="Arial" pitchFamily="34" charset="0"/>
                <a:ea typeface="ＭＳ ゴシック" pitchFamily="49" charset="-128"/>
                <a:cs typeface="Arial" pitchFamily="34" charset="0"/>
              </a:rPr>
              <a:t>住宅の省エネ性能</a:t>
            </a:r>
            <a:endParaRPr lang="ja-JP" altLang="en-US" sz="2400" dirty="0">
              <a:ln>
                <a:solidFill>
                  <a:prstClr val="black">
                    <a:lumMod val="65000"/>
                    <a:lumOff val="35000"/>
                  </a:prstClr>
                </a:solidFill>
              </a:ln>
              <a:solidFill>
                <a:prstClr val="black"/>
              </a:solidFill>
              <a:latin typeface="Arial" pitchFamily="34" charset="0"/>
              <a:ea typeface="ＭＳ ゴシック" pitchFamily="49" charset="-128"/>
              <a:cs typeface="Arial" pitchFamily="34" charset="0"/>
            </a:endParaRPr>
          </a:p>
        </p:txBody>
      </p:sp>
      <p:sp>
        <p:nvSpPr>
          <p:cNvPr id="59" name="角丸四角形 58"/>
          <p:cNvSpPr/>
          <p:nvPr/>
        </p:nvSpPr>
        <p:spPr>
          <a:xfrm>
            <a:off x="152594" y="1473269"/>
            <a:ext cx="909849" cy="216263"/>
          </a:xfrm>
          <a:prstGeom prst="roundRect">
            <a:avLst/>
          </a:prstGeom>
          <a:solidFill>
            <a:schemeClr val="accent5">
              <a:lumMod val="75000"/>
            </a:schemeClr>
          </a:solidFill>
          <a:ln>
            <a:noFill/>
          </a:ln>
          <a:effectLst>
            <a:reflection blurRad="6350" stA="52000" endA="300" endPos="35000" dir="5400000" sy="-100000" algn="bl" rotWithShape="0"/>
          </a:effectLst>
        </p:spPr>
        <p:style>
          <a:lnRef idx="2">
            <a:schemeClr val="accent5">
              <a:shade val="50000"/>
            </a:schemeClr>
          </a:lnRef>
          <a:fillRef idx="1">
            <a:schemeClr val="accent5"/>
          </a:fillRef>
          <a:effectRef idx="0">
            <a:schemeClr val="accent5"/>
          </a:effectRef>
          <a:fontRef idx="minor">
            <a:schemeClr val="lt1"/>
          </a:fontRef>
        </p:style>
        <p:txBody>
          <a:bodyPr lIns="36000" tIns="36000" rIns="36000" bIns="36000" rtlCol="0" anchor="ctr"/>
          <a:lstStyle/>
          <a:p>
            <a:pPr algn="ctr"/>
            <a:r>
              <a:rPr lang="ja-JP" altLang="en-US" sz="1200" dirty="0" smtClean="0">
                <a:ln w="3175">
                  <a:solidFill>
                    <a:prstClr val="white">
                      <a:lumMod val="95000"/>
                    </a:prstClr>
                  </a:solidFill>
                </a:ln>
                <a:solidFill>
                  <a:prstClr val="white"/>
                </a:solidFill>
              </a:rPr>
              <a:t>対策技術</a:t>
            </a:r>
            <a:endParaRPr lang="ja-JP" altLang="en-US" sz="1200" dirty="0">
              <a:ln w="3175">
                <a:solidFill>
                  <a:prstClr val="white">
                    <a:lumMod val="95000"/>
                  </a:prstClr>
                </a:solidFill>
              </a:ln>
              <a:solidFill>
                <a:prstClr val="white"/>
              </a:solidFill>
            </a:endParaRPr>
          </a:p>
        </p:txBody>
      </p:sp>
      <p:sp>
        <p:nvSpPr>
          <p:cNvPr id="60" name="角丸四角形 59"/>
          <p:cNvSpPr/>
          <p:nvPr/>
        </p:nvSpPr>
        <p:spPr>
          <a:xfrm>
            <a:off x="4105679" y="1473345"/>
            <a:ext cx="909849" cy="216263"/>
          </a:xfrm>
          <a:prstGeom prst="roundRect">
            <a:avLst/>
          </a:prstGeom>
          <a:solidFill>
            <a:schemeClr val="accent5">
              <a:lumMod val="75000"/>
            </a:schemeClr>
          </a:solidFill>
          <a:ln>
            <a:noFill/>
          </a:ln>
          <a:effectLst>
            <a:reflection blurRad="6350" stA="52000" endA="300" endPos="35000" dir="5400000" sy="-100000" algn="bl" rotWithShape="0"/>
          </a:effectLst>
        </p:spPr>
        <p:style>
          <a:lnRef idx="2">
            <a:schemeClr val="accent5">
              <a:shade val="50000"/>
            </a:schemeClr>
          </a:lnRef>
          <a:fillRef idx="1">
            <a:schemeClr val="accent5"/>
          </a:fillRef>
          <a:effectRef idx="0">
            <a:schemeClr val="accent5"/>
          </a:effectRef>
          <a:fontRef idx="minor">
            <a:schemeClr val="lt1"/>
          </a:fontRef>
        </p:style>
        <p:txBody>
          <a:bodyPr lIns="36000" tIns="36000" rIns="36000" bIns="36000" rtlCol="0" anchor="ctr"/>
          <a:lstStyle/>
          <a:p>
            <a:pPr algn="ctr"/>
            <a:r>
              <a:rPr lang="ja-JP" altLang="en-US" sz="1200" dirty="0" smtClean="0">
                <a:ln w="3175">
                  <a:solidFill>
                    <a:prstClr val="white">
                      <a:lumMod val="95000"/>
                    </a:prstClr>
                  </a:solidFill>
                </a:ln>
                <a:solidFill>
                  <a:prstClr val="white"/>
                </a:solidFill>
              </a:rPr>
              <a:t>導入量</a:t>
            </a:r>
            <a:endParaRPr lang="ja-JP" altLang="en-US" sz="1200" dirty="0">
              <a:ln w="3175">
                <a:solidFill>
                  <a:prstClr val="white">
                    <a:lumMod val="95000"/>
                  </a:prstClr>
                </a:solidFill>
              </a:ln>
              <a:solidFill>
                <a:prstClr val="white"/>
              </a:solidFill>
            </a:endParaRPr>
          </a:p>
        </p:txBody>
      </p:sp>
      <p:sp>
        <p:nvSpPr>
          <p:cNvPr id="61" name="正方形/長方形 60"/>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sz="1200" dirty="0">
              <a:solidFill>
                <a:prstClr val="black"/>
              </a:solidFill>
              <a:latin typeface="Arial" pitchFamily="34" charset="0"/>
              <a:ea typeface="ＭＳ ゴシック" pitchFamily="49" charset="-128"/>
              <a:cs typeface="Arial" pitchFamily="34" charset="0"/>
            </a:endParaRPr>
          </a:p>
        </p:txBody>
      </p:sp>
      <p:sp>
        <p:nvSpPr>
          <p:cNvPr id="62" name="スライド番号プレースホルダ 5"/>
          <p:cNvSpPr txBox="1">
            <a:spLocks/>
          </p:cNvSpPr>
          <p:nvPr/>
        </p:nvSpPr>
        <p:spPr>
          <a:xfrm>
            <a:off x="8753475" y="6596064"/>
            <a:ext cx="390525" cy="258761"/>
          </a:xfrm>
          <a:prstGeom prst="rect">
            <a:avLst/>
          </a:prstGeom>
          <a:solidFill>
            <a:srgbClr val="345EB2"/>
          </a:solidFill>
          <a:ln>
            <a:solidFill>
              <a:srgbClr val="345EB2"/>
            </a:solidFill>
          </a:ln>
        </p:spPr>
        <p:txBody>
          <a:bodyPr anchor="ctr"/>
          <a:lstStyle/>
          <a:p>
            <a:pPr algn="r">
              <a:defRPr/>
            </a:pPr>
            <a:fld id="{8923C705-6998-4B4C-A47F-9796AEF57FDB}" type="slidenum">
              <a:rPr lang="ja-JP" altLang="en-US" sz="1200">
                <a:solidFill>
                  <a:prstClr val="white"/>
                </a:solidFill>
                <a:effectLst>
                  <a:outerShdw blurRad="38100" dist="38100" dir="2700000" algn="tl">
                    <a:srgbClr val="000000">
                      <a:alpha val="43137"/>
                    </a:srgbClr>
                  </a:outerShdw>
                </a:effectLst>
                <a:latin typeface="Arial" pitchFamily="34" charset="0"/>
                <a:ea typeface="ＭＳ ゴシック" pitchFamily="49" charset="-128"/>
                <a:cs typeface="Arial" pitchFamily="34" charset="0"/>
              </a:rPr>
              <a:pPr algn="r">
                <a:defRPr/>
              </a:pPr>
              <a:t>23</a:t>
            </a:fld>
            <a:endParaRPr lang="en-US" altLang="ja-JP" sz="1200" dirty="0">
              <a:solidFill>
                <a:prstClr val="white"/>
              </a:solidFill>
              <a:effectLst>
                <a:outerShdw blurRad="38100" dist="38100" dir="2700000" algn="tl">
                  <a:srgbClr val="000000">
                    <a:alpha val="43137"/>
                  </a:srgbClr>
                </a:outerShdw>
              </a:effectLst>
              <a:latin typeface="Arial" pitchFamily="34" charset="0"/>
              <a:ea typeface="ＭＳ ゴシック" pitchFamily="49" charset="-128"/>
              <a:cs typeface="Arial" pitchFamily="34" charset="0"/>
            </a:endParaRPr>
          </a:p>
        </p:txBody>
      </p:sp>
      <p:sp>
        <p:nvSpPr>
          <p:cNvPr id="63" name="テキスト ボックス 62"/>
          <p:cNvSpPr txBox="1"/>
          <p:nvPr/>
        </p:nvSpPr>
        <p:spPr>
          <a:xfrm rot="16200000">
            <a:off x="3223283" y="2332392"/>
            <a:ext cx="1531188" cy="415498"/>
          </a:xfrm>
          <a:prstGeom prst="rect">
            <a:avLst/>
          </a:prstGeom>
          <a:noFill/>
        </p:spPr>
        <p:txBody>
          <a:bodyPr wrap="none" rtlCol="0">
            <a:spAutoFit/>
          </a:bodyPr>
          <a:lstStyle/>
          <a:p>
            <a:pPr algn="ctr"/>
            <a:r>
              <a:rPr lang="ja-JP" altLang="en-US" sz="1050" dirty="0" smtClean="0">
                <a:solidFill>
                  <a:prstClr val="black"/>
                </a:solidFill>
                <a:latin typeface="ＭＳ ゴシック" pitchFamily="49" charset="-128"/>
                <a:ea typeface="ＭＳ ゴシック" pitchFamily="49" charset="-128"/>
              </a:rPr>
              <a:t>新築住宅における</a:t>
            </a:r>
            <a:endParaRPr lang="en-US" altLang="ja-JP" sz="1050" dirty="0" smtClean="0">
              <a:solidFill>
                <a:prstClr val="black"/>
              </a:solidFill>
              <a:latin typeface="ＭＳ ゴシック" pitchFamily="49" charset="-128"/>
              <a:ea typeface="ＭＳ ゴシック" pitchFamily="49" charset="-128"/>
            </a:endParaRPr>
          </a:p>
          <a:p>
            <a:pPr algn="ctr"/>
            <a:r>
              <a:rPr lang="ja-JP" altLang="en-US" sz="1050" dirty="0" smtClean="0">
                <a:solidFill>
                  <a:prstClr val="black"/>
                </a:solidFill>
                <a:latin typeface="ＭＳ ゴシック" pitchFamily="49" charset="-128"/>
                <a:ea typeface="ＭＳ ゴシック" pitchFamily="49" charset="-128"/>
              </a:rPr>
              <a:t>義務化基準以上の割合</a:t>
            </a:r>
            <a:endParaRPr lang="ja-JP" altLang="en-US" sz="1050" dirty="0">
              <a:solidFill>
                <a:prstClr val="black"/>
              </a:solidFill>
              <a:latin typeface="ＭＳ ゴシック" pitchFamily="49" charset="-128"/>
              <a:ea typeface="ＭＳ ゴシック" pitchFamily="49" charset="-128"/>
            </a:endParaRPr>
          </a:p>
        </p:txBody>
      </p:sp>
      <p:pic>
        <p:nvPicPr>
          <p:cNvPr id="65" name="Picture 6"/>
          <p:cNvPicPr>
            <a:picLocks noChangeAspect="1" noChangeArrowheads="1"/>
          </p:cNvPicPr>
          <p:nvPr/>
        </p:nvPicPr>
        <p:blipFill>
          <a:blip r:embed="rId4" cstate="print"/>
          <a:srcRect/>
          <a:stretch>
            <a:fillRect/>
          </a:stretch>
        </p:blipFill>
        <p:spPr bwMode="auto">
          <a:xfrm>
            <a:off x="1016114" y="1637779"/>
            <a:ext cx="2657475" cy="4343400"/>
          </a:xfrm>
          <a:prstGeom prst="rect">
            <a:avLst/>
          </a:prstGeom>
          <a:noFill/>
          <a:ln w="9525">
            <a:noFill/>
            <a:miter lim="800000"/>
            <a:headEnd/>
            <a:tailEnd/>
          </a:ln>
          <a:effectLst/>
        </p:spPr>
      </p:pic>
      <p:sp>
        <p:nvSpPr>
          <p:cNvPr id="66" name="テキスト ボックス 65"/>
          <p:cNvSpPr txBox="1"/>
          <p:nvPr/>
        </p:nvSpPr>
        <p:spPr>
          <a:xfrm>
            <a:off x="9053" y="2026628"/>
            <a:ext cx="1439498" cy="692497"/>
          </a:xfrm>
          <a:prstGeom prst="rect">
            <a:avLst/>
          </a:prstGeom>
          <a:noFill/>
        </p:spPr>
        <p:txBody>
          <a:bodyPr wrap="square" rtlCol="0">
            <a:spAutoFit/>
          </a:bodyPr>
          <a:lstStyle/>
          <a:p>
            <a:r>
              <a:rPr lang="ja-JP" altLang="en-US" sz="1300" dirty="0" smtClean="0">
                <a:solidFill>
                  <a:prstClr val="black"/>
                </a:solidFill>
              </a:rPr>
              <a:t>旧基準</a:t>
            </a:r>
            <a:endParaRPr lang="en-US" altLang="ja-JP" sz="1300" dirty="0" smtClean="0">
              <a:solidFill>
                <a:prstClr val="black"/>
              </a:solidFill>
            </a:endParaRPr>
          </a:p>
          <a:p>
            <a:r>
              <a:rPr lang="ja-JP" altLang="en-US" sz="1300" dirty="0" smtClean="0">
                <a:solidFill>
                  <a:prstClr val="black"/>
                </a:solidFill>
              </a:rPr>
              <a:t>（昭和</a:t>
            </a:r>
            <a:r>
              <a:rPr lang="en-US" altLang="ja-JP" sz="1300" dirty="0" smtClean="0">
                <a:solidFill>
                  <a:prstClr val="black"/>
                </a:solidFill>
              </a:rPr>
              <a:t>55</a:t>
            </a:r>
            <a:r>
              <a:rPr lang="ja-JP" altLang="en-US" sz="1300" dirty="0" smtClean="0">
                <a:solidFill>
                  <a:prstClr val="black"/>
                </a:solidFill>
              </a:rPr>
              <a:t>年基準）以前</a:t>
            </a:r>
            <a:endParaRPr lang="ja-JP" altLang="en-US" sz="1300" dirty="0">
              <a:solidFill>
                <a:prstClr val="black"/>
              </a:solidFill>
            </a:endParaRPr>
          </a:p>
        </p:txBody>
      </p:sp>
      <p:sp>
        <p:nvSpPr>
          <p:cNvPr id="67" name="テキスト ボックス 66"/>
          <p:cNvSpPr txBox="1"/>
          <p:nvPr/>
        </p:nvSpPr>
        <p:spPr>
          <a:xfrm>
            <a:off x="0" y="2912356"/>
            <a:ext cx="1439498" cy="492443"/>
          </a:xfrm>
          <a:prstGeom prst="rect">
            <a:avLst/>
          </a:prstGeom>
          <a:noFill/>
        </p:spPr>
        <p:txBody>
          <a:bodyPr wrap="square" rtlCol="0">
            <a:spAutoFit/>
          </a:bodyPr>
          <a:lstStyle/>
          <a:p>
            <a:r>
              <a:rPr lang="ja-JP" altLang="en-US" sz="1300" dirty="0" smtClean="0">
                <a:solidFill>
                  <a:prstClr val="black"/>
                </a:solidFill>
              </a:rPr>
              <a:t>旧基準基準</a:t>
            </a:r>
            <a:endParaRPr lang="en-US" altLang="ja-JP" sz="1300" dirty="0" smtClean="0">
              <a:solidFill>
                <a:prstClr val="black"/>
              </a:solidFill>
            </a:endParaRPr>
          </a:p>
          <a:p>
            <a:r>
              <a:rPr lang="ja-JP" altLang="en-US" sz="1300" dirty="0" smtClean="0">
                <a:solidFill>
                  <a:prstClr val="black"/>
                </a:solidFill>
              </a:rPr>
              <a:t>（昭和</a:t>
            </a:r>
            <a:r>
              <a:rPr lang="en-US" altLang="ja-JP" sz="1300" dirty="0" smtClean="0">
                <a:solidFill>
                  <a:prstClr val="black"/>
                </a:solidFill>
              </a:rPr>
              <a:t>55</a:t>
            </a:r>
            <a:r>
              <a:rPr lang="ja-JP" altLang="en-US" sz="1300" dirty="0" smtClean="0">
                <a:solidFill>
                  <a:prstClr val="black"/>
                </a:solidFill>
              </a:rPr>
              <a:t>年）</a:t>
            </a:r>
            <a:endParaRPr lang="ja-JP" altLang="en-US" sz="1300" dirty="0">
              <a:solidFill>
                <a:prstClr val="black"/>
              </a:solidFill>
            </a:endParaRPr>
          </a:p>
        </p:txBody>
      </p:sp>
      <p:sp>
        <p:nvSpPr>
          <p:cNvPr id="68" name="テキスト ボックス 67"/>
          <p:cNvSpPr txBox="1"/>
          <p:nvPr/>
        </p:nvSpPr>
        <p:spPr>
          <a:xfrm>
            <a:off x="9053" y="3843356"/>
            <a:ext cx="1439498" cy="492443"/>
          </a:xfrm>
          <a:prstGeom prst="rect">
            <a:avLst/>
          </a:prstGeom>
          <a:noFill/>
        </p:spPr>
        <p:txBody>
          <a:bodyPr wrap="square" rtlCol="0">
            <a:spAutoFit/>
          </a:bodyPr>
          <a:lstStyle/>
          <a:p>
            <a:r>
              <a:rPr lang="ja-JP" altLang="en-US" sz="1300" dirty="0" smtClean="0">
                <a:solidFill>
                  <a:prstClr val="black"/>
                </a:solidFill>
              </a:rPr>
              <a:t>新基準</a:t>
            </a:r>
            <a:endParaRPr lang="en-US" altLang="ja-JP" sz="1300" dirty="0" smtClean="0">
              <a:solidFill>
                <a:prstClr val="black"/>
              </a:solidFill>
            </a:endParaRPr>
          </a:p>
          <a:p>
            <a:r>
              <a:rPr lang="ja-JP" altLang="en-US" sz="1300" dirty="0" smtClean="0">
                <a:solidFill>
                  <a:prstClr val="black"/>
                </a:solidFill>
              </a:rPr>
              <a:t>（平成</a:t>
            </a:r>
            <a:r>
              <a:rPr lang="en-US" altLang="ja-JP" sz="1300" dirty="0" smtClean="0">
                <a:solidFill>
                  <a:prstClr val="black"/>
                </a:solidFill>
              </a:rPr>
              <a:t>4</a:t>
            </a:r>
            <a:r>
              <a:rPr lang="ja-JP" altLang="en-US" sz="1300" dirty="0" smtClean="0">
                <a:solidFill>
                  <a:prstClr val="black"/>
                </a:solidFill>
              </a:rPr>
              <a:t>年基準）</a:t>
            </a:r>
            <a:endParaRPr lang="ja-JP" altLang="en-US" sz="1300" dirty="0">
              <a:solidFill>
                <a:prstClr val="black"/>
              </a:solidFill>
            </a:endParaRPr>
          </a:p>
        </p:txBody>
      </p:sp>
      <p:sp>
        <p:nvSpPr>
          <p:cNvPr id="69" name="テキスト ボックス 68"/>
          <p:cNvSpPr txBox="1"/>
          <p:nvPr/>
        </p:nvSpPr>
        <p:spPr>
          <a:xfrm>
            <a:off x="-1501" y="4457459"/>
            <a:ext cx="1439498" cy="492443"/>
          </a:xfrm>
          <a:prstGeom prst="rect">
            <a:avLst/>
          </a:prstGeom>
          <a:noFill/>
        </p:spPr>
        <p:txBody>
          <a:bodyPr wrap="square" rtlCol="0">
            <a:spAutoFit/>
          </a:bodyPr>
          <a:lstStyle/>
          <a:p>
            <a:r>
              <a:rPr lang="ja-JP" altLang="en-US" sz="1300" dirty="0" smtClean="0">
                <a:solidFill>
                  <a:prstClr val="black"/>
                </a:solidFill>
              </a:rPr>
              <a:t>次世代基準</a:t>
            </a:r>
            <a:endParaRPr lang="en-US" altLang="ja-JP" sz="1300" dirty="0" smtClean="0">
              <a:solidFill>
                <a:prstClr val="black"/>
              </a:solidFill>
            </a:endParaRPr>
          </a:p>
          <a:p>
            <a:r>
              <a:rPr lang="ja-JP" altLang="en-US" sz="1300" dirty="0" smtClean="0">
                <a:solidFill>
                  <a:prstClr val="black"/>
                </a:solidFill>
              </a:rPr>
              <a:t>（平成</a:t>
            </a:r>
            <a:r>
              <a:rPr lang="en-US" altLang="ja-JP" sz="1300" dirty="0" smtClean="0">
                <a:solidFill>
                  <a:prstClr val="black"/>
                </a:solidFill>
              </a:rPr>
              <a:t>11</a:t>
            </a:r>
            <a:r>
              <a:rPr lang="ja-JP" altLang="en-US" sz="1300" dirty="0" smtClean="0">
                <a:solidFill>
                  <a:prstClr val="black"/>
                </a:solidFill>
              </a:rPr>
              <a:t>年基準）</a:t>
            </a:r>
            <a:endParaRPr lang="ja-JP" altLang="en-US" sz="1300" dirty="0">
              <a:solidFill>
                <a:prstClr val="black"/>
              </a:solidFill>
            </a:endParaRPr>
          </a:p>
        </p:txBody>
      </p:sp>
      <p:sp>
        <p:nvSpPr>
          <p:cNvPr id="70" name="テキスト ボックス 69"/>
          <p:cNvSpPr txBox="1"/>
          <p:nvPr/>
        </p:nvSpPr>
        <p:spPr>
          <a:xfrm>
            <a:off x="-21108" y="5279781"/>
            <a:ext cx="1439498" cy="692497"/>
          </a:xfrm>
          <a:prstGeom prst="rect">
            <a:avLst/>
          </a:prstGeom>
          <a:noFill/>
        </p:spPr>
        <p:txBody>
          <a:bodyPr wrap="square" rtlCol="0">
            <a:spAutoFit/>
          </a:bodyPr>
          <a:lstStyle/>
          <a:p>
            <a:r>
              <a:rPr lang="ja-JP" altLang="en-US" sz="1300" dirty="0" smtClean="0">
                <a:solidFill>
                  <a:prstClr val="black"/>
                </a:solidFill>
              </a:rPr>
              <a:t>新たに想定した省エネ基準（推奨基準）</a:t>
            </a:r>
            <a:endParaRPr lang="ja-JP" altLang="en-US" sz="1300" dirty="0">
              <a:solidFill>
                <a:prstClr val="black"/>
              </a:solidFill>
            </a:endParaRPr>
          </a:p>
        </p:txBody>
      </p:sp>
      <p:sp>
        <p:nvSpPr>
          <p:cNvPr id="71" name="テキスト ボックス 70"/>
          <p:cNvSpPr txBox="1"/>
          <p:nvPr/>
        </p:nvSpPr>
        <p:spPr>
          <a:xfrm>
            <a:off x="1167897" y="1472854"/>
            <a:ext cx="2516863" cy="307777"/>
          </a:xfrm>
          <a:prstGeom prst="rect">
            <a:avLst/>
          </a:prstGeom>
          <a:noFill/>
        </p:spPr>
        <p:txBody>
          <a:bodyPr wrap="square" rtlCol="0">
            <a:spAutoFit/>
          </a:bodyPr>
          <a:lstStyle/>
          <a:p>
            <a:r>
              <a:rPr lang="ja-JP" altLang="en-US" sz="1400" dirty="0" smtClean="0">
                <a:solidFill>
                  <a:prstClr val="black"/>
                </a:solidFill>
              </a:rPr>
              <a:t>冷暖房エネルギー消費指数</a:t>
            </a:r>
            <a:endParaRPr lang="en-US" altLang="ja-JP" sz="1400" dirty="0" smtClean="0">
              <a:solidFill>
                <a:prstClr val="black"/>
              </a:solidFill>
            </a:endParaRPr>
          </a:p>
        </p:txBody>
      </p:sp>
      <p:sp>
        <p:nvSpPr>
          <p:cNvPr id="72" name="テキスト ボックス 71"/>
          <p:cNvSpPr txBox="1"/>
          <p:nvPr/>
        </p:nvSpPr>
        <p:spPr>
          <a:xfrm>
            <a:off x="1222221" y="5901501"/>
            <a:ext cx="2344848" cy="553998"/>
          </a:xfrm>
          <a:prstGeom prst="rect">
            <a:avLst/>
          </a:prstGeom>
          <a:noFill/>
        </p:spPr>
        <p:txBody>
          <a:bodyPr wrap="square" rtlCol="0">
            <a:spAutoFit/>
          </a:bodyPr>
          <a:lstStyle/>
          <a:p>
            <a:r>
              <a:rPr lang="ja-JP" altLang="en-US" sz="1000" dirty="0" smtClean="0">
                <a:solidFill>
                  <a:prstClr val="black"/>
                </a:solidFill>
              </a:rPr>
              <a:t>旧基準以前を</a:t>
            </a:r>
            <a:r>
              <a:rPr lang="en-US" altLang="ja-JP" sz="1000" dirty="0" smtClean="0">
                <a:solidFill>
                  <a:prstClr val="black"/>
                </a:solidFill>
              </a:rPr>
              <a:t>1</a:t>
            </a:r>
            <a:r>
              <a:rPr lang="ja-JP" altLang="en-US" sz="1000" dirty="0" smtClean="0">
                <a:solidFill>
                  <a:prstClr val="black"/>
                </a:solidFill>
              </a:rPr>
              <a:t>とした時の</a:t>
            </a:r>
            <a:endParaRPr lang="en-US" altLang="ja-JP" sz="1000" dirty="0" smtClean="0">
              <a:solidFill>
                <a:prstClr val="black"/>
              </a:solidFill>
            </a:endParaRPr>
          </a:p>
          <a:p>
            <a:r>
              <a:rPr lang="ja-JP" altLang="en-US" sz="1000" dirty="0" smtClean="0">
                <a:solidFill>
                  <a:prstClr val="black"/>
                </a:solidFill>
              </a:rPr>
              <a:t>年間の冷暖房エネルギー消費量の水準</a:t>
            </a:r>
          </a:p>
          <a:p>
            <a:endParaRPr lang="ja-JP" altLang="en-US" sz="1000" dirty="0">
              <a:solidFill>
                <a:prstClr val="black"/>
              </a:solidFill>
            </a:endParaRPr>
          </a:p>
        </p:txBody>
      </p:sp>
      <p:sp>
        <p:nvSpPr>
          <p:cNvPr id="73" name="左カーブ矢印 72"/>
          <p:cNvSpPr/>
          <p:nvPr/>
        </p:nvSpPr>
        <p:spPr>
          <a:xfrm>
            <a:off x="2190956" y="2542665"/>
            <a:ext cx="190122" cy="44361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
        <p:nvSpPr>
          <p:cNvPr id="74" name="テキスト ボックス 73"/>
          <p:cNvSpPr txBox="1"/>
          <p:nvPr/>
        </p:nvSpPr>
        <p:spPr>
          <a:xfrm>
            <a:off x="2417297" y="2596985"/>
            <a:ext cx="806631" cy="292388"/>
          </a:xfrm>
          <a:prstGeom prst="rect">
            <a:avLst/>
          </a:prstGeom>
          <a:noFill/>
        </p:spPr>
        <p:txBody>
          <a:bodyPr wrap="none" rtlCol="0">
            <a:spAutoFit/>
          </a:bodyPr>
          <a:lstStyle/>
          <a:p>
            <a:r>
              <a:rPr lang="en-US" altLang="ja-JP" sz="1300" dirty="0" smtClean="0">
                <a:solidFill>
                  <a:prstClr val="black"/>
                </a:solidFill>
              </a:rPr>
              <a:t>24%</a:t>
            </a:r>
            <a:r>
              <a:rPr lang="ja-JP" altLang="en-US" sz="1300" dirty="0" smtClean="0">
                <a:solidFill>
                  <a:prstClr val="black"/>
                </a:solidFill>
              </a:rPr>
              <a:t>改善</a:t>
            </a:r>
            <a:endParaRPr lang="ja-JP" altLang="en-US" sz="1300" dirty="0">
              <a:solidFill>
                <a:prstClr val="black"/>
              </a:solidFill>
            </a:endParaRPr>
          </a:p>
        </p:txBody>
      </p:sp>
      <p:sp>
        <p:nvSpPr>
          <p:cNvPr id="75" name="左カーブ矢印 74"/>
          <p:cNvSpPr/>
          <p:nvPr/>
        </p:nvSpPr>
        <p:spPr>
          <a:xfrm>
            <a:off x="2071752" y="3401235"/>
            <a:ext cx="190122" cy="44361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
        <p:nvSpPr>
          <p:cNvPr id="76" name="テキスト ボックス 75"/>
          <p:cNvSpPr txBox="1"/>
          <p:nvPr/>
        </p:nvSpPr>
        <p:spPr>
          <a:xfrm>
            <a:off x="2307146" y="3455555"/>
            <a:ext cx="806631" cy="292388"/>
          </a:xfrm>
          <a:prstGeom prst="rect">
            <a:avLst/>
          </a:prstGeom>
          <a:noFill/>
        </p:spPr>
        <p:txBody>
          <a:bodyPr wrap="none" rtlCol="0">
            <a:spAutoFit/>
          </a:bodyPr>
          <a:lstStyle/>
          <a:p>
            <a:r>
              <a:rPr lang="en-US" altLang="ja-JP" sz="1300" dirty="0" smtClean="0">
                <a:solidFill>
                  <a:prstClr val="black"/>
                </a:solidFill>
              </a:rPr>
              <a:t>24%</a:t>
            </a:r>
            <a:r>
              <a:rPr lang="ja-JP" altLang="en-US" sz="1300" dirty="0" smtClean="0">
                <a:solidFill>
                  <a:prstClr val="black"/>
                </a:solidFill>
              </a:rPr>
              <a:t>改善</a:t>
            </a:r>
            <a:endParaRPr lang="ja-JP" altLang="en-US" sz="1300" dirty="0">
              <a:solidFill>
                <a:prstClr val="black"/>
              </a:solidFill>
            </a:endParaRPr>
          </a:p>
        </p:txBody>
      </p:sp>
      <p:sp>
        <p:nvSpPr>
          <p:cNvPr id="77" name="左カーブ矢印 76"/>
          <p:cNvSpPr/>
          <p:nvPr/>
        </p:nvSpPr>
        <p:spPr>
          <a:xfrm>
            <a:off x="1862014" y="4160217"/>
            <a:ext cx="190122" cy="44361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
        <p:nvSpPr>
          <p:cNvPr id="78" name="テキスト ボックス 77"/>
          <p:cNvSpPr txBox="1"/>
          <p:nvPr/>
        </p:nvSpPr>
        <p:spPr>
          <a:xfrm>
            <a:off x="2024984" y="4223590"/>
            <a:ext cx="806631" cy="292388"/>
          </a:xfrm>
          <a:prstGeom prst="rect">
            <a:avLst/>
          </a:prstGeom>
          <a:noFill/>
        </p:spPr>
        <p:txBody>
          <a:bodyPr wrap="none" rtlCol="0">
            <a:spAutoFit/>
          </a:bodyPr>
          <a:lstStyle/>
          <a:p>
            <a:r>
              <a:rPr lang="en-US" altLang="ja-JP" sz="1300" dirty="0" smtClean="0">
                <a:solidFill>
                  <a:prstClr val="black"/>
                </a:solidFill>
              </a:rPr>
              <a:t>32%</a:t>
            </a:r>
            <a:r>
              <a:rPr lang="ja-JP" altLang="en-US" sz="1300" dirty="0" smtClean="0">
                <a:solidFill>
                  <a:prstClr val="black"/>
                </a:solidFill>
              </a:rPr>
              <a:t>改善</a:t>
            </a:r>
            <a:endParaRPr lang="ja-JP" altLang="en-US" sz="1300" dirty="0">
              <a:solidFill>
                <a:prstClr val="black"/>
              </a:solidFill>
            </a:endParaRPr>
          </a:p>
        </p:txBody>
      </p:sp>
      <p:sp>
        <p:nvSpPr>
          <p:cNvPr id="79" name="左カーブ矢印 78"/>
          <p:cNvSpPr/>
          <p:nvPr/>
        </p:nvSpPr>
        <p:spPr>
          <a:xfrm>
            <a:off x="1607008" y="4928253"/>
            <a:ext cx="190122" cy="44361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
        <p:nvSpPr>
          <p:cNvPr id="80" name="テキスト ボックス 79"/>
          <p:cNvSpPr txBox="1"/>
          <p:nvPr/>
        </p:nvSpPr>
        <p:spPr>
          <a:xfrm>
            <a:off x="1797137" y="5009732"/>
            <a:ext cx="806631" cy="292388"/>
          </a:xfrm>
          <a:prstGeom prst="rect">
            <a:avLst/>
          </a:prstGeom>
          <a:noFill/>
        </p:spPr>
        <p:txBody>
          <a:bodyPr wrap="none" rtlCol="0">
            <a:spAutoFit/>
          </a:bodyPr>
          <a:lstStyle/>
          <a:p>
            <a:r>
              <a:rPr lang="en-US" altLang="ja-JP" sz="1300" dirty="0" smtClean="0">
                <a:solidFill>
                  <a:prstClr val="black"/>
                </a:solidFill>
              </a:rPr>
              <a:t>20%</a:t>
            </a:r>
            <a:r>
              <a:rPr lang="ja-JP" altLang="en-US" sz="1300" dirty="0" smtClean="0">
                <a:solidFill>
                  <a:prstClr val="black"/>
                </a:solidFill>
              </a:rPr>
              <a:t>改善</a:t>
            </a:r>
            <a:endParaRPr lang="ja-JP" altLang="en-US" sz="1300" dirty="0">
              <a:solidFill>
                <a:prstClr val="black"/>
              </a:solidFill>
            </a:endParaRPr>
          </a:p>
        </p:txBody>
      </p:sp>
      <p:pic>
        <p:nvPicPr>
          <p:cNvPr id="81" name="Picture 7"/>
          <p:cNvPicPr>
            <a:picLocks noChangeAspect="1" noChangeArrowheads="1"/>
          </p:cNvPicPr>
          <p:nvPr/>
        </p:nvPicPr>
        <p:blipFill>
          <a:blip r:embed="rId5" cstate="print"/>
          <a:srcRect/>
          <a:stretch>
            <a:fillRect/>
          </a:stretch>
        </p:blipFill>
        <p:spPr bwMode="auto">
          <a:xfrm>
            <a:off x="4143239" y="1765991"/>
            <a:ext cx="3971925" cy="1809750"/>
          </a:xfrm>
          <a:prstGeom prst="rect">
            <a:avLst/>
          </a:prstGeom>
          <a:noFill/>
          <a:ln w="9525">
            <a:noFill/>
            <a:miter lim="800000"/>
            <a:headEnd/>
            <a:tailEnd/>
          </a:ln>
          <a:effectLst/>
        </p:spPr>
      </p:pic>
      <p:sp>
        <p:nvSpPr>
          <p:cNvPr id="82" name="テキスト ボックス 81"/>
          <p:cNvSpPr txBox="1"/>
          <p:nvPr/>
        </p:nvSpPr>
        <p:spPr>
          <a:xfrm>
            <a:off x="4752629" y="1982163"/>
            <a:ext cx="1050288" cy="276999"/>
          </a:xfrm>
          <a:prstGeom prst="rect">
            <a:avLst/>
          </a:prstGeom>
          <a:noFill/>
        </p:spPr>
        <p:txBody>
          <a:bodyPr wrap="none" rtlCol="0">
            <a:spAutoFit/>
          </a:bodyPr>
          <a:lstStyle/>
          <a:p>
            <a:r>
              <a:rPr lang="ja-JP" altLang="en-US" sz="1200" dirty="0" smtClean="0">
                <a:solidFill>
                  <a:prstClr val="black"/>
                </a:solidFill>
              </a:rPr>
              <a:t>新築（フロー）</a:t>
            </a:r>
            <a:endParaRPr lang="ja-JP" altLang="en-US" sz="1200" dirty="0">
              <a:solidFill>
                <a:prstClr val="black"/>
              </a:solidFill>
            </a:endParaRPr>
          </a:p>
        </p:txBody>
      </p:sp>
      <p:sp>
        <p:nvSpPr>
          <p:cNvPr id="83" name="テキスト ボックス 82"/>
          <p:cNvSpPr txBox="1"/>
          <p:nvPr/>
        </p:nvSpPr>
        <p:spPr>
          <a:xfrm>
            <a:off x="6202392" y="6145007"/>
            <a:ext cx="2932982" cy="553998"/>
          </a:xfrm>
          <a:prstGeom prst="rect">
            <a:avLst/>
          </a:prstGeom>
          <a:noFill/>
        </p:spPr>
        <p:txBody>
          <a:bodyPr wrap="square" rtlCol="0">
            <a:spAutoFit/>
          </a:bodyPr>
          <a:lstStyle/>
          <a:p>
            <a:r>
              <a:rPr lang="ja-JP" altLang="en-US" sz="1000" dirty="0" smtClean="0">
                <a:solidFill>
                  <a:prstClr val="black"/>
                </a:solidFill>
              </a:rPr>
              <a:t>・導入量等の数字は試算における想定を示したもの</a:t>
            </a:r>
            <a:endParaRPr lang="en-US" altLang="ja-JP" sz="1000" dirty="0" smtClean="0">
              <a:solidFill>
                <a:prstClr val="black"/>
              </a:solidFill>
            </a:endParaRPr>
          </a:p>
          <a:p>
            <a:r>
              <a:rPr lang="ja-JP" altLang="en-US" sz="1000" dirty="0" smtClean="0">
                <a:solidFill>
                  <a:prstClr val="black"/>
                </a:solidFill>
              </a:rPr>
              <a:t>・</a:t>
            </a:r>
            <a:r>
              <a:rPr lang="en-US" altLang="ja-JP" sz="1000" dirty="0" smtClean="0">
                <a:solidFill>
                  <a:prstClr val="black"/>
                </a:solidFill>
              </a:rPr>
              <a:t>2005</a:t>
            </a:r>
            <a:r>
              <a:rPr lang="ja-JP" altLang="en-US" sz="1000" dirty="0" smtClean="0">
                <a:solidFill>
                  <a:prstClr val="black"/>
                </a:solidFill>
              </a:rPr>
              <a:t>年は次世代基準の導入割合。</a:t>
            </a:r>
            <a:r>
              <a:rPr lang="en-US" altLang="ja-JP" sz="1000" dirty="0" smtClean="0">
                <a:solidFill>
                  <a:prstClr val="black"/>
                </a:solidFill>
              </a:rPr>
              <a:t>2020</a:t>
            </a:r>
            <a:r>
              <a:rPr lang="ja-JP" altLang="en-US" sz="1000" dirty="0" smtClean="0">
                <a:solidFill>
                  <a:prstClr val="black"/>
                </a:solidFill>
              </a:rPr>
              <a:t>年以降は、</a:t>
            </a:r>
            <a:r>
              <a:rPr lang="en-US" altLang="ja-JP" sz="1000" dirty="0" smtClean="0">
                <a:solidFill>
                  <a:prstClr val="black"/>
                </a:solidFill>
              </a:rPr>
              <a:t>AIM</a:t>
            </a:r>
            <a:r>
              <a:rPr lang="ja-JP" altLang="en-US" sz="1000" dirty="0" smtClean="0">
                <a:solidFill>
                  <a:prstClr val="black"/>
                </a:solidFill>
              </a:rPr>
              <a:t>試算上、次世代基準相当として試算。</a:t>
            </a:r>
            <a:endParaRPr lang="ja-JP" altLang="en-US" sz="1000" dirty="0">
              <a:solidFill>
                <a:prstClr val="black"/>
              </a:solidFill>
            </a:endParaRPr>
          </a:p>
        </p:txBody>
      </p:sp>
      <p:sp>
        <p:nvSpPr>
          <p:cNvPr id="84" name="角丸四角形 83"/>
          <p:cNvSpPr/>
          <p:nvPr/>
        </p:nvSpPr>
        <p:spPr>
          <a:xfrm>
            <a:off x="6835362" y="2952202"/>
            <a:ext cx="2263366" cy="235390"/>
          </a:xfrm>
          <a:prstGeom prst="round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solidFill>
                  <a:prstClr val="black"/>
                </a:solidFill>
              </a:rPr>
              <a:t>推奨基準（▲</a:t>
            </a:r>
            <a:r>
              <a:rPr lang="en-US" altLang="ja-JP" sz="1200" dirty="0" smtClean="0">
                <a:solidFill>
                  <a:prstClr val="black"/>
                </a:solidFill>
              </a:rPr>
              <a:t>15%</a:t>
            </a:r>
            <a:r>
              <a:rPr lang="ja-JP" altLang="en-US" sz="1200" dirty="0" smtClean="0">
                <a:solidFill>
                  <a:prstClr val="black"/>
                </a:solidFill>
              </a:rPr>
              <a:t>ｹｰｽの水準）</a:t>
            </a:r>
            <a:endParaRPr lang="ja-JP" altLang="en-US" sz="1200" dirty="0">
              <a:solidFill>
                <a:prstClr val="black"/>
              </a:solidFill>
            </a:endParaRPr>
          </a:p>
        </p:txBody>
      </p:sp>
      <p:sp>
        <p:nvSpPr>
          <p:cNvPr id="85" name="角丸四角形 84"/>
          <p:cNvSpPr/>
          <p:nvPr/>
        </p:nvSpPr>
        <p:spPr>
          <a:xfrm>
            <a:off x="6518494" y="2190204"/>
            <a:ext cx="1240325" cy="191630"/>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solidFill>
                  <a:prstClr val="black"/>
                </a:solidFill>
              </a:rPr>
              <a:t>義務化基準</a:t>
            </a:r>
            <a:endParaRPr lang="ja-JP" altLang="en-US" sz="1200" dirty="0">
              <a:solidFill>
                <a:prstClr val="black"/>
              </a:solidFill>
            </a:endParaRPr>
          </a:p>
        </p:txBody>
      </p:sp>
      <p:sp>
        <p:nvSpPr>
          <p:cNvPr id="86" name="角丸四角形吹き出し 85"/>
          <p:cNvSpPr/>
          <p:nvPr/>
        </p:nvSpPr>
        <p:spPr>
          <a:xfrm>
            <a:off x="5341546" y="1557968"/>
            <a:ext cx="3431262" cy="244444"/>
          </a:xfrm>
          <a:prstGeom prst="wedgeRoundRectCallout">
            <a:avLst>
              <a:gd name="adj1" fmla="val -11546"/>
              <a:gd name="adj2" fmla="val 84722"/>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smtClean="0">
                <a:solidFill>
                  <a:prstClr val="black"/>
                </a:solidFill>
              </a:rPr>
              <a:t>2020</a:t>
            </a:r>
            <a:r>
              <a:rPr lang="ja-JP" altLang="en-US" sz="1400" dirty="0" smtClean="0">
                <a:solidFill>
                  <a:prstClr val="black"/>
                </a:solidFill>
              </a:rPr>
              <a:t>年までに義務化基準以上で</a:t>
            </a:r>
            <a:r>
              <a:rPr lang="en-US" altLang="ja-JP" sz="1400" dirty="0" smtClean="0">
                <a:solidFill>
                  <a:prstClr val="black"/>
                </a:solidFill>
              </a:rPr>
              <a:t>100%</a:t>
            </a:r>
            <a:endParaRPr lang="ja-JP" altLang="en-US" sz="1400" dirty="0">
              <a:solidFill>
                <a:prstClr val="black"/>
              </a:solidFill>
            </a:endParaRPr>
          </a:p>
        </p:txBody>
      </p:sp>
      <p:sp>
        <p:nvSpPr>
          <p:cNvPr id="87" name="角丸四角形吹き出し 86"/>
          <p:cNvSpPr/>
          <p:nvPr/>
        </p:nvSpPr>
        <p:spPr>
          <a:xfrm>
            <a:off x="8111906" y="1846174"/>
            <a:ext cx="995881" cy="390808"/>
          </a:xfrm>
          <a:prstGeom prst="wedgeRoundRectCallout">
            <a:avLst>
              <a:gd name="adj1" fmla="val -55001"/>
              <a:gd name="adj2" fmla="val 96304"/>
              <a:gd name="adj3" fmla="val 16667"/>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solidFill>
                  <a:prstClr val="black"/>
                </a:solidFill>
              </a:rPr>
              <a:t>▲</a:t>
            </a:r>
            <a:r>
              <a:rPr lang="en-US" altLang="ja-JP" sz="1200" dirty="0" smtClean="0">
                <a:solidFill>
                  <a:prstClr val="black"/>
                </a:solidFill>
              </a:rPr>
              <a:t>25%</a:t>
            </a:r>
            <a:r>
              <a:rPr lang="ja-JP" altLang="en-US" sz="1200" dirty="0" smtClean="0">
                <a:solidFill>
                  <a:prstClr val="black"/>
                </a:solidFill>
              </a:rPr>
              <a:t>ｹｰｽの水準</a:t>
            </a:r>
            <a:endParaRPr lang="ja-JP" altLang="en-US" sz="1200" dirty="0">
              <a:solidFill>
                <a:prstClr val="black"/>
              </a:solidFill>
            </a:endParaRPr>
          </a:p>
        </p:txBody>
      </p:sp>
      <p:sp>
        <p:nvSpPr>
          <p:cNvPr id="88" name="角丸四角形吹き出し 87"/>
          <p:cNvSpPr/>
          <p:nvPr/>
        </p:nvSpPr>
        <p:spPr>
          <a:xfrm>
            <a:off x="8119458" y="2487436"/>
            <a:ext cx="995881" cy="390808"/>
          </a:xfrm>
          <a:prstGeom prst="wedgeRoundRectCallout">
            <a:avLst>
              <a:gd name="adj1" fmla="val -55910"/>
              <a:gd name="adj2" fmla="val -24159"/>
              <a:gd name="adj3" fmla="val 16667"/>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solidFill>
                  <a:prstClr val="black"/>
                </a:solidFill>
              </a:rPr>
              <a:t>▲</a:t>
            </a:r>
            <a:r>
              <a:rPr lang="en-US" altLang="ja-JP" sz="1200" dirty="0" smtClean="0">
                <a:solidFill>
                  <a:prstClr val="black"/>
                </a:solidFill>
              </a:rPr>
              <a:t>20%</a:t>
            </a:r>
            <a:r>
              <a:rPr lang="ja-JP" altLang="en-US" sz="1200" dirty="0" smtClean="0">
                <a:solidFill>
                  <a:prstClr val="black"/>
                </a:solidFill>
              </a:rPr>
              <a:t>ｹｰｽの水準</a:t>
            </a:r>
            <a:endParaRPr lang="ja-JP" altLang="en-US" sz="1200" dirty="0">
              <a:solidFill>
                <a:prstClr val="black"/>
              </a:solidFill>
            </a:endParaRPr>
          </a:p>
        </p:txBody>
      </p:sp>
      <p:pic>
        <p:nvPicPr>
          <p:cNvPr id="89" name="Picture 14"/>
          <p:cNvPicPr>
            <a:picLocks noChangeAspect="1" noChangeArrowheads="1"/>
          </p:cNvPicPr>
          <p:nvPr/>
        </p:nvPicPr>
        <p:blipFill>
          <a:blip r:embed="rId6" cstate="print"/>
          <a:srcRect/>
          <a:stretch>
            <a:fillRect/>
          </a:stretch>
        </p:blipFill>
        <p:spPr bwMode="auto">
          <a:xfrm>
            <a:off x="5640641" y="3662640"/>
            <a:ext cx="1085850" cy="2543175"/>
          </a:xfrm>
          <a:prstGeom prst="rect">
            <a:avLst/>
          </a:prstGeom>
          <a:noFill/>
          <a:ln w="9525">
            <a:noFill/>
            <a:miter lim="800000"/>
            <a:headEnd/>
            <a:tailEnd/>
          </a:ln>
          <a:effectLst/>
        </p:spPr>
      </p:pic>
      <p:pic>
        <p:nvPicPr>
          <p:cNvPr id="90" name="Picture 15"/>
          <p:cNvPicPr>
            <a:picLocks noChangeAspect="1" noChangeArrowheads="1"/>
          </p:cNvPicPr>
          <p:nvPr/>
        </p:nvPicPr>
        <p:blipFill>
          <a:blip r:embed="rId7" cstate="print"/>
          <a:srcRect/>
          <a:stretch>
            <a:fillRect/>
          </a:stretch>
        </p:blipFill>
        <p:spPr bwMode="auto">
          <a:xfrm>
            <a:off x="3540493" y="3671702"/>
            <a:ext cx="2171700" cy="2543175"/>
          </a:xfrm>
          <a:prstGeom prst="rect">
            <a:avLst/>
          </a:prstGeom>
          <a:noFill/>
          <a:ln w="9525">
            <a:noFill/>
            <a:miter lim="800000"/>
            <a:headEnd/>
            <a:tailEnd/>
          </a:ln>
          <a:effectLst/>
        </p:spPr>
      </p:pic>
      <p:sp>
        <p:nvSpPr>
          <p:cNvPr id="91" name="テキスト ボックス 90"/>
          <p:cNvSpPr txBox="1"/>
          <p:nvPr/>
        </p:nvSpPr>
        <p:spPr>
          <a:xfrm>
            <a:off x="5055778" y="3525783"/>
            <a:ext cx="1933551" cy="286496"/>
          </a:xfrm>
          <a:prstGeom prst="rect">
            <a:avLst/>
          </a:prstGeom>
          <a:noFill/>
        </p:spPr>
        <p:txBody>
          <a:bodyPr wrap="square" rtlCol="0">
            <a:spAutoFit/>
          </a:bodyPr>
          <a:lstStyle/>
          <a:p>
            <a:r>
              <a:rPr lang="ja-JP" altLang="en-US" sz="1200" dirty="0" smtClean="0">
                <a:solidFill>
                  <a:prstClr val="black"/>
                </a:solidFill>
              </a:rPr>
              <a:t>ストック住宅戸数　［万戸］</a:t>
            </a:r>
            <a:endParaRPr lang="ja-JP" altLang="en-US" sz="1200" dirty="0">
              <a:solidFill>
                <a:prstClr val="black"/>
              </a:solidFill>
            </a:endParaRPr>
          </a:p>
        </p:txBody>
      </p:sp>
      <p:sp>
        <p:nvSpPr>
          <p:cNvPr id="92" name="テキスト ボックス 91"/>
          <p:cNvSpPr txBox="1"/>
          <p:nvPr/>
        </p:nvSpPr>
        <p:spPr>
          <a:xfrm>
            <a:off x="4202813" y="6144405"/>
            <a:ext cx="2163778" cy="553998"/>
          </a:xfrm>
          <a:prstGeom prst="rect">
            <a:avLst/>
          </a:prstGeom>
          <a:noFill/>
        </p:spPr>
        <p:txBody>
          <a:bodyPr wrap="square" rtlCol="0">
            <a:spAutoFit/>
          </a:bodyPr>
          <a:lstStyle/>
          <a:p>
            <a:r>
              <a:rPr lang="ja-JP" altLang="en-US" sz="1000" dirty="0" smtClean="0">
                <a:solidFill>
                  <a:prstClr val="black"/>
                </a:solidFill>
              </a:rPr>
              <a:t>既存：</a:t>
            </a:r>
            <a:r>
              <a:rPr lang="en-US" altLang="ja-JP" sz="1000" dirty="0" smtClean="0">
                <a:solidFill>
                  <a:prstClr val="black"/>
                </a:solidFill>
              </a:rPr>
              <a:t>2005</a:t>
            </a:r>
            <a:r>
              <a:rPr lang="ja-JP" altLang="en-US" sz="1000" dirty="0" smtClean="0">
                <a:solidFill>
                  <a:prstClr val="black"/>
                </a:solidFill>
              </a:rPr>
              <a:t>年時点に存在したもの</a:t>
            </a:r>
            <a:endParaRPr lang="en-US" altLang="ja-JP" sz="1000" dirty="0" smtClean="0">
              <a:solidFill>
                <a:prstClr val="black"/>
              </a:solidFill>
            </a:endParaRPr>
          </a:p>
          <a:p>
            <a:r>
              <a:rPr lang="ja-JP" altLang="en-US" sz="1000" dirty="0" smtClean="0">
                <a:solidFill>
                  <a:prstClr val="black"/>
                </a:solidFill>
              </a:rPr>
              <a:t>新築：それ以降に新築したもの</a:t>
            </a:r>
            <a:endParaRPr lang="en-US" altLang="ja-JP" sz="1000" dirty="0" smtClean="0">
              <a:solidFill>
                <a:prstClr val="black"/>
              </a:solidFill>
            </a:endParaRPr>
          </a:p>
          <a:p>
            <a:r>
              <a:rPr lang="ja-JP" altLang="en-US" sz="1000" dirty="0" smtClean="0">
                <a:solidFill>
                  <a:prstClr val="black"/>
                </a:solidFill>
              </a:rPr>
              <a:t>改修：それ以降に改修したもの</a:t>
            </a:r>
            <a:endParaRPr lang="ja-JP" altLang="en-US" sz="1000" dirty="0">
              <a:solidFill>
                <a:prstClr val="black"/>
              </a:solidFill>
            </a:endParaRPr>
          </a:p>
        </p:txBody>
      </p:sp>
      <p:sp>
        <p:nvSpPr>
          <p:cNvPr id="93" name="テキスト ボックス 92"/>
          <p:cNvSpPr txBox="1"/>
          <p:nvPr/>
        </p:nvSpPr>
        <p:spPr>
          <a:xfrm>
            <a:off x="4689714" y="3794181"/>
            <a:ext cx="899605" cy="276999"/>
          </a:xfrm>
          <a:prstGeom prst="rect">
            <a:avLst/>
          </a:prstGeom>
          <a:noFill/>
        </p:spPr>
        <p:txBody>
          <a:bodyPr wrap="none" rtlCol="0">
            <a:spAutoFit/>
          </a:bodyPr>
          <a:lstStyle/>
          <a:p>
            <a:r>
              <a:rPr lang="ja-JP" altLang="en-US" sz="1200" dirty="0" smtClean="0">
                <a:solidFill>
                  <a:prstClr val="black"/>
                </a:solidFill>
              </a:rPr>
              <a:t>▲</a:t>
            </a:r>
            <a:r>
              <a:rPr lang="en-US" altLang="ja-JP" sz="1200" dirty="0" smtClean="0">
                <a:solidFill>
                  <a:prstClr val="black"/>
                </a:solidFill>
              </a:rPr>
              <a:t>15%</a:t>
            </a:r>
            <a:r>
              <a:rPr lang="ja-JP" altLang="en-US" sz="1200" dirty="0" smtClean="0">
                <a:solidFill>
                  <a:prstClr val="black"/>
                </a:solidFill>
              </a:rPr>
              <a:t>ｹｰｽ</a:t>
            </a:r>
            <a:endParaRPr lang="ja-JP" altLang="en-US" sz="1200" dirty="0">
              <a:solidFill>
                <a:prstClr val="black"/>
              </a:solidFill>
            </a:endParaRPr>
          </a:p>
        </p:txBody>
      </p:sp>
      <p:sp>
        <p:nvSpPr>
          <p:cNvPr id="94" name="テキスト ボックス 93"/>
          <p:cNvSpPr txBox="1"/>
          <p:nvPr/>
        </p:nvSpPr>
        <p:spPr>
          <a:xfrm>
            <a:off x="5729354" y="3783620"/>
            <a:ext cx="899605" cy="276999"/>
          </a:xfrm>
          <a:prstGeom prst="rect">
            <a:avLst/>
          </a:prstGeom>
          <a:noFill/>
        </p:spPr>
        <p:txBody>
          <a:bodyPr wrap="none" rtlCol="0">
            <a:spAutoFit/>
          </a:bodyPr>
          <a:lstStyle/>
          <a:p>
            <a:r>
              <a:rPr lang="ja-JP" altLang="en-US" sz="1200" dirty="0" smtClean="0">
                <a:solidFill>
                  <a:prstClr val="black"/>
                </a:solidFill>
              </a:rPr>
              <a:t>▲</a:t>
            </a:r>
            <a:r>
              <a:rPr lang="en-US" altLang="ja-JP" sz="1200" dirty="0" smtClean="0">
                <a:solidFill>
                  <a:prstClr val="black"/>
                </a:solidFill>
              </a:rPr>
              <a:t>20%</a:t>
            </a:r>
            <a:r>
              <a:rPr lang="ja-JP" altLang="en-US" sz="1200" dirty="0" smtClean="0">
                <a:solidFill>
                  <a:prstClr val="black"/>
                </a:solidFill>
              </a:rPr>
              <a:t>ｹｰｽ</a:t>
            </a:r>
            <a:endParaRPr lang="ja-JP" altLang="en-US" sz="1200" dirty="0">
              <a:solidFill>
                <a:prstClr val="black"/>
              </a:solidFill>
            </a:endParaRPr>
          </a:p>
        </p:txBody>
      </p:sp>
      <p:sp>
        <p:nvSpPr>
          <p:cNvPr id="95" name="テキスト ボックス 94"/>
          <p:cNvSpPr txBox="1"/>
          <p:nvPr/>
        </p:nvSpPr>
        <p:spPr>
          <a:xfrm>
            <a:off x="6759941" y="3773060"/>
            <a:ext cx="899605" cy="276999"/>
          </a:xfrm>
          <a:prstGeom prst="rect">
            <a:avLst/>
          </a:prstGeom>
          <a:noFill/>
        </p:spPr>
        <p:txBody>
          <a:bodyPr wrap="none" rtlCol="0">
            <a:spAutoFit/>
          </a:bodyPr>
          <a:lstStyle/>
          <a:p>
            <a:r>
              <a:rPr lang="ja-JP" altLang="en-US" sz="1200" dirty="0" smtClean="0">
                <a:solidFill>
                  <a:prstClr val="black"/>
                </a:solidFill>
              </a:rPr>
              <a:t>▲</a:t>
            </a:r>
            <a:r>
              <a:rPr lang="en-US" altLang="ja-JP" sz="1200" dirty="0" smtClean="0">
                <a:solidFill>
                  <a:prstClr val="black"/>
                </a:solidFill>
              </a:rPr>
              <a:t>25%</a:t>
            </a:r>
            <a:r>
              <a:rPr lang="ja-JP" altLang="en-US" sz="1200" dirty="0" smtClean="0">
                <a:solidFill>
                  <a:prstClr val="black"/>
                </a:solidFill>
              </a:rPr>
              <a:t>ｹｰｽ</a:t>
            </a:r>
            <a:endParaRPr lang="ja-JP" altLang="en-US" sz="1200" dirty="0">
              <a:solidFill>
                <a:prstClr val="black"/>
              </a:solidFill>
            </a:endParaRPr>
          </a:p>
        </p:txBody>
      </p:sp>
      <p:sp>
        <p:nvSpPr>
          <p:cNvPr id="96" name="テキスト ボックス 95"/>
          <p:cNvSpPr txBox="1"/>
          <p:nvPr/>
        </p:nvSpPr>
        <p:spPr>
          <a:xfrm>
            <a:off x="18766" y="6336439"/>
            <a:ext cx="4199552" cy="276999"/>
          </a:xfrm>
          <a:prstGeom prst="rect">
            <a:avLst/>
          </a:prstGeom>
          <a:solidFill>
            <a:schemeClr val="bg1">
              <a:lumMod val="95000"/>
            </a:schemeClr>
          </a:solidFill>
          <a:ln>
            <a:solidFill>
              <a:schemeClr val="tx1"/>
            </a:solidFill>
          </a:ln>
          <a:effectLst/>
        </p:spPr>
        <p:txBody>
          <a:bodyPr wrap="square" lIns="36000" rIns="36000" rtlCol="0">
            <a:spAutoFit/>
          </a:bodyPr>
          <a:lstStyle/>
          <a:p>
            <a:pPr algn="ctr"/>
            <a:r>
              <a:rPr lang="en-US" altLang="ja-JP" sz="1200" dirty="0" smtClean="0">
                <a:solidFill>
                  <a:prstClr val="black"/>
                </a:solidFill>
                <a:latin typeface="Arial" pitchFamily="34" charset="0"/>
                <a:cs typeface="Arial" pitchFamily="34" charset="0"/>
              </a:rPr>
              <a:t>2020</a:t>
            </a:r>
            <a:r>
              <a:rPr lang="ja-JP" altLang="en-US" sz="1200" dirty="0" smtClean="0">
                <a:solidFill>
                  <a:prstClr val="black"/>
                </a:solidFill>
                <a:latin typeface="Arial" pitchFamily="34" charset="0"/>
                <a:cs typeface="Arial" pitchFamily="34" charset="0"/>
              </a:rPr>
              <a:t>年 削減量 </a:t>
            </a:r>
            <a:r>
              <a:rPr lang="en-US" altLang="ja-JP" sz="1200" dirty="0" smtClean="0">
                <a:solidFill>
                  <a:prstClr val="black"/>
                </a:solidFill>
                <a:latin typeface="Arial" pitchFamily="34" charset="0"/>
                <a:cs typeface="Arial" pitchFamily="34" charset="0"/>
              </a:rPr>
              <a:t>160</a:t>
            </a:r>
            <a:r>
              <a:rPr lang="ja-JP" altLang="en-US" sz="1200" dirty="0" smtClean="0">
                <a:solidFill>
                  <a:prstClr val="black"/>
                </a:solidFill>
                <a:latin typeface="Arial" pitchFamily="34" charset="0"/>
                <a:cs typeface="Arial" pitchFamily="34" charset="0"/>
              </a:rPr>
              <a:t>～</a:t>
            </a:r>
            <a:r>
              <a:rPr lang="en-US" altLang="ja-JP" sz="1200" dirty="0" smtClean="0">
                <a:solidFill>
                  <a:prstClr val="black"/>
                </a:solidFill>
                <a:latin typeface="Arial" pitchFamily="34" charset="0"/>
                <a:cs typeface="Arial" pitchFamily="34" charset="0"/>
              </a:rPr>
              <a:t>240</a:t>
            </a:r>
            <a:r>
              <a:rPr lang="ja-JP" altLang="en-US" sz="1200" dirty="0" smtClean="0">
                <a:solidFill>
                  <a:prstClr val="black"/>
                </a:solidFill>
                <a:latin typeface="Arial" pitchFamily="34" charset="0"/>
                <a:cs typeface="Arial" pitchFamily="34" charset="0"/>
              </a:rPr>
              <a:t>万トン</a:t>
            </a:r>
            <a:r>
              <a:rPr lang="en-US" altLang="ja-JP" sz="1200" dirty="0" smtClean="0">
                <a:solidFill>
                  <a:prstClr val="black"/>
                </a:solidFill>
                <a:latin typeface="Arial" pitchFamily="34" charset="0"/>
                <a:cs typeface="Arial" pitchFamily="34" charset="0"/>
              </a:rPr>
              <a:t>CO</a:t>
            </a:r>
            <a:r>
              <a:rPr lang="en-US" altLang="ja-JP" sz="800" dirty="0" smtClean="0">
                <a:solidFill>
                  <a:prstClr val="black"/>
                </a:solidFill>
                <a:latin typeface="Arial" pitchFamily="34" charset="0"/>
                <a:cs typeface="Arial" pitchFamily="34" charset="0"/>
              </a:rPr>
              <a:t>2</a:t>
            </a:r>
            <a:r>
              <a:rPr lang="ja-JP" altLang="en-US" sz="1200" dirty="0" smtClean="0">
                <a:solidFill>
                  <a:prstClr val="black"/>
                </a:solidFill>
                <a:latin typeface="Arial" pitchFamily="34" charset="0"/>
                <a:cs typeface="Arial" pitchFamily="34" charset="0"/>
              </a:rPr>
              <a:t>　追加投資額 </a:t>
            </a:r>
            <a:r>
              <a:rPr lang="en-US" altLang="ja-JP" sz="1200" dirty="0" smtClean="0">
                <a:solidFill>
                  <a:prstClr val="black"/>
                </a:solidFill>
                <a:latin typeface="Arial" pitchFamily="34" charset="0"/>
                <a:cs typeface="Arial" pitchFamily="34" charset="0"/>
              </a:rPr>
              <a:t>10</a:t>
            </a:r>
            <a:r>
              <a:rPr lang="ja-JP" altLang="en-US" sz="1200" dirty="0" smtClean="0">
                <a:solidFill>
                  <a:prstClr val="black"/>
                </a:solidFill>
                <a:latin typeface="Arial" pitchFamily="34" charset="0"/>
                <a:cs typeface="Arial" pitchFamily="34" charset="0"/>
              </a:rPr>
              <a:t>～</a:t>
            </a:r>
            <a:r>
              <a:rPr lang="en-US" altLang="ja-JP" sz="1200" dirty="0" smtClean="0">
                <a:solidFill>
                  <a:prstClr val="black"/>
                </a:solidFill>
                <a:latin typeface="Arial" pitchFamily="34" charset="0"/>
                <a:cs typeface="Arial" pitchFamily="34" charset="0"/>
              </a:rPr>
              <a:t>20</a:t>
            </a:r>
            <a:r>
              <a:rPr lang="ja-JP" altLang="en-US" sz="1200" dirty="0" smtClean="0">
                <a:solidFill>
                  <a:prstClr val="black"/>
                </a:solidFill>
                <a:latin typeface="Arial" pitchFamily="34" charset="0"/>
                <a:cs typeface="Arial" pitchFamily="34" charset="0"/>
              </a:rPr>
              <a:t>兆円</a:t>
            </a:r>
            <a:endParaRPr lang="ja-JP" altLang="en-US" sz="12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8182299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9450" y="1985963"/>
            <a:ext cx="5810250" cy="383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12"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191" name="Text Box 630"/>
          <p:cNvSpPr txBox="1">
            <a:spLocks noChangeArrowheads="1"/>
          </p:cNvSpPr>
          <p:nvPr/>
        </p:nvSpPr>
        <p:spPr bwMode="auto">
          <a:xfrm>
            <a:off x="58738" y="749300"/>
            <a:ext cx="8969375" cy="1014413"/>
          </a:xfrm>
          <a:prstGeom prst="rect">
            <a:avLst/>
          </a:prstGeom>
          <a:solidFill>
            <a:srgbClr val="F2F6FC"/>
          </a:solidFill>
          <a:ln w="9525">
            <a:solidFill>
              <a:schemeClr val="accent6">
                <a:lumMod val="75000"/>
              </a:schemeClr>
            </a:solidFill>
            <a:miter lim="800000"/>
            <a:headEnd/>
            <a:tailEnd/>
          </a:ln>
          <a:effectLst>
            <a:outerShdw blurRad="50800" dist="38100" dir="2700000" algn="tl" rotWithShape="0">
              <a:prstClr val="black">
                <a:alpha val="40000"/>
              </a:prstClr>
            </a:outerShdw>
          </a:effectLst>
        </p:spPr>
        <p:txBody>
          <a:bodyPr>
            <a:spAutoFit/>
          </a:bodyPr>
          <a:lstStyle/>
          <a:p>
            <a:pPr fontAlgn="base">
              <a:lnSpc>
                <a:spcPct val="125000"/>
              </a:lnSpc>
              <a:spcBef>
                <a:spcPct val="0"/>
              </a:spcBef>
              <a:spcAft>
                <a:spcPct val="0"/>
              </a:spcAft>
              <a:defRPr/>
            </a:pPr>
            <a:r>
              <a:rPr lang="ja-JP" altLang="en-US" sz="1600">
                <a:solidFill>
                  <a:prstClr val="black"/>
                </a:solidFill>
                <a:cs typeface="Arial" pitchFamily="34" charset="0"/>
              </a:rPr>
              <a:t> </a:t>
            </a:r>
            <a:r>
              <a:rPr lang="en-US" altLang="ja-JP" sz="1600">
                <a:solidFill>
                  <a:prstClr val="black"/>
                </a:solidFill>
                <a:cs typeface="Arial" pitchFamily="34" charset="0"/>
              </a:rPr>
              <a:t>2020</a:t>
            </a:r>
            <a:r>
              <a:rPr lang="ja-JP" altLang="en-US" sz="1600">
                <a:solidFill>
                  <a:prstClr val="black"/>
                </a:solidFill>
                <a:cs typeface="Arial" pitchFamily="34" charset="0"/>
              </a:rPr>
              <a:t>年▲</a:t>
            </a:r>
            <a:r>
              <a:rPr lang="en-US" altLang="ja-JP" sz="1600">
                <a:solidFill>
                  <a:prstClr val="black"/>
                </a:solidFill>
                <a:cs typeface="Arial" pitchFamily="34" charset="0"/>
              </a:rPr>
              <a:t>15</a:t>
            </a:r>
            <a:r>
              <a:rPr lang="ja-JP" altLang="en-US" sz="1600">
                <a:solidFill>
                  <a:prstClr val="black"/>
                </a:solidFill>
                <a:cs typeface="Arial" pitchFamily="34" charset="0"/>
              </a:rPr>
              <a:t>％～▲</a:t>
            </a:r>
            <a:r>
              <a:rPr lang="en-US" altLang="ja-JP" sz="1600">
                <a:solidFill>
                  <a:prstClr val="black"/>
                </a:solidFill>
                <a:cs typeface="Arial" pitchFamily="34" charset="0"/>
              </a:rPr>
              <a:t>25%</a:t>
            </a:r>
            <a:r>
              <a:rPr lang="ja-JP" altLang="en-US" sz="1600">
                <a:solidFill>
                  <a:prstClr val="black"/>
                </a:solidFill>
                <a:cs typeface="Arial" pitchFamily="34" charset="0"/>
              </a:rPr>
              <a:t>を実現するための追加的な投資額は年平均</a:t>
            </a:r>
            <a:r>
              <a:rPr lang="ja-JP" altLang="en-US" sz="1600">
                <a:solidFill>
                  <a:prstClr val="black"/>
                </a:solidFill>
                <a:latin typeface="ＭＳ ゴシック" pitchFamily="49" charset="-128"/>
                <a:cs typeface="Arial" pitchFamily="34" charset="0"/>
              </a:rPr>
              <a:t>６</a:t>
            </a:r>
            <a:r>
              <a:rPr lang="ja-JP" altLang="en-US" sz="1600">
                <a:solidFill>
                  <a:prstClr val="black"/>
                </a:solidFill>
                <a:cs typeface="Arial" pitchFamily="34" charset="0"/>
              </a:rPr>
              <a:t>～</a:t>
            </a:r>
            <a:r>
              <a:rPr lang="ja-JP" altLang="en-US" sz="1600">
                <a:solidFill>
                  <a:prstClr val="black"/>
                </a:solidFill>
                <a:latin typeface="ＭＳ ゴシック" pitchFamily="49" charset="-128"/>
                <a:cs typeface="Arial" pitchFamily="34" charset="0"/>
              </a:rPr>
              <a:t>１０</a:t>
            </a:r>
            <a:r>
              <a:rPr lang="ja-JP" altLang="en-US" sz="1600">
                <a:solidFill>
                  <a:prstClr val="black"/>
                </a:solidFill>
                <a:cs typeface="Arial" pitchFamily="34" charset="0"/>
              </a:rPr>
              <a:t>兆円。この費用を社会全体で支出しなければ対策導入が進まず目標達成が困難だが、それだけの新市場の創出も意味する。</a:t>
            </a:r>
            <a:endParaRPr lang="en-US" altLang="ja-JP" sz="1600">
              <a:solidFill>
                <a:prstClr val="black"/>
              </a:solidFill>
              <a:cs typeface="Arial" pitchFamily="34" charset="0"/>
            </a:endParaRPr>
          </a:p>
        </p:txBody>
      </p:sp>
      <p:sp>
        <p:nvSpPr>
          <p:cNvPr id="39942" name="Text Box 1014"/>
          <p:cNvSpPr txBox="1">
            <a:spLocks noChangeArrowheads="1"/>
          </p:cNvSpPr>
          <p:nvPr/>
        </p:nvSpPr>
        <p:spPr bwMode="auto">
          <a:xfrm>
            <a:off x="2371725" y="1736725"/>
            <a:ext cx="3646488"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541338" indent="-541338"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ct val="130000"/>
              </a:lnSpc>
              <a:spcBef>
                <a:spcPct val="0"/>
              </a:spcBef>
              <a:spcAft>
                <a:spcPct val="0"/>
              </a:spcAft>
            </a:pPr>
            <a:r>
              <a:rPr lang="en-US" altLang="ja-JP" smtClean="0">
                <a:solidFill>
                  <a:prstClr val="black"/>
                </a:solidFill>
                <a:latin typeface="ＭＳ ゴシック" pitchFamily="49" charset="-128"/>
                <a:ea typeface="ＭＳ ゴシック" pitchFamily="49" charset="-128"/>
              </a:rPr>
              <a:t>【</a:t>
            </a:r>
            <a:r>
              <a:rPr lang="ja-JP" altLang="en-US" smtClean="0">
                <a:solidFill>
                  <a:prstClr val="black"/>
                </a:solidFill>
                <a:latin typeface="ＭＳ ゴシック" pitchFamily="49" charset="-128"/>
                <a:ea typeface="ＭＳ ゴシック" pitchFamily="49" charset="-128"/>
              </a:rPr>
              <a:t>削減目標に応じた追加投資額</a:t>
            </a:r>
            <a:r>
              <a:rPr lang="en-US" altLang="ja-JP" smtClean="0">
                <a:solidFill>
                  <a:prstClr val="black"/>
                </a:solidFill>
                <a:latin typeface="ＭＳ ゴシック" pitchFamily="49" charset="-128"/>
                <a:ea typeface="ＭＳ ゴシック" pitchFamily="49" charset="-128"/>
              </a:rPr>
              <a:t>】</a:t>
            </a:r>
            <a:endParaRPr lang="ja-JP" altLang="en-US" smtClean="0">
              <a:solidFill>
                <a:prstClr val="black"/>
              </a:solidFill>
              <a:latin typeface="ＭＳ ゴシック" pitchFamily="49" charset="-128"/>
              <a:ea typeface="ＭＳ ゴシック" pitchFamily="49" charset="-128"/>
            </a:endParaRPr>
          </a:p>
        </p:txBody>
      </p:sp>
      <p:sp>
        <p:nvSpPr>
          <p:cNvPr id="13" name="正方形/長方形 12"/>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14"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8673199A-9D22-4C08-B7A7-B01BE1E923EE}"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24</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22" name="Rectangle 58"/>
          <p:cNvSpPr>
            <a:spLocks noChangeArrowheads="1"/>
          </p:cNvSpPr>
          <p:nvPr/>
        </p:nvSpPr>
        <p:spPr bwMode="auto">
          <a:xfrm>
            <a:off x="0" y="283233"/>
            <a:ext cx="9144000" cy="287337"/>
          </a:xfrm>
          <a:prstGeom prst="rect">
            <a:avLst/>
          </a:prstGeom>
          <a:noFill/>
          <a:ln w="9525">
            <a:noFill/>
            <a:miter lim="800000"/>
            <a:headEnd/>
            <a:tailEnd/>
          </a:ln>
        </p:spPr>
        <p:txBody>
          <a:bodyPr anchor="ctr"/>
          <a:lstStyle/>
          <a:p>
            <a:pPr algn="ctr" fontAlgn="base">
              <a:spcBef>
                <a:spcPct val="0"/>
              </a:spcBef>
              <a:spcAft>
                <a:spcPct val="0"/>
              </a:spcAft>
              <a:defRPr/>
            </a:pPr>
            <a:r>
              <a:rPr lang="ja-JP" altLang="en-US" sz="2400" dirty="0">
                <a:ln>
                  <a:solidFill>
                    <a:prstClr val="black">
                      <a:lumMod val="65000"/>
                      <a:lumOff val="35000"/>
                    </a:prstClr>
                  </a:solidFill>
                </a:ln>
                <a:solidFill>
                  <a:prstClr val="black"/>
                </a:solidFill>
                <a:cs typeface="Arial" pitchFamily="34" charset="0"/>
              </a:rPr>
              <a:t>（５）削減目標の達成に必要な投資額は？</a:t>
            </a:r>
          </a:p>
        </p:txBody>
      </p:sp>
      <p:sp>
        <p:nvSpPr>
          <p:cNvPr id="39946" name="Text Box 1014"/>
          <p:cNvSpPr txBox="1">
            <a:spLocks noChangeArrowheads="1"/>
          </p:cNvSpPr>
          <p:nvPr/>
        </p:nvSpPr>
        <p:spPr bwMode="auto">
          <a:xfrm rot="-5400000">
            <a:off x="703262" y="3449638"/>
            <a:ext cx="244157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541338" indent="-541338"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ct val="130000"/>
              </a:lnSpc>
              <a:spcBef>
                <a:spcPct val="0"/>
              </a:spcBef>
              <a:spcAft>
                <a:spcPct val="0"/>
              </a:spcAft>
            </a:pPr>
            <a:r>
              <a:rPr lang="ja-JP" altLang="en-US" sz="1600" smtClean="0">
                <a:solidFill>
                  <a:prstClr val="black"/>
                </a:solidFill>
                <a:latin typeface="ＭＳ ゴシック" pitchFamily="49" charset="-128"/>
                <a:ea typeface="ＭＳ ゴシック" pitchFamily="49" charset="-128"/>
              </a:rPr>
              <a:t>追加投資額（兆円／年）</a:t>
            </a:r>
          </a:p>
        </p:txBody>
      </p:sp>
      <p:sp>
        <p:nvSpPr>
          <p:cNvPr id="18" name="Text Box 630"/>
          <p:cNvSpPr txBox="1">
            <a:spLocks noChangeArrowheads="1"/>
          </p:cNvSpPr>
          <p:nvPr/>
        </p:nvSpPr>
        <p:spPr bwMode="auto">
          <a:xfrm>
            <a:off x="377825" y="6059488"/>
            <a:ext cx="8301038" cy="708025"/>
          </a:xfrm>
          <a:prstGeom prst="rect">
            <a:avLst/>
          </a:prstGeom>
          <a:solidFill>
            <a:srgbClr val="F2F6FC"/>
          </a:solidFill>
          <a:ln w="9525">
            <a:solidFill>
              <a:schemeClr val="accent6">
                <a:lumMod val="75000"/>
              </a:schemeClr>
            </a:solidFill>
            <a:miter lim="800000"/>
            <a:headEnd/>
            <a:tailEnd/>
          </a:ln>
          <a:effectLst>
            <a:outerShdw blurRad="50800" dist="38100" dir="2700000" algn="tl" rotWithShape="0">
              <a:prstClr val="black">
                <a:alpha val="40000"/>
              </a:prstClr>
            </a:outerShdw>
          </a:effectLst>
        </p:spPr>
        <p:txBody>
          <a:bodyPr>
            <a:spAutoFit/>
          </a:bodyPr>
          <a:lstStyle/>
          <a:p>
            <a:pPr fontAlgn="base">
              <a:lnSpc>
                <a:spcPct val="125000"/>
              </a:lnSpc>
              <a:spcBef>
                <a:spcPct val="0"/>
              </a:spcBef>
              <a:spcAft>
                <a:spcPct val="0"/>
              </a:spcAft>
              <a:defRPr/>
            </a:pPr>
            <a:r>
              <a:rPr lang="ja-JP" altLang="en-US" sz="1600" dirty="0">
                <a:ln w="3175">
                  <a:noFill/>
                </a:ln>
                <a:solidFill>
                  <a:prstClr val="black"/>
                </a:solidFill>
                <a:latin typeface="ＭＳ Ｐゴシック" pitchFamily="50" charset="-128"/>
                <a:ea typeface="ＭＳ Ｐゴシック" pitchFamily="50" charset="-128"/>
                <a:cs typeface="Arial" pitchFamily="34" charset="0"/>
              </a:rPr>
              <a:t>・低炭素製品を選択した消費者と当該製品を製造した企業が報われる施策が求められる。</a:t>
            </a:r>
            <a:endParaRPr lang="en-US" altLang="ja-JP" sz="1600" dirty="0">
              <a:ln w="3175">
                <a:noFill/>
              </a:ln>
              <a:solidFill>
                <a:prstClr val="black"/>
              </a:solidFill>
              <a:latin typeface="ＭＳ Ｐゴシック" pitchFamily="50" charset="-128"/>
              <a:ea typeface="ＭＳ Ｐゴシック" pitchFamily="50" charset="-128"/>
              <a:cs typeface="Arial" pitchFamily="34" charset="0"/>
            </a:endParaRPr>
          </a:p>
          <a:p>
            <a:pPr fontAlgn="base">
              <a:lnSpc>
                <a:spcPct val="125000"/>
              </a:lnSpc>
              <a:spcBef>
                <a:spcPct val="0"/>
              </a:spcBef>
              <a:spcAft>
                <a:spcPct val="0"/>
              </a:spcAft>
              <a:defRPr/>
            </a:pPr>
            <a:r>
              <a:rPr lang="ja-JP" altLang="en-US" sz="1600" dirty="0">
                <a:ln w="3175">
                  <a:noFill/>
                </a:ln>
                <a:solidFill>
                  <a:prstClr val="black"/>
                </a:solidFill>
                <a:latin typeface="ＭＳ Ｐゴシック" pitchFamily="50" charset="-128"/>
                <a:ea typeface="ＭＳ Ｐゴシック" pitchFamily="50" charset="-128"/>
                <a:cs typeface="Arial" pitchFamily="34" charset="0"/>
              </a:rPr>
              <a:t>・グリーン・イノベーションへつながる投資であることから積極的に進めていく事が必要。</a:t>
            </a:r>
          </a:p>
        </p:txBody>
      </p:sp>
      <p:sp>
        <p:nvSpPr>
          <p:cNvPr id="39948" name="Text Box 1014"/>
          <p:cNvSpPr txBox="1">
            <a:spLocks noChangeArrowheads="1"/>
          </p:cNvSpPr>
          <p:nvPr/>
        </p:nvSpPr>
        <p:spPr bwMode="auto">
          <a:xfrm>
            <a:off x="182563" y="5722938"/>
            <a:ext cx="413067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41338" indent="-541338"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ct val="130000"/>
              </a:lnSpc>
              <a:spcBef>
                <a:spcPct val="0"/>
              </a:spcBef>
              <a:spcAft>
                <a:spcPct val="0"/>
              </a:spcAft>
            </a:pPr>
            <a:r>
              <a:rPr lang="ja-JP" altLang="en-US" sz="1600" smtClean="0">
                <a:solidFill>
                  <a:prstClr val="black"/>
                </a:solidFill>
                <a:latin typeface="ＭＳ ゴシック" pitchFamily="49" charset="-128"/>
                <a:ea typeface="ＭＳ ゴシック" pitchFamily="49" charset="-128"/>
              </a:rPr>
              <a:t>○ロードマップ小委員会での意見</a:t>
            </a:r>
          </a:p>
        </p:txBody>
      </p:sp>
      <p:sp>
        <p:nvSpPr>
          <p:cNvPr id="39949" name="テキスト ボックス 14"/>
          <p:cNvSpPr txBox="1">
            <a:spLocks noChangeArrowheads="1"/>
          </p:cNvSpPr>
          <p:nvPr/>
        </p:nvSpPr>
        <p:spPr bwMode="auto">
          <a:xfrm>
            <a:off x="6062663" y="1917700"/>
            <a:ext cx="2873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mtClean="0">
                <a:solidFill>
                  <a:srgbClr val="D6004E"/>
                </a:solidFill>
              </a:rPr>
              <a:t>年間６～</a:t>
            </a:r>
            <a:r>
              <a:rPr lang="en-US" altLang="ja-JP" smtClean="0">
                <a:solidFill>
                  <a:srgbClr val="D6004E"/>
                </a:solidFill>
              </a:rPr>
              <a:t>10</a:t>
            </a:r>
            <a:r>
              <a:rPr lang="ja-JP" altLang="en-US" smtClean="0">
                <a:solidFill>
                  <a:srgbClr val="D6004E"/>
                </a:solidFill>
              </a:rPr>
              <a:t>兆円を社会全体</a:t>
            </a:r>
            <a:endParaRPr lang="en-US" altLang="ja-JP" smtClean="0">
              <a:solidFill>
                <a:srgbClr val="D6004E"/>
              </a:solidFill>
            </a:endParaRPr>
          </a:p>
          <a:p>
            <a:pPr eaLnBrk="1" fontAlgn="base" hangingPunct="1">
              <a:spcBef>
                <a:spcPct val="0"/>
              </a:spcBef>
              <a:spcAft>
                <a:spcPct val="0"/>
              </a:spcAft>
            </a:pPr>
            <a:r>
              <a:rPr lang="ja-JP" altLang="en-US" smtClean="0">
                <a:solidFill>
                  <a:srgbClr val="D6004E"/>
                </a:solidFill>
              </a:rPr>
              <a:t>で支出することが必要</a:t>
            </a:r>
          </a:p>
        </p:txBody>
      </p:sp>
      <p:sp>
        <p:nvSpPr>
          <p:cNvPr id="19" name="角丸四角形 18"/>
          <p:cNvSpPr/>
          <p:nvPr/>
        </p:nvSpPr>
        <p:spPr>
          <a:xfrm rot="19915279">
            <a:off x="2609850" y="2814638"/>
            <a:ext cx="2757488" cy="379412"/>
          </a:xfrm>
          <a:prstGeom prst="roundRect">
            <a:avLst>
              <a:gd name="adj" fmla="val 50000"/>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cxnSp>
        <p:nvCxnSpPr>
          <p:cNvPr id="23" name="直線矢印コネクタ 22"/>
          <p:cNvCxnSpPr>
            <a:stCxn id="39949" idx="1"/>
            <a:endCxn id="19" idx="3"/>
          </p:cNvCxnSpPr>
          <p:nvPr/>
        </p:nvCxnSpPr>
        <p:spPr>
          <a:xfrm rot="10800000" flipV="1">
            <a:off x="5205413" y="2241550"/>
            <a:ext cx="857250" cy="114300"/>
          </a:xfrm>
          <a:prstGeom prst="straightConnector1">
            <a:avLst/>
          </a:prstGeom>
          <a:ln>
            <a:solidFill>
              <a:srgbClr val="D6004E"/>
            </a:solidFill>
            <a:tailEnd type="arrow"/>
          </a:ln>
        </p:spPr>
        <p:style>
          <a:lnRef idx="1">
            <a:schemeClr val="accent1"/>
          </a:lnRef>
          <a:fillRef idx="0">
            <a:schemeClr val="accent1"/>
          </a:fillRef>
          <a:effectRef idx="0">
            <a:schemeClr val="accent1"/>
          </a:effectRef>
          <a:fontRef idx="minor">
            <a:schemeClr val="tx1"/>
          </a:fontRef>
        </p:style>
      </p:cxnSp>
      <p:sp>
        <p:nvSpPr>
          <p:cNvPr id="25" name="1 つの角を丸めた四角形 24"/>
          <p:cNvSpPr/>
          <p:nvPr/>
        </p:nvSpPr>
        <p:spPr>
          <a:xfrm rot="10800000">
            <a:off x="0" y="-7938"/>
            <a:ext cx="2905125" cy="238126"/>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6" name="正方形/長方形 25"/>
          <p:cNvSpPr/>
          <p:nvPr/>
        </p:nvSpPr>
        <p:spPr>
          <a:xfrm>
            <a:off x="0" y="0"/>
            <a:ext cx="3062513" cy="2322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Ⅳ. 2020</a:t>
            </a:r>
            <a:r>
              <a:rPr lang="ja-JP" altLang="en-US" sz="1400" dirty="0">
                <a:ln w="3175">
                  <a:solidFill>
                    <a:prstClr val="white">
                      <a:lumMod val="95000"/>
                    </a:prstClr>
                  </a:solidFill>
                </a:ln>
                <a:solidFill>
                  <a:prstClr val="white"/>
                </a:solidFill>
                <a:cs typeface="Arial" pitchFamily="34" charset="0"/>
              </a:rPr>
              <a:t>年目標達成のためには･･･</a:t>
            </a:r>
          </a:p>
        </p:txBody>
      </p:sp>
      <p:sp>
        <p:nvSpPr>
          <p:cNvPr id="20" name="右中かっこ 19"/>
          <p:cNvSpPr/>
          <p:nvPr/>
        </p:nvSpPr>
        <p:spPr>
          <a:xfrm>
            <a:off x="7416800" y="2540000"/>
            <a:ext cx="442913" cy="2816225"/>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ja-JP" altLang="en-US">
              <a:solidFill>
                <a:prstClr val="black"/>
              </a:solidFill>
            </a:endParaRPr>
          </a:p>
        </p:txBody>
      </p:sp>
      <p:sp>
        <p:nvSpPr>
          <p:cNvPr id="39955" name="テキスト ボックス 23"/>
          <p:cNvSpPr txBox="1">
            <a:spLocks noChangeArrowheads="1"/>
          </p:cNvSpPr>
          <p:nvPr/>
        </p:nvSpPr>
        <p:spPr bwMode="auto">
          <a:xfrm>
            <a:off x="7700963" y="3613150"/>
            <a:ext cx="1306512" cy="164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ja-JP" altLang="en-US" sz="1600" smtClean="0">
                <a:solidFill>
                  <a:srgbClr val="E60058"/>
                </a:solidFill>
              </a:rPr>
              <a:t>グリーン</a:t>
            </a:r>
          </a:p>
          <a:p>
            <a:pPr algn="ctr" eaLnBrk="1" fontAlgn="base" hangingPunct="1">
              <a:spcBef>
                <a:spcPct val="0"/>
              </a:spcBef>
              <a:spcAft>
                <a:spcPct val="0"/>
              </a:spcAft>
            </a:pPr>
            <a:r>
              <a:rPr lang="ja-JP" altLang="en-US" sz="1600" smtClean="0">
                <a:solidFill>
                  <a:srgbClr val="E60058"/>
                </a:solidFill>
              </a:rPr>
              <a:t>市場創出</a:t>
            </a:r>
          </a:p>
          <a:p>
            <a:pPr algn="ctr" eaLnBrk="1" fontAlgn="base" hangingPunct="1">
              <a:spcBef>
                <a:spcPct val="0"/>
              </a:spcBef>
              <a:spcAft>
                <a:spcPct val="0"/>
              </a:spcAft>
            </a:pPr>
            <a:endParaRPr lang="en-US" altLang="ja-JP" smtClean="0">
              <a:solidFill>
                <a:srgbClr val="E60058"/>
              </a:solidFill>
            </a:endParaRPr>
          </a:p>
          <a:p>
            <a:pPr algn="ctr" eaLnBrk="1" fontAlgn="base" hangingPunct="1">
              <a:spcBef>
                <a:spcPct val="0"/>
              </a:spcBef>
              <a:spcAft>
                <a:spcPct val="0"/>
              </a:spcAft>
            </a:pPr>
            <a:endParaRPr lang="en-US" altLang="ja-JP" smtClean="0">
              <a:solidFill>
                <a:srgbClr val="E60058"/>
              </a:solidFill>
            </a:endParaRPr>
          </a:p>
          <a:p>
            <a:pPr algn="ctr" eaLnBrk="1" fontAlgn="base" hangingPunct="1">
              <a:spcBef>
                <a:spcPct val="0"/>
              </a:spcBef>
              <a:spcAft>
                <a:spcPct val="0"/>
              </a:spcAft>
            </a:pPr>
            <a:endParaRPr lang="en-US" altLang="ja-JP" smtClean="0">
              <a:solidFill>
                <a:srgbClr val="E60058"/>
              </a:solidFill>
            </a:endParaRPr>
          </a:p>
          <a:p>
            <a:pPr algn="ctr" eaLnBrk="1" fontAlgn="base" hangingPunct="1">
              <a:spcBef>
                <a:spcPct val="0"/>
              </a:spcBef>
              <a:spcAft>
                <a:spcPct val="0"/>
              </a:spcAft>
            </a:pPr>
            <a:r>
              <a:rPr lang="ja-JP" altLang="en-US" sz="1600" smtClean="0">
                <a:solidFill>
                  <a:srgbClr val="E60058"/>
                </a:solidFill>
              </a:rPr>
              <a:t>グリーン成長</a:t>
            </a:r>
          </a:p>
        </p:txBody>
      </p:sp>
      <p:sp>
        <p:nvSpPr>
          <p:cNvPr id="39956" name="Text Box 20"/>
          <p:cNvSpPr txBox="1">
            <a:spLocks noChangeArrowheads="1"/>
          </p:cNvSpPr>
          <p:nvPr/>
        </p:nvSpPr>
        <p:spPr bwMode="auto">
          <a:xfrm>
            <a:off x="8104188" y="42560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endParaRPr lang="ja-JP" altLang="en-US" smtClean="0">
              <a:solidFill>
                <a:prstClr val="black"/>
              </a:solidFill>
            </a:endParaRPr>
          </a:p>
        </p:txBody>
      </p:sp>
      <p:sp>
        <p:nvSpPr>
          <p:cNvPr id="39957" name="AutoShape 21"/>
          <p:cNvSpPr>
            <a:spLocks noChangeArrowheads="1"/>
          </p:cNvSpPr>
          <p:nvPr/>
        </p:nvSpPr>
        <p:spPr bwMode="auto">
          <a:xfrm>
            <a:off x="8077200" y="4378325"/>
            <a:ext cx="546100" cy="407988"/>
          </a:xfrm>
          <a:prstGeom prst="downArrow">
            <a:avLst>
              <a:gd name="adj1" fmla="val 50000"/>
              <a:gd name="adj2" fmla="val 25000"/>
            </a:avLst>
          </a:prstGeom>
          <a:solidFill>
            <a:schemeClr val="bg1"/>
          </a:solidFill>
          <a:ln w="9525">
            <a:solidFill>
              <a:schemeClr val="tx1"/>
            </a:solidFill>
            <a:miter lim="800000"/>
            <a:headEnd/>
            <a:tailEnd/>
          </a:ln>
        </p:spPr>
        <p:txBody>
          <a:bodyPr vert="eaVert"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39958" name="AutoShape 23"/>
          <p:cNvSpPr>
            <a:spLocks noChangeArrowheads="1"/>
          </p:cNvSpPr>
          <p:nvPr/>
        </p:nvSpPr>
        <p:spPr bwMode="auto">
          <a:xfrm>
            <a:off x="8135938" y="2905125"/>
            <a:ext cx="485775" cy="366713"/>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Tree>
    <p:extLst>
      <p:ext uri="{BB962C8B-B14F-4D97-AF65-F5344CB8AC3E}">
        <p14:creationId xmlns:p14="http://schemas.microsoft.com/office/powerpoint/2010/main" val="10498121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12"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191" name="Text Box 630"/>
          <p:cNvSpPr txBox="1">
            <a:spLocks noChangeArrowheads="1"/>
          </p:cNvSpPr>
          <p:nvPr/>
        </p:nvSpPr>
        <p:spPr bwMode="auto">
          <a:xfrm>
            <a:off x="76200" y="714375"/>
            <a:ext cx="9001125" cy="1322388"/>
          </a:xfrm>
          <a:prstGeom prst="rect">
            <a:avLst/>
          </a:prstGeom>
          <a:solidFill>
            <a:srgbClr val="F2F6FC"/>
          </a:solidFill>
          <a:ln w="9525">
            <a:solidFill>
              <a:schemeClr val="accent6">
                <a:lumMod val="75000"/>
              </a:schemeClr>
            </a:solidFill>
            <a:miter lim="800000"/>
            <a:headEnd/>
            <a:tailEnd/>
          </a:ln>
          <a:effectLst>
            <a:outerShdw blurRad="50800" dist="38100" dir="2700000" algn="tl" rotWithShape="0">
              <a:prstClr val="black">
                <a:alpha val="40000"/>
              </a:prstClr>
            </a:outerShdw>
          </a:effectLst>
        </p:spPr>
        <p:txBody>
          <a:bodyPr>
            <a:spAutoFit/>
          </a:bodyPr>
          <a:lstStyle/>
          <a:p>
            <a:pPr fontAlgn="base">
              <a:lnSpc>
                <a:spcPct val="125000"/>
              </a:lnSpc>
              <a:spcBef>
                <a:spcPct val="0"/>
              </a:spcBef>
              <a:spcAft>
                <a:spcPct val="0"/>
              </a:spcAft>
              <a:defRPr/>
            </a:pPr>
            <a:r>
              <a:rPr lang="ja-JP" altLang="en-US" sz="1600" dirty="0">
                <a:solidFill>
                  <a:prstClr val="black"/>
                </a:solidFill>
                <a:cs typeface="Arial" pitchFamily="34" charset="0"/>
              </a:rPr>
              <a:t>気候安定化対策のための追加投資額は、エネルギー費用の節約効果により、日本全体としては</a:t>
            </a:r>
            <a:r>
              <a:rPr lang="en-US" altLang="ja-JP" sz="1600" dirty="0">
                <a:solidFill>
                  <a:prstClr val="black"/>
                </a:solidFill>
                <a:cs typeface="Arial" pitchFamily="34" charset="0"/>
              </a:rPr>
              <a:t>2020</a:t>
            </a:r>
            <a:r>
              <a:rPr lang="ja-JP" altLang="en-US" sz="1600" dirty="0">
                <a:solidFill>
                  <a:prstClr val="black"/>
                </a:solidFill>
                <a:cs typeface="Arial" pitchFamily="34" charset="0"/>
              </a:rPr>
              <a:t>年までに追加投資額の半分、</a:t>
            </a:r>
            <a:r>
              <a:rPr lang="en-US" altLang="ja-JP" sz="1600" dirty="0">
                <a:solidFill>
                  <a:prstClr val="black"/>
                </a:solidFill>
                <a:cs typeface="Arial" pitchFamily="34" charset="0"/>
              </a:rPr>
              <a:t>2030</a:t>
            </a:r>
            <a:r>
              <a:rPr lang="ja-JP" altLang="en-US" sz="1600" dirty="0">
                <a:solidFill>
                  <a:prstClr val="black"/>
                </a:solidFill>
                <a:cs typeface="Arial" pitchFamily="34" charset="0"/>
              </a:rPr>
              <a:t>年までに追加投資額に匹敵する金額が回収可能。初期費用をどのように分担し、どのような仕組みで費用の回収を速やかに行っていくかについて更なる検討が必要。</a:t>
            </a:r>
          </a:p>
        </p:txBody>
      </p:sp>
      <p:sp>
        <p:nvSpPr>
          <p:cNvPr id="13" name="正方形/長方形 12"/>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14"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B90A6913-4E43-4453-8094-856039755B88}"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25</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22" name="Rectangle 58"/>
          <p:cNvSpPr>
            <a:spLocks noChangeArrowheads="1"/>
          </p:cNvSpPr>
          <p:nvPr/>
        </p:nvSpPr>
        <p:spPr bwMode="auto">
          <a:xfrm>
            <a:off x="0" y="268719"/>
            <a:ext cx="9144000" cy="287337"/>
          </a:xfrm>
          <a:prstGeom prst="rect">
            <a:avLst/>
          </a:prstGeom>
          <a:noFill/>
          <a:ln w="9525">
            <a:noFill/>
            <a:miter lim="800000"/>
            <a:headEnd/>
            <a:tailEnd/>
          </a:ln>
        </p:spPr>
        <p:txBody>
          <a:bodyPr anchor="ctr"/>
          <a:lstStyle/>
          <a:p>
            <a:pPr algn="ctr" fontAlgn="base">
              <a:spcBef>
                <a:spcPct val="0"/>
              </a:spcBef>
              <a:spcAft>
                <a:spcPct val="0"/>
              </a:spcAft>
              <a:defRPr/>
            </a:pPr>
            <a:r>
              <a:rPr lang="ja-JP" altLang="en-US" sz="2400" dirty="0">
                <a:ln>
                  <a:solidFill>
                    <a:prstClr val="black">
                      <a:lumMod val="65000"/>
                      <a:lumOff val="35000"/>
                    </a:prstClr>
                  </a:solidFill>
                </a:ln>
                <a:solidFill>
                  <a:prstClr val="black"/>
                </a:solidFill>
                <a:cs typeface="Arial" pitchFamily="34" charset="0"/>
              </a:rPr>
              <a:t>（６）低炭素投資に伴う省エネメリットはどの程度？</a:t>
            </a:r>
          </a:p>
        </p:txBody>
      </p:sp>
      <p:sp>
        <p:nvSpPr>
          <p:cNvPr id="18" name="Text Box 630"/>
          <p:cNvSpPr txBox="1">
            <a:spLocks noChangeArrowheads="1"/>
          </p:cNvSpPr>
          <p:nvPr/>
        </p:nvSpPr>
        <p:spPr bwMode="auto">
          <a:xfrm>
            <a:off x="331788" y="6002338"/>
            <a:ext cx="8339137" cy="803275"/>
          </a:xfrm>
          <a:prstGeom prst="rect">
            <a:avLst/>
          </a:prstGeom>
          <a:solidFill>
            <a:srgbClr val="F2F6FC"/>
          </a:solidFill>
          <a:ln w="9525">
            <a:solidFill>
              <a:schemeClr val="accent6">
                <a:lumMod val="75000"/>
              </a:schemeClr>
            </a:solidFill>
            <a:miter lim="800000"/>
            <a:headEnd/>
            <a:tailEnd/>
          </a:ln>
          <a:effectLst>
            <a:outerShdw blurRad="50800" dist="38100" dir="2700000" algn="tl" rotWithShape="0">
              <a:prstClr val="black">
                <a:alpha val="40000"/>
              </a:prstClr>
            </a:outerShdw>
          </a:effectLst>
        </p:spPr>
        <p:txBody>
          <a:bodyPr tIns="36000" bIns="36000">
            <a:spAutoFit/>
          </a:bodyPr>
          <a:lstStyle/>
          <a:p>
            <a:pPr fontAlgn="base">
              <a:lnSpc>
                <a:spcPct val="110000"/>
              </a:lnSpc>
              <a:spcBef>
                <a:spcPct val="0"/>
              </a:spcBef>
              <a:spcAft>
                <a:spcPct val="0"/>
              </a:spcAft>
              <a:defRPr/>
            </a:pPr>
            <a:r>
              <a:rPr lang="ja-JP" altLang="en-US" sz="1500" dirty="0">
                <a:ln w="3175">
                  <a:noFill/>
                </a:ln>
                <a:solidFill>
                  <a:prstClr val="black"/>
                </a:solidFill>
                <a:latin typeface="ＭＳ Ｐゴシック" pitchFamily="50" charset="-128"/>
                <a:ea typeface="ＭＳ Ｐゴシック" pitchFamily="50" charset="-128"/>
                <a:cs typeface="Arial" pitchFamily="34" charset="0"/>
              </a:rPr>
              <a:t>・省エネ以外の副次的効果も併せてこの数字を評価する必要がある。</a:t>
            </a:r>
            <a:endParaRPr lang="en-US" altLang="ja-JP" sz="1500" dirty="0">
              <a:ln w="3175">
                <a:noFill/>
              </a:ln>
              <a:solidFill>
                <a:prstClr val="black"/>
              </a:solidFill>
              <a:latin typeface="ＭＳ Ｐゴシック" pitchFamily="50" charset="-128"/>
              <a:ea typeface="ＭＳ Ｐゴシック" pitchFamily="50" charset="-128"/>
              <a:cs typeface="Arial" pitchFamily="34" charset="0"/>
            </a:endParaRPr>
          </a:p>
          <a:p>
            <a:pPr fontAlgn="base">
              <a:lnSpc>
                <a:spcPct val="110000"/>
              </a:lnSpc>
              <a:spcBef>
                <a:spcPct val="0"/>
              </a:spcBef>
              <a:spcAft>
                <a:spcPct val="0"/>
              </a:spcAft>
              <a:defRPr/>
            </a:pPr>
            <a:r>
              <a:rPr lang="ja-JP" altLang="en-US" sz="1500" dirty="0">
                <a:ln w="3175">
                  <a:noFill/>
                </a:ln>
                <a:solidFill>
                  <a:prstClr val="black"/>
                </a:solidFill>
                <a:latin typeface="ＭＳ Ｐゴシック" pitchFamily="50" charset="-128"/>
                <a:ea typeface="ＭＳ Ｐゴシック" pitchFamily="50" charset="-128"/>
                <a:cs typeface="Arial" pitchFamily="34" charset="0"/>
              </a:rPr>
              <a:t>・企業にとって、</a:t>
            </a:r>
            <a:r>
              <a:rPr lang="en-US" altLang="en-US" sz="1500" dirty="0">
                <a:ln w="3175">
                  <a:noFill/>
                </a:ln>
                <a:solidFill>
                  <a:prstClr val="black"/>
                </a:solidFill>
                <a:latin typeface="ＭＳ Ｐゴシック" pitchFamily="50" charset="-128"/>
                <a:ea typeface="ＭＳ Ｐゴシック" pitchFamily="50" charset="-128"/>
                <a:cs typeface="Arial" pitchFamily="34" charset="0"/>
              </a:rPr>
              <a:t>10</a:t>
            </a:r>
            <a:r>
              <a:rPr lang="ja-JP" altLang="en-US" sz="1500" dirty="0" err="1">
                <a:ln w="3175">
                  <a:noFill/>
                </a:ln>
                <a:solidFill>
                  <a:prstClr val="black"/>
                </a:solidFill>
                <a:latin typeface="ＭＳ Ｐゴシック" pitchFamily="50" charset="-128"/>
                <a:ea typeface="ＭＳ Ｐゴシック" pitchFamily="50" charset="-128"/>
                <a:cs typeface="Arial" pitchFamily="34" charset="0"/>
              </a:rPr>
              <a:t>、</a:t>
            </a:r>
            <a:r>
              <a:rPr lang="en-US" altLang="en-US" sz="1500" dirty="0">
                <a:ln w="3175">
                  <a:noFill/>
                </a:ln>
                <a:solidFill>
                  <a:prstClr val="black"/>
                </a:solidFill>
                <a:latin typeface="ＭＳ Ｐゴシック" pitchFamily="50" charset="-128"/>
                <a:ea typeface="ＭＳ Ｐゴシック" pitchFamily="50" charset="-128"/>
                <a:cs typeface="Arial" pitchFamily="34" charset="0"/>
              </a:rPr>
              <a:t>20</a:t>
            </a:r>
            <a:r>
              <a:rPr lang="ja-JP" altLang="en-US" sz="1500" dirty="0">
                <a:ln w="3175">
                  <a:noFill/>
                </a:ln>
                <a:solidFill>
                  <a:prstClr val="black"/>
                </a:solidFill>
                <a:latin typeface="ＭＳ Ｐゴシック" pitchFamily="50" charset="-128"/>
                <a:ea typeface="ＭＳ Ｐゴシック" pitchFamily="50" charset="-128"/>
                <a:cs typeface="Arial" pitchFamily="34" charset="0"/>
              </a:rPr>
              <a:t>年先の省エネメリットを考慮して投資計画を立てることは実態と合致しない。</a:t>
            </a:r>
            <a:endParaRPr lang="en-US" altLang="ja-JP" sz="1500" dirty="0">
              <a:ln w="3175">
                <a:noFill/>
              </a:ln>
              <a:solidFill>
                <a:prstClr val="black"/>
              </a:solidFill>
              <a:latin typeface="ＭＳ Ｐゴシック" pitchFamily="50" charset="-128"/>
              <a:ea typeface="ＭＳ Ｐゴシック" pitchFamily="50" charset="-128"/>
              <a:cs typeface="Arial" pitchFamily="34" charset="0"/>
            </a:endParaRPr>
          </a:p>
          <a:p>
            <a:pPr fontAlgn="base">
              <a:lnSpc>
                <a:spcPct val="110000"/>
              </a:lnSpc>
              <a:spcBef>
                <a:spcPct val="0"/>
              </a:spcBef>
              <a:spcAft>
                <a:spcPct val="0"/>
              </a:spcAft>
              <a:defRPr/>
            </a:pPr>
            <a:r>
              <a:rPr lang="ja-JP" altLang="en-US" sz="1500" dirty="0">
                <a:ln w="3175">
                  <a:noFill/>
                </a:ln>
                <a:solidFill>
                  <a:prstClr val="black"/>
                </a:solidFill>
                <a:latin typeface="ＭＳ Ｐゴシック" pitchFamily="50" charset="-128"/>
                <a:ea typeface="ＭＳ Ｐゴシック" pitchFamily="50" charset="-128"/>
                <a:cs typeface="Arial" pitchFamily="34" charset="0"/>
              </a:rPr>
              <a:t>・気候変動の影響は時間的遅れが生じることから、投資した現世代が恩恵を受けるとは限らない。</a:t>
            </a:r>
          </a:p>
        </p:txBody>
      </p:sp>
      <p:sp>
        <p:nvSpPr>
          <p:cNvPr id="40969" name="Text Box 1014"/>
          <p:cNvSpPr txBox="1">
            <a:spLocks noChangeArrowheads="1"/>
          </p:cNvSpPr>
          <p:nvPr/>
        </p:nvSpPr>
        <p:spPr bwMode="auto">
          <a:xfrm>
            <a:off x="180975" y="5673725"/>
            <a:ext cx="4202113"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41338" indent="-541338"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ct val="130000"/>
              </a:lnSpc>
              <a:spcBef>
                <a:spcPct val="0"/>
              </a:spcBef>
              <a:spcAft>
                <a:spcPct val="0"/>
              </a:spcAft>
            </a:pPr>
            <a:r>
              <a:rPr lang="ja-JP" altLang="en-US" sz="1600" smtClean="0">
                <a:solidFill>
                  <a:prstClr val="black"/>
                </a:solidFill>
                <a:latin typeface="ＭＳ ゴシック" pitchFamily="49" charset="-128"/>
                <a:ea typeface="ＭＳ ゴシック" pitchFamily="49" charset="-128"/>
              </a:rPr>
              <a:t>○ロードマップ小委員会での意見</a:t>
            </a:r>
          </a:p>
        </p:txBody>
      </p:sp>
      <p:sp>
        <p:nvSpPr>
          <p:cNvPr id="40970" name="Line 87"/>
          <p:cNvSpPr>
            <a:spLocks noChangeShapeType="1"/>
          </p:cNvSpPr>
          <p:nvPr/>
        </p:nvSpPr>
        <p:spPr bwMode="auto">
          <a:xfrm>
            <a:off x="5461000" y="3851275"/>
            <a:ext cx="35226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71" name="Rectangle 88"/>
          <p:cNvSpPr>
            <a:spLocks noChangeArrowheads="1"/>
          </p:cNvSpPr>
          <p:nvPr/>
        </p:nvSpPr>
        <p:spPr bwMode="auto">
          <a:xfrm>
            <a:off x="5746750" y="3744913"/>
            <a:ext cx="95250"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72" name="Rectangle 89"/>
          <p:cNvSpPr>
            <a:spLocks noChangeArrowheads="1"/>
          </p:cNvSpPr>
          <p:nvPr/>
        </p:nvSpPr>
        <p:spPr bwMode="auto">
          <a:xfrm>
            <a:off x="5891213" y="3744913"/>
            <a:ext cx="93662"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73" name="Rectangle 90"/>
          <p:cNvSpPr>
            <a:spLocks noChangeArrowheads="1"/>
          </p:cNvSpPr>
          <p:nvPr/>
        </p:nvSpPr>
        <p:spPr bwMode="auto">
          <a:xfrm>
            <a:off x="6034088" y="3744913"/>
            <a:ext cx="93662"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74" name="Rectangle 91"/>
          <p:cNvSpPr>
            <a:spLocks noChangeArrowheads="1"/>
          </p:cNvSpPr>
          <p:nvPr/>
        </p:nvSpPr>
        <p:spPr bwMode="auto">
          <a:xfrm>
            <a:off x="6176963" y="3744913"/>
            <a:ext cx="95250"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75" name="Rectangle 92"/>
          <p:cNvSpPr>
            <a:spLocks noChangeArrowheads="1"/>
          </p:cNvSpPr>
          <p:nvPr/>
        </p:nvSpPr>
        <p:spPr bwMode="auto">
          <a:xfrm>
            <a:off x="6319838" y="3744913"/>
            <a:ext cx="95250"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76" name="Rectangle 93"/>
          <p:cNvSpPr>
            <a:spLocks noChangeArrowheads="1"/>
          </p:cNvSpPr>
          <p:nvPr/>
        </p:nvSpPr>
        <p:spPr bwMode="auto">
          <a:xfrm>
            <a:off x="6462713" y="3744913"/>
            <a:ext cx="95250"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77" name="Rectangle 94"/>
          <p:cNvSpPr>
            <a:spLocks noChangeArrowheads="1"/>
          </p:cNvSpPr>
          <p:nvPr/>
        </p:nvSpPr>
        <p:spPr bwMode="auto">
          <a:xfrm>
            <a:off x="6605588" y="3744913"/>
            <a:ext cx="95250"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78" name="Rectangle 95"/>
          <p:cNvSpPr>
            <a:spLocks noChangeArrowheads="1"/>
          </p:cNvSpPr>
          <p:nvPr/>
        </p:nvSpPr>
        <p:spPr bwMode="auto">
          <a:xfrm>
            <a:off x="6748463" y="3744913"/>
            <a:ext cx="95250"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79" name="Rectangle 96"/>
          <p:cNvSpPr>
            <a:spLocks noChangeArrowheads="1"/>
          </p:cNvSpPr>
          <p:nvPr/>
        </p:nvSpPr>
        <p:spPr bwMode="auto">
          <a:xfrm>
            <a:off x="6892925" y="3744913"/>
            <a:ext cx="93663"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0" name="Rectangle 97"/>
          <p:cNvSpPr>
            <a:spLocks noChangeArrowheads="1"/>
          </p:cNvSpPr>
          <p:nvPr/>
        </p:nvSpPr>
        <p:spPr bwMode="auto">
          <a:xfrm>
            <a:off x="7035800" y="3744913"/>
            <a:ext cx="93663" cy="106362"/>
          </a:xfrm>
          <a:prstGeom prst="rect">
            <a:avLst/>
          </a:prstGeom>
          <a:solidFill>
            <a:srgbClr val="FF9933"/>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1" name="Rectangle 98"/>
          <p:cNvSpPr>
            <a:spLocks noChangeArrowheads="1"/>
          </p:cNvSpPr>
          <p:nvPr/>
        </p:nvSpPr>
        <p:spPr bwMode="auto">
          <a:xfrm>
            <a:off x="7178675" y="3627438"/>
            <a:ext cx="95250" cy="106362"/>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2" name="Rectangle 99"/>
          <p:cNvSpPr>
            <a:spLocks noChangeArrowheads="1"/>
          </p:cNvSpPr>
          <p:nvPr/>
        </p:nvSpPr>
        <p:spPr bwMode="auto">
          <a:xfrm>
            <a:off x="7321550" y="3529013"/>
            <a:ext cx="95250" cy="106362"/>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3" name="Rectangle 100"/>
          <p:cNvSpPr>
            <a:spLocks noChangeArrowheads="1"/>
          </p:cNvSpPr>
          <p:nvPr/>
        </p:nvSpPr>
        <p:spPr bwMode="auto">
          <a:xfrm>
            <a:off x="7466013" y="3424238"/>
            <a:ext cx="93662"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4" name="Rectangle 101"/>
          <p:cNvSpPr>
            <a:spLocks noChangeArrowheads="1"/>
          </p:cNvSpPr>
          <p:nvPr/>
        </p:nvSpPr>
        <p:spPr bwMode="auto">
          <a:xfrm>
            <a:off x="7608888" y="3319463"/>
            <a:ext cx="93662"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5" name="Rectangle 102"/>
          <p:cNvSpPr>
            <a:spLocks noChangeArrowheads="1"/>
          </p:cNvSpPr>
          <p:nvPr/>
        </p:nvSpPr>
        <p:spPr bwMode="auto">
          <a:xfrm>
            <a:off x="7751763" y="3213100"/>
            <a:ext cx="95250" cy="109538"/>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6" name="Rectangle 103"/>
          <p:cNvSpPr>
            <a:spLocks noChangeArrowheads="1"/>
          </p:cNvSpPr>
          <p:nvPr/>
        </p:nvSpPr>
        <p:spPr bwMode="auto">
          <a:xfrm>
            <a:off x="7894638" y="3103563"/>
            <a:ext cx="95250" cy="106362"/>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7" name="Rectangle 104"/>
          <p:cNvSpPr>
            <a:spLocks noChangeArrowheads="1"/>
          </p:cNvSpPr>
          <p:nvPr/>
        </p:nvSpPr>
        <p:spPr bwMode="auto">
          <a:xfrm>
            <a:off x="8037513" y="2997200"/>
            <a:ext cx="95250" cy="106363"/>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8" name="Rectangle 105"/>
          <p:cNvSpPr>
            <a:spLocks noChangeArrowheads="1"/>
          </p:cNvSpPr>
          <p:nvPr/>
        </p:nvSpPr>
        <p:spPr bwMode="auto">
          <a:xfrm>
            <a:off x="8180388" y="2890838"/>
            <a:ext cx="95250" cy="106362"/>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89" name="Rectangle 106"/>
          <p:cNvSpPr>
            <a:spLocks noChangeArrowheads="1"/>
          </p:cNvSpPr>
          <p:nvPr/>
        </p:nvSpPr>
        <p:spPr bwMode="auto">
          <a:xfrm>
            <a:off x="8323263" y="2800350"/>
            <a:ext cx="95250"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90" name="Text Box 107"/>
          <p:cNvSpPr txBox="1">
            <a:spLocks noChangeArrowheads="1"/>
          </p:cNvSpPr>
          <p:nvPr/>
        </p:nvSpPr>
        <p:spPr bwMode="auto">
          <a:xfrm rot="-5400000">
            <a:off x="5349876" y="4019550"/>
            <a:ext cx="67151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400" smtClean="0">
                <a:solidFill>
                  <a:prstClr val="black"/>
                </a:solidFill>
              </a:rPr>
              <a:t>2010</a:t>
            </a:r>
          </a:p>
        </p:txBody>
      </p:sp>
      <p:sp>
        <p:nvSpPr>
          <p:cNvPr id="40991" name="Text Box 108"/>
          <p:cNvSpPr txBox="1">
            <a:spLocks noChangeArrowheads="1"/>
          </p:cNvSpPr>
          <p:nvPr/>
        </p:nvSpPr>
        <p:spPr bwMode="auto">
          <a:xfrm rot="-5400000">
            <a:off x="6037263" y="4019550"/>
            <a:ext cx="67151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400" smtClean="0">
                <a:solidFill>
                  <a:prstClr val="black"/>
                </a:solidFill>
              </a:rPr>
              <a:t>2015</a:t>
            </a:r>
          </a:p>
        </p:txBody>
      </p:sp>
      <p:sp>
        <p:nvSpPr>
          <p:cNvPr id="40992" name="Text Box 109"/>
          <p:cNvSpPr txBox="1">
            <a:spLocks noChangeArrowheads="1"/>
          </p:cNvSpPr>
          <p:nvPr/>
        </p:nvSpPr>
        <p:spPr bwMode="auto">
          <a:xfrm rot="-5400000">
            <a:off x="6765925" y="4014788"/>
            <a:ext cx="67151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400" smtClean="0">
                <a:solidFill>
                  <a:prstClr val="black"/>
                </a:solidFill>
              </a:rPr>
              <a:t>2020</a:t>
            </a:r>
          </a:p>
        </p:txBody>
      </p:sp>
      <p:sp>
        <p:nvSpPr>
          <p:cNvPr id="40993" name="Text Box 110"/>
          <p:cNvSpPr txBox="1">
            <a:spLocks noChangeArrowheads="1"/>
          </p:cNvSpPr>
          <p:nvPr/>
        </p:nvSpPr>
        <p:spPr bwMode="auto">
          <a:xfrm rot="-5400000">
            <a:off x="7466806" y="4010819"/>
            <a:ext cx="6715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400" smtClean="0">
                <a:solidFill>
                  <a:prstClr val="black"/>
                </a:solidFill>
              </a:rPr>
              <a:t>2025</a:t>
            </a:r>
          </a:p>
        </p:txBody>
      </p:sp>
      <p:sp>
        <p:nvSpPr>
          <p:cNvPr id="40994" name="Text Box 111"/>
          <p:cNvSpPr txBox="1">
            <a:spLocks noChangeArrowheads="1"/>
          </p:cNvSpPr>
          <p:nvPr/>
        </p:nvSpPr>
        <p:spPr bwMode="auto">
          <a:xfrm rot="-5400000">
            <a:off x="8190706" y="4010819"/>
            <a:ext cx="6715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400" smtClean="0">
                <a:solidFill>
                  <a:prstClr val="black"/>
                </a:solidFill>
              </a:rPr>
              <a:t>2030</a:t>
            </a:r>
          </a:p>
        </p:txBody>
      </p:sp>
      <p:sp>
        <p:nvSpPr>
          <p:cNvPr id="40995" name="Rectangle 112"/>
          <p:cNvSpPr>
            <a:spLocks noChangeArrowheads="1"/>
          </p:cNvSpPr>
          <p:nvPr/>
        </p:nvSpPr>
        <p:spPr bwMode="auto">
          <a:xfrm>
            <a:off x="5891213" y="3635375"/>
            <a:ext cx="93662" cy="106363"/>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96" name="Rectangle 113"/>
          <p:cNvSpPr>
            <a:spLocks noChangeArrowheads="1"/>
          </p:cNvSpPr>
          <p:nvPr/>
        </p:nvSpPr>
        <p:spPr bwMode="auto">
          <a:xfrm>
            <a:off x="6034088" y="3635375"/>
            <a:ext cx="93662" cy="106363"/>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97" name="Rectangle 114"/>
          <p:cNvSpPr>
            <a:spLocks noChangeArrowheads="1"/>
          </p:cNvSpPr>
          <p:nvPr/>
        </p:nvSpPr>
        <p:spPr bwMode="auto">
          <a:xfrm>
            <a:off x="6176963" y="3635375"/>
            <a:ext cx="95250" cy="106363"/>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98" name="Rectangle 115"/>
          <p:cNvSpPr>
            <a:spLocks noChangeArrowheads="1"/>
          </p:cNvSpPr>
          <p:nvPr/>
        </p:nvSpPr>
        <p:spPr bwMode="auto">
          <a:xfrm>
            <a:off x="6319838" y="3635375"/>
            <a:ext cx="95250" cy="106363"/>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0999" name="Rectangle 116"/>
          <p:cNvSpPr>
            <a:spLocks noChangeArrowheads="1"/>
          </p:cNvSpPr>
          <p:nvPr/>
        </p:nvSpPr>
        <p:spPr bwMode="auto">
          <a:xfrm>
            <a:off x="6462713" y="3635375"/>
            <a:ext cx="95250" cy="106363"/>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0" name="Rectangle 117"/>
          <p:cNvSpPr>
            <a:spLocks noChangeArrowheads="1"/>
          </p:cNvSpPr>
          <p:nvPr/>
        </p:nvSpPr>
        <p:spPr bwMode="auto">
          <a:xfrm>
            <a:off x="6605588" y="3635375"/>
            <a:ext cx="95250" cy="106363"/>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1" name="Rectangle 118"/>
          <p:cNvSpPr>
            <a:spLocks noChangeArrowheads="1"/>
          </p:cNvSpPr>
          <p:nvPr/>
        </p:nvSpPr>
        <p:spPr bwMode="auto">
          <a:xfrm>
            <a:off x="6748463" y="3635375"/>
            <a:ext cx="95250" cy="106363"/>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2" name="Rectangle 119"/>
          <p:cNvSpPr>
            <a:spLocks noChangeArrowheads="1"/>
          </p:cNvSpPr>
          <p:nvPr/>
        </p:nvSpPr>
        <p:spPr bwMode="auto">
          <a:xfrm>
            <a:off x="6892925" y="3635375"/>
            <a:ext cx="93663" cy="106363"/>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3" name="Rectangle 120"/>
          <p:cNvSpPr>
            <a:spLocks noChangeArrowheads="1"/>
          </p:cNvSpPr>
          <p:nvPr/>
        </p:nvSpPr>
        <p:spPr bwMode="auto">
          <a:xfrm>
            <a:off x="7035800" y="3635375"/>
            <a:ext cx="93663" cy="106363"/>
          </a:xfrm>
          <a:prstGeom prst="rect">
            <a:avLst/>
          </a:prstGeom>
          <a:solidFill>
            <a:srgbClr val="FFCC00"/>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4" name="Rectangle 121"/>
          <p:cNvSpPr>
            <a:spLocks noChangeArrowheads="1"/>
          </p:cNvSpPr>
          <p:nvPr/>
        </p:nvSpPr>
        <p:spPr bwMode="auto">
          <a:xfrm>
            <a:off x="7178675" y="3529013"/>
            <a:ext cx="95250" cy="109537"/>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5" name="Rectangle 122"/>
          <p:cNvSpPr>
            <a:spLocks noChangeArrowheads="1"/>
          </p:cNvSpPr>
          <p:nvPr/>
        </p:nvSpPr>
        <p:spPr bwMode="auto">
          <a:xfrm>
            <a:off x="7321550" y="3424238"/>
            <a:ext cx="95250"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6" name="Rectangle 123"/>
          <p:cNvSpPr>
            <a:spLocks noChangeArrowheads="1"/>
          </p:cNvSpPr>
          <p:nvPr/>
        </p:nvSpPr>
        <p:spPr bwMode="auto">
          <a:xfrm>
            <a:off x="7466013" y="3319463"/>
            <a:ext cx="93662"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7" name="Rectangle 124"/>
          <p:cNvSpPr>
            <a:spLocks noChangeArrowheads="1"/>
          </p:cNvSpPr>
          <p:nvPr/>
        </p:nvSpPr>
        <p:spPr bwMode="auto">
          <a:xfrm>
            <a:off x="7608888" y="3213100"/>
            <a:ext cx="93662" cy="106363"/>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8" name="Rectangle 125"/>
          <p:cNvSpPr>
            <a:spLocks noChangeArrowheads="1"/>
          </p:cNvSpPr>
          <p:nvPr/>
        </p:nvSpPr>
        <p:spPr bwMode="auto">
          <a:xfrm>
            <a:off x="7751763" y="3103563"/>
            <a:ext cx="95250" cy="106362"/>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09" name="Rectangle 126"/>
          <p:cNvSpPr>
            <a:spLocks noChangeArrowheads="1"/>
          </p:cNvSpPr>
          <p:nvPr/>
        </p:nvSpPr>
        <p:spPr bwMode="auto">
          <a:xfrm>
            <a:off x="7894638" y="2997200"/>
            <a:ext cx="95250" cy="106363"/>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0" name="Rectangle 127"/>
          <p:cNvSpPr>
            <a:spLocks noChangeArrowheads="1"/>
          </p:cNvSpPr>
          <p:nvPr/>
        </p:nvSpPr>
        <p:spPr bwMode="auto">
          <a:xfrm>
            <a:off x="8037513" y="2890838"/>
            <a:ext cx="95250" cy="106362"/>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1" name="Rectangle 128"/>
          <p:cNvSpPr>
            <a:spLocks noChangeArrowheads="1"/>
          </p:cNvSpPr>
          <p:nvPr/>
        </p:nvSpPr>
        <p:spPr bwMode="auto">
          <a:xfrm>
            <a:off x="8180388" y="2800350"/>
            <a:ext cx="95250"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2" name="Rectangle 129"/>
          <p:cNvSpPr>
            <a:spLocks noChangeArrowheads="1"/>
          </p:cNvSpPr>
          <p:nvPr/>
        </p:nvSpPr>
        <p:spPr bwMode="auto">
          <a:xfrm>
            <a:off x="6034088" y="3529013"/>
            <a:ext cx="93662" cy="106362"/>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3" name="Rectangle 130"/>
          <p:cNvSpPr>
            <a:spLocks noChangeArrowheads="1"/>
          </p:cNvSpPr>
          <p:nvPr/>
        </p:nvSpPr>
        <p:spPr bwMode="auto">
          <a:xfrm>
            <a:off x="6176963" y="3529013"/>
            <a:ext cx="95250" cy="106362"/>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4" name="Rectangle 131"/>
          <p:cNvSpPr>
            <a:spLocks noChangeArrowheads="1"/>
          </p:cNvSpPr>
          <p:nvPr/>
        </p:nvSpPr>
        <p:spPr bwMode="auto">
          <a:xfrm>
            <a:off x="6319838" y="3529013"/>
            <a:ext cx="95250" cy="106362"/>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5" name="Rectangle 132"/>
          <p:cNvSpPr>
            <a:spLocks noChangeArrowheads="1"/>
          </p:cNvSpPr>
          <p:nvPr/>
        </p:nvSpPr>
        <p:spPr bwMode="auto">
          <a:xfrm>
            <a:off x="6462713" y="3529013"/>
            <a:ext cx="95250" cy="106362"/>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6" name="Rectangle 133"/>
          <p:cNvSpPr>
            <a:spLocks noChangeArrowheads="1"/>
          </p:cNvSpPr>
          <p:nvPr/>
        </p:nvSpPr>
        <p:spPr bwMode="auto">
          <a:xfrm>
            <a:off x="6605588" y="3529013"/>
            <a:ext cx="95250" cy="106362"/>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7" name="Rectangle 134"/>
          <p:cNvSpPr>
            <a:spLocks noChangeArrowheads="1"/>
          </p:cNvSpPr>
          <p:nvPr/>
        </p:nvSpPr>
        <p:spPr bwMode="auto">
          <a:xfrm>
            <a:off x="6748463" y="3529013"/>
            <a:ext cx="95250" cy="106362"/>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8" name="Rectangle 135"/>
          <p:cNvSpPr>
            <a:spLocks noChangeArrowheads="1"/>
          </p:cNvSpPr>
          <p:nvPr/>
        </p:nvSpPr>
        <p:spPr bwMode="auto">
          <a:xfrm>
            <a:off x="6892925" y="3529013"/>
            <a:ext cx="93663" cy="106362"/>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19" name="Rectangle 136"/>
          <p:cNvSpPr>
            <a:spLocks noChangeArrowheads="1"/>
          </p:cNvSpPr>
          <p:nvPr/>
        </p:nvSpPr>
        <p:spPr bwMode="auto">
          <a:xfrm>
            <a:off x="7035800" y="3529013"/>
            <a:ext cx="93663" cy="106362"/>
          </a:xfrm>
          <a:prstGeom prst="rect">
            <a:avLst/>
          </a:prstGeom>
          <a:solidFill>
            <a:srgbClr val="FFFF6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0" name="Rectangle 137"/>
          <p:cNvSpPr>
            <a:spLocks noChangeArrowheads="1"/>
          </p:cNvSpPr>
          <p:nvPr/>
        </p:nvSpPr>
        <p:spPr bwMode="auto">
          <a:xfrm>
            <a:off x="7178675" y="3424238"/>
            <a:ext cx="95250"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1" name="Rectangle 138"/>
          <p:cNvSpPr>
            <a:spLocks noChangeArrowheads="1"/>
          </p:cNvSpPr>
          <p:nvPr/>
        </p:nvSpPr>
        <p:spPr bwMode="auto">
          <a:xfrm>
            <a:off x="7321550" y="3319463"/>
            <a:ext cx="95250"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2" name="Rectangle 139"/>
          <p:cNvSpPr>
            <a:spLocks noChangeArrowheads="1"/>
          </p:cNvSpPr>
          <p:nvPr/>
        </p:nvSpPr>
        <p:spPr bwMode="auto">
          <a:xfrm>
            <a:off x="7466013" y="3213100"/>
            <a:ext cx="93662" cy="109538"/>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3" name="Rectangle 140"/>
          <p:cNvSpPr>
            <a:spLocks noChangeArrowheads="1"/>
          </p:cNvSpPr>
          <p:nvPr/>
        </p:nvSpPr>
        <p:spPr bwMode="auto">
          <a:xfrm>
            <a:off x="7608888" y="3103563"/>
            <a:ext cx="93662" cy="106362"/>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4" name="Rectangle 141"/>
          <p:cNvSpPr>
            <a:spLocks noChangeArrowheads="1"/>
          </p:cNvSpPr>
          <p:nvPr/>
        </p:nvSpPr>
        <p:spPr bwMode="auto">
          <a:xfrm>
            <a:off x="7751763" y="2997200"/>
            <a:ext cx="95250" cy="109538"/>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5" name="Rectangle 142"/>
          <p:cNvSpPr>
            <a:spLocks noChangeArrowheads="1"/>
          </p:cNvSpPr>
          <p:nvPr/>
        </p:nvSpPr>
        <p:spPr bwMode="auto">
          <a:xfrm>
            <a:off x="7894638" y="2890838"/>
            <a:ext cx="95250" cy="106362"/>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6" name="Rectangle 143"/>
          <p:cNvSpPr>
            <a:spLocks noChangeArrowheads="1"/>
          </p:cNvSpPr>
          <p:nvPr/>
        </p:nvSpPr>
        <p:spPr bwMode="auto">
          <a:xfrm>
            <a:off x="8037513" y="2800350"/>
            <a:ext cx="95250"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7" name="Rectangle 144"/>
          <p:cNvSpPr>
            <a:spLocks noChangeArrowheads="1"/>
          </p:cNvSpPr>
          <p:nvPr/>
        </p:nvSpPr>
        <p:spPr bwMode="auto">
          <a:xfrm>
            <a:off x="6176963" y="3424238"/>
            <a:ext cx="95250"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8" name="Rectangle 145"/>
          <p:cNvSpPr>
            <a:spLocks noChangeArrowheads="1"/>
          </p:cNvSpPr>
          <p:nvPr/>
        </p:nvSpPr>
        <p:spPr bwMode="auto">
          <a:xfrm>
            <a:off x="6319838" y="3424238"/>
            <a:ext cx="95250"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29" name="Rectangle 146"/>
          <p:cNvSpPr>
            <a:spLocks noChangeArrowheads="1"/>
          </p:cNvSpPr>
          <p:nvPr/>
        </p:nvSpPr>
        <p:spPr bwMode="auto">
          <a:xfrm>
            <a:off x="6462713" y="3424238"/>
            <a:ext cx="95250"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0" name="Rectangle 147"/>
          <p:cNvSpPr>
            <a:spLocks noChangeArrowheads="1"/>
          </p:cNvSpPr>
          <p:nvPr/>
        </p:nvSpPr>
        <p:spPr bwMode="auto">
          <a:xfrm>
            <a:off x="6605588" y="3424238"/>
            <a:ext cx="95250"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1" name="Rectangle 148"/>
          <p:cNvSpPr>
            <a:spLocks noChangeArrowheads="1"/>
          </p:cNvSpPr>
          <p:nvPr/>
        </p:nvSpPr>
        <p:spPr bwMode="auto">
          <a:xfrm>
            <a:off x="6748463" y="3424238"/>
            <a:ext cx="95250"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2" name="Rectangle 149"/>
          <p:cNvSpPr>
            <a:spLocks noChangeArrowheads="1"/>
          </p:cNvSpPr>
          <p:nvPr/>
        </p:nvSpPr>
        <p:spPr bwMode="auto">
          <a:xfrm>
            <a:off x="6892925" y="3424238"/>
            <a:ext cx="93663"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3" name="Rectangle 150"/>
          <p:cNvSpPr>
            <a:spLocks noChangeArrowheads="1"/>
          </p:cNvSpPr>
          <p:nvPr/>
        </p:nvSpPr>
        <p:spPr bwMode="auto">
          <a:xfrm>
            <a:off x="7035800" y="3424238"/>
            <a:ext cx="93663" cy="106362"/>
          </a:xfrm>
          <a:prstGeom prst="rect">
            <a:avLst/>
          </a:prstGeom>
          <a:solidFill>
            <a:srgbClr val="CCFF99"/>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4" name="Rectangle 151"/>
          <p:cNvSpPr>
            <a:spLocks noChangeArrowheads="1"/>
          </p:cNvSpPr>
          <p:nvPr/>
        </p:nvSpPr>
        <p:spPr bwMode="auto">
          <a:xfrm>
            <a:off x="7178675" y="3319463"/>
            <a:ext cx="95250"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5" name="Rectangle 152"/>
          <p:cNvSpPr>
            <a:spLocks noChangeArrowheads="1"/>
          </p:cNvSpPr>
          <p:nvPr/>
        </p:nvSpPr>
        <p:spPr bwMode="auto">
          <a:xfrm>
            <a:off x="7321550" y="3213100"/>
            <a:ext cx="95250" cy="106363"/>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6" name="Rectangle 153"/>
          <p:cNvSpPr>
            <a:spLocks noChangeArrowheads="1"/>
          </p:cNvSpPr>
          <p:nvPr/>
        </p:nvSpPr>
        <p:spPr bwMode="auto">
          <a:xfrm>
            <a:off x="7466013" y="3103563"/>
            <a:ext cx="93662" cy="106362"/>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7" name="Rectangle 154"/>
          <p:cNvSpPr>
            <a:spLocks noChangeArrowheads="1"/>
          </p:cNvSpPr>
          <p:nvPr/>
        </p:nvSpPr>
        <p:spPr bwMode="auto">
          <a:xfrm>
            <a:off x="7608888" y="2997200"/>
            <a:ext cx="93662" cy="106363"/>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8" name="Rectangle 155"/>
          <p:cNvSpPr>
            <a:spLocks noChangeArrowheads="1"/>
          </p:cNvSpPr>
          <p:nvPr/>
        </p:nvSpPr>
        <p:spPr bwMode="auto">
          <a:xfrm>
            <a:off x="7751763" y="2890838"/>
            <a:ext cx="95250" cy="106362"/>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39" name="Rectangle 156"/>
          <p:cNvSpPr>
            <a:spLocks noChangeArrowheads="1"/>
          </p:cNvSpPr>
          <p:nvPr/>
        </p:nvSpPr>
        <p:spPr bwMode="auto">
          <a:xfrm>
            <a:off x="7894638" y="2800350"/>
            <a:ext cx="95250"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0" name="Rectangle 157"/>
          <p:cNvSpPr>
            <a:spLocks noChangeArrowheads="1"/>
          </p:cNvSpPr>
          <p:nvPr/>
        </p:nvSpPr>
        <p:spPr bwMode="auto">
          <a:xfrm>
            <a:off x="6319838" y="3319463"/>
            <a:ext cx="95250"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1" name="Rectangle 158"/>
          <p:cNvSpPr>
            <a:spLocks noChangeArrowheads="1"/>
          </p:cNvSpPr>
          <p:nvPr/>
        </p:nvSpPr>
        <p:spPr bwMode="auto">
          <a:xfrm>
            <a:off x="6462713" y="3319463"/>
            <a:ext cx="95250"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2" name="Rectangle 159"/>
          <p:cNvSpPr>
            <a:spLocks noChangeArrowheads="1"/>
          </p:cNvSpPr>
          <p:nvPr/>
        </p:nvSpPr>
        <p:spPr bwMode="auto">
          <a:xfrm>
            <a:off x="6605588" y="3319463"/>
            <a:ext cx="95250"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3" name="Rectangle 160"/>
          <p:cNvSpPr>
            <a:spLocks noChangeArrowheads="1"/>
          </p:cNvSpPr>
          <p:nvPr/>
        </p:nvSpPr>
        <p:spPr bwMode="auto">
          <a:xfrm>
            <a:off x="6748463" y="3319463"/>
            <a:ext cx="95250"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4" name="Rectangle 161"/>
          <p:cNvSpPr>
            <a:spLocks noChangeArrowheads="1"/>
          </p:cNvSpPr>
          <p:nvPr/>
        </p:nvSpPr>
        <p:spPr bwMode="auto">
          <a:xfrm>
            <a:off x="6892925" y="3319463"/>
            <a:ext cx="93663"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5" name="Rectangle 162"/>
          <p:cNvSpPr>
            <a:spLocks noChangeArrowheads="1"/>
          </p:cNvSpPr>
          <p:nvPr/>
        </p:nvSpPr>
        <p:spPr bwMode="auto">
          <a:xfrm>
            <a:off x="7035800" y="3319463"/>
            <a:ext cx="93663" cy="104775"/>
          </a:xfrm>
          <a:prstGeom prst="rect">
            <a:avLst/>
          </a:prstGeom>
          <a:solidFill>
            <a:srgbClr val="99FFCC"/>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6" name="Rectangle 163"/>
          <p:cNvSpPr>
            <a:spLocks noChangeArrowheads="1"/>
          </p:cNvSpPr>
          <p:nvPr/>
        </p:nvSpPr>
        <p:spPr bwMode="auto">
          <a:xfrm>
            <a:off x="7178675" y="3213100"/>
            <a:ext cx="95250" cy="106363"/>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7" name="Rectangle 164"/>
          <p:cNvSpPr>
            <a:spLocks noChangeArrowheads="1"/>
          </p:cNvSpPr>
          <p:nvPr/>
        </p:nvSpPr>
        <p:spPr bwMode="auto">
          <a:xfrm>
            <a:off x="7321550" y="3103563"/>
            <a:ext cx="95250" cy="106362"/>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8" name="Rectangle 165"/>
          <p:cNvSpPr>
            <a:spLocks noChangeArrowheads="1"/>
          </p:cNvSpPr>
          <p:nvPr/>
        </p:nvSpPr>
        <p:spPr bwMode="auto">
          <a:xfrm>
            <a:off x="7466013" y="2997200"/>
            <a:ext cx="93662" cy="106363"/>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49" name="Rectangle 166"/>
          <p:cNvSpPr>
            <a:spLocks noChangeArrowheads="1"/>
          </p:cNvSpPr>
          <p:nvPr/>
        </p:nvSpPr>
        <p:spPr bwMode="auto">
          <a:xfrm>
            <a:off x="7608888" y="2890838"/>
            <a:ext cx="93662" cy="106362"/>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0" name="Rectangle 167"/>
          <p:cNvSpPr>
            <a:spLocks noChangeArrowheads="1"/>
          </p:cNvSpPr>
          <p:nvPr/>
        </p:nvSpPr>
        <p:spPr bwMode="auto">
          <a:xfrm>
            <a:off x="7751763" y="2800350"/>
            <a:ext cx="95250"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1" name="Rectangle 168"/>
          <p:cNvSpPr>
            <a:spLocks noChangeArrowheads="1"/>
          </p:cNvSpPr>
          <p:nvPr/>
        </p:nvSpPr>
        <p:spPr bwMode="auto">
          <a:xfrm>
            <a:off x="6462713" y="3213100"/>
            <a:ext cx="95250" cy="106363"/>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2" name="Rectangle 169"/>
          <p:cNvSpPr>
            <a:spLocks noChangeArrowheads="1"/>
          </p:cNvSpPr>
          <p:nvPr/>
        </p:nvSpPr>
        <p:spPr bwMode="auto">
          <a:xfrm>
            <a:off x="6605588" y="3213100"/>
            <a:ext cx="95250" cy="106363"/>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3" name="Rectangle 170"/>
          <p:cNvSpPr>
            <a:spLocks noChangeArrowheads="1"/>
          </p:cNvSpPr>
          <p:nvPr/>
        </p:nvSpPr>
        <p:spPr bwMode="auto">
          <a:xfrm>
            <a:off x="6748463" y="3213100"/>
            <a:ext cx="95250" cy="106363"/>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4" name="Rectangle 171"/>
          <p:cNvSpPr>
            <a:spLocks noChangeArrowheads="1"/>
          </p:cNvSpPr>
          <p:nvPr/>
        </p:nvSpPr>
        <p:spPr bwMode="auto">
          <a:xfrm>
            <a:off x="6892925" y="3213100"/>
            <a:ext cx="93663" cy="106363"/>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5" name="Rectangle 172"/>
          <p:cNvSpPr>
            <a:spLocks noChangeArrowheads="1"/>
          </p:cNvSpPr>
          <p:nvPr/>
        </p:nvSpPr>
        <p:spPr bwMode="auto">
          <a:xfrm>
            <a:off x="7035800" y="3213100"/>
            <a:ext cx="93663" cy="106363"/>
          </a:xfrm>
          <a:prstGeom prst="rect">
            <a:avLst/>
          </a:prstGeom>
          <a:solidFill>
            <a:srgbClr val="33CC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6" name="Rectangle 173"/>
          <p:cNvSpPr>
            <a:spLocks noChangeArrowheads="1"/>
          </p:cNvSpPr>
          <p:nvPr/>
        </p:nvSpPr>
        <p:spPr bwMode="auto">
          <a:xfrm>
            <a:off x="7178675" y="3103563"/>
            <a:ext cx="95250" cy="109537"/>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7" name="Rectangle 174"/>
          <p:cNvSpPr>
            <a:spLocks noChangeArrowheads="1"/>
          </p:cNvSpPr>
          <p:nvPr/>
        </p:nvSpPr>
        <p:spPr bwMode="auto">
          <a:xfrm>
            <a:off x="7321550" y="2997200"/>
            <a:ext cx="95250" cy="106363"/>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8" name="Rectangle 175"/>
          <p:cNvSpPr>
            <a:spLocks noChangeArrowheads="1"/>
          </p:cNvSpPr>
          <p:nvPr/>
        </p:nvSpPr>
        <p:spPr bwMode="auto">
          <a:xfrm>
            <a:off x="7466013" y="2890838"/>
            <a:ext cx="93662" cy="109537"/>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59" name="Rectangle 176"/>
          <p:cNvSpPr>
            <a:spLocks noChangeArrowheads="1"/>
          </p:cNvSpPr>
          <p:nvPr/>
        </p:nvSpPr>
        <p:spPr bwMode="auto">
          <a:xfrm>
            <a:off x="7608888" y="2800350"/>
            <a:ext cx="93662"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0" name="Rectangle 177"/>
          <p:cNvSpPr>
            <a:spLocks noChangeArrowheads="1"/>
          </p:cNvSpPr>
          <p:nvPr/>
        </p:nvSpPr>
        <p:spPr bwMode="auto">
          <a:xfrm>
            <a:off x="6605588" y="3103563"/>
            <a:ext cx="95250" cy="106362"/>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1" name="Rectangle 178"/>
          <p:cNvSpPr>
            <a:spLocks noChangeArrowheads="1"/>
          </p:cNvSpPr>
          <p:nvPr/>
        </p:nvSpPr>
        <p:spPr bwMode="auto">
          <a:xfrm>
            <a:off x="6748463" y="3103563"/>
            <a:ext cx="95250" cy="106362"/>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2" name="Rectangle 179"/>
          <p:cNvSpPr>
            <a:spLocks noChangeArrowheads="1"/>
          </p:cNvSpPr>
          <p:nvPr/>
        </p:nvSpPr>
        <p:spPr bwMode="auto">
          <a:xfrm>
            <a:off x="6892925" y="3103563"/>
            <a:ext cx="93663" cy="106362"/>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3" name="Rectangle 180"/>
          <p:cNvSpPr>
            <a:spLocks noChangeArrowheads="1"/>
          </p:cNvSpPr>
          <p:nvPr/>
        </p:nvSpPr>
        <p:spPr bwMode="auto">
          <a:xfrm>
            <a:off x="7035800" y="3103563"/>
            <a:ext cx="93663" cy="106362"/>
          </a:xfrm>
          <a:prstGeom prst="rect">
            <a:avLst/>
          </a:prstGeom>
          <a:solidFill>
            <a:srgbClr val="3399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4" name="Rectangle 181"/>
          <p:cNvSpPr>
            <a:spLocks noChangeArrowheads="1"/>
          </p:cNvSpPr>
          <p:nvPr/>
        </p:nvSpPr>
        <p:spPr bwMode="auto">
          <a:xfrm>
            <a:off x="7178675" y="2997200"/>
            <a:ext cx="95250" cy="106363"/>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5" name="Rectangle 182"/>
          <p:cNvSpPr>
            <a:spLocks noChangeArrowheads="1"/>
          </p:cNvSpPr>
          <p:nvPr/>
        </p:nvSpPr>
        <p:spPr bwMode="auto">
          <a:xfrm>
            <a:off x="7321550" y="2890838"/>
            <a:ext cx="95250" cy="106362"/>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6" name="Rectangle 183"/>
          <p:cNvSpPr>
            <a:spLocks noChangeArrowheads="1"/>
          </p:cNvSpPr>
          <p:nvPr/>
        </p:nvSpPr>
        <p:spPr bwMode="auto">
          <a:xfrm>
            <a:off x="7466013" y="2800350"/>
            <a:ext cx="93662"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7" name="Rectangle 184"/>
          <p:cNvSpPr>
            <a:spLocks noChangeArrowheads="1"/>
          </p:cNvSpPr>
          <p:nvPr/>
        </p:nvSpPr>
        <p:spPr bwMode="auto">
          <a:xfrm>
            <a:off x="6748463" y="2997200"/>
            <a:ext cx="95250" cy="106363"/>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8" name="Rectangle 185"/>
          <p:cNvSpPr>
            <a:spLocks noChangeArrowheads="1"/>
          </p:cNvSpPr>
          <p:nvPr/>
        </p:nvSpPr>
        <p:spPr bwMode="auto">
          <a:xfrm>
            <a:off x="6892925" y="2997200"/>
            <a:ext cx="93663" cy="106363"/>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69" name="Rectangle 186"/>
          <p:cNvSpPr>
            <a:spLocks noChangeArrowheads="1"/>
          </p:cNvSpPr>
          <p:nvPr/>
        </p:nvSpPr>
        <p:spPr bwMode="auto">
          <a:xfrm>
            <a:off x="7035800" y="2997200"/>
            <a:ext cx="93663" cy="106363"/>
          </a:xfrm>
          <a:prstGeom prst="rect">
            <a:avLst/>
          </a:prstGeom>
          <a:solidFill>
            <a:srgbClr val="8B8BFF"/>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70" name="Rectangle 187"/>
          <p:cNvSpPr>
            <a:spLocks noChangeArrowheads="1"/>
          </p:cNvSpPr>
          <p:nvPr/>
        </p:nvSpPr>
        <p:spPr bwMode="auto">
          <a:xfrm>
            <a:off x="7178675" y="2890838"/>
            <a:ext cx="95250" cy="106362"/>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71" name="Rectangle 188"/>
          <p:cNvSpPr>
            <a:spLocks noChangeArrowheads="1"/>
          </p:cNvSpPr>
          <p:nvPr/>
        </p:nvSpPr>
        <p:spPr bwMode="auto">
          <a:xfrm>
            <a:off x="7321550" y="2800350"/>
            <a:ext cx="95250"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72" name="Rectangle 189"/>
          <p:cNvSpPr>
            <a:spLocks noChangeArrowheads="1"/>
          </p:cNvSpPr>
          <p:nvPr/>
        </p:nvSpPr>
        <p:spPr bwMode="auto">
          <a:xfrm>
            <a:off x="6892925" y="2890838"/>
            <a:ext cx="93663" cy="106362"/>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73" name="Rectangle 190"/>
          <p:cNvSpPr>
            <a:spLocks noChangeArrowheads="1"/>
          </p:cNvSpPr>
          <p:nvPr/>
        </p:nvSpPr>
        <p:spPr bwMode="auto">
          <a:xfrm>
            <a:off x="7035800" y="2890838"/>
            <a:ext cx="93663" cy="106362"/>
          </a:xfrm>
          <a:prstGeom prst="rect">
            <a:avLst/>
          </a:prstGeom>
          <a:solidFill>
            <a:srgbClr val="D986E2"/>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74" name="Rectangle 191"/>
          <p:cNvSpPr>
            <a:spLocks noChangeArrowheads="1"/>
          </p:cNvSpPr>
          <p:nvPr/>
        </p:nvSpPr>
        <p:spPr bwMode="auto">
          <a:xfrm>
            <a:off x="7178675" y="2800350"/>
            <a:ext cx="95250"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75" name="Rectangle 192"/>
          <p:cNvSpPr>
            <a:spLocks noChangeArrowheads="1"/>
          </p:cNvSpPr>
          <p:nvPr/>
        </p:nvSpPr>
        <p:spPr bwMode="auto">
          <a:xfrm>
            <a:off x="7035800" y="2800350"/>
            <a:ext cx="93663" cy="106363"/>
          </a:xfrm>
          <a:prstGeom prst="rect">
            <a:avLst/>
          </a:prstGeom>
          <a:solidFill>
            <a:srgbClr val="E4BAC6"/>
          </a:solidFill>
          <a:ln w="6350">
            <a:solidFill>
              <a:schemeClr val="tx1"/>
            </a:solidFill>
            <a:miter lim="800000"/>
            <a:headEnd/>
            <a:tailEnd/>
          </a:ln>
        </p:spPr>
        <p:txBody>
          <a:bodyPr wrap="none" anchor="ct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76" name="Line 194"/>
          <p:cNvSpPr>
            <a:spLocks noChangeShapeType="1"/>
          </p:cNvSpPr>
          <p:nvPr/>
        </p:nvSpPr>
        <p:spPr bwMode="auto">
          <a:xfrm flipH="1" flipV="1">
            <a:off x="7507288" y="3489325"/>
            <a:ext cx="212725" cy="793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77" name="Text Box 195"/>
          <p:cNvSpPr txBox="1">
            <a:spLocks noChangeArrowheads="1"/>
          </p:cNvSpPr>
          <p:nvPr/>
        </p:nvSpPr>
        <p:spPr bwMode="auto">
          <a:xfrm>
            <a:off x="7664450" y="3275013"/>
            <a:ext cx="13493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600" smtClean="0">
                <a:solidFill>
                  <a:prstClr val="black"/>
                </a:solidFill>
              </a:rPr>
              <a:t>省エネ技術</a:t>
            </a:r>
          </a:p>
          <a:p>
            <a:pPr eaLnBrk="1" fontAlgn="base" hangingPunct="1">
              <a:spcBef>
                <a:spcPct val="0"/>
              </a:spcBef>
              <a:spcAft>
                <a:spcPct val="0"/>
              </a:spcAft>
            </a:pPr>
            <a:r>
              <a:rPr lang="ja-JP" altLang="en-US" sz="1600" smtClean="0">
                <a:solidFill>
                  <a:prstClr val="black"/>
                </a:solidFill>
              </a:rPr>
              <a:t>による削減量</a:t>
            </a:r>
          </a:p>
        </p:txBody>
      </p:sp>
      <p:sp>
        <p:nvSpPr>
          <p:cNvPr id="41078" name="Line 196"/>
          <p:cNvSpPr>
            <a:spLocks noChangeShapeType="1"/>
          </p:cNvSpPr>
          <p:nvPr/>
        </p:nvSpPr>
        <p:spPr bwMode="auto">
          <a:xfrm>
            <a:off x="5735638" y="3954463"/>
            <a:ext cx="1336675"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132" name="Text Box 197"/>
          <p:cNvSpPr txBox="1">
            <a:spLocks noChangeArrowheads="1"/>
          </p:cNvSpPr>
          <p:nvPr/>
        </p:nvSpPr>
        <p:spPr bwMode="auto">
          <a:xfrm>
            <a:off x="5640388" y="4745038"/>
            <a:ext cx="3171825" cy="338137"/>
          </a:xfrm>
          <a:prstGeom prst="rect">
            <a:avLst/>
          </a:prstGeom>
          <a:solidFill>
            <a:schemeClr val="bg1">
              <a:lumMod val="95000"/>
            </a:schemeClr>
          </a:solidFill>
          <a:ln w="9525">
            <a:solidFill>
              <a:schemeClr val="bg1">
                <a:lumMod val="75000"/>
              </a:schemeClr>
            </a:solidFill>
            <a:miter lim="800000"/>
            <a:headEnd/>
            <a:tailEnd/>
          </a:ln>
        </p:spPr>
        <p:txBody>
          <a:bodyPr>
            <a:spAutoFit/>
          </a:bodyPr>
          <a:lstStyle/>
          <a:p>
            <a:pPr fontAlgn="base">
              <a:spcBef>
                <a:spcPct val="0"/>
              </a:spcBef>
              <a:spcAft>
                <a:spcPct val="0"/>
              </a:spcAft>
              <a:defRPr/>
            </a:pPr>
            <a:r>
              <a:rPr lang="ja-JP" altLang="en-US" sz="1600" dirty="0">
                <a:solidFill>
                  <a:prstClr val="black"/>
                </a:solidFill>
                <a:cs typeface="Arial" charset="0"/>
              </a:rPr>
              <a:t>省エネ投資によるエネ削減費用</a:t>
            </a:r>
            <a:endParaRPr lang="en-US" altLang="ja-JP" sz="1600" dirty="0">
              <a:solidFill>
                <a:prstClr val="black"/>
              </a:solidFill>
              <a:cs typeface="Arial" charset="0"/>
            </a:endParaRPr>
          </a:p>
        </p:txBody>
      </p:sp>
      <p:sp>
        <p:nvSpPr>
          <p:cNvPr id="41080" name="Line 198"/>
          <p:cNvSpPr>
            <a:spLocks noChangeShapeType="1"/>
          </p:cNvSpPr>
          <p:nvPr/>
        </p:nvSpPr>
        <p:spPr bwMode="auto">
          <a:xfrm>
            <a:off x="7121525" y="3954463"/>
            <a:ext cx="1336675"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81" name="Line 201"/>
          <p:cNvSpPr>
            <a:spLocks noChangeShapeType="1"/>
          </p:cNvSpPr>
          <p:nvPr/>
        </p:nvSpPr>
        <p:spPr bwMode="auto">
          <a:xfrm flipV="1">
            <a:off x="7085013" y="2463800"/>
            <a:ext cx="0" cy="1392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82" name="Text Box 203"/>
          <p:cNvSpPr txBox="1">
            <a:spLocks noChangeArrowheads="1"/>
          </p:cNvSpPr>
          <p:nvPr/>
        </p:nvSpPr>
        <p:spPr bwMode="auto">
          <a:xfrm>
            <a:off x="5622925" y="4441825"/>
            <a:ext cx="1538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ja-JP" altLang="en-US" sz="1600" smtClean="0">
                <a:solidFill>
                  <a:prstClr val="black"/>
                </a:solidFill>
                <a:ea typeface="ＭＳ ゴシック" pitchFamily="49" charset="-128"/>
                <a:cs typeface="Arial" pitchFamily="34" charset="0"/>
              </a:rPr>
              <a:t>約</a:t>
            </a:r>
            <a:r>
              <a:rPr lang="en-US" altLang="ja-JP" sz="1600" smtClean="0">
                <a:solidFill>
                  <a:prstClr val="black"/>
                </a:solidFill>
                <a:ea typeface="ＭＳ ゴシック" pitchFamily="49" charset="-128"/>
                <a:cs typeface="Arial" pitchFamily="34" charset="0"/>
              </a:rPr>
              <a:t>35</a:t>
            </a:r>
            <a:r>
              <a:rPr lang="ja-JP" altLang="en-US" sz="1600" smtClean="0">
                <a:solidFill>
                  <a:prstClr val="black"/>
                </a:solidFill>
                <a:ea typeface="ＭＳ ゴシック" pitchFamily="49" charset="-128"/>
                <a:cs typeface="Arial" pitchFamily="34" charset="0"/>
              </a:rPr>
              <a:t>～</a:t>
            </a:r>
            <a:r>
              <a:rPr lang="en-US" altLang="ja-JP" sz="1600" smtClean="0">
                <a:solidFill>
                  <a:prstClr val="black"/>
                </a:solidFill>
                <a:ea typeface="ＭＳ ゴシック" pitchFamily="49" charset="-128"/>
                <a:cs typeface="Arial" pitchFamily="34" charset="0"/>
              </a:rPr>
              <a:t>49</a:t>
            </a:r>
            <a:r>
              <a:rPr lang="ja-JP" altLang="en-US" sz="1600" smtClean="0">
                <a:solidFill>
                  <a:prstClr val="black"/>
                </a:solidFill>
                <a:ea typeface="ＭＳ ゴシック" pitchFamily="49" charset="-128"/>
                <a:cs typeface="Arial" pitchFamily="34" charset="0"/>
              </a:rPr>
              <a:t>兆円</a:t>
            </a:r>
          </a:p>
        </p:txBody>
      </p:sp>
      <p:sp>
        <p:nvSpPr>
          <p:cNvPr id="41083" name="Rectangle 49"/>
          <p:cNvSpPr>
            <a:spLocks noChangeArrowheads="1"/>
          </p:cNvSpPr>
          <p:nvPr/>
        </p:nvSpPr>
        <p:spPr bwMode="auto">
          <a:xfrm>
            <a:off x="3373438" y="2308225"/>
            <a:ext cx="1546225" cy="2433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cs typeface="Arial" pitchFamily="34" charset="0"/>
            </a:endParaRPr>
          </a:p>
        </p:txBody>
      </p:sp>
      <p:sp>
        <p:nvSpPr>
          <p:cNvPr id="41084" name="Rectangle 50"/>
          <p:cNvSpPr>
            <a:spLocks noChangeArrowheads="1"/>
          </p:cNvSpPr>
          <p:nvPr/>
        </p:nvSpPr>
        <p:spPr bwMode="auto">
          <a:xfrm>
            <a:off x="3292475" y="2700338"/>
            <a:ext cx="168275" cy="13176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cs typeface="Arial" pitchFamily="34" charset="0"/>
            </a:endParaRPr>
          </a:p>
        </p:txBody>
      </p:sp>
      <p:sp>
        <p:nvSpPr>
          <p:cNvPr id="41085" name="Rectangle 52"/>
          <p:cNvSpPr>
            <a:spLocks noChangeArrowheads="1"/>
          </p:cNvSpPr>
          <p:nvPr/>
        </p:nvSpPr>
        <p:spPr bwMode="auto">
          <a:xfrm>
            <a:off x="3549650" y="2674938"/>
            <a:ext cx="1327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fontAlgn="base">
              <a:spcBef>
                <a:spcPct val="0"/>
              </a:spcBef>
              <a:spcAft>
                <a:spcPct val="0"/>
              </a:spcAft>
            </a:pPr>
            <a:r>
              <a:rPr lang="ja-JP" altLang="en-US" sz="1100" smtClean="0">
                <a:solidFill>
                  <a:srgbClr val="000000"/>
                </a:solidFill>
                <a:cs typeface="Arial" pitchFamily="34" charset="0"/>
              </a:rPr>
              <a:t>追加投資</a:t>
            </a:r>
            <a:endParaRPr lang="en-US" altLang="ja-JP" sz="1100" smtClean="0">
              <a:solidFill>
                <a:srgbClr val="000000"/>
              </a:solidFill>
              <a:cs typeface="Arial" pitchFamily="34" charset="0"/>
            </a:endParaRPr>
          </a:p>
          <a:p>
            <a:pPr fontAlgn="base">
              <a:spcBef>
                <a:spcPct val="0"/>
              </a:spcBef>
              <a:spcAft>
                <a:spcPct val="0"/>
              </a:spcAft>
            </a:pPr>
            <a:r>
              <a:rPr lang="en-US" altLang="ja-JP" sz="1100" smtClean="0">
                <a:solidFill>
                  <a:srgbClr val="000000"/>
                </a:solidFill>
                <a:cs typeface="Arial" pitchFamily="34" charset="0"/>
              </a:rPr>
              <a:t>(2011-2020</a:t>
            </a:r>
            <a:r>
              <a:rPr lang="ja-JP" altLang="en-US" sz="1100" smtClean="0">
                <a:solidFill>
                  <a:srgbClr val="000000"/>
                </a:solidFill>
                <a:cs typeface="Arial" pitchFamily="34" charset="0"/>
              </a:rPr>
              <a:t>年累積）</a:t>
            </a:r>
            <a:endParaRPr lang="ja-JP" altLang="en-US" smtClean="0">
              <a:solidFill>
                <a:prstClr val="black"/>
              </a:solidFill>
              <a:cs typeface="Arial" pitchFamily="34" charset="0"/>
            </a:endParaRPr>
          </a:p>
        </p:txBody>
      </p:sp>
      <p:sp>
        <p:nvSpPr>
          <p:cNvPr id="41086" name="Rectangle 64"/>
          <p:cNvSpPr>
            <a:spLocks noChangeArrowheads="1"/>
          </p:cNvSpPr>
          <p:nvPr/>
        </p:nvSpPr>
        <p:spPr bwMode="auto">
          <a:xfrm>
            <a:off x="3292475" y="3446463"/>
            <a:ext cx="168275" cy="131762"/>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cs typeface="Arial" pitchFamily="34" charset="0"/>
            </a:endParaRPr>
          </a:p>
        </p:txBody>
      </p:sp>
      <p:sp>
        <p:nvSpPr>
          <p:cNvPr id="41087" name="Rectangle 57"/>
          <p:cNvSpPr>
            <a:spLocks noChangeArrowheads="1"/>
          </p:cNvSpPr>
          <p:nvPr/>
        </p:nvSpPr>
        <p:spPr bwMode="auto">
          <a:xfrm>
            <a:off x="3292475" y="4168775"/>
            <a:ext cx="168275" cy="131763"/>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cs typeface="Arial" pitchFamily="34" charset="0"/>
            </a:endParaRPr>
          </a:p>
        </p:txBody>
      </p:sp>
      <p:sp>
        <p:nvSpPr>
          <p:cNvPr id="41088" name="Line 194"/>
          <p:cNvSpPr>
            <a:spLocks noChangeShapeType="1"/>
          </p:cNvSpPr>
          <p:nvPr/>
        </p:nvSpPr>
        <p:spPr bwMode="auto">
          <a:xfrm>
            <a:off x="5529263" y="3584575"/>
            <a:ext cx="409575" cy="952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145" name="角丸四角形 144"/>
          <p:cNvSpPr/>
          <p:nvPr/>
        </p:nvSpPr>
        <p:spPr>
          <a:xfrm>
            <a:off x="763588" y="2628900"/>
            <a:ext cx="2479675" cy="2387600"/>
          </a:xfrm>
          <a:prstGeom prst="roundRect">
            <a:avLst>
              <a:gd name="adj" fmla="val 17786"/>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cxnSp>
        <p:nvCxnSpPr>
          <p:cNvPr id="147" name="直線矢印コネクタ 146"/>
          <p:cNvCxnSpPr/>
          <p:nvPr/>
        </p:nvCxnSpPr>
        <p:spPr>
          <a:xfrm rot="10800000">
            <a:off x="3097213" y="5019675"/>
            <a:ext cx="412750" cy="412750"/>
          </a:xfrm>
          <a:prstGeom prst="straightConnector1">
            <a:avLst/>
          </a:prstGeom>
          <a:ln>
            <a:solidFill>
              <a:srgbClr val="D6004E"/>
            </a:solidFill>
            <a:tailEnd type="arrow"/>
          </a:ln>
        </p:spPr>
        <p:style>
          <a:lnRef idx="1">
            <a:schemeClr val="accent1"/>
          </a:lnRef>
          <a:fillRef idx="0">
            <a:schemeClr val="accent1"/>
          </a:fillRef>
          <a:effectRef idx="0">
            <a:schemeClr val="accent1"/>
          </a:effectRef>
          <a:fontRef idx="minor">
            <a:schemeClr val="tx1"/>
          </a:fontRef>
        </p:style>
      </p:cxnSp>
      <p:sp>
        <p:nvSpPr>
          <p:cNvPr id="41091" name="テキスト ボックス 149"/>
          <p:cNvSpPr txBox="1">
            <a:spLocks noChangeArrowheads="1"/>
          </p:cNvSpPr>
          <p:nvPr/>
        </p:nvSpPr>
        <p:spPr bwMode="auto">
          <a:xfrm>
            <a:off x="3532188" y="5264150"/>
            <a:ext cx="47148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mtClean="0">
                <a:solidFill>
                  <a:srgbClr val="D6004E"/>
                </a:solidFill>
              </a:rPr>
              <a:t>長期的には回収できる。</a:t>
            </a:r>
            <a:endParaRPr lang="en-US" altLang="ja-JP" smtClean="0">
              <a:solidFill>
                <a:srgbClr val="D6004E"/>
              </a:solidFill>
            </a:endParaRPr>
          </a:p>
          <a:p>
            <a:pPr eaLnBrk="1" fontAlgn="base" hangingPunct="1">
              <a:spcBef>
                <a:spcPct val="0"/>
              </a:spcBef>
              <a:spcAft>
                <a:spcPct val="0"/>
              </a:spcAft>
            </a:pPr>
            <a:r>
              <a:rPr lang="ja-JP" altLang="en-US" smtClean="0">
                <a:solidFill>
                  <a:srgbClr val="D6004E"/>
                </a:solidFill>
              </a:rPr>
              <a:t>費用分担、回収の仕組みが知恵の出しどころ。</a:t>
            </a:r>
          </a:p>
        </p:txBody>
      </p:sp>
      <p:sp>
        <p:nvSpPr>
          <p:cNvPr id="41092" name="テキスト ボックス 151"/>
          <p:cNvSpPr txBox="1">
            <a:spLocks noChangeArrowheads="1"/>
          </p:cNvSpPr>
          <p:nvPr/>
        </p:nvSpPr>
        <p:spPr bwMode="auto">
          <a:xfrm rot="-5400000">
            <a:off x="-172243" y="3659981"/>
            <a:ext cx="1211262"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600" smtClean="0">
                <a:solidFill>
                  <a:prstClr val="black"/>
                </a:solidFill>
              </a:rPr>
              <a:t>費用（兆円）</a:t>
            </a:r>
          </a:p>
        </p:txBody>
      </p:sp>
      <p:sp>
        <p:nvSpPr>
          <p:cNvPr id="41093" name="AutoShape 3"/>
          <p:cNvSpPr>
            <a:spLocks noChangeAspect="1" noChangeArrowheads="1" noTextEdit="1"/>
          </p:cNvSpPr>
          <p:nvPr/>
        </p:nvSpPr>
        <p:spPr bwMode="auto">
          <a:xfrm>
            <a:off x="242888" y="2120900"/>
            <a:ext cx="2963862" cy="364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94" name="Freeform 6"/>
          <p:cNvSpPr>
            <a:spLocks noEditPoints="1"/>
          </p:cNvSpPr>
          <p:nvPr/>
        </p:nvSpPr>
        <p:spPr bwMode="auto">
          <a:xfrm>
            <a:off x="965200" y="2190750"/>
            <a:ext cx="2160588" cy="3240088"/>
          </a:xfrm>
          <a:custGeom>
            <a:avLst/>
            <a:gdLst>
              <a:gd name="T0" fmla="*/ 0 w 1361"/>
              <a:gd name="T1" fmla="*/ 2147483647 h 2041"/>
              <a:gd name="T2" fmla="*/ 2147483647 w 1361"/>
              <a:gd name="T3" fmla="*/ 2147483647 h 2041"/>
              <a:gd name="T4" fmla="*/ 2147483647 w 1361"/>
              <a:gd name="T5" fmla="*/ 2147483647 h 2041"/>
              <a:gd name="T6" fmla="*/ 0 w 1361"/>
              <a:gd name="T7" fmla="*/ 2147483647 h 2041"/>
              <a:gd name="T8" fmla="*/ 0 w 1361"/>
              <a:gd name="T9" fmla="*/ 2147483647 h 2041"/>
              <a:gd name="T10" fmla="*/ 0 w 1361"/>
              <a:gd name="T11" fmla="*/ 2147483647 h 2041"/>
              <a:gd name="T12" fmla="*/ 2147483647 w 1361"/>
              <a:gd name="T13" fmla="*/ 2147483647 h 2041"/>
              <a:gd name="T14" fmla="*/ 2147483647 w 1361"/>
              <a:gd name="T15" fmla="*/ 2147483647 h 2041"/>
              <a:gd name="T16" fmla="*/ 0 w 1361"/>
              <a:gd name="T17" fmla="*/ 2147483647 h 2041"/>
              <a:gd name="T18" fmla="*/ 0 w 1361"/>
              <a:gd name="T19" fmla="*/ 2147483647 h 2041"/>
              <a:gd name="T20" fmla="*/ 0 w 1361"/>
              <a:gd name="T21" fmla="*/ 2147483647 h 2041"/>
              <a:gd name="T22" fmla="*/ 2147483647 w 1361"/>
              <a:gd name="T23" fmla="*/ 2147483647 h 2041"/>
              <a:gd name="T24" fmla="*/ 2147483647 w 1361"/>
              <a:gd name="T25" fmla="*/ 2147483647 h 2041"/>
              <a:gd name="T26" fmla="*/ 0 w 1361"/>
              <a:gd name="T27" fmla="*/ 2147483647 h 2041"/>
              <a:gd name="T28" fmla="*/ 0 w 1361"/>
              <a:gd name="T29" fmla="*/ 2147483647 h 2041"/>
              <a:gd name="T30" fmla="*/ 0 w 1361"/>
              <a:gd name="T31" fmla="*/ 1713706898 h 2041"/>
              <a:gd name="T32" fmla="*/ 2147483647 w 1361"/>
              <a:gd name="T33" fmla="*/ 1713706898 h 2041"/>
              <a:gd name="T34" fmla="*/ 2147483647 w 1361"/>
              <a:gd name="T35" fmla="*/ 1726308472 h 2041"/>
              <a:gd name="T36" fmla="*/ 0 w 1361"/>
              <a:gd name="T37" fmla="*/ 1726308472 h 2041"/>
              <a:gd name="T38" fmla="*/ 0 w 1361"/>
              <a:gd name="T39" fmla="*/ 1713706898 h 2041"/>
              <a:gd name="T40" fmla="*/ 0 w 1361"/>
              <a:gd name="T41" fmla="*/ 851813137 h 2041"/>
              <a:gd name="T42" fmla="*/ 2147483647 w 1361"/>
              <a:gd name="T43" fmla="*/ 851813137 h 2041"/>
              <a:gd name="T44" fmla="*/ 2147483647 w 1361"/>
              <a:gd name="T45" fmla="*/ 864414711 h 2041"/>
              <a:gd name="T46" fmla="*/ 0 w 1361"/>
              <a:gd name="T47" fmla="*/ 864414711 h 2041"/>
              <a:gd name="T48" fmla="*/ 0 w 1361"/>
              <a:gd name="T49" fmla="*/ 851813137 h 2041"/>
              <a:gd name="T50" fmla="*/ 0 w 1361"/>
              <a:gd name="T51" fmla="*/ 0 h 2041"/>
              <a:gd name="T52" fmla="*/ 2147483647 w 1361"/>
              <a:gd name="T53" fmla="*/ 0 h 2041"/>
              <a:gd name="T54" fmla="*/ 2147483647 w 1361"/>
              <a:gd name="T55" fmla="*/ 12601577 h 2041"/>
              <a:gd name="T56" fmla="*/ 0 w 1361"/>
              <a:gd name="T57" fmla="*/ 12601577 h 2041"/>
              <a:gd name="T58" fmla="*/ 0 w 1361"/>
              <a:gd name="T59" fmla="*/ 0 h 20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361"/>
              <a:gd name="T91" fmla="*/ 0 h 2041"/>
              <a:gd name="T92" fmla="*/ 1361 w 1361"/>
              <a:gd name="T93" fmla="*/ 2041 h 204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361" h="2041">
                <a:moveTo>
                  <a:pt x="0" y="2036"/>
                </a:moveTo>
                <a:lnTo>
                  <a:pt x="1361" y="2036"/>
                </a:lnTo>
                <a:lnTo>
                  <a:pt x="1361" y="2041"/>
                </a:lnTo>
                <a:lnTo>
                  <a:pt x="0" y="2041"/>
                </a:lnTo>
                <a:lnTo>
                  <a:pt x="0" y="2036"/>
                </a:lnTo>
                <a:close/>
                <a:moveTo>
                  <a:pt x="0" y="1699"/>
                </a:moveTo>
                <a:lnTo>
                  <a:pt x="1361" y="1699"/>
                </a:lnTo>
                <a:lnTo>
                  <a:pt x="1361" y="1703"/>
                </a:lnTo>
                <a:lnTo>
                  <a:pt x="0" y="1703"/>
                </a:lnTo>
                <a:lnTo>
                  <a:pt x="0" y="1699"/>
                </a:lnTo>
                <a:close/>
                <a:moveTo>
                  <a:pt x="0" y="1356"/>
                </a:moveTo>
                <a:lnTo>
                  <a:pt x="1361" y="1356"/>
                </a:lnTo>
                <a:lnTo>
                  <a:pt x="1361" y="1361"/>
                </a:lnTo>
                <a:lnTo>
                  <a:pt x="0" y="1361"/>
                </a:lnTo>
                <a:lnTo>
                  <a:pt x="0" y="1356"/>
                </a:lnTo>
                <a:close/>
                <a:moveTo>
                  <a:pt x="0" y="680"/>
                </a:moveTo>
                <a:lnTo>
                  <a:pt x="1361" y="680"/>
                </a:lnTo>
                <a:lnTo>
                  <a:pt x="1361" y="685"/>
                </a:lnTo>
                <a:lnTo>
                  <a:pt x="0" y="685"/>
                </a:lnTo>
                <a:lnTo>
                  <a:pt x="0" y="680"/>
                </a:lnTo>
                <a:close/>
                <a:moveTo>
                  <a:pt x="0" y="338"/>
                </a:moveTo>
                <a:lnTo>
                  <a:pt x="1361" y="338"/>
                </a:lnTo>
                <a:lnTo>
                  <a:pt x="1361" y="343"/>
                </a:lnTo>
                <a:lnTo>
                  <a:pt x="0" y="343"/>
                </a:lnTo>
                <a:lnTo>
                  <a:pt x="0" y="338"/>
                </a:lnTo>
                <a:close/>
                <a:moveTo>
                  <a:pt x="0" y="0"/>
                </a:moveTo>
                <a:lnTo>
                  <a:pt x="1361" y="0"/>
                </a:lnTo>
                <a:lnTo>
                  <a:pt x="1361" y="5"/>
                </a:lnTo>
                <a:lnTo>
                  <a:pt x="0" y="5"/>
                </a:lnTo>
                <a:lnTo>
                  <a:pt x="0" y="0"/>
                </a:lnTo>
                <a:close/>
              </a:path>
            </a:pathLst>
          </a:custGeom>
          <a:solidFill>
            <a:srgbClr val="000000"/>
          </a:solidFill>
          <a:ln w="5" cap="flat">
            <a:solidFill>
              <a:srgbClr val="000000"/>
            </a:solidFill>
            <a:prstDash val="solid"/>
            <a:bevel/>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95" name="Freeform 7"/>
          <p:cNvSpPr>
            <a:spLocks noEditPoints="1"/>
          </p:cNvSpPr>
          <p:nvPr/>
        </p:nvSpPr>
        <p:spPr bwMode="auto">
          <a:xfrm>
            <a:off x="962025" y="2190750"/>
            <a:ext cx="2168525" cy="3240088"/>
          </a:xfrm>
          <a:custGeom>
            <a:avLst/>
            <a:gdLst>
              <a:gd name="T0" fmla="*/ 0 w 4656"/>
              <a:gd name="T1" fmla="*/ 1733633 h 6960"/>
              <a:gd name="T2" fmla="*/ 1735379 w 4656"/>
              <a:gd name="T3" fmla="*/ 0 h 6960"/>
              <a:gd name="T4" fmla="*/ 1008251457 w 4656"/>
              <a:gd name="T5" fmla="*/ 0 h 6960"/>
              <a:gd name="T6" fmla="*/ 1009986835 w 4656"/>
              <a:gd name="T7" fmla="*/ 1733633 h 6960"/>
              <a:gd name="T8" fmla="*/ 1009986835 w 4656"/>
              <a:gd name="T9" fmla="*/ 1506624204 h 6960"/>
              <a:gd name="T10" fmla="*/ 1008251457 w 4656"/>
              <a:gd name="T11" fmla="*/ 1508357836 h 6960"/>
              <a:gd name="T12" fmla="*/ 1735379 w 4656"/>
              <a:gd name="T13" fmla="*/ 1508357836 h 6960"/>
              <a:gd name="T14" fmla="*/ 0 w 4656"/>
              <a:gd name="T15" fmla="*/ 1506624204 h 6960"/>
              <a:gd name="T16" fmla="*/ 0 w 4656"/>
              <a:gd name="T17" fmla="*/ 1733633 h 6960"/>
              <a:gd name="T18" fmla="*/ 3470757 w 4656"/>
              <a:gd name="T19" fmla="*/ 1506624204 h 6960"/>
              <a:gd name="T20" fmla="*/ 1735379 w 4656"/>
              <a:gd name="T21" fmla="*/ 1504890571 h 6960"/>
              <a:gd name="T22" fmla="*/ 1008251457 w 4656"/>
              <a:gd name="T23" fmla="*/ 1504890571 h 6960"/>
              <a:gd name="T24" fmla="*/ 1006516078 w 4656"/>
              <a:gd name="T25" fmla="*/ 1506624204 h 6960"/>
              <a:gd name="T26" fmla="*/ 1006516078 w 4656"/>
              <a:gd name="T27" fmla="*/ 1733633 h 6960"/>
              <a:gd name="T28" fmla="*/ 1008251457 w 4656"/>
              <a:gd name="T29" fmla="*/ 3467267 h 6960"/>
              <a:gd name="T30" fmla="*/ 1735379 w 4656"/>
              <a:gd name="T31" fmla="*/ 3467267 h 6960"/>
              <a:gd name="T32" fmla="*/ 3470757 w 4656"/>
              <a:gd name="T33" fmla="*/ 1733633 h 6960"/>
              <a:gd name="T34" fmla="*/ 3470757 w 4656"/>
              <a:gd name="T35" fmla="*/ 1506624204 h 69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56"/>
              <a:gd name="T55" fmla="*/ 0 h 6960"/>
              <a:gd name="T56" fmla="*/ 4656 w 4656"/>
              <a:gd name="T57" fmla="*/ 6960 h 69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56" h="6960">
                <a:moveTo>
                  <a:pt x="0" y="8"/>
                </a:moveTo>
                <a:cubicBezTo>
                  <a:pt x="0" y="4"/>
                  <a:pt x="4" y="0"/>
                  <a:pt x="8" y="0"/>
                </a:cubicBezTo>
                <a:lnTo>
                  <a:pt x="4648" y="0"/>
                </a:lnTo>
                <a:cubicBezTo>
                  <a:pt x="4653" y="0"/>
                  <a:pt x="4656" y="4"/>
                  <a:pt x="4656" y="8"/>
                </a:cubicBezTo>
                <a:lnTo>
                  <a:pt x="4656" y="6952"/>
                </a:lnTo>
                <a:cubicBezTo>
                  <a:pt x="4656" y="6957"/>
                  <a:pt x="4653" y="6960"/>
                  <a:pt x="4648" y="6960"/>
                </a:cubicBezTo>
                <a:lnTo>
                  <a:pt x="8" y="6960"/>
                </a:lnTo>
                <a:cubicBezTo>
                  <a:pt x="4" y="6960"/>
                  <a:pt x="0" y="6957"/>
                  <a:pt x="0" y="6952"/>
                </a:cubicBezTo>
                <a:lnTo>
                  <a:pt x="0" y="8"/>
                </a:lnTo>
                <a:close/>
                <a:moveTo>
                  <a:pt x="16" y="6952"/>
                </a:moveTo>
                <a:lnTo>
                  <a:pt x="8" y="6944"/>
                </a:lnTo>
                <a:lnTo>
                  <a:pt x="4648" y="6944"/>
                </a:lnTo>
                <a:lnTo>
                  <a:pt x="4640" y="6952"/>
                </a:lnTo>
                <a:lnTo>
                  <a:pt x="4640" y="8"/>
                </a:lnTo>
                <a:lnTo>
                  <a:pt x="4648" y="16"/>
                </a:lnTo>
                <a:lnTo>
                  <a:pt x="8" y="16"/>
                </a:lnTo>
                <a:lnTo>
                  <a:pt x="16" y="8"/>
                </a:lnTo>
                <a:lnTo>
                  <a:pt x="16" y="6952"/>
                </a:lnTo>
                <a:close/>
              </a:path>
            </a:pathLst>
          </a:custGeom>
          <a:solidFill>
            <a:srgbClr val="808080"/>
          </a:solidFill>
          <a:ln w="5" cap="flat">
            <a:solidFill>
              <a:srgbClr val="808080"/>
            </a:solidFill>
            <a:prstDash val="solid"/>
            <a:bevel/>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pic>
        <p:nvPicPr>
          <p:cNvPr id="4109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5525" y="3781425"/>
            <a:ext cx="2108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97"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525" y="2746375"/>
            <a:ext cx="2108200"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98" name="Freeform 14"/>
          <p:cNvSpPr>
            <a:spLocks noEditPoints="1"/>
          </p:cNvSpPr>
          <p:nvPr/>
        </p:nvSpPr>
        <p:spPr bwMode="auto">
          <a:xfrm>
            <a:off x="1055688" y="3811588"/>
            <a:ext cx="1989137" cy="534987"/>
          </a:xfrm>
          <a:custGeom>
            <a:avLst/>
            <a:gdLst>
              <a:gd name="T0" fmla="*/ 0 w 1253"/>
              <a:gd name="T1" fmla="*/ 602315967 h 337"/>
              <a:gd name="T2" fmla="*/ 874493261 w 1253"/>
              <a:gd name="T3" fmla="*/ 602315967 h 337"/>
              <a:gd name="T4" fmla="*/ 874493261 w 1253"/>
              <a:gd name="T5" fmla="*/ 0 h 337"/>
              <a:gd name="T6" fmla="*/ 0 w 1253"/>
              <a:gd name="T7" fmla="*/ 0 h 337"/>
              <a:gd name="T8" fmla="*/ 0 w 1253"/>
              <a:gd name="T9" fmla="*/ 602315967 h 337"/>
              <a:gd name="T10" fmla="*/ 1134069982 w 1253"/>
              <a:gd name="T11" fmla="*/ 720763951 h 337"/>
              <a:gd name="T12" fmla="*/ 2021164811 w 1253"/>
              <a:gd name="T13" fmla="*/ 720763951 h 337"/>
              <a:gd name="T14" fmla="*/ 2021164811 w 1253"/>
              <a:gd name="T15" fmla="*/ 0 h 337"/>
              <a:gd name="T16" fmla="*/ 1134069982 w 1253"/>
              <a:gd name="T17" fmla="*/ 0 h 337"/>
              <a:gd name="T18" fmla="*/ 1134069982 w 1253"/>
              <a:gd name="T19" fmla="*/ 720763951 h 337"/>
              <a:gd name="T20" fmla="*/ 2147483647 w 1253"/>
              <a:gd name="T21" fmla="*/ 849291158 h 337"/>
              <a:gd name="T22" fmla="*/ 2147483647 w 1253"/>
              <a:gd name="T23" fmla="*/ 849291158 h 337"/>
              <a:gd name="T24" fmla="*/ 2147483647 w 1253"/>
              <a:gd name="T25" fmla="*/ 0 h 337"/>
              <a:gd name="T26" fmla="*/ 2147483647 w 1253"/>
              <a:gd name="T27" fmla="*/ 0 h 337"/>
              <a:gd name="T28" fmla="*/ 2147483647 w 1253"/>
              <a:gd name="T29" fmla="*/ 849291158 h 3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53"/>
              <a:gd name="T46" fmla="*/ 0 h 337"/>
              <a:gd name="T47" fmla="*/ 1253 w 1253"/>
              <a:gd name="T48" fmla="*/ 337 h 3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53" h="337">
                <a:moveTo>
                  <a:pt x="0" y="239"/>
                </a:moveTo>
                <a:lnTo>
                  <a:pt x="347" y="239"/>
                </a:lnTo>
                <a:lnTo>
                  <a:pt x="347" y="0"/>
                </a:lnTo>
                <a:lnTo>
                  <a:pt x="0" y="0"/>
                </a:lnTo>
                <a:lnTo>
                  <a:pt x="0" y="239"/>
                </a:lnTo>
                <a:close/>
                <a:moveTo>
                  <a:pt x="450" y="286"/>
                </a:moveTo>
                <a:lnTo>
                  <a:pt x="802" y="286"/>
                </a:lnTo>
                <a:lnTo>
                  <a:pt x="802" y="0"/>
                </a:lnTo>
                <a:lnTo>
                  <a:pt x="450" y="0"/>
                </a:lnTo>
                <a:lnTo>
                  <a:pt x="450" y="286"/>
                </a:lnTo>
                <a:close/>
                <a:moveTo>
                  <a:pt x="905" y="337"/>
                </a:moveTo>
                <a:lnTo>
                  <a:pt x="1253" y="337"/>
                </a:lnTo>
                <a:lnTo>
                  <a:pt x="1253" y="0"/>
                </a:lnTo>
                <a:lnTo>
                  <a:pt x="905" y="0"/>
                </a:lnTo>
                <a:lnTo>
                  <a:pt x="905" y="33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099" name="Freeform 15"/>
          <p:cNvSpPr>
            <a:spLocks noEditPoints="1"/>
          </p:cNvSpPr>
          <p:nvPr/>
        </p:nvSpPr>
        <p:spPr bwMode="auto">
          <a:xfrm>
            <a:off x="1050925" y="3806825"/>
            <a:ext cx="1997075" cy="544513"/>
          </a:xfrm>
          <a:custGeom>
            <a:avLst/>
            <a:gdLst>
              <a:gd name="T0" fmla="*/ 3470662 w 4288"/>
              <a:gd name="T1" fmla="*/ 179084622 h 1168"/>
              <a:gd name="T2" fmla="*/ 1735331 w 4288"/>
              <a:gd name="T3" fmla="*/ 177345724 h 1168"/>
              <a:gd name="T4" fmla="*/ 258556474 w 4288"/>
              <a:gd name="T5" fmla="*/ 177345724 h 1168"/>
              <a:gd name="T6" fmla="*/ 256821143 w 4288"/>
              <a:gd name="T7" fmla="*/ 179084622 h 1168"/>
              <a:gd name="T8" fmla="*/ 256821143 w 4288"/>
              <a:gd name="T9" fmla="*/ 1738898 h 1168"/>
              <a:gd name="T10" fmla="*/ 258556474 w 4288"/>
              <a:gd name="T11" fmla="*/ 3477330 h 1168"/>
              <a:gd name="T12" fmla="*/ 1735331 w 4288"/>
              <a:gd name="T13" fmla="*/ 3477330 h 1168"/>
              <a:gd name="T14" fmla="*/ 3470662 w 4288"/>
              <a:gd name="T15" fmla="*/ 1738898 h 1168"/>
              <a:gd name="T16" fmla="*/ 3470662 w 4288"/>
              <a:gd name="T17" fmla="*/ 179084622 h 1168"/>
              <a:gd name="T18" fmla="*/ 0 w 4288"/>
              <a:gd name="T19" fmla="*/ 1738898 h 1168"/>
              <a:gd name="T20" fmla="*/ 1735331 w 4288"/>
              <a:gd name="T21" fmla="*/ 0 h 1168"/>
              <a:gd name="T22" fmla="*/ 258556474 w 4288"/>
              <a:gd name="T23" fmla="*/ 0 h 1168"/>
              <a:gd name="T24" fmla="*/ 260291805 w 4288"/>
              <a:gd name="T25" fmla="*/ 1738898 h 1168"/>
              <a:gd name="T26" fmla="*/ 260291805 w 4288"/>
              <a:gd name="T27" fmla="*/ 179084622 h 1168"/>
              <a:gd name="T28" fmla="*/ 258556474 w 4288"/>
              <a:gd name="T29" fmla="*/ 180823053 h 1168"/>
              <a:gd name="T30" fmla="*/ 1735331 w 4288"/>
              <a:gd name="T31" fmla="*/ 180823053 h 1168"/>
              <a:gd name="T32" fmla="*/ 0 w 4288"/>
              <a:gd name="T33" fmla="*/ 179084622 h 1168"/>
              <a:gd name="T34" fmla="*/ 0 w 4288"/>
              <a:gd name="T35" fmla="*/ 1738898 h 1168"/>
              <a:gd name="T36" fmla="*/ 336644027 w 4288"/>
              <a:gd name="T37" fmla="*/ 213857916 h 1168"/>
              <a:gd name="T38" fmla="*/ 334908696 w 4288"/>
              <a:gd name="T39" fmla="*/ 212119484 h 1168"/>
              <a:gd name="T40" fmla="*/ 595200501 w 4288"/>
              <a:gd name="T41" fmla="*/ 212119484 h 1168"/>
              <a:gd name="T42" fmla="*/ 593465170 w 4288"/>
              <a:gd name="T43" fmla="*/ 213857916 h 1168"/>
              <a:gd name="T44" fmla="*/ 593465170 w 4288"/>
              <a:gd name="T45" fmla="*/ 1738898 h 1168"/>
              <a:gd name="T46" fmla="*/ 595200501 w 4288"/>
              <a:gd name="T47" fmla="*/ 3477330 h 1168"/>
              <a:gd name="T48" fmla="*/ 334908696 w 4288"/>
              <a:gd name="T49" fmla="*/ 3477330 h 1168"/>
              <a:gd name="T50" fmla="*/ 336644027 w 4288"/>
              <a:gd name="T51" fmla="*/ 1738898 h 1168"/>
              <a:gd name="T52" fmla="*/ 336644027 w 4288"/>
              <a:gd name="T53" fmla="*/ 213857916 h 1168"/>
              <a:gd name="T54" fmla="*/ 333173366 w 4288"/>
              <a:gd name="T55" fmla="*/ 1738898 h 1168"/>
              <a:gd name="T56" fmla="*/ 334908696 w 4288"/>
              <a:gd name="T57" fmla="*/ 0 h 1168"/>
              <a:gd name="T58" fmla="*/ 595200501 w 4288"/>
              <a:gd name="T59" fmla="*/ 0 h 1168"/>
              <a:gd name="T60" fmla="*/ 596935832 w 4288"/>
              <a:gd name="T61" fmla="*/ 1738898 h 1168"/>
              <a:gd name="T62" fmla="*/ 596935832 w 4288"/>
              <a:gd name="T63" fmla="*/ 213857916 h 1168"/>
              <a:gd name="T64" fmla="*/ 595200501 w 4288"/>
              <a:gd name="T65" fmla="*/ 215596814 h 1168"/>
              <a:gd name="T66" fmla="*/ 334908696 w 4288"/>
              <a:gd name="T67" fmla="*/ 215596814 h 1168"/>
              <a:gd name="T68" fmla="*/ 333173366 w 4288"/>
              <a:gd name="T69" fmla="*/ 213857916 h 1168"/>
              <a:gd name="T70" fmla="*/ 333173366 w 4288"/>
              <a:gd name="T71" fmla="*/ 1738898 h 1168"/>
              <a:gd name="T72" fmla="*/ 673288054 w 4288"/>
              <a:gd name="T73" fmla="*/ 252109064 h 1168"/>
              <a:gd name="T74" fmla="*/ 671552723 w 4288"/>
              <a:gd name="T75" fmla="*/ 250370632 h 1168"/>
              <a:gd name="T76" fmla="*/ 928373750 w 4288"/>
              <a:gd name="T77" fmla="*/ 250370632 h 1168"/>
              <a:gd name="T78" fmla="*/ 926638419 w 4288"/>
              <a:gd name="T79" fmla="*/ 252109064 h 1168"/>
              <a:gd name="T80" fmla="*/ 926638419 w 4288"/>
              <a:gd name="T81" fmla="*/ 1738898 h 1168"/>
              <a:gd name="T82" fmla="*/ 928373750 w 4288"/>
              <a:gd name="T83" fmla="*/ 3477330 h 1168"/>
              <a:gd name="T84" fmla="*/ 671552723 w 4288"/>
              <a:gd name="T85" fmla="*/ 3477330 h 1168"/>
              <a:gd name="T86" fmla="*/ 673288054 w 4288"/>
              <a:gd name="T87" fmla="*/ 1738898 h 1168"/>
              <a:gd name="T88" fmla="*/ 673288054 w 4288"/>
              <a:gd name="T89" fmla="*/ 252109064 h 1168"/>
              <a:gd name="T90" fmla="*/ 669817392 w 4288"/>
              <a:gd name="T91" fmla="*/ 1738898 h 1168"/>
              <a:gd name="T92" fmla="*/ 671552723 w 4288"/>
              <a:gd name="T93" fmla="*/ 0 h 1168"/>
              <a:gd name="T94" fmla="*/ 928373750 w 4288"/>
              <a:gd name="T95" fmla="*/ 0 h 1168"/>
              <a:gd name="T96" fmla="*/ 930109081 w 4288"/>
              <a:gd name="T97" fmla="*/ 1738898 h 1168"/>
              <a:gd name="T98" fmla="*/ 930109081 w 4288"/>
              <a:gd name="T99" fmla="*/ 252109064 h 1168"/>
              <a:gd name="T100" fmla="*/ 928373750 w 4288"/>
              <a:gd name="T101" fmla="*/ 253847962 h 1168"/>
              <a:gd name="T102" fmla="*/ 671552723 w 4288"/>
              <a:gd name="T103" fmla="*/ 253847962 h 1168"/>
              <a:gd name="T104" fmla="*/ 669817392 w 4288"/>
              <a:gd name="T105" fmla="*/ 252109064 h 1168"/>
              <a:gd name="T106" fmla="*/ 669817392 w 4288"/>
              <a:gd name="T107" fmla="*/ 1738898 h 11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288"/>
              <a:gd name="T163" fmla="*/ 0 h 1168"/>
              <a:gd name="T164" fmla="*/ 4288 w 4288"/>
              <a:gd name="T165" fmla="*/ 1168 h 116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288" h="1168">
                <a:moveTo>
                  <a:pt x="16" y="824"/>
                </a:moveTo>
                <a:lnTo>
                  <a:pt x="8" y="816"/>
                </a:lnTo>
                <a:lnTo>
                  <a:pt x="1192" y="816"/>
                </a:lnTo>
                <a:lnTo>
                  <a:pt x="1184" y="824"/>
                </a:lnTo>
                <a:lnTo>
                  <a:pt x="1184" y="8"/>
                </a:lnTo>
                <a:lnTo>
                  <a:pt x="1192" y="16"/>
                </a:lnTo>
                <a:lnTo>
                  <a:pt x="8" y="16"/>
                </a:lnTo>
                <a:lnTo>
                  <a:pt x="16" y="8"/>
                </a:lnTo>
                <a:lnTo>
                  <a:pt x="16" y="824"/>
                </a:lnTo>
                <a:close/>
                <a:moveTo>
                  <a:pt x="0" y="8"/>
                </a:moveTo>
                <a:cubicBezTo>
                  <a:pt x="0" y="4"/>
                  <a:pt x="4" y="0"/>
                  <a:pt x="8" y="0"/>
                </a:cubicBezTo>
                <a:lnTo>
                  <a:pt x="1192" y="0"/>
                </a:lnTo>
                <a:cubicBezTo>
                  <a:pt x="1197" y="0"/>
                  <a:pt x="1200" y="4"/>
                  <a:pt x="1200" y="8"/>
                </a:cubicBezTo>
                <a:lnTo>
                  <a:pt x="1200" y="824"/>
                </a:lnTo>
                <a:cubicBezTo>
                  <a:pt x="1200" y="829"/>
                  <a:pt x="1197" y="832"/>
                  <a:pt x="1192" y="832"/>
                </a:cubicBezTo>
                <a:lnTo>
                  <a:pt x="8" y="832"/>
                </a:lnTo>
                <a:cubicBezTo>
                  <a:pt x="4" y="832"/>
                  <a:pt x="0" y="829"/>
                  <a:pt x="0" y="824"/>
                </a:cubicBezTo>
                <a:lnTo>
                  <a:pt x="0" y="8"/>
                </a:lnTo>
                <a:close/>
                <a:moveTo>
                  <a:pt x="1552" y="984"/>
                </a:moveTo>
                <a:lnTo>
                  <a:pt x="1544" y="976"/>
                </a:lnTo>
                <a:lnTo>
                  <a:pt x="2744" y="976"/>
                </a:lnTo>
                <a:lnTo>
                  <a:pt x="2736" y="984"/>
                </a:lnTo>
                <a:lnTo>
                  <a:pt x="2736" y="8"/>
                </a:lnTo>
                <a:lnTo>
                  <a:pt x="2744" y="16"/>
                </a:lnTo>
                <a:lnTo>
                  <a:pt x="1544" y="16"/>
                </a:lnTo>
                <a:lnTo>
                  <a:pt x="1552" y="8"/>
                </a:lnTo>
                <a:lnTo>
                  <a:pt x="1552" y="984"/>
                </a:lnTo>
                <a:close/>
                <a:moveTo>
                  <a:pt x="1536" y="8"/>
                </a:moveTo>
                <a:cubicBezTo>
                  <a:pt x="1536" y="4"/>
                  <a:pt x="1540" y="0"/>
                  <a:pt x="1544" y="0"/>
                </a:cubicBezTo>
                <a:lnTo>
                  <a:pt x="2744" y="0"/>
                </a:lnTo>
                <a:cubicBezTo>
                  <a:pt x="2749" y="0"/>
                  <a:pt x="2752" y="4"/>
                  <a:pt x="2752" y="8"/>
                </a:cubicBezTo>
                <a:lnTo>
                  <a:pt x="2752" y="984"/>
                </a:lnTo>
                <a:cubicBezTo>
                  <a:pt x="2752" y="989"/>
                  <a:pt x="2749" y="992"/>
                  <a:pt x="2744" y="992"/>
                </a:cubicBezTo>
                <a:lnTo>
                  <a:pt x="1544" y="992"/>
                </a:lnTo>
                <a:cubicBezTo>
                  <a:pt x="1540" y="992"/>
                  <a:pt x="1536" y="989"/>
                  <a:pt x="1536" y="984"/>
                </a:cubicBezTo>
                <a:lnTo>
                  <a:pt x="1536" y="8"/>
                </a:lnTo>
                <a:close/>
                <a:moveTo>
                  <a:pt x="3104" y="1160"/>
                </a:moveTo>
                <a:lnTo>
                  <a:pt x="3096" y="1152"/>
                </a:lnTo>
                <a:lnTo>
                  <a:pt x="4280" y="1152"/>
                </a:lnTo>
                <a:lnTo>
                  <a:pt x="4272" y="1160"/>
                </a:lnTo>
                <a:lnTo>
                  <a:pt x="4272" y="8"/>
                </a:lnTo>
                <a:lnTo>
                  <a:pt x="4280" y="16"/>
                </a:lnTo>
                <a:lnTo>
                  <a:pt x="3096" y="16"/>
                </a:lnTo>
                <a:lnTo>
                  <a:pt x="3104" y="8"/>
                </a:lnTo>
                <a:lnTo>
                  <a:pt x="3104" y="1160"/>
                </a:lnTo>
                <a:close/>
                <a:moveTo>
                  <a:pt x="3088" y="8"/>
                </a:moveTo>
                <a:cubicBezTo>
                  <a:pt x="3088" y="4"/>
                  <a:pt x="3092" y="0"/>
                  <a:pt x="3096" y="0"/>
                </a:cubicBezTo>
                <a:lnTo>
                  <a:pt x="4280" y="0"/>
                </a:lnTo>
                <a:cubicBezTo>
                  <a:pt x="4285" y="0"/>
                  <a:pt x="4288" y="4"/>
                  <a:pt x="4288" y="8"/>
                </a:cubicBezTo>
                <a:lnTo>
                  <a:pt x="4288" y="1160"/>
                </a:lnTo>
                <a:cubicBezTo>
                  <a:pt x="4288" y="1165"/>
                  <a:pt x="4285" y="1168"/>
                  <a:pt x="4280" y="1168"/>
                </a:cubicBezTo>
                <a:lnTo>
                  <a:pt x="3096" y="1168"/>
                </a:lnTo>
                <a:cubicBezTo>
                  <a:pt x="3092" y="1168"/>
                  <a:pt x="3088" y="1165"/>
                  <a:pt x="3088" y="1160"/>
                </a:cubicBezTo>
                <a:lnTo>
                  <a:pt x="3088" y="8"/>
                </a:lnTo>
                <a:close/>
              </a:path>
            </a:pathLst>
          </a:custGeom>
          <a:solidFill>
            <a:srgbClr val="7F7F7F"/>
          </a:solidFill>
          <a:ln w="0" cap="flat">
            <a:solidFill>
              <a:srgbClr val="7F7F7F"/>
            </a:solidFill>
            <a:prstDash val="solid"/>
            <a:round/>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00" name="Freeform 16"/>
          <p:cNvSpPr>
            <a:spLocks noEditPoints="1"/>
          </p:cNvSpPr>
          <p:nvPr/>
        </p:nvSpPr>
        <p:spPr bwMode="auto">
          <a:xfrm>
            <a:off x="1055688" y="4191000"/>
            <a:ext cx="1989137" cy="677863"/>
          </a:xfrm>
          <a:custGeom>
            <a:avLst/>
            <a:gdLst>
              <a:gd name="T0" fmla="*/ 0 w 1253"/>
              <a:gd name="T1" fmla="*/ 579636398 h 427"/>
              <a:gd name="T2" fmla="*/ 874493261 w 1253"/>
              <a:gd name="T3" fmla="*/ 579636398 h 427"/>
              <a:gd name="T4" fmla="*/ 874493261 w 1253"/>
              <a:gd name="T5" fmla="*/ 0 h 427"/>
              <a:gd name="T6" fmla="*/ 0 w 1253"/>
              <a:gd name="T7" fmla="*/ 0 h 427"/>
              <a:gd name="T8" fmla="*/ 0 w 1253"/>
              <a:gd name="T9" fmla="*/ 579636398 h 427"/>
              <a:gd name="T10" fmla="*/ 1134069982 w 1253"/>
              <a:gd name="T11" fmla="*/ 816531192 h 427"/>
              <a:gd name="T12" fmla="*/ 2021164811 w 1253"/>
              <a:gd name="T13" fmla="*/ 816531192 h 427"/>
              <a:gd name="T14" fmla="*/ 2021164811 w 1253"/>
              <a:gd name="T15" fmla="*/ 118448241 h 427"/>
              <a:gd name="T16" fmla="*/ 1134069982 w 1253"/>
              <a:gd name="T17" fmla="*/ 118448241 h 427"/>
              <a:gd name="T18" fmla="*/ 1134069982 w 1253"/>
              <a:gd name="T19" fmla="*/ 816531192 h 427"/>
              <a:gd name="T20" fmla="*/ 2147483647 w 1253"/>
              <a:gd name="T21" fmla="*/ 1076108395 h 427"/>
              <a:gd name="T22" fmla="*/ 2147483647 w 1253"/>
              <a:gd name="T23" fmla="*/ 1076108395 h 427"/>
              <a:gd name="T24" fmla="*/ 2147483647 w 1253"/>
              <a:gd name="T25" fmla="*/ 246975523 h 427"/>
              <a:gd name="T26" fmla="*/ 2147483647 w 1253"/>
              <a:gd name="T27" fmla="*/ 246975523 h 427"/>
              <a:gd name="T28" fmla="*/ 2147483647 w 1253"/>
              <a:gd name="T29" fmla="*/ 1076108395 h 4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53"/>
              <a:gd name="T46" fmla="*/ 0 h 427"/>
              <a:gd name="T47" fmla="*/ 1253 w 1253"/>
              <a:gd name="T48" fmla="*/ 427 h 4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53" h="427">
                <a:moveTo>
                  <a:pt x="0" y="230"/>
                </a:moveTo>
                <a:lnTo>
                  <a:pt x="347" y="230"/>
                </a:lnTo>
                <a:lnTo>
                  <a:pt x="347" y="0"/>
                </a:lnTo>
                <a:lnTo>
                  <a:pt x="0" y="0"/>
                </a:lnTo>
                <a:lnTo>
                  <a:pt x="0" y="230"/>
                </a:lnTo>
                <a:close/>
                <a:moveTo>
                  <a:pt x="450" y="324"/>
                </a:moveTo>
                <a:lnTo>
                  <a:pt x="802" y="324"/>
                </a:lnTo>
                <a:lnTo>
                  <a:pt x="802" y="47"/>
                </a:lnTo>
                <a:lnTo>
                  <a:pt x="450" y="47"/>
                </a:lnTo>
                <a:lnTo>
                  <a:pt x="450" y="324"/>
                </a:lnTo>
                <a:close/>
                <a:moveTo>
                  <a:pt x="905" y="427"/>
                </a:moveTo>
                <a:lnTo>
                  <a:pt x="1253" y="427"/>
                </a:lnTo>
                <a:lnTo>
                  <a:pt x="1253" y="98"/>
                </a:lnTo>
                <a:lnTo>
                  <a:pt x="905" y="98"/>
                </a:lnTo>
                <a:lnTo>
                  <a:pt x="905" y="427"/>
                </a:lnTo>
                <a:close/>
              </a:path>
            </a:pathLst>
          </a:custGeom>
          <a:solidFill>
            <a:srgbClr val="99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01" name="Freeform 17"/>
          <p:cNvSpPr>
            <a:spLocks noEditPoints="1"/>
          </p:cNvSpPr>
          <p:nvPr/>
        </p:nvSpPr>
        <p:spPr bwMode="auto">
          <a:xfrm>
            <a:off x="1050925" y="4187825"/>
            <a:ext cx="1997075" cy="684213"/>
          </a:xfrm>
          <a:custGeom>
            <a:avLst/>
            <a:gdLst>
              <a:gd name="T0" fmla="*/ 3470662 w 4288"/>
              <a:gd name="T1" fmla="*/ 171116467 h 1472"/>
              <a:gd name="T2" fmla="*/ 1735331 w 4288"/>
              <a:gd name="T3" fmla="*/ 169388272 h 1472"/>
              <a:gd name="T4" fmla="*/ 258556474 w 4288"/>
              <a:gd name="T5" fmla="*/ 169388272 h 1472"/>
              <a:gd name="T6" fmla="*/ 256821143 w 4288"/>
              <a:gd name="T7" fmla="*/ 171116467 h 1472"/>
              <a:gd name="T8" fmla="*/ 256821143 w 4288"/>
              <a:gd name="T9" fmla="*/ 1728660 h 1472"/>
              <a:gd name="T10" fmla="*/ 258556474 w 4288"/>
              <a:gd name="T11" fmla="*/ 3456856 h 1472"/>
              <a:gd name="T12" fmla="*/ 1735331 w 4288"/>
              <a:gd name="T13" fmla="*/ 3456856 h 1472"/>
              <a:gd name="T14" fmla="*/ 3470662 w 4288"/>
              <a:gd name="T15" fmla="*/ 1728660 h 1472"/>
              <a:gd name="T16" fmla="*/ 3470662 w 4288"/>
              <a:gd name="T17" fmla="*/ 171116467 h 1472"/>
              <a:gd name="T18" fmla="*/ 0 w 4288"/>
              <a:gd name="T19" fmla="*/ 1728660 h 1472"/>
              <a:gd name="T20" fmla="*/ 1735331 w 4288"/>
              <a:gd name="T21" fmla="*/ 0 h 1472"/>
              <a:gd name="T22" fmla="*/ 258556474 w 4288"/>
              <a:gd name="T23" fmla="*/ 0 h 1472"/>
              <a:gd name="T24" fmla="*/ 260291805 w 4288"/>
              <a:gd name="T25" fmla="*/ 1728660 h 1472"/>
              <a:gd name="T26" fmla="*/ 260291805 w 4288"/>
              <a:gd name="T27" fmla="*/ 171116467 h 1472"/>
              <a:gd name="T28" fmla="*/ 258556474 w 4288"/>
              <a:gd name="T29" fmla="*/ 172845127 h 1472"/>
              <a:gd name="T30" fmla="*/ 1735331 w 4288"/>
              <a:gd name="T31" fmla="*/ 172845127 h 1472"/>
              <a:gd name="T32" fmla="*/ 0 w 4288"/>
              <a:gd name="T33" fmla="*/ 171116467 h 1472"/>
              <a:gd name="T34" fmla="*/ 0 w 4288"/>
              <a:gd name="T35" fmla="*/ 1728660 h 1472"/>
              <a:gd name="T36" fmla="*/ 336644027 w 4288"/>
              <a:gd name="T37" fmla="*/ 240254494 h 1472"/>
              <a:gd name="T38" fmla="*/ 334908696 w 4288"/>
              <a:gd name="T39" fmla="*/ 238526299 h 1472"/>
              <a:gd name="T40" fmla="*/ 595200501 w 4288"/>
              <a:gd name="T41" fmla="*/ 238526299 h 1472"/>
              <a:gd name="T42" fmla="*/ 593465170 w 4288"/>
              <a:gd name="T43" fmla="*/ 240254494 h 1472"/>
              <a:gd name="T44" fmla="*/ 593465170 w 4288"/>
              <a:gd name="T45" fmla="*/ 36297688 h 1472"/>
              <a:gd name="T46" fmla="*/ 595200501 w 4288"/>
              <a:gd name="T47" fmla="*/ 38025883 h 1472"/>
              <a:gd name="T48" fmla="*/ 334908696 w 4288"/>
              <a:gd name="T49" fmla="*/ 38025883 h 1472"/>
              <a:gd name="T50" fmla="*/ 336644027 w 4288"/>
              <a:gd name="T51" fmla="*/ 36297688 h 1472"/>
              <a:gd name="T52" fmla="*/ 336644027 w 4288"/>
              <a:gd name="T53" fmla="*/ 240254494 h 1472"/>
              <a:gd name="T54" fmla="*/ 333173366 w 4288"/>
              <a:gd name="T55" fmla="*/ 36297688 h 1472"/>
              <a:gd name="T56" fmla="*/ 334908696 w 4288"/>
              <a:gd name="T57" fmla="*/ 34569028 h 1472"/>
              <a:gd name="T58" fmla="*/ 595200501 w 4288"/>
              <a:gd name="T59" fmla="*/ 34569028 h 1472"/>
              <a:gd name="T60" fmla="*/ 596935832 w 4288"/>
              <a:gd name="T61" fmla="*/ 36297688 h 1472"/>
              <a:gd name="T62" fmla="*/ 596935832 w 4288"/>
              <a:gd name="T63" fmla="*/ 240254494 h 1472"/>
              <a:gd name="T64" fmla="*/ 595200501 w 4288"/>
              <a:gd name="T65" fmla="*/ 241983154 h 1472"/>
              <a:gd name="T66" fmla="*/ 334908696 w 4288"/>
              <a:gd name="T67" fmla="*/ 241983154 h 1472"/>
              <a:gd name="T68" fmla="*/ 333173366 w 4288"/>
              <a:gd name="T69" fmla="*/ 240254494 h 1472"/>
              <a:gd name="T70" fmla="*/ 333173366 w 4288"/>
              <a:gd name="T71" fmla="*/ 36297688 h 1472"/>
              <a:gd name="T72" fmla="*/ 673288054 w 4288"/>
              <a:gd name="T73" fmla="*/ 316306289 h 1472"/>
              <a:gd name="T74" fmla="*/ 671552723 w 4288"/>
              <a:gd name="T75" fmla="*/ 314578094 h 1472"/>
              <a:gd name="T76" fmla="*/ 928373750 w 4288"/>
              <a:gd name="T77" fmla="*/ 314578094 h 1472"/>
              <a:gd name="T78" fmla="*/ 926638419 w 4288"/>
              <a:gd name="T79" fmla="*/ 316306289 h 1472"/>
              <a:gd name="T80" fmla="*/ 926638419 w 4288"/>
              <a:gd name="T81" fmla="*/ 74323571 h 1472"/>
              <a:gd name="T82" fmla="*/ 928373750 w 4288"/>
              <a:gd name="T83" fmla="*/ 76051766 h 1472"/>
              <a:gd name="T84" fmla="*/ 671552723 w 4288"/>
              <a:gd name="T85" fmla="*/ 76051766 h 1472"/>
              <a:gd name="T86" fmla="*/ 673288054 w 4288"/>
              <a:gd name="T87" fmla="*/ 74323571 h 1472"/>
              <a:gd name="T88" fmla="*/ 673288054 w 4288"/>
              <a:gd name="T89" fmla="*/ 316306289 h 1472"/>
              <a:gd name="T90" fmla="*/ 669817392 w 4288"/>
              <a:gd name="T91" fmla="*/ 74323571 h 1472"/>
              <a:gd name="T92" fmla="*/ 671552723 w 4288"/>
              <a:gd name="T93" fmla="*/ 72594911 h 1472"/>
              <a:gd name="T94" fmla="*/ 928373750 w 4288"/>
              <a:gd name="T95" fmla="*/ 72594911 h 1472"/>
              <a:gd name="T96" fmla="*/ 930109081 w 4288"/>
              <a:gd name="T97" fmla="*/ 74323571 h 1472"/>
              <a:gd name="T98" fmla="*/ 930109081 w 4288"/>
              <a:gd name="T99" fmla="*/ 316306289 h 1472"/>
              <a:gd name="T100" fmla="*/ 928373750 w 4288"/>
              <a:gd name="T101" fmla="*/ 318034949 h 1472"/>
              <a:gd name="T102" fmla="*/ 671552723 w 4288"/>
              <a:gd name="T103" fmla="*/ 318034949 h 1472"/>
              <a:gd name="T104" fmla="*/ 669817392 w 4288"/>
              <a:gd name="T105" fmla="*/ 316306289 h 1472"/>
              <a:gd name="T106" fmla="*/ 669817392 w 4288"/>
              <a:gd name="T107" fmla="*/ 74323571 h 147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288"/>
              <a:gd name="T163" fmla="*/ 0 h 1472"/>
              <a:gd name="T164" fmla="*/ 4288 w 4288"/>
              <a:gd name="T165" fmla="*/ 1472 h 147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288" h="1472">
                <a:moveTo>
                  <a:pt x="16" y="792"/>
                </a:moveTo>
                <a:lnTo>
                  <a:pt x="8" y="784"/>
                </a:lnTo>
                <a:lnTo>
                  <a:pt x="1192" y="784"/>
                </a:lnTo>
                <a:lnTo>
                  <a:pt x="1184" y="792"/>
                </a:lnTo>
                <a:lnTo>
                  <a:pt x="1184" y="8"/>
                </a:lnTo>
                <a:lnTo>
                  <a:pt x="1192" y="16"/>
                </a:lnTo>
                <a:lnTo>
                  <a:pt x="8" y="16"/>
                </a:lnTo>
                <a:lnTo>
                  <a:pt x="16" y="8"/>
                </a:lnTo>
                <a:lnTo>
                  <a:pt x="16" y="792"/>
                </a:lnTo>
                <a:close/>
                <a:moveTo>
                  <a:pt x="0" y="8"/>
                </a:moveTo>
                <a:cubicBezTo>
                  <a:pt x="0" y="4"/>
                  <a:pt x="4" y="0"/>
                  <a:pt x="8" y="0"/>
                </a:cubicBezTo>
                <a:lnTo>
                  <a:pt x="1192" y="0"/>
                </a:lnTo>
                <a:cubicBezTo>
                  <a:pt x="1197" y="0"/>
                  <a:pt x="1200" y="4"/>
                  <a:pt x="1200" y="8"/>
                </a:cubicBezTo>
                <a:lnTo>
                  <a:pt x="1200" y="792"/>
                </a:lnTo>
                <a:cubicBezTo>
                  <a:pt x="1200" y="797"/>
                  <a:pt x="1197" y="800"/>
                  <a:pt x="1192" y="800"/>
                </a:cubicBezTo>
                <a:lnTo>
                  <a:pt x="8" y="800"/>
                </a:lnTo>
                <a:cubicBezTo>
                  <a:pt x="4" y="800"/>
                  <a:pt x="0" y="797"/>
                  <a:pt x="0" y="792"/>
                </a:cubicBezTo>
                <a:lnTo>
                  <a:pt x="0" y="8"/>
                </a:lnTo>
                <a:close/>
                <a:moveTo>
                  <a:pt x="1552" y="1112"/>
                </a:moveTo>
                <a:lnTo>
                  <a:pt x="1544" y="1104"/>
                </a:lnTo>
                <a:lnTo>
                  <a:pt x="2744" y="1104"/>
                </a:lnTo>
                <a:lnTo>
                  <a:pt x="2736" y="1112"/>
                </a:lnTo>
                <a:lnTo>
                  <a:pt x="2736" y="168"/>
                </a:lnTo>
                <a:lnTo>
                  <a:pt x="2744" y="176"/>
                </a:lnTo>
                <a:lnTo>
                  <a:pt x="1544" y="176"/>
                </a:lnTo>
                <a:lnTo>
                  <a:pt x="1552" y="168"/>
                </a:lnTo>
                <a:lnTo>
                  <a:pt x="1552" y="1112"/>
                </a:lnTo>
                <a:close/>
                <a:moveTo>
                  <a:pt x="1536" y="168"/>
                </a:moveTo>
                <a:cubicBezTo>
                  <a:pt x="1536" y="164"/>
                  <a:pt x="1540" y="160"/>
                  <a:pt x="1544" y="160"/>
                </a:cubicBezTo>
                <a:lnTo>
                  <a:pt x="2744" y="160"/>
                </a:lnTo>
                <a:cubicBezTo>
                  <a:pt x="2749" y="160"/>
                  <a:pt x="2752" y="164"/>
                  <a:pt x="2752" y="168"/>
                </a:cubicBezTo>
                <a:lnTo>
                  <a:pt x="2752" y="1112"/>
                </a:lnTo>
                <a:cubicBezTo>
                  <a:pt x="2752" y="1117"/>
                  <a:pt x="2749" y="1120"/>
                  <a:pt x="2744" y="1120"/>
                </a:cubicBezTo>
                <a:lnTo>
                  <a:pt x="1544" y="1120"/>
                </a:lnTo>
                <a:cubicBezTo>
                  <a:pt x="1540" y="1120"/>
                  <a:pt x="1536" y="1117"/>
                  <a:pt x="1536" y="1112"/>
                </a:cubicBezTo>
                <a:lnTo>
                  <a:pt x="1536" y="168"/>
                </a:lnTo>
                <a:close/>
                <a:moveTo>
                  <a:pt x="3104" y="1464"/>
                </a:moveTo>
                <a:lnTo>
                  <a:pt x="3096" y="1456"/>
                </a:lnTo>
                <a:lnTo>
                  <a:pt x="4280" y="1456"/>
                </a:lnTo>
                <a:lnTo>
                  <a:pt x="4272" y="1464"/>
                </a:lnTo>
                <a:lnTo>
                  <a:pt x="4272" y="344"/>
                </a:lnTo>
                <a:lnTo>
                  <a:pt x="4280" y="352"/>
                </a:lnTo>
                <a:lnTo>
                  <a:pt x="3096" y="352"/>
                </a:lnTo>
                <a:lnTo>
                  <a:pt x="3104" y="344"/>
                </a:lnTo>
                <a:lnTo>
                  <a:pt x="3104" y="1464"/>
                </a:lnTo>
                <a:close/>
                <a:moveTo>
                  <a:pt x="3088" y="344"/>
                </a:moveTo>
                <a:cubicBezTo>
                  <a:pt x="3088" y="340"/>
                  <a:pt x="3092" y="336"/>
                  <a:pt x="3096" y="336"/>
                </a:cubicBezTo>
                <a:lnTo>
                  <a:pt x="4280" y="336"/>
                </a:lnTo>
                <a:cubicBezTo>
                  <a:pt x="4285" y="336"/>
                  <a:pt x="4288" y="340"/>
                  <a:pt x="4288" y="344"/>
                </a:cubicBezTo>
                <a:lnTo>
                  <a:pt x="4288" y="1464"/>
                </a:lnTo>
                <a:cubicBezTo>
                  <a:pt x="4288" y="1469"/>
                  <a:pt x="4285" y="1472"/>
                  <a:pt x="4280" y="1472"/>
                </a:cubicBezTo>
                <a:lnTo>
                  <a:pt x="3096" y="1472"/>
                </a:lnTo>
                <a:cubicBezTo>
                  <a:pt x="3092" y="1472"/>
                  <a:pt x="3088" y="1469"/>
                  <a:pt x="3088" y="1464"/>
                </a:cubicBezTo>
                <a:lnTo>
                  <a:pt x="3088" y="344"/>
                </a:lnTo>
                <a:close/>
              </a:path>
            </a:pathLst>
          </a:custGeom>
          <a:solidFill>
            <a:srgbClr val="7F7F7F"/>
          </a:solidFill>
          <a:ln w="0" cap="flat">
            <a:solidFill>
              <a:srgbClr val="7F7F7F"/>
            </a:solidFill>
            <a:prstDash val="solid"/>
            <a:round/>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02" name="Freeform 18"/>
          <p:cNvSpPr>
            <a:spLocks noEditPoints="1"/>
          </p:cNvSpPr>
          <p:nvPr/>
        </p:nvSpPr>
        <p:spPr bwMode="auto">
          <a:xfrm>
            <a:off x="1055688" y="2768600"/>
            <a:ext cx="1989137" cy="1042988"/>
          </a:xfrm>
          <a:custGeom>
            <a:avLst/>
            <a:gdLst>
              <a:gd name="T0" fmla="*/ 0 w 1253"/>
              <a:gd name="T1" fmla="*/ 660281207 h 657"/>
              <a:gd name="T2" fmla="*/ 874493261 w 1253"/>
              <a:gd name="T3" fmla="*/ 660281207 h 657"/>
              <a:gd name="T4" fmla="*/ 874493261 w 1253"/>
              <a:gd name="T5" fmla="*/ 1655744025 h 657"/>
              <a:gd name="T6" fmla="*/ 0 w 1253"/>
              <a:gd name="T7" fmla="*/ 1655744025 h 657"/>
              <a:gd name="T8" fmla="*/ 0 w 1253"/>
              <a:gd name="T9" fmla="*/ 660281207 h 657"/>
              <a:gd name="T10" fmla="*/ 1134069982 w 1253"/>
              <a:gd name="T11" fmla="*/ 317539821 h 657"/>
              <a:gd name="T12" fmla="*/ 2021164811 w 1253"/>
              <a:gd name="T13" fmla="*/ 317539821 h 657"/>
              <a:gd name="T14" fmla="*/ 2021164811 w 1253"/>
              <a:gd name="T15" fmla="*/ 1655744025 h 657"/>
              <a:gd name="T16" fmla="*/ 1134069982 w 1253"/>
              <a:gd name="T17" fmla="*/ 1655744025 h 657"/>
              <a:gd name="T18" fmla="*/ 1134069982 w 1253"/>
              <a:gd name="T19" fmla="*/ 317539821 h 657"/>
              <a:gd name="T20" fmla="*/ 2147483647 w 1253"/>
              <a:gd name="T21" fmla="*/ 0 h 657"/>
              <a:gd name="T22" fmla="*/ 2147483647 w 1253"/>
              <a:gd name="T23" fmla="*/ 0 h 657"/>
              <a:gd name="T24" fmla="*/ 2147483647 w 1253"/>
              <a:gd name="T25" fmla="*/ 1655744025 h 657"/>
              <a:gd name="T26" fmla="*/ 2147483647 w 1253"/>
              <a:gd name="T27" fmla="*/ 1655744025 h 657"/>
              <a:gd name="T28" fmla="*/ 2147483647 w 1253"/>
              <a:gd name="T29" fmla="*/ 0 h 6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53"/>
              <a:gd name="T46" fmla="*/ 0 h 657"/>
              <a:gd name="T47" fmla="*/ 1253 w 1253"/>
              <a:gd name="T48" fmla="*/ 657 h 6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53" h="657">
                <a:moveTo>
                  <a:pt x="0" y="262"/>
                </a:moveTo>
                <a:lnTo>
                  <a:pt x="347" y="262"/>
                </a:lnTo>
                <a:lnTo>
                  <a:pt x="347" y="657"/>
                </a:lnTo>
                <a:lnTo>
                  <a:pt x="0" y="657"/>
                </a:lnTo>
                <a:lnTo>
                  <a:pt x="0" y="262"/>
                </a:lnTo>
                <a:close/>
                <a:moveTo>
                  <a:pt x="450" y="126"/>
                </a:moveTo>
                <a:lnTo>
                  <a:pt x="802" y="126"/>
                </a:lnTo>
                <a:lnTo>
                  <a:pt x="802" y="657"/>
                </a:lnTo>
                <a:lnTo>
                  <a:pt x="450" y="657"/>
                </a:lnTo>
                <a:lnTo>
                  <a:pt x="450" y="126"/>
                </a:lnTo>
                <a:close/>
                <a:moveTo>
                  <a:pt x="905" y="0"/>
                </a:moveTo>
                <a:lnTo>
                  <a:pt x="1253" y="0"/>
                </a:lnTo>
                <a:lnTo>
                  <a:pt x="1253" y="657"/>
                </a:lnTo>
                <a:lnTo>
                  <a:pt x="905" y="657"/>
                </a:lnTo>
                <a:lnTo>
                  <a:pt x="905"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03" name="Freeform 19"/>
          <p:cNvSpPr>
            <a:spLocks noEditPoints="1"/>
          </p:cNvSpPr>
          <p:nvPr/>
        </p:nvSpPr>
        <p:spPr bwMode="auto">
          <a:xfrm>
            <a:off x="1050925" y="2763838"/>
            <a:ext cx="1997075" cy="1050925"/>
          </a:xfrm>
          <a:custGeom>
            <a:avLst/>
            <a:gdLst>
              <a:gd name="T0" fmla="*/ 0 w 4288"/>
              <a:gd name="T1" fmla="*/ 196170311 h 2256"/>
              <a:gd name="T2" fmla="*/ 1735331 w 4288"/>
              <a:gd name="T3" fmla="*/ 194434608 h 2256"/>
              <a:gd name="T4" fmla="*/ 258556474 w 4288"/>
              <a:gd name="T5" fmla="*/ 194434608 h 2256"/>
              <a:gd name="T6" fmla="*/ 260291805 w 4288"/>
              <a:gd name="T7" fmla="*/ 196170311 h 2256"/>
              <a:gd name="T8" fmla="*/ 260291805 w 4288"/>
              <a:gd name="T9" fmla="*/ 487821961 h 2256"/>
              <a:gd name="T10" fmla="*/ 258556474 w 4288"/>
              <a:gd name="T11" fmla="*/ 489558246 h 2256"/>
              <a:gd name="T12" fmla="*/ 1735331 w 4288"/>
              <a:gd name="T13" fmla="*/ 489558246 h 2256"/>
              <a:gd name="T14" fmla="*/ 0 w 4288"/>
              <a:gd name="T15" fmla="*/ 487821961 h 2256"/>
              <a:gd name="T16" fmla="*/ 0 w 4288"/>
              <a:gd name="T17" fmla="*/ 196170311 h 2256"/>
              <a:gd name="T18" fmla="*/ 3470662 w 4288"/>
              <a:gd name="T19" fmla="*/ 487821961 h 2256"/>
              <a:gd name="T20" fmla="*/ 1735331 w 4288"/>
              <a:gd name="T21" fmla="*/ 486086259 h 2256"/>
              <a:gd name="T22" fmla="*/ 258556474 w 4288"/>
              <a:gd name="T23" fmla="*/ 486086259 h 2256"/>
              <a:gd name="T24" fmla="*/ 256821143 w 4288"/>
              <a:gd name="T25" fmla="*/ 487821961 h 2256"/>
              <a:gd name="T26" fmla="*/ 256821143 w 4288"/>
              <a:gd name="T27" fmla="*/ 196170311 h 2256"/>
              <a:gd name="T28" fmla="*/ 258556474 w 4288"/>
              <a:gd name="T29" fmla="*/ 197906479 h 2256"/>
              <a:gd name="T30" fmla="*/ 1735331 w 4288"/>
              <a:gd name="T31" fmla="*/ 197906479 h 2256"/>
              <a:gd name="T32" fmla="*/ 3470662 w 4288"/>
              <a:gd name="T33" fmla="*/ 196170311 h 2256"/>
              <a:gd name="T34" fmla="*/ 3470662 w 4288"/>
              <a:gd name="T35" fmla="*/ 487821961 h 2256"/>
              <a:gd name="T36" fmla="*/ 333173366 w 4288"/>
              <a:gd name="T37" fmla="*/ 95481369 h 2256"/>
              <a:gd name="T38" fmla="*/ 334908696 w 4288"/>
              <a:gd name="T39" fmla="*/ 93745200 h 2256"/>
              <a:gd name="T40" fmla="*/ 595200501 w 4288"/>
              <a:gd name="T41" fmla="*/ 93745200 h 2256"/>
              <a:gd name="T42" fmla="*/ 596935832 w 4288"/>
              <a:gd name="T43" fmla="*/ 95481369 h 2256"/>
              <a:gd name="T44" fmla="*/ 596935832 w 4288"/>
              <a:gd name="T45" fmla="*/ 487821961 h 2256"/>
              <a:gd name="T46" fmla="*/ 595200501 w 4288"/>
              <a:gd name="T47" fmla="*/ 489558246 h 2256"/>
              <a:gd name="T48" fmla="*/ 334908696 w 4288"/>
              <a:gd name="T49" fmla="*/ 489558246 h 2256"/>
              <a:gd name="T50" fmla="*/ 333173366 w 4288"/>
              <a:gd name="T51" fmla="*/ 487821961 h 2256"/>
              <a:gd name="T52" fmla="*/ 333173366 w 4288"/>
              <a:gd name="T53" fmla="*/ 95481369 h 2256"/>
              <a:gd name="T54" fmla="*/ 336644027 w 4288"/>
              <a:gd name="T55" fmla="*/ 487821961 h 2256"/>
              <a:gd name="T56" fmla="*/ 334908696 w 4288"/>
              <a:gd name="T57" fmla="*/ 486086259 h 2256"/>
              <a:gd name="T58" fmla="*/ 595200501 w 4288"/>
              <a:gd name="T59" fmla="*/ 486086259 h 2256"/>
              <a:gd name="T60" fmla="*/ 593465170 w 4288"/>
              <a:gd name="T61" fmla="*/ 487821961 h 2256"/>
              <a:gd name="T62" fmla="*/ 593465170 w 4288"/>
              <a:gd name="T63" fmla="*/ 95481369 h 2256"/>
              <a:gd name="T64" fmla="*/ 595200501 w 4288"/>
              <a:gd name="T65" fmla="*/ 97217071 h 2256"/>
              <a:gd name="T66" fmla="*/ 334908696 w 4288"/>
              <a:gd name="T67" fmla="*/ 97217071 h 2256"/>
              <a:gd name="T68" fmla="*/ 336644027 w 4288"/>
              <a:gd name="T69" fmla="*/ 95481369 h 2256"/>
              <a:gd name="T70" fmla="*/ 336644027 w 4288"/>
              <a:gd name="T71" fmla="*/ 487821961 h 2256"/>
              <a:gd name="T72" fmla="*/ 669817392 w 4288"/>
              <a:gd name="T73" fmla="*/ 1736169 h 2256"/>
              <a:gd name="T74" fmla="*/ 671552723 w 4288"/>
              <a:gd name="T75" fmla="*/ 0 h 2256"/>
              <a:gd name="T76" fmla="*/ 928373750 w 4288"/>
              <a:gd name="T77" fmla="*/ 0 h 2256"/>
              <a:gd name="T78" fmla="*/ 930109081 w 4288"/>
              <a:gd name="T79" fmla="*/ 1736169 h 2256"/>
              <a:gd name="T80" fmla="*/ 930109081 w 4288"/>
              <a:gd name="T81" fmla="*/ 487821961 h 2256"/>
              <a:gd name="T82" fmla="*/ 928373750 w 4288"/>
              <a:gd name="T83" fmla="*/ 489558246 h 2256"/>
              <a:gd name="T84" fmla="*/ 671552723 w 4288"/>
              <a:gd name="T85" fmla="*/ 489558246 h 2256"/>
              <a:gd name="T86" fmla="*/ 669817392 w 4288"/>
              <a:gd name="T87" fmla="*/ 487821961 h 2256"/>
              <a:gd name="T88" fmla="*/ 669817392 w 4288"/>
              <a:gd name="T89" fmla="*/ 1736169 h 2256"/>
              <a:gd name="T90" fmla="*/ 673288054 w 4288"/>
              <a:gd name="T91" fmla="*/ 487821961 h 2256"/>
              <a:gd name="T92" fmla="*/ 671552723 w 4288"/>
              <a:gd name="T93" fmla="*/ 486086259 h 2256"/>
              <a:gd name="T94" fmla="*/ 928373750 w 4288"/>
              <a:gd name="T95" fmla="*/ 486086259 h 2256"/>
              <a:gd name="T96" fmla="*/ 926638419 w 4288"/>
              <a:gd name="T97" fmla="*/ 487821961 h 2256"/>
              <a:gd name="T98" fmla="*/ 926638419 w 4288"/>
              <a:gd name="T99" fmla="*/ 1736169 h 2256"/>
              <a:gd name="T100" fmla="*/ 928373750 w 4288"/>
              <a:gd name="T101" fmla="*/ 3471872 h 2256"/>
              <a:gd name="T102" fmla="*/ 671552723 w 4288"/>
              <a:gd name="T103" fmla="*/ 3471872 h 2256"/>
              <a:gd name="T104" fmla="*/ 673288054 w 4288"/>
              <a:gd name="T105" fmla="*/ 1736169 h 2256"/>
              <a:gd name="T106" fmla="*/ 673288054 w 4288"/>
              <a:gd name="T107" fmla="*/ 487821961 h 225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288"/>
              <a:gd name="T163" fmla="*/ 0 h 2256"/>
              <a:gd name="T164" fmla="*/ 4288 w 4288"/>
              <a:gd name="T165" fmla="*/ 2256 h 225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288" h="2256">
                <a:moveTo>
                  <a:pt x="0" y="904"/>
                </a:moveTo>
                <a:cubicBezTo>
                  <a:pt x="0" y="900"/>
                  <a:pt x="4" y="896"/>
                  <a:pt x="8" y="896"/>
                </a:cubicBezTo>
                <a:lnTo>
                  <a:pt x="1192" y="896"/>
                </a:lnTo>
                <a:cubicBezTo>
                  <a:pt x="1197" y="896"/>
                  <a:pt x="1200" y="900"/>
                  <a:pt x="1200" y="904"/>
                </a:cubicBezTo>
                <a:lnTo>
                  <a:pt x="1200" y="2248"/>
                </a:lnTo>
                <a:cubicBezTo>
                  <a:pt x="1200" y="2253"/>
                  <a:pt x="1197" y="2256"/>
                  <a:pt x="1192" y="2256"/>
                </a:cubicBezTo>
                <a:lnTo>
                  <a:pt x="8" y="2256"/>
                </a:lnTo>
                <a:cubicBezTo>
                  <a:pt x="4" y="2256"/>
                  <a:pt x="0" y="2253"/>
                  <a:pt x="0" y="2248"/>
                </a:cubicBezTo>
                <a:lnTo>
                  <a:pt x="0" y="904"/>
                </a:lnTo>
                <a:close/>
                <a:moveTo>
                  <a:pt x="16" y="2248"/>
                </a:moveTo>
                <a:lnTo>
                  <a:pt x="8" y="2240"/>
                </a:lnTo>
                <a:lnTo>
                  <a:pt x="1192" y="2240"/>
                </a:lnTo>
                <a:lnTo>
                  <a:pt x="1184" y="2248"/>
                </a:lnTo>
                <a:lnTo>
                  <a:pt x="1184" y="904"/>
                </a:lnTo>
                <a:lnTo>
                  <a:pt x="1192" y="912"/>
                </a:lnTo>
                <a:lnTo>
                  <a:pt x="8" y="912"/>
                </a:lnTo>
                <a:lnTo>
                  <a:pt x="16" y="904"/>
                </a:lnTo>
                <a:lnTo>
                  <a:pt x="16" y="2248"/>
                </a:lnTo>
                <a:close/>
                <a:moveTo>
                  <a:pt x="1536" y="440"/>
                </a:moveTo>
                <a:cubicBezTo>
                  <a:pt x="1536" y="436"/>
                  <a:pt x="1540" y="432"/>
                  <a:pt x="1544" y="432"/>
                </a:cubicBezTo>
                <a:lnTo>
                  <a:pt x="2744" y="432"/>
                </a:lnTo>
                <a:cubicBezTo>
                  <a:pt x="2749" y="432"/>
                  <a:pt x="2752" y="436"/>
                  <a:pt x="2752" y="440"/>
                </a:cubicBezTo>
                <a:lnTo>
                  <a:pt x="2752" y="2248"/>
                </a:lnTo>
                <a:cubicBezTo>
                  <a:pt x="2752" y="2253"/>
                  <a:pt x="2749" y="2256"/>
                  <a:pt x="2744" y="2256"/>
                </a:cubicBezTo>
                <a:lnTo>
                  <a:pt x="1544" y="2256"/>
                </a:lnTo>
                <a:cubicBezTo>
                  <a:pt x="1540" y="2256"/>
                  <a:pt x="1536" y="2253"/>
                  <a:pt x="1536" y="2248"/>
                </a:cubicBezTo>
                <a:lnTo>
                  <a:pt x="1536" y="440"/>
                </a:lnTo>
                <a:close/>
                <a:moveTo>
                  <a:pt x="1552" y="2248"/>
                </a:moveTo>
                <a:lnTo>
                  <a:pt x="1544" y="2240"/>
                </a:lnTo>
                <a:lnTo>
                  <a:pt x="2744" y="2240"/>
                </a:lnTo>
                <a:lnTo>
                  <a:pt x="2736" y="2248"/>
                </a:lnTo>
                <a:lnTo>
                  <a:pt x="2736" y="440"/>
                </a:lnTo>
                <a:lnTo>
                  <a:pt x="2744" y="448"/>
                </a:lnTo>
                <a:lnTo>
                  <a:pt x="1544" y="448"/>
                </a:lnTo>
                <a:lnTo>
                  <a:pt x="1552" y="440"/>
                </a:lnTo>
                <a:lnTo>
                  <a:pt x="1552" y="2248"/>
                </a:lnTo>
                <a:close/>
                <a:moveTo>
                  <a:pt x="3088" y="8"/>
                </a:moveTo>
                <a:cubicBezTo>
                  <a:pt x="3088" y="4"/>
                  <a:pt x="3092" y="0"/>
                  <a:pt x="3096" y="0"/>
                </a:cubicBezTo>
                <a:lnTo>
                  <a:pt x="4280" y="0"/>
                </a:lnTo>
                <a:cubicBezTo>
                  <a:pt x="4285" y="0"/>
                  <a:pt x="4288" y="4"/>
                  <a:pt x="4288" y="8"/>
                </a:cubicBezTo>
                <a:lnTo>
                  <a:pt x="4288" y="2248"/>
                </a:lnTo>
                <a:cubicBezTo>
                  <a:pt x="4288" y="2253"/>
                  <a:pt x="4285" y="2256"/>
                  <a:pt x="4280" y="2256"/>
                </a:cubicBezTo>
                <a:lnTo>
                  <a:pt x="3096" y="2256"/>
                </a:lnTo>
                <a:cubicBezTo>
                  <a:pt x="3092" y="2256"/>
                  <a:pt x="3088" y="2253"/>
                  <a:pt x="3088" y="2248"/>
                </a:cubicBezTo>
                <a:lnTo>
                  <a:pt x="3088" y="8"/>
                </a:lnTo>
                <a:close/>
                <a:moveTo>
                  <a:pt x="3104" y="2248"/>
                </a:moveTo>
                <a:lnTo>
                  <a:pt x="3096" y="2240"/>
                </a:lnTo>
                <a:lnTo>
                  <a:pt x="4280" y="2240"/>
                </a:lnTo>
                <a:lnTo>
                  <a:pt x="4272" y="2248"/>
                </a:lnTo>
                <a:lnTo>
                  <a:pt x="4272" y="8"/>
                </a:lnTo>
                <a:lnTo>
                  <a:pt x="4280" y="16"/>
                </a:lnTo>
                <a:lnTo>
                  <a:pt x="3096" y="16"/>
                </a:lnTo>
                <a:lnTo>
                  <a:pt x="3104" y="8"/>
                </a:lnTo>
                <a:lnTo>
                  <a:pt x="3104" y="2248"/>
                </a:lnTo>
                <a:close/>
              </a:path>
            </a:pathLst>
          </a:custGeom>
          <a:solidFill>
            <a:srgbClr val="7F7F7F"/>
          </a:solidFill>
          <a:ln w="0" cap="flat">
            <a:solidFill>
              <a:srgbClr val="7F7F7F"/>
            </a:solidFill>
            <a:prstDash val="solid"/>
            <a:round/>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04" name="Rectangle 20"/>
          <p:cNvSpPr>
            <a:spLocks noChangeArrowheads="1"/>
          </p:cNvSpPr>
          <p:nvPr/>
        </p:nvSpPr>
        <p:spPr bwMode="auto">
          <a:xfrm>
            <a:off x="962025" y="2193925"/>
            <a:ext cx="7938" cy="3233738"/>
          </a:xfrm>
          <a:prstGeom prst="rect">
            <a:avLst/>
          </a:prstGeom>
          <a:solidFill>
            <a:srgbClr val="000000"/>
          </a:solidFill>
          <a:ln w="5">
            <a:solidFill>
              <a:srgbClr val="000000"/>
            </a:solidFill>
            <a:bevel/>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05" name="Freeform 21"/>
          <p:cNvSpPr>
            <a:spLocks noEditPoints="1"/>
          </p:cNvSpPr>
          <p:nvPr/>
        </p:nvSpPr>
        <p:spPr bwMode="auto">
          <a:xfrm>
            <a:off x="965200" y="2190750"/>
            <a:ext cx="38100" cy="3240088"/>
          </a:xfrm>
          <a:custGeom>
            <a:avLst/>
            <a:gdLst>
              <a:gd name="T0" fmla="*/ 0 w 24"/>
              <a:gd name="T1" fmla="*/ 2147483647 h 2041"/>
              <a:gd name="T2" fmla="*/ 60483756 w 24"/>
              <a:gd name="T3" fmla="*/ 2147483647 h 2041"/>
              <a:gd name="T4" fmla="*/ 60483756 w 24"/>
              <a:gd name="T5" fmla="*/ 2147483647 h 2041"/>
              <a:gd name="T6" fmla="*/ 0 w 24"/>
              <a:gd name="T7" fmla="*/ 2147483647 h 2041"/>
              <a:gd name="T8" fmla="*/ 0 w 24"/>
              <a:gd name="T9" fmla="*/ 2147483647 h 2041"/>
              <a:gd name="T10" fmla="*/ 0 w 24"/>
              <a:gd name="T11" fmla="*/ 2147483647 h 2041"/>
              <a:gd name="T12" fmla="*/ 60483756 w 24"/>
              <a:gd name="T13" fmla="*/ 2147483647 h 2041"/>
              <a:gd name="T14" fmla="*/ 60483756 w 24"/>
              <a:gd name="T15" fmla="*/ 2147483647 h 2041"/>
              <a:gd name="T16" fmla="*/ 0 w 24"/>
              <a:gd name="T17" fmla="*/ 2147483647 h 2041"/>
              <a:gd name="T18" fmla="*/ 0 w 24"/>
              <a:gd name="T19" fmla="*/ 2147483647 h 2041"/>
              <a:gd name="T20" fmla="*/ 0 w 24"/>
              <a:gd name="T21" fmla="*/ 2147483647 h 2041"/>
              <a:gd name="T22" fmla="*/ 60483756 w 24"/>
              <a:gd name="T23" fmla="*/ 2147483647 h 2041"/>
              <a:gd name="T24" fmla="*/ 60483756 w 24"/>
              <a:gd name="T25" fmla="*/ 2147483647 h 2041"/>
              <a:gd name="T26" fmla="*/ 0 w 24"/>
              <a:gd name="T27" fmla="*/ 2147483647 h 2041"/>
              <a:gd name="T28" fmla="*/ 0 w 24"/>
              <a:gd name="T29" fmla="*/ 2147483647 h 2041"/>
              <a:gd name="T30" fmla="*/ 0 w 24"/>
              <a:gd name="T31" fmla="*/ 2147483647 h 2041"/>
              <a:gd name="T32" fmla="*/ 60483756 w 24"/>
              <a:gd name="T33" fmla="*/ 2147483647 h 2041"/>
              <a:gd name="T34" fmla="*/ 60483756 w 24"/>
              <a:gd name="T35" fmla="*/ 2147483647 h 2041"/>
              <a:gd name="T36" fmla="*/ 0 w 24"/>
              <a:gd name="T37" fmla="*/ 2147483647 h 2041"/>
              <a:gd name="T38" fmla="*/ 0 w 24"/>
              <a:gd name="T39" fmla="*/ 2147483647 h 2041"/>
              <a:gd name="T40" fmla="*/ 0 w 24"/>
              <a:gd name="T41" fmla="*/ 1713706898 h 2041"/>
              <a:gd name="T42" fmla="*/ 60483756 w 24"/>
              <a:gd name="T43" fmla="*/ 1713706898 h 2041"/>
              <a:gd name="T44" fmla="*/ 60483756 w 24"/>
              <a:gd name="T45" fmla="*/ 1726308472 h 2041"/>
              <a:gd name="T46" fmla="*/ 0 w 24"/>
              <a:gd name="T47" fmla="*/ 1726308472 h 2041"/>
              <a:gd name="T48" fmla="*/ 0 w 24"/>
              <a:gd name="T49" fmla="*/ 1713706898 h 2041"/>
              <a:gd name="T50" fmla="*/ 0 w 24"/>
              <a:gd name="T51" fmla="*/ 851813137 h 2041"/>
              <a:gd name="T52" fmla="*/ 60483756 w 24"/>
              <a:gd name="T53" fmla="*/ 851813137 h 2041"/>
              <a:gd name="T54" fmla="*/ 60483756 w 24"/>
              <a:gd name="T55" fmla="*/ 864414711 h 2041"/>
              <a:gd name="T56" fmla="*/ 0 w 24"/>
              <a:gd name="T57" fmla="*/ 864414711 h 2041"/>
              <a:gd name="T58" fmla="*/ 0 w 24"/>
              <a:gd name="T59" fmla="*/ 851813137 h 2041"/>
              <a:gd name="T60" fmla="*/ 0 w 24"/>
              <a:gd name="T61" fmla="*/ 0 h 2041"/>
              <a:gd name="T62" fmla="*/ 60483756 w 24"/>
              <a:gd name="T63" fmla="*/ 0 h 2041"/>
              <a:gd name="T64" fmla="*/ 60483756 w 24"/>
              <a:gd name="T65" fmla="*/ 12601577 h 2041"/>
              <a:gd name="T66" fmla="*/ 0 w 24"/>
              <a:gd name="T67" fmla="*/ 12601577 h 2041"/>
              <a:gd name="T68" fmla="*/ 0 w 24"/>
              <a:gd name="T69" fmla="*/ 0 h 20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
              <a:gd name="T106" fmla="*/ 0 h 2041"/>
              <a:gd name="T107" fmla="*/ 24 w 24"/>
              <a:gd name="T108" fmla="*/ 2041 h 20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 h="2041">
                <a:moveTo>
                  <a:pt x="0" y="2036"/>
                </a:moveTo>
                <a:lnTo>
                  <a:pt x="24" y="2036"/>
                </a:lnTo>
                <a:lnTo>
                  <a:pt x="24" y="2041"/>
                </a:lnTo>
                <a:lnTo>
                  <a:pt x="0" y="2041"/>
                </a:lnTo>
                <a:lnTo>
                  <a:pt x="0" y="2036"/>
                </a:lnTo>
                <a:close/>
                <a:moveTo>
                  <a:pt x="0" y="1699"/>
                </a:moveTo>
                <a:lnTo>
                  <a:pt x="24" y="1699"/>
                </a:lnTo>
                <a:lnTo>
                  <a:pt x="24" y="1703"/>
                </a:lnTo>
                <a:lnTo>
                  <a:pt x="0" y="1703"/>
                </a:lnTo>
                <a:lnTo>
                  <a:pt x="0" y="1699"/>
                </a:lnTo>
                <a:close/>
                <a:moveTo>
                  <a:pt x="0" y="1356"/>
                </a:moveTo>
                <a:lnTo>
                  <a:pt x="24" y="1356"/>
                </a:lnTo>
                <a:lnTo>
                  <a:pt x="24" y="1361"/>
                </a:lnTo>
                <a:lnTo>
                  <a:pt x="0" y="1361"/>
                </a:lnTo>
                <a:lnTo>
                  <a:pt x="0" y="1356"/>
                </a:lnTo>
                <a:close/>
                <a:moveTo>
                  <a:pt x="0" y="1018"/>
                </a:moveTo>
                <a:lnTo>
                  <a:pt x="24" y="1018"/>
                </a:lnTo>
                <a:lnTo>
                  <a:pt x="24" y="1023"/>
                </a:lnTo>
                <a:lnTo>
                  <a:pt x="0" y="1023"/>
                </a:lnTo>
                <a:lnTo>
                  <a:pt x="0" y="1018"/>
                </a:lnTo>
                <a:close/>
                <a:moveTo>
                  <a:pt x="0" y="680"/>
                </a:moveTo>
                <a:lnTo>
                  <a:pt x="24" y="680"/>
                </a:lnTo>
                <a:lnTo>
                  <a:pt x="24" y="685"/>
                </a:lnTo>
                <a:lnTo>
                  <a:pt x="0" y="685"/>
                </a:lnTo>
                <a:lnTo>
                  <a:pt x="0" y="680"/>
                </a:lnTo>
                <a:close/>
                <a:moveTo>
                  <a:pt x="0" y="338"/>
                </a:moveTo>
                <a:lnTo>
                  <a:pt x="24" y="338"/>
                </a:lnTo>
                <a:lnTo>
                  <a:pt x="24" y="343"/>
                </a:lnTo>
                <a:lnTo>
                  <a:pt x="0" y="343"/>
                </a:lnTo>
                <a:lnTo>
                  <a:pt x="0" y="338"/>
                </a:lnTo>
                <a:close/>
                <a:moveTo>
                  <a:pt x="0" y="0"/>
                </a:moveTo>
                <a:lnTo>
                  <a:pt x="24" y="0"/>
                </a:lnTo>
                <a:lnTo>
                  <a:pt x="24" y="5"/>
                </a:lnTo>
                <a:lnTo>
                  <a:pt x="0" y="5"/>
                </a:lnTo>
                <a:lnTo>
                  <a:pt x="0" y="0"/>
                </a:lnTo>
                <a:close/>
              </a:path>
            </a:pathLst>
          </a:custGeom>
          <a:solidFill>
            <a:srgbClr val="000000"/>
          </a:solidFill>
          <a:ln w="5" cap="flat">
            <a:solidFill>
              <a:srgbClr val="000000"/>
            </a:solidFill>
            <a:prstDash val="solid"/>
            <a:bevel/>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06" name="Rectangle 22"/>
          <p:cNvSpPr>
            <a:spLocks noChangeArrowheads="1"/>
          </p:cNvSpPr>
          <p:nvPr/>
        </p:nvSpPr>
        <p:spPr bwMode="auto">
          <a:xfrm>
            <a:off x="965200" y="3806825"/>
            <a:ext cx="2160588" cy="7938"/>
          </a:xfrm>
          <a:prstGeom prst="rect">
            <a:avLst/>
          </a:prstGeom>
          <a:solidFill>
            <a:srgbClr val="000000"/>
          </a:solidFill>
          <a:ln w="5">
            <a:solidFill>
              <a:srgbClr val="000000"/>
            </a:solidFill>
            <a:bevel/>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07" name="Freeform 23"/>
          <p:cNvSpPr>
            <a:spLocks noEditPoints="1"/>
          </p:cNvSpPr>
          <p:nvPr/>
        </p:nvSpPr>
        <p:spPr bwMode="auto">
          <a:xfrm>
            <a:off x="962025" y="3773488"/>
            <a:ext cx="2168525" cy="38100"/>
          </a:xfrm>
          <a:custGeom>
            <a:avLst/>
            <a:gdLst>
              <a:gd name="T0" fmla="*/ 12601574 w 1366"/>
              <a:gd name="T1" fmla="*/ 0 h 24"/>
              <a:gd name="T2" fmla="*/ 12601574 w 1366"/>
              <a:gd name="T3" fmla="*/ 60483756 h 24"/>
              <a:gd name="T4" fmla="*/ 0 w 1366"/>
              <a:gd name="T5" fmla="*/ 60483756 h 24"/>
              <a:gd name="T6" fmla="*/ 0 w 1366"/>
              <a:gd name="T7" fmla="*/ 0 h 24"/>
              <a:gd name="T8" fmla="*/ 12601574 w 1366"/>
              <a:gd name="T9" fmla="*/ 0 h 24"/>
              <a:gd name="T10" fmla="*/ 1159271857 w 1366"/>
              <a:gd name="T11" fmla="*/ 0 h 24"/>
              <a:gd name="T12" fmla="*/ 1159271857 w 1366"/>
              <a:gd name="T13" fmla="*/ 60483756 h 24"/>
              <a:gd name="T14" fmla="*/ 1146670287 w 1366"/>
              <a:gd name="T15" fmla="*/ 60483756 h 24"/>
              <a:gd name="T16" fmla="*/ 1146670287 w 1366"/>
              <a:gd name="T17" fmla="*/ 0 h 24"/>
              <a:gd name="T18" fmla="*/ 1159271857 w 1366"/>
              <a:gd name="T19" fmla="*/ 0 h 24"/>
              <a:gd name="T20" fmla="*/ 2147483647 w 1366"/>
              <a:gd name="T21" fmla="*/ 0 h 24"/>
              <a:gd name="T22" fmla="*/ 2147483647 w 1366"/>
              <a:gd name="T23" fmla="*/ 60483756 h 24"/>
              <a:gd name="T24" fmla="*/ 2147483647 w 1366"/>
              <a:gd name="T25" fmla="*/ 60483756 h 24"/>
              <a:gd name="T26" fmla="*/ 2147483647 w 1366"/>
              <a:gd name="T27" fmla="*/ 0 h 24"/>
              <a:gd name="T28" fmla="*/ 2147483647 w 1366"/>
              <a:gd name="T29" fmla="*/ 0 h 24"/>
              <a:gd name="T30" fmla="*/ 2147483647 w 1366"/>
              <a:gd name="T31" fmla="*/ 0 h 24"/>
              <a:gd name="T32" fmla="*/ 2147483647 w 1366"/>
              <a:gd name="T33" fmla="*/ 60483756 h 24"/>
              <a:gd name="T34" fmla="*/ 2147483647 w 1366"/>
              <a:gd name="T35" fmla="*/ 60483756 h 24"/>
              <a:gd name="T36" fmla="*/ 2147483647 w 1366"/>
              <a:gd name="T37" fmla="*/ 0 h 24"/>
              <a:gd name="T38" fmla="*/ 2147483647 w 1366"/>
              <a:gd name="T39" fmla="*/ 0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366"/>
              <a:gd name="T61" fmla="*/ 0 h 24"/>
              <a:gd name="T62" fmla="*/ 1366 w 1366"/>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366" h="24">
                <a:moveTo>
                  <a:pt x="5" y="0"/>
                </a:moveTo>
                <a:lnTo>
                  <a:pt x="5" y="24"/>
                </a:lnTo>
                <a:lnTo>
                  <a:pt x="0" y="24"/>
                </a:lnTo>
                <a:lnTo>
                  <a:pt x="0" y="0"/>
                </a:lnTo>
                <a:lnTo>
                  <a:pt x="5" y="0"/>
                </a:lnTo>
                <a:close/>
                <a:moveTo>
                  <a:pt x="460" y="0"/>
                </a:moveTo>
                <a:lnTo>
                  <a:pt x="460" y="24"/>
                </a:lnTo>
                <a:lnTo>
                  <a:pt x="455" y="24"/>
                </a:lnTo>
                <a:lnTo>
                  <a:pt x="455" y="0"/>
                </a:lnTo>
                <a:lnTo>
                  <a:pt x="460" y="0"/>
                </a:lnTo>
                <a:close/>
                <a:moveTo>
                  <a:pt x="910" y="0"/>
                </a:moveTo>
                <a:lnTo>
                  <a:pt x="910" y="24"/>
                </a:lnTo>
                <a:lnTo>
                  <a:pt x="906" y="24"/>
                </a:lnTo>
                <a:lnTo>
                  <a:pt x="906" y="0"/>
                </a:lnTo>
                <a:lnTo>
                  <a:pt x="910" y="0"/>
                </a:lnTo>
                <a:close/>
                <a:moveTo>
                  <a:pt x="1366" y="0"/>
                </a:moveTo>
                <a:lnTo>
                  <a:pt x="1366" y="24"/>
                </a:lnTo>
                <a:lnTo>
                  <a:pt x="1361" y="24"/>
                </a:lnTo>
                <a:lnTo>
                  <a:pt x="1361" y="0"/>
                </a:lnTo>
                <a:lnTo>
                  <a:pt x="1366" y="0"/>
                </a:lnTo>
                <a:close/>
              </a:path>
            </a:pathLst>
          </a:custGeom>
          <a:solidFill>
            <a:srgbClr val="000000"/>
          </a:solidFill>
          <a:ln w="5" cap="flat">
            <a:solidFill>
              <a:srgbClr val="000000"/>
            </a:solidFill>
            <a:prstDash val="solid"/>
            <a:bevel/>
            <a:headEnd/>
            <a:tailEnd/>
          </a:ln>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08" name="Rectangle 25"/>
          <p:cNvSpPr>
            <a:spLocks noChangeArrowheads="1"/>
          </p:cNvSpPr>
          <p:nvPr/>
        </p:nvSpPr>
        <p:spPr bwMode="auto">
          <a:xfrm>
            <a:off x="1181100" y="3895725"/>
            <a:ext cx="2968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ja-JP" sz="1600" smtClean="0">
                <a:solidFill>
                  <a:srgbClr val="FFFFFF"/>
                </a:solidFill>
                <a:ea typeface="ＭＳ Ｐゴシック" pitchFamily="50" charset="-128"/>
              </a:rPr>
              <a:t>-</a:t>
            </a:r>
            <a:r>
              <a:rPr lang="ja-JP" altLang="ja-JP" sz="1600" smtClean="0">
                <a:solidFill>
                  <a:srgbClr val="FFFFFF"/>
                </a:solidFill>
                <a:ea typeface="ＭＳ Ｐゴシック" pitchFamily="50" charset="-128"/>
              </a:rPr>
              <a:t>35</a:t>
            </a:r>
            <a:endParaRPr lang="ja-JP" altLang="ja-JP" sz="1600" smtClean="0">
              <a:solidFill>
                <a:prstClr val="black"/>
              </a:solidFill>
              <a:ea typeface="ＭＳ Ｐゴシック" pitchFamily="50" charset="-128"/>
            </a:endParaRPr>
          </a:p>
        </p:txBody>
      </p:sp>
      <p:sp>
        <p:nvSpPr>
          <p:cNvPr id="41109" name="Rectangle 27"/>
          <p:cNvSpPr>
            <a:spLocks noChangeArrowheads="1"/>
          </p:cNvSpPr>
          <p:nvPr/>
        </p:nvSpPr>
        <p:spPr bwMode="auto">
          <a:xfrm>
            <a:off x="1900238" y="3933825"/>
            <a:ext cx="2968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ja-JP" sz="1600" smtClean="0">
                <a:solidFill>
                  <a:srgbClr val="FFFFFF"/>
                </a:solidFill>
                <a:ea typeface="ＭＳ Ｐゴシック" pitchFamily="50" charset="-128"/>
              </a:rPr>
              <a:t>-</a:t>
            </a:r>
            <a:r>
              <a:rPr lang="ja-JP" altLang="ja-JP" sz="1600" smtClean="0">
                <a:solidFill>
                  <a:srgbClr val="FFFFFF"/>
                </a:solidFill>
                <a:ea typeface="ＭＳ Ｐゴシック" pitchFamily="50" charset="-128"/>
              </a:rPr>
              <a:t>42</a:t>
            </a:r>
            <a:endParaRPr lang="ja-JP" altLang="ja-JP" sz="1600" smtClean="0">
              <a:solidFill>
                <a:prstClr val="black"/>
              </a:solidFill>
              <a:ea typeface="ＭＳ Ｐゴシック" pitchFamily="50" charset="-128"/>
            </a:endParaRPr>
          </a:p>
        </p:txBody>
      </p:sp>
      <p:sp>
        <p:nvSpPr>
          <p:cNvPr id="41110" name="Rectangle 29"/>
          <p:cNvSpPr>
            <a:spLocks noChangeArrowheads="1"/>
          </p:cNvSpPr>
          <p:nvPr/>
        </p:nvSpPr>
        <p:spPr bwMode="auto">
          <a:xfrm>
            <a:off x="2619375" y="3971925"/>
            <a:ext cx="2968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ja-JP" sz="1600" smtClean="0">
                <a:solidFill>
                  <a:srgbClr val="FFFFFF"/>
                </a:solidFill>
                <a:ea typeface="ＭＳ Ｐゴシック" pitchFamily="50" charset="-128"/>
              </a:rPr>
              <a:t>-</a:t>
            </a:r>
            <a:r>
              <a:rPr lang="ja-JP" altLang="ja-JP" sz="1600" smtClean="0">
                <a:solidFill>
                  <a:srgbClr val="FFFFFF"/>
                </a:solidFill>
                <a:ea typeface="ＭＳ Ｐゴシック" pitchFamily="50" charset="-128"/>
              </a:rPr>
              <a:t>49</a:t>
            </a:r>
            <a:endParaRPr lang="ja-JP" altLang="ja-JP" sz="1600" smtClean="0">
              <a:solidFill>
                <a:prstClr val="black"/>
              </a:solidFill>
              <a:ea typeface="ＭＳ Ｐゴシック" pitchFamily="50" charset="-128"/>
            </a:endParaRPr>
          </a:p>
        </p:txBody>
      </p:sp>
      <p:sp>
        <p:nvSpPr>
          <p:cNvPr id="41111" name="Rectangle 31"/>
          <p:cNvSpPr>
            <a:spLocks noChangeArrowheads="1"/>
          </p:cNvSpPr>
          <p:nvPr/>
        </p:nvSpPr>
        <p:spPr bwMode="auto">
          <a:xfrm>
            <a:off x="1181100" y="4267200"/>
            <a:ext cx="2968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ja-JP" sz="1600" smtClean="0">
                <a:solidFill>
                  <a:srgbClr val="000000"/>
                </a:solidFill>
                <a:ea typeface="ＭＳ Ｐゴシック" pitchFamily="50" charset="-128"/>
              </a:rPr>
              <a:t>-</a:t>
            </a:r>
            <a:r>
              <a:rPr lang="ja-JP" altLang="ja-JP" sz="1600" smtClean="0">
                <a:solidFill>
                  <a:srgbClr val="000000"/>
                </a:solidFill>
                <a:ea typeface="ＭＳ Ｐゴシック" pitchFamily="50" charset="-128"/>
              </a:rPr>
              <a:t>34</a:t>
            </a:r>
            <a:endParaRPr lang="ja-JP" altLang="ja-JP" sz="1600" smtClean="0">
              <a:solidFill>
                <a:prstClr val="black"/>
              </a:solidFill>
              <a:ea typeface="ＭＳ Ｐゴシック" pitchFamily="50" charset="-128"/>
            </a:endParaRPr>
          </a:p>
        </p:txBody>
      </p:sp>
      <p:sp>
        <p:nvSpPr>
          <p:cNvPr id="41112" name="Rectangle 33"/>
          <p:cNvSpPr>
            <a:spLocks noChangeArrowheads="1"/>
          </p:cNvSpPr>
          <p:nvPr/>
        </p:nvSpPr>
        <p:spPr bwMode="auto">
          <a:xfrm>
            <a:off x="1900238" y="4381500"/>
            <a:ext cx="2968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ja-JP" sz="1600" smtClean="0">
                <a:solidFill>
                  <a:srgbClr val="000000"/>
                </a:solidFill>
                <a:ea typeface="ＭＳ Ｐゴシック" pitchFamily="50" charset="-128"/>
              </a:rPr>
              <a:t>-</a:t>
            </a:r>
            <a:r>
              <a:rPr lang="ja-JP" altLang="ja-JP" sz="1600" smtClean="0">
                <a:solidFill>
                  <a:srgbClr val="000000"/>
                </a:solidFill>
                <a:ea typeface="ＭＳ Ｐゴシック" pitchFamily="50" charset="-128"/>
              </a:rPr>
              <a:t>41</a:t>
            </a:r>
            <a:endParaRPr lang="ja-JP" altLang="ja-JP" sz="1600" smtClean="0">
              <a:solidFill>
                <a:prstClr val="black"/>
              </a:solidFill>
              <a:ea typeface="ＭＳ Ｐゴシック" pitchFamily="50" charset="-128"/>
            </a:endParaRPr>
          </a:p>
        </p:txBody>
      </p:sp>
      <p:sp>
        <p:nvSpPr>
          <p:cNvPr id="41113" name="Rectangle 35"/>
          <p:cNvSpPr>
            <a:spLocks noChangeArrowheads="1"/>
          </p:cNvSpPr>
          <p:nvPr/>
        </p:nvSpPr>
        <p:spPr bwMode="auto">
          <a:xfrm>
            <a:off x="2619375" y="4500563"/>
            <a:ext cx="2968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ja-JP" sz="1600" smtClean="0">
                <a:solidFill>
                  <a:srgbClr val="000000"/>
                </a:solidFill>
                <a:ea typeface="ＭＳ Ｐゴシック" pitchFamily="50" charset="-128"/>
              </a:rPr>
              <a:t>-</a:t>
            </a:r>
            <a:r>
              <a:rPr lang="ja-JP" altLang="ja-JP" sz="1600" smtClean="0">
                <a:solidFill>
                  <a:srgbClr val="000000"/>
                </a:solidFill>
                <a:ea typeface="ＭＳ Ｐゴシック" pitchFamily="50" charset="-128"/>
              </a:rPr>
              <a:t>49</a:t>
            </a:r>
            <a:endParaRPr lang="ja-JP" altLang="ja-JP" sz="1600" smtClean="0">
              <a:solidFill>
                <a:prstClr val="black"/>
              </a:solidFill>
              <a:ea typeface="ＭＳ Ｐゴシック" pitchFamily="50" charset="-128"/>
            </a:endParaRPr>
          </a:p>
        </p:txBody>
      </p:sp>
      <p:sp>
        <p:nvSpPr>
          <p:cNvPr id="41114" name="Rectangle 36"/>
          <p:cNvSpPr>
            <a:spLocks noChangeArrowheads="1"/>
          </p:cNvSpPr>
          <p:nvPr/>
        </p:nvSpPr>
        <p:spPr bwMode="auto">
          <a:xfrm>
            <a:off x="1166813" y="3436938"/>
            <a:ext cx="2857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58 </a:t>
            </a:r>
            <a:endParaRPr lang="ja-JP" altLang="ja-JP" sz="1600" smtClean="0">
              <a:solidFill>
                <a:prstClr val="black"/>
              </a:solidFill>
              <a:ea typeface="ＭＳ Ｐゴシック" pitchFamily="50" charset="-128"/>
            </a:endParaRPr>
          </a:p>
        </p:txBody>
      </p:sp>
      <p:sp>
        <p:nvSpPr>
          <p:cNvPr id="41115" name="Rectangle 37"/>
          <p:cNvSpPr>
            <a:spLocks noChangeArrowheads="1"/>
          </p:cNvSpPr>
          <p:nvPr/>
        </p:nvSpPr>
        <p:spPr bwMode="auto">
          <a:xfrm>
            <a:off x="1887538" y="3330575"/>
            <a:ext cx="2857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78 </a:t>
            </a:r>
            <a:endParaRPr lang="ja-JP" altLang="ja-JP" sz="1600" smtClean="0">
              <a:solidFill>
                <a:prstClr val="black"/>
              </a:solidFill>
              <a:ea typeface="ＭＳ Ｐゴシック" pitchFamily="50" charset="-128"/>
            </a:endParaRPr>
          </a:p>
        </p:txBody>
      </p:sp>
      <p:sp>
        <p:nvSpPr>
          <p:cNvPr id="41116" name="Rectangle 38"/>
          <p:cNvSpPr>
            <a:spLocks noChangeArrowheads="1"/>
          </p:cNvSpPr>
          <p:nvPr/>
        </p:nvSpPr>
        <p:spPr bwMode="auto">
          <a:xfrm>
            <a:off x="2606675" y="3230563"/>
            <a:ext cx="2857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97 </a:t>
            </a:r>
            <a:endParaRPr lang="ja-JP" altLang="ja-JP" sz="1600" smtClean="0">
              <a:solidFill>
                <a:prstClr val="black"/>
              </a:solidFill>
              <a:ea typeface="ＭＳ Ｐゴシック" pitchFamily="50" charset="-128"/>
            </a:endParaRPr>
          </a:p>
        </p:txBody>
      </p:sp>
      <p:sp>
        <p:nvSpPr>
          <p:cNvPr id="41117" name="Rectangle 40"/>
          <p:cNvSpPr>
            <a:spLocks noChangeArrowheads="1"/>
          </p:cNvSpPr>
          <p:nvPr/>
        </p:nvSpPr>
        <p:spPr bwMode="auto">
          <a:xfrm>
            <a:off x="501650" y="5299075"/>
            <a:ext cx="4095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ja-JP" sz="1600" smtClean="0">
                <a:solidFill>
                  <a:srgbClr val="FF0000"/>
                </a:solidFill>
                <a:ea typeface="ＭＳ Ｐゴシック" pitchFamily="50" charset="-128"/>
              </a:rPr>
              <a:t>-</a:t>
            </a:r>
            <a:r>
              <a:rPr lang="ja-JP" altLang="ja-JP" sz="1600" smtClean="0">
                <a:solidFill>
                  <a:srgbClr val="FF0000"/>
                </a:solidFill>
                <a:ea typeface="ＭＳ Ｐゴシック" pitchFamily="50" charset="-128"/>
              </a:rPr>
              <a:t>150</a:t>
            </a:r>
            <a:endParaRPr lang="ja-JP" altLang="ja-JP" sz="1600" smtClean="0">
              <a:solidFill>
                <a:prstClr val="black"/>
              </a:solidFill>
              <a:ea typeface="ＭＳ Ｐゴシック" pitchFamily="50" charset="-128"/>
            </a:endParaRPr>
          </a:p>
        </p:txBody>
      </p:sp>
      <p:sp>
        <p:nvSpPr>
          <p:cNvPr id="41118" name="Rectangle 42"/>
          <p:cNvSpPr>
            <a:spLocks noChangeArrowheads="1"/>
          </p:cNvSpPr>
          <p:nvPr/>
        </p:nvSpPr>
        <p:spPr bwMode="auto">
          <a:xfrm>
            <a:off x="506413" y="476091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ja-JP" sz="1600" smtClean="0">
                <a:solidFill>
                  <a:srgbClr val="FF0000"/>
                </a:solidFill>
                <a:ea typeface="ＭＳ Ｐゴシック" pitchFamily="50" charset="-128"/>
              </a:rPr>
              <a:t>-</a:t>
            </a:r>
            <a:r>
              <a:rPr lang="ja-JP" altLang="ja-JP" sz="1600" smtClean="0">
                <a:solidFill>
                  <a:srgbClr val="FF0000"/>
                </a:solidFill>
                <a:ea typeface="ＭＳ Ｐゴシック" pitchFamily="50" charset="-128"/>
              </a:rPr>
              <a:t>100</a:t>
            </a:r>
            <a:endParaRPr lang="ja-JP" altLang="ja-JP" sz="1600" smtClean="0">
              <a:solidFill>
                <a:prstClr val="black"/>
              </a:solidFill>
              <a:ea typeface="ＭＳ Ｐゴシック" pitchFamily="50" charset="-128"/>
            </a:endParaRPr>
          </a:p>
        </p:txBody>
      </p:sp>
      <p:sp>
        <p:nvSpPr>
          <p:cNvPr id="41119" name="Rectangle 44"/>
          <p:cNvSpPr>
            <a:spLocks noChangeArrowheads="1"/>
          </p:cNvSpPr>
          <p:nvPr/>
        </p:nvSpPr>
        <p:spPr bwMode="auto">
          <a:xfrm>
            <a:off x="617538" y="4222750"/>
            <a:ext cx="2968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ja-JP" sz="1600" smtClean="0">
                <a:solidFill>
                  <a:srgbClr val="FF0000"/>
                </a:solidFill>
                <a:ea typeface="ＭＳ Ｐゴシック" pitchFamily="50" charset="-128"/>
              </a:rPr>
              <a:t>-</a:t>
            </a:r>
            <a:r>
              <a:rPr lang="ja-JP" altLang="ja-JP" sz="1600" smtClean="0">
                <a:solidFill>
                  <a:srgbClr val="FF0000"/>
                </a:solidFill>
                <a:ea typeface="ＭＳ Ｐゴシック" pitchFamily="50" charset="-128"/>
              </a:rPr>
              <a:t>50</a:t>
            </a:r>
            <a:endParaRPr lang="ja-JP" altLang="ja-JP" sz="1600" smtClean="0">
              <a:solidFill>
                <a:prstClr val="black"/>
              </a:solidFill>
              <a:ea typeface="ＭＳ Ｐゴシック" pitchFamily="50" charset="-128"/>
            </a:endParaRPr>
          </a:p>
        </p:txBody>
      </p:sp>
      <p:sp>
        <p:nvSpPr>
          <p:cNvPr id="41120" name="Rectangle 45"/>
          <p:cNvSpPr>
            <a:spLocks noChangeArrowheads="1"/>
          </p:cNvSpPr>
          <p:nvPr/>
        </p:nvSpPr>
        <p:spPr bwMode="auto">
          <a:xfrm>
            <a:off x="725488" y="3684588"/>
            <a:ext cx="1143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0</a:t>
            </a:r>
            <a:endParaRPr lang="ja-JP" altLang="ja-JP" sz="1600" smtClean="0">
              <a:solidFill>
                <a:prstClr val="black"/>
              </a:solidFill>
              <a:ea typeface="ＭＳ Ｐゴシック" pitchFamily="50" charset="-128"/>
            </a:endParaRPr>
          </a:p>
        </p:txBody>
      </p:sp>
      <p:sp>
        <p:nvSpPr>
          <p:cNvPr id="41121" name="Rectangle 46"/>
          <p:cNvSpPr>
            <a:spLocks noChangeArrowheads="1"/>
          </p:cNvSpPr>
          <p:nvPr/>
        </p:nvSpPr>
        <p:spPr bwMode="auto">
          <a:xfrm>
            <a:off x="660400" y="3148013"/>
            <a:ext cx="2270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50</a:t>
            </a:r>
            <a:endParaRPr lang="ja-JP" altLang="ja-JP" sz="1600" smtClean="0">
              <a:solidFill>
                <a:prstClr val="black"/>
              </a:solidFill>
              <a:ea typeface="ＭＳ Ｐゴシック" pitchFamily="50" charset="-128"/>
            </a:endParaRPr>
          </a:p>
        </p:txBody>
      </p:sp>
      <p:sp>
        <p:nvSpPr>
          <p:cNvPr id="41122" name="Rectangle 47"/>
          <p:cNvSpPr>
            <a:spLocks noChangeArrowheads="1"/>
          </p:cNvSpPr>
          <p:nvPr/>
        </p:nvSpPr>
        <p:spPr bwMode="auto">
          <a:xfrm>
            <a:off x="590550" y="2609850"/>
            <a:ext cx="3413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100</a:t>
            </a:r>
            <a:endParaRPr lang="ja-JP" altLang="ja-JP" sz="1600" smtClean="0">
              <a:solidFill>
                <a:prstClr val="black"/>
              </a:solidFill>
              <a:ea typeface="ＭＳ Ｐゴシック" pitchFamily="50" charset="-128"/>
            </a:endParaRPr>
          </a:p>
        </p:txBody>
      </p:sp>
      <p:sp>
        <p:nvSpPr>
          <p:cNvPr id="41123" name="Rectangle 48"/>
          <p:cNvSpPr>
            <a:spLocks noChangeArrowheads="1"/>
          </p:cNvSpPr>
          <p:nvPr/>
        </p:nvSpPr>
        <p:spPr bwMode="auto">
          <a:xfrm>
            <a:off x="590550" y="2071688"/>
            <a:ext cx="341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150</a:t>
            </a:r>
            <a:endParaRPr lang="ja-JP" altLang="ja-JP" sz="1600" smtClean="0">
              <a:solidFill>
                <a:prstClr val="black"/>
              </a:solidFill>
              <a:ea typeface="ＭＳ Ｐゴシック" pitchFamily="50" charset="-128"/>
            </a:endParaRPr>
          </a:p>
        </p:txBody>
      </p:sp>
      <p:sp>
        <p:nvSpPr>
          <p:cNvPr id="41124" name="Rectangle 49"/>
          <p:cNvSpPr>
            <a:spLocks noChangeArrowheads="1"/>
          </p:cNvSpPr>
          <p:nvPr/>
        </p:nvSpPr>
        <p:spPr bwMode="auto">
          <a:xfrm>
            <a:off x="1036638" y="5432425"/>
            <a:ext cx="2047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latin typeface="ＭＳ ゴシック" pitchFamily="49" charset="-128"/>
              </a:rPr>
              <a:t>▲</a:t>
            </a:r>
            <a:endParaRPr lang="ja-JP" altLang="ja-JP" sz="1600" smtClean="0">
              <a:solidFill>
                <a:prstClr val="black"/>
              </a:solidFill>
              <a:ea typeface="ＭＳ Ｐゴシック" pitchFamily="50" charset="-128"/>
            </a:endParaRPr>
          </a:p>
        </p:txBody>
      </p:sp>
      <p:sp>
        <p:nvSpPr>
          <p:cNvPr id="41125" name="Rectangle 50"/>
          <p:cNvSpPr>
            <a:spLocks noChangeArrowheads="1"/>
          </p:cNvSpPr>
          <p:nvPr/>
        </p:nvSpPr>
        <p:spPr bwMode="auto">
          <a:xfrm>
            <a:off x="1250950" y="5432425"/>
            <a:ext cx="4111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15%</a:t>
            </a:r>
            <a:endParaRPr lang="ja-JP" altLang="ja-JP" sz="1600" smtClean="0">
              <a:solidFill>
                <a:prstClr val="black"/>
              </a:solidFill>
              <a:ea typeface="ＭＳ Ｐゴシック" pitchFamily="50" charset="-128"/>
            </a:endParaRPr>
          </a:p>
        </p:txBody>
      </p:sp>
      <p:sp>
        <p:nvSpPr>
          <p:cNvPr id="41126" name="Rectangle 51"/>
          <p:cNvSpPr>
            <a:spLocks noChangeArrowheads="1"/>
          </p:cNvSpPr>
          <p:nvPr/>
        </p:nvSpPr>
        <p:spPr bwMode="auto">
          <a:xfrm>
            <a:off x="1755775" y="5432425"/>
            <a:ext cx="2047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latin typeface="ＭＳ ゴシック" pitchFamily="49" charset="-128"/>
              </a:rPr>
              <a:t>▲</a:t>
            </a:r>
            <a:endParaRPr lang="ja-JP" altLang="ja-JP" sz="1600" smtClean="0">
              <a:solidFill>
                <a:prstClr val="black"/>
              </a:solidFill>
              <a:ea typeface="ＭＳ Ｐゴシック" pitchFamily="50" charset="-128"/>
            </a:endParaRPr>
          </a:p>
        </p:txBody>
      </p:sp>
      <p:sp>
        <p:nvSpPr>
          <p:cNvPr id="41127" name="Rectangle 52"/>
          <p:cNvSpPr>
            <a:spLocks noChangeArrowheads="1"/>
          </p:cNvSpPr>
          <p:nvPr/>
        </p:nvSpPr>
        <p:spPr bwMode="auto">
          <a:xfrm>
            <a:off x="1970088" y="5432425"/>
            <a:ext cx="4111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20%</a:t>
            </a:r>
            <a:endParaRPr lang="ja-JP" altLang="ja-JP" sz="1600" smtClean="0">
              <a:solidFill>
                <a:prstClr val="black"/>
              </a:solidFill>
              <a:ea typeface="ＭＳ Ｐゴシック" pitchFamily="50" charset="-128"/>
            </a:endParaRPr>
          </a:p>
        </p:txBody>
      </p:sp>
      <p:sp>
        <p:nvSpPr>
          <p:cNvPr id="41128" name="Rectangle 53"/>
          <p:cNvSpPr>
            <a:spLocks noChangeArrowheads="1"/>
          </p:cNvSpPr>
          <p:nvPr/>
        </p:nvSpPr>
        <p:spPr bwMode="auto">
          <a:xfrm>
            <a:off x="2476500" y="5432425"/>
            <a:ext cx="2047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latin typeface="ＭＳ ゴシック" pitchFamily="49" charset="-128"/>
              </a:rPr>
              <a:t>▲</a:t>
            </a:r>
            <a:endParaRPr lang="ja-JP" altLang="ja-JP" sz="1600" smtClean="0">
              <a:solidFill>
                <a:prstClr val="black"/>
              </a:solidFill>
              <a:ea typeface="ＭＳ Ｐゴシック" pitchFamily="50" charset="-128"/>
            </a:endParaRPr>
          </a:p>
        </p:txBody>
      </p:sp>
      <p:sp>
        <p:nvSpPr>
          <p:cNvPr id="41129" name="Rectangle 54"/>
          <p:cNvSpPr>
            <a:spLocks noChangeArrowheads="1"/>
          </p:cNvSpPr>
          <p:nvPr/>
        </p:nvSpPr>
        <p:spPr bwMode="auto">
          <a:xfrm>
            <a:off x="2690813" y="5432425"/>
            <a:ext cx="4111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1600" smtClean="0">
                <a:solidFill>
                  <a:srgbClr val="000000"/>
                </a:solidFill>
                <a:ea typeface="ＭＳ Ｐゴシック" pitchFamily="50" charset="-128"/>
              </a:rPr>
              <a:t>25%</a:t>
            </a:r>
            <a:endParaRPr lang="ja-JP" altLang="ja-JP" sz="1600" smtClean="0">
              <a:solidFill>
                <a:prstClr val="black"/>
              </a:solidFill>
              <a:ea typeface="ＭＳ Ｐゴシック" pitchFamily="50" charset="-128"/>
            </a:endParaRPr>
          </a:p>
        </p:txBody>
      </p:sp>
      <p:sp>
        <p:nvSpPr>
          <p:cNvPr id="41130" name="Rectangle 55"/>
          <p:cNvSpPr>
            <a:spLocks noChangeArrowheads="1"/>
          </p:cNvSpPr>
          <p:nvPr/>
        </p:nvSpPr>
        <p:spPr bwMode="auto">
          <a:xfrm rot="-5400000">
            <a:off x="-405606" y="3591719"/>
            <a:ext cx="1579563"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fontAlgn="base">
              <a:spcBef>
                <a:spcPct val="0"/>
              </a:spcBef>
              <a:spcAft>
                <a:spcPct val="0"/>
              </a:spcAft>
            </a:pPr>
            <a:r>
              <a:rPr lang="ja-JP" altLang="en-US" smtClean="0">
                <a:solidFill>
                  <a:srgbClr val="000000"/>
                </a:solidFill>
                <a:latin typeface="ＭＳ ゴシック" pitchFamily="49" charset="-128"/>
              </a:rPr>
              <a:t>費用（兆円）</a:t>
            </a:r>
            <a:endParaRPr lang="ja-JP" altLang="en-US" smtClean="0">
              <a:solidFill>
                <a:prstClr val="black"/>
              </a:solidFill>
              <a:ea typeface="ＭＳ Ｐゴシック" pitchFamily="50" charset="-128"/>
            </a:endParaRPr>
          </a:p>
        </p:txBody>
      </p:sp>
      <p:sp>
        <p:nvSpPr>
          <p:cNvPr id="41131" name="Rectangle 61"/>
          <p:cNvSpPr>
            <a:spLocks noChangeArrowheads="1"/>
          </p:cNvSpPr>
          <p:nvPr/>
        </p:nvSpPr>
        <p:spPr bwMode="auto">
          <a:xfrm>
            <a:off x="3292475" y="2808288"/>
            <a:ext cx="104775"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900" smtClean="0">
                <a:solidFill>
                  <a:srgbClr val="000000"/>
                </a:solidFill>
                <a:ea typeface="ＭＳ Ｐゴシック" pitchFamily="50" charset="-128"/>
              </a:rPr>
              <a:t>-</a:t>
            </a:r>
            <a:endParaRPr lang="ja-JP" altLang="ja-JP" smtClean="0">
              <a:solidFill>
                <a:prstClr val="black"/>
              </a:solidFill>
              <a:ea typeface="ＭＳ Ｐゴシック" pitchFamily="50" charset="-128"/>
            </a:endParaRPr>
          </a:p>
        </p:txBody>
      </p:sp>
      <p:sp>
        <p:nvSpPr>
          <p:cNvPr id="41132" name="Rectangle 62"/>
          <p:cNvSpPr>
            <a:spLocks noChangeArrowheads="1"/>
          </p:cNvSpPr>
          <p:nvPr/>
        </p:nvSpPr>
        <p:spPr bwMode="auto">
          <a:xfrm>
            <a:off x="3571875" y="2808288"/>
            <a:ext cx="29051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ja-JP" sz="900" smtClean="0">
                <a:solidFill>
                  <a:srgbClr val="000000"/>
                </a:solidFill>
                <a:ea typeface="ＭＳ Ｐゴシック" pitchFamily="50" charset="-128"/>
              </a:rPr>
              <a:t>'20, </a:t>
            </a:r>
            <a:endParaRPr lang="ja-JP" altLang="ja-JP" smtClean="0">
              <a:solidFill>
                <a:prstClr val="black"/>
              </a:solidFill>
              <a:ea typeface="ＭＳ Ｐゴシック" pitchFamily="50" charset="-128"/>
            </a:endParaRPr>
          </a:p>
        </p:txBody>
      </p:sp>
      <p:sp>
        <p:nvSpPr>
          <p:cNvPr id="41133" name="Rectangle 63"/>
          <p:cNvSpPr>
            <a:spLocks noChangeArrowheads="1"/>
          </p:cNvSpPr>
          <p:nvPr/>
        </p:nvSpPr>
        <p:spPr bwMode="auto">
          <a:xfrm>
            <a:off x="3795713" y="2808288"/>
            <a:ext cx="246062" cy="14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ja-JP" altLang="en-US" sz="900" smtClean="0">
                <a:solidFill>
                  <a:srgbClr val="000000"/>
                </a:solidFill>
                <a:latin typeface="ＭＳ ゴシック" pitchFamily="49" charset="-128"/>
              </a:rPr>
              <a:t>累積）</a:t>
            </a:r>
            <a:endParaRPr lang="ja-JP" altLang="en-US" smtClean="0">
              <a:solidFill>
                <a:prstClr val="black"/>
              </a:solidFill>
              <a:ea typeface="ＭＳ Ｐゴシック" pitchFamily="50" charset="-128"/>
            </a:endParaRPr>
          </a:p>
        </p:txBody>
      </p:sp>
      <p:sp>
        <p:nvSpPr>
          <p:cNvPr id="41134" name="Rectangle 52"/>
          <p:cNvSpPr>
            <a:spLocks noChangeArrowheads="1"/>
          </p:cNvSpPr>
          <p:nvPr/>
        </p:nvSpPr>
        <p:spPr bwMode="auto">
          <a:xfrm>
            <a:off x="3549650" y="2544763"/>
            <a:ext cx="1584325" cy="492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fontAlgn="base">
              <a:spcBef>
                <a:spcPct val="0"/>
              </a:spcBef>
              <a:spcAft>
                <a:spcPct val="0"/>
              </a:spcAft>
            </a:pPr>
            <a:r>
              <a:rPr lang="ja-JP" altLang="en-US" sz="1600" smtClean="0">
                <a:solidFill>
                  <a:srgbClr val="000000"/>
                </a:solidFill>
                <a:cs typeface="Arial" pitchFamily="34" charset="0"/>
              </a:rPr>
              <a:t>追加投資</a:t>
            </a:r>
            <a:endParaRPr lang="en-US" altLang="ja-JP" sz="1600" smtClean="0">
              <a:solidFill>
                <a:srgbClr val="000000"/>
              </a:solidFill>
              <a:cs typeface="Arial" pitchFamily="34" charset="0"/>
            </a:endParaRPr>
          </a:p>
          <a:p>
            <a:pPr fontAlgn="base">
              <a:spcBef>
                <a:spcPct val="0"/>
              </a:spcBef>
              <a:spcAft>
                <a:spcPct val="0"/>
              </a:spcAft>
            </a:pPr>
            <a:r>
              <a:rPr lang="ja-JP" altLang="en-US" sz="1600" smtClean="0">
                <a:solidFill>
                  <a:srgbClr val="000000"/>
                </a:solidFill>
                <a:cs typeface="Arial" pitchFamily="34" charset="0"/>
              </a:rPr>
              <a:t>（</a:t>
            </a:r>
            <a:r>
              <a:rPr lang="en-US" altLang="ja-JP" sz="1600" smtClean="0">
                <a:solidFill>
                  <a:srgbClr val="000000"/>
                </a:solidFill>
                <a:cs typeface="Arial" pitchFamily="34" charset="0"/>
              </a:rPr>
              <a:t>'11-'20</a:t>
            </a:r>
            <a:r>
              <a:rPr lang="ja-JP" altLang="en-US" sz="1600" smtClean="0">
                <a:solidFill>
                  <a:srgbClr val="000000"/>
                </a:solidFill>
                <a:cs typeface="Arial" pitchFamily="34" charset="0"/>
              </a:rPr>
              <a:t> 累積）</a:t>
            </a:r>
            <a:endParaRPr lang="ja-JP" altLang="en-US" sz="1600" smtClean="0">
              <a:solidFill>
                <a:prstClr val="black"/>
              </a:solidFill>
              <a:cs typeface="Arial" pitchFamily="34" charset="0"/>
            </a:endParaRPr>
          </a:p>
        </p:txBody>
      </p:sp>
      <p:sp>
        <p:nvSpPr>
          <p:cNvPr id="41135" name="Rectangle 52"/>
          <p:cNvSpPr>
            <a:spLocks noChangeArrowheads="1"/>
          </p:cNvSpPr>
          <p:nvPr/>
        </p:nvSpPr>
        <p:spPr bwMode="auto">
          <a:xfrm>
            <a:off x="3525838" y="3279775"/>
            <a:ext cx="1751012" cy="739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fontAlgn="base">
              <a:spcBef>
                <a:spcPct val="0"/>
              </a:spcBef>
              <a:spcAft>
                <a:spcPct val="0"/>
              </a:spcAft>
            </a:pPr>
            <a:r>
              <a:rPr lang="ja-JP" altLang="en-US" sz="1600" smtClean="0">
                <a:solidFill>
                  <a:srgbClr val="000000"/>
                </a:solidFill>
                <a:latin typeface="ＭＳ Ｐゴシック" pitchFamily="50" charset="-128"/>
                <a:ea typeface="ＭＳ Ｐゴシック" pitchFamily="50" charset="-128"/>
                <a:cs typeface="Arial" pitchFamily="34" charset="0"/>
              </a:rPr>
              <a:t>エネ削減費用</a:t>
            </a:r>
            <a:endParaRPr lang="en-US" altLang="ja-JP" sz="1600" smtClean="0">
              <a:solidFill>
                <a:srgbClr val="000000"/>
              </a:solidFill>
              <a:latin typeface="ＭＳ Ｐゴシック" pitchFamily="50" charset="-128"/>
              <a:ea typeface="ＭＳ Ｐゴシック" pitchFamily="50" charset="-128"/>
              <a:cs typeface="Arial" pitchFamily="34" charset="0"/>
            </a:endParaRPr>
          </a:p>
          <a:p>
            <a:pPr fontAlgn="base">
              <a:spcBef>
                <a:spcPct val="0"/>
              </a:spcBef>
              <a:spcAft>
                <a:spcPct val="0"/>
              </a:spcAft>
            </a:pPr>
            <a:r>
              <a:rPr lang="ja-JP" altLang="en-US" sz="1600" smtClean="0">
                <a:solidFill>
                  <a:srgbClr val="000000"/>
                </a:solidFill>
                <a:cs typeface="Arial" pitchFamily="34" charset="0"/>
              </a:rPr>
              <a:t>（</a:t>
            </a:r>
            <a:r>
              <a:rPr lang="en-US" altLang="ja-JP" sz="1600" smtClean="0">
                <a:solidFill>
                  <a:srgbClr val="000000"/>
                </a:solidFill>
                <a:cs typeface="Arial" pitchFamily="34" charset="0"/>
              </a:rPr>
              <a:t>'11-'20</a:t>
            </a:r>
            <a:r>
              <a:rPr lang="ja-JP" altLang="en-US" sz="1600" smtClean="0">
                <a:solidFill>
                  <a:srgbClr val="000000"/>
                </a:solidFill>
                <a:cs typeface="Arial" pitchFamily="34" charset="0"/>
              </a:rPr>
              <a:t> 累積）</a:t>
            </a:r>
            <a:endParaRPr lang="ja-JP" altLang="en-US" sz="1600" smtClean="0">
              <a:solidFill>
                <a:prstClr val="black"/>
              </a:solidFill>
              <a:ea typeface="ＭＳ Ｐゴシック" pitchFamily="50" charset="-128"/>
              <a:cs typeface="Arial" pitchFamily="34" charset="0"/>
            </a:endParaRPr>
          </a:p>
          <a:p>
            <a:pPr fontAlgn="base">
              <a:spcBef>
                <a:spcPct val="0"/>
              </a:spcBef>
              <a:spcAft>
                <a:spcPct val="0"/>
              </a:spcAft>
            </a:pPr>
            <a:endParaRPr lang="en-US" altLang="ja-JP" sz="1600" smtClean="0">
              <a:solidFill>
                <a:srgbClr val="000000"/>
              </a:solidFill>
              <a:latin typeface="ＭＳ Ｐゴシック" pitchFamily="50" charset="-128"/>
              <a:ea typeface="ＭＳ Ｐゴシック" pitchFamily="50" charset="-128"/>
              <a:cs typeface="Arial" pitchFamily="34" charset="0"/>
            </a:endParaRPr>
          </a:p>
        </p:txBody>
      </p:sp>
      <p:sp>
        <p:nvSpPr>
          <p:cNvPr id="41136" name="Rectangle 52"/>
          <p:cNvSpPr>
            <a:spLocks noChangeArrowheads="1"/>
          </p:cNvSpPr>
          <p:nvPr/>
        </p:nvSpPr>
        <p:spPr bwMode="auto">
          <a:xfrm>
            <a:off x="3497263" y="4022725"/>
            <a:ext cx="1612900" cy="492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fontAlgn="base">
              <a:spcBef>
                <a:spcPct val="0"/>
              </a:spcBef>
              <a:spcAft>
                <a:spcPct val="0"/>
              </a:spcAft>
            </a:pPr>
            <a:r>
              <a:rPr lang="ja-JP" altLang="en-US" sz="1600" smtClean="0">
                <a:solidFill>
                  <a:srgbClr val="000000"/>
                </a:solidFill>
                <a:cs typeface="Arial" pitchFamily="34" charset="0"/>
              </a:rPr>
              <a:t>エネ削減費用</a:t>
            </a:r>
            <a:endParaRPr lang="en-US" altLang="ja-JP" sz="1600" smtClean="0">
              <a:solidFill>
                <a:srgbClr val="000000"/>
              </a:solidFill>
              <a:cs typeface="Arial" pitchFamily="34" charset="0"/>
            </a:endParaRPr>
          </a:p>
          <a:p>
            <a:pPr fontAlgn="base">
              <a:spcBef>
                <a:spcPct val="0"/>
              </a:spcBef>
              <a:spcAft>
                <a:spcPct val="0"/>
              </a:spcAft>
            </a:pPr>
            <a:r>
              <a:rPr lang="ja-JP" altLang="en-US" sz="1600" smtClean="0">
                <a:solidFill>
                  <a:srgbClr val="000000"/>
                </a:solidFill>
                <a:cs typeface="Arial" pitchFamily="34" charset="0"/>
              </a:rPr>
              <a:t>（</a:t>
            </a:r>
            <a:r>
              <a:rPr lang="en-US" altLang="ja-JP" sz="1600" smtClean="0">
                <a:solidFill>
                  <a:srgbClr val="000000"/>
                </a:solidFill>
                <a:cs typeface="Arial" pitchFamily="34" charset="0"/>
              </a:rPr>
              <a:t>'21-'30</a:t>
            </a:r>
            <a:r>
              <a:rPr lang="ja-JP" altLang="en-US" sz="1600" smtClean="0">
                <a:solidFill>
                  <a:srgbClr val="000000"/>
                </a:solidFill>
                <a:cs typeface="Arial" pitchFamily="34" charset="0"/>
              </a:rPr>
              <a:t> 累積）</a:t>
            </a:r>
            <a:endParaRPr lang="ja-JP" altLang="en-US" sz="1600" smtClean="0">
              <a:solidFill>
                <a:prstClr val="black"/>
              </a:solidFill>
              <a:cs typeface="Arial" pitchFamily="34" charset="0"/>
            </a:endParaRPr>
          </a:p>
        </p:txBody>
      </p:sp>
      <p:sp>
        <p:nvSpPr>
          <p:cNvPr id="41137" name="Text Box 203"/>
          <p:cNvSpPr txBox="1">
            <a:spLocks noChangeArrowheads="1"/>
          </p:cNvSpPr>
          <p:nvPr/>
        </p:nvSpPr>
        <p:spPr bwMode="auto">
          <a:xfrm>
            <a:off x="7143750" y="4441825"/>
            <a:ext cx="1538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ja-JP" altLang="en-US" sz="1600" smtClean="0">
                <a:solidFill>
                  <a:prstClr val="black"/>
                </a:solidFill>
                <a:ea typeface="ＭＳ ゴシック" pitchFamily="49" charset="-128"/>
                <a:cs typeface="Arial" pitchFamily="34" charset="0"/>
              </a:rPr>
              <a:t>約</a:t>
            </a:r>
            <a:r>
              <a:rPr lang="en-US" altLang="ja-JP" sz="1600" smtClean="0">
                <a:solidFill>
                  <a:prstClr val="black"/>
                </a:solidFill>
                <a:ea typeface="ＭＳ ゴシック" pitchFamily="49" charset="-128"/>
                <a:cs typeface="Arial" pitchFamily="34" charset="0"/>
              </a:rPr>
              <a:t>34</a:t>
            </a:r>
            <a:r>
              <a:rPr lang="ja-JP" altLang="en-US" sz="1600" smtClean="0">
                <a:solidFill>
                  <a:prstClr val="black"/>
                </a:solidFill>
                <a:ea typeface="ＭＳ ゴシック" pitchFamily="49" charset="-128"/>
                <a:cs typeface="Arial" pitchFamily="34" charset="0"/>
              </a:rPr>
              <a:t>～</a:t>
            </a:r>
            <a:r>
              <a:rPr lang="en-US" altLang="ja-JP" sz="1600" smtClean="0">
                <a:solidFill>
                  <a:prstClr val="black"/>
                </a:solidFill>
                <a:ea typeface="ＭＳ ゴシック" pitchFamily="49" charset="-128"/>
                <a:cs typeface="Arial" pitchFamily="34" charset="0"/>
              </a:rPr>
              <a:t>49</a:t>
            </a:r>
            <a:r>
              <a:rPr lang="ja-JP" altLang="en-US" sz="1600" smtClean="0">
                <a:solidFill>
                  <a:prstClr val="black"/>
                </a:solidFill>
                <a:ea typeface="ＭＳ ゴシック" pitchFamily="49" charset="-128"/>
                <a:cs typeface="Arial" pitchFamily="34" charset="0"/>
              </a:rPr>
              <a:t>兆円</a:t>
            </a:r>
          </a:p>
        </p:txBody>
      </p:sp>
      <p:sp>
        <p:nvSpPr>
          <p:cNvPr id="183" name="1 つの角を丸めた四角形 182"/>
          <p:cNvSpPr/>
          <p:nvPr/>
        </p:nvSpPr>
        <p:spPr>
          <a:xfrm rot="10800000">
            <a:off x="0" y="-7938"/>
            <a:ext cx="2905125" cy="238126"/>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184" name="正方形/長方形 183"/>
          <p:cNvSpPr/>
          <p:nvPr/>
        </p:nvSpPr>
        <p:spPr>
          <a:xfrm>
            <a:off x="1" y="1"/>
            <a:ext cx="3280228" cy="2177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Ⅳ. 2020</a:t>
            </a:r>
            <a:r>
              <a:rPr lang="ja-JP" altLang="en-US" sz="1400" dirty="0">
                <a:ln w="3175">
                  <a:solidFill>
                    <a:prstClr val="white">
                      <a:lumMod val="95000"/>
                    </a:prstClr>
                  </a:solidFill>
                </a:ln>
                <a:solidFill>
                  <a:prstClr val="white"/>
                </a:solidFill>
                <a:cs typeface="Arial" pitchFamily="34" charset="0"/>
              </a:rPr>
              <a:t>年目標達成のためには･･･</a:t>
            </a:r>
          </a:p>
        </p:txBody>
      </p:sp>
      <p:sp>
        <p:nvSpPr>
          <p:cNvPr id="41140" name="AutoShape 80"/>
          <p:cNvSpPr>
            <a:spLocks noChangeAspect="1" noChangeArrowheads="1"/>
          </p:cNvSpPr>
          <p:nvPr/>
        </p:nvSpPr>
        <p:spPr bwMode="auto">
          <a:xfrm>
            <a:off x="1025525" y="4160838"/>
            <a:ext cx="2108200"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ja-JP" altLang="en-US" smtClean="0">
              <a:solidFill>
                <a:prstClr val="black"/>
              </a:solidFill>
              <a:ea typeface="ＭＳ Ｐゴシック" pitchFamily="50" charset="-128"/>
            </a:endParaRPr>
          </a:p>
        </p:txBody>
      </p:sp>
      <p:sp>
        <p:nvSpPr>
          <p:cNvPr id="41141" name="Text Box 195"/>
          <p:cNvSpPr txBox="1">
            <a:spLocks noChangeArrowheads="1"/>
          </p:cNvSpPr>
          <p:nvPr/>
        </p:nvSpPr>
        <p:spPr bwMode="auto">
          <a:xfrm>
            <a:off x="4927600" y="3005138"/>
            <a:ext cx="1092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2012</a:t>
            </a:r>
            <a:r>
              <a:rPr lang="ja-JP" altLang="en-US" sz="1600" smtClean="0">
                <a:solidFill>
                  <a:prstClr val="black"/>
                </a:solidFill>
              </a:rPr>
              <a:t>年</a:t>
            </a:r>
            <a:endParaRPr lang="en-US" altLang="ja-JP" sz="1600" smtClean="0">
              <a:solidFill>
                <a:prstClr val="black"/>
              </a:solidFill>
            </a:endParaRPr>
          </a:p>
          <a:p>
            <a:pPr eaLnBrk="1" fontAlgn="base" hangingPunct="1">
              <a:spcBef>
                <a:spcPct val="0"/>
              </a:spcBef>
              <a:spcAft>
                <a:spcPct val="0"/>
              </a:spcAft>
            </a:pPr>
            <a:r>
              <a:rPr lang="ja-JP" altLang="en-US" sz="1600" smtClean="0">
                <a:solidFill>
                  <a:prstClr val="black"/>
                </a:solidFill>
              </a:rPr>
              <a:t>導入技術</a:t>
            </a:r>
          </a:p>
        </p:txBody>
      </p:sp>
      <p:sp>
        <p:nvSpPr>
          <p:cNvPr id="143" name="Text Box 8"/>
          <p:cNvSpPr txBox="1">
            <a:spLocks noChangeArrowheads="1"/>
          </p:cNvSpPr>
          <p:nvPr/>
        </p:nvSpPr>
        <p:spPr bwMode="auto">
          <a:xfrm>
            <a:off x="2262141" y="2066895"/>
            <a:ext cx="5724644" cy="412421"/>
          </a:xfrm>
          <a:prstGeom prst="rect">
            <a:avLst/>
          </a:prstGeom>
          <a:solidFill>
            <a:schemeClr val="bg1"/>
          </a:solidFill>
          <a:ln w="9525">
            <a:solidFill>
              <a:srgbClr val="F3F7FB"/>
            </a:solidFill>
            <a:miter lim="800000"/>
            <a:headEnd/>
            <a:tailEnd/>
          </a:ln>
        </p:spPr>
        <p:txBody>
          <a:bodyPr wrap="none">
            <a:spAutoFit/>
            <a:scene3d>
              <a:camera prst="orthographicFront"/>
              <a:lightRig rig="balanced" dir="t">
                <a:rot lat="0" lon="0" rev="2100000"/>
              </a:lightRig>
            </a:scene3d>
            <a:sp3d extrusionH="57150" prstMaterial="metal">
              <a:bevelT w="38100" h="25400" prst="coolSlant"/>
              <a:contourClr>
                <a:schemeClr val="bg2"/>
              </a:contourClr>
            </a:sp3d>
          </a:bodyPr>
          <a:lstStyle/>
          <a:p>
            <a:pPr marL="541338" indent="-541338" fontAlgn="base">
              <a:lnSpc>
                <a:spcPct val="130000"/>
              </a:lnSpc>
              <a:spcBef>
                <a:spcPct val="0"/>
              </a:spcBef>
              <a:spcAft>
                <a:spcPct val="0"/>
              </a:spcAft>
              <a:defRPr/>
            </a:pPr>
            <a:r>
              <a:rPr lang="en-US" altLang="ja-JP" sz="1600" dirty="0">
                <a:solidFill>
                  <a:prstClr val="black"/>
                </a:solidFill>
                <a:effectLst>
                  <a:outerShdw blurRad="38100" dist="38100" dir="2700000" algn="tl">
                    <a:srgbClr val="C0C0C0"/>
                  </a:outerShdw>
                </a:effectLst>
                <a:latin typeface="ＭＳ ゴシック" pitchFamily="49" charset="-128"/>
                <a:sym typeface="Wingdings 3" pitchFamily="18" charset="2"/>
              </a:rPr>
              <a:t>【</a:t>
            </a:r>
            <a:r>
              <a:rPr lang="ja-JP" altLang="en-US" sz="1600" dirty="0">
                <a:solidFill>
                  <a:prstClr val="black"/>
                </a:solidFill>
                <a:effectLst>
                  <a:outerShdw blurRad="38100" dist="38100" dir="2700000" algn="tl">
                    <a:srgbClr val="C0C0C0"/>
                  </a:outerShdw>
                </a:effectLst>
                <a:latin typeface="ＭＳ ゴシック" pitchFamily="49" charset="-128"/>
                <a:sym typeface="Wingdings 3" pitchFamily="18" charset="2"/>
              </a:rPr>
              <a:t>温暖化対策への追加投資額とエネルギー削減費用の関係</a:t>
            </a:r>
            <a:r>
              <a:rPr lang="en-US" altLang="ja-JP" sz="1600" dirty="0">
                <a:solidFill>
                  <a:prstClr val="black"/>
                </a:solidFill>
                <a:effectLst>
                  <a:outerShdw blurRad="38100" dist="38100" dir="2700000" algn="tl">
                    <a:srgbClr val="C0C0C0"/>
                  </a:outerShdw>
                </a:effectLst>
                <a:latin typeface="ＭＳ ゴシック" pitchFamily="49" charset="-128"/>
                <a:sym typeface="Wingdings 3" pitchFamily="18" charset="2"/>
              </a:rPr>
              <a:t>】</a:t>
            </a:r>
          </a:p>
        </p:txBody>
      </p:sp>
      <p:sp>
        <p:nvSpPr>
          <p:cNvPr id="41143" name="AutoShape 193"/>
          <p:cNvSpPr>
            <a:spLocks noChangeArrowheads="1"/>
          </p:cNvSpPr>
          <p:nvPr/>
        </p:nvSpPr>
        <p:spPr bwMode="auto">
          <a:xfrm>
            <a:off x="5180013" y="2403475"/>
            <a:ext cx="1897062" cy="717550"/>
          </a:xfrm>
          <a:prstGeom prst="rightArrow">
            <a:avLst>
              <a:gd name="adj1" fmla="val 75194"/>
              <a:gd name="adj2" fmla="val 72864"/>
            </a:avLst>
          </a:prstGeom>
          <a:solidFill>
            <a:schemeClr val="accent1"/>
          </a:solidFill>
          <a:ln w="9525">
            <a:solidFill>
              <a:schemeClr val="tx1"/>
            </a:solidFill>
            <a:miter lim="800000"/>
            <a:headEnd/>
            <a:tailEnd/>
          </a:ln>
        </p:spPr>
        <p:txBody>
          <a:bodyPr wrap="none" anchor="ctr"/>
          <a:lstStyle/>
          <a:p>
            <a:pPr algn="ctr" fontAlgn="base">
              <a:spcBef>
                <a:spcPct val="0"/>
              </a:spcBef>
              <a:spcAft>
                <a:spcPct val="0"/>
              </a:spcAft>
            </a:pPr>
            <a:r>
              <a:rPr lang="en-US" altLang="ja-JP" sz="1600" smtClean="0">
                <a:solidFill>
                  <a:prstClr val="white"/>
                </a:solidFill>
                <a:cs typeface="Arial" pitchFamily="34" charset="0"/>
              </a:rPr>
              <a:t>2020</a:t>
            </a:r>
            <a:r>
              <a:rPr lang="ja-JP" altLang="en-US" sz="1600" smtClean="0">
                <a:solidFill>
                  <a:prstClr val="white"/>
                </a:solidFill>
                <a:cs typeface="Arial" pitchFamily="34" charset="0"/>
              </a:rPr>
              <a:t>年までの</a:t>
            </a:r>
            <a:endParaRPr lang="en-US" altLang="ja-JP" sz="1600" smtClean="0">
              <a:solidFill>
                <a:prstClr val="white"/>
              </a:solidFill>
              <a:cs typeface="Arial" pitchFamily="34" charset="0"/>
            </a:endParaRPr>
          </a:p>
          <a:p>
            <a:pPr algn="ctr" fontAlgn="base">
              <a:spcBef>
                <a:spcPct val="0"/>
              </a:spcBef>
              <a:spcAft>
                <a:spcPct val="0"/>
              </a:spcAft>
            </a:pPr>
            <a:r>
              <a:rPr lang="ja-JP" altLang="en-US" sz="1600" smtClean="0">
                <a:solidFill>
                  <a:prstClr val="white"/>
                </a:solidFill>
                <a:cs typeface="Arial" pitchFamily="34" charset="0"/>
              </a:rPr>
              <a:t>省エネ投資</a:t>
            </a:r>
          </a:p>
        </p:txBody>
      </p:sp>
    </p:spTree>
    <p:extLst>
      <p:ext uri="{BB962C8B-B14F-4D97-AF65-F5344CB8AC3E}">
        <p14:creationId xmlns:p14="http://schemas.microsoft.com/office/powerpoint/2010/main" val="20707891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kumimoji="1" lang="ja-JP" altLang="en-US" dirty="0" smtClean="0"/>
              <a:t>３１１以後の中長期シナリオ</a:t>
            </a:r>
            <a:endParaRPr kumimoji="1" lang="ja-JP" altLang="en-US" dirty="0"/>
          </a:p>
        </p:txBody>
      </p:sp>
      <p:sp>
        <p:nvSpPr>
          <p:cNvPr id="5" name="サブタイトル 4"/>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41542430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srcRect/>
          <a:stretch>
            <a:fillRect/>
          </a:stretch>
        </p:blipFill>
        <p:spPr bwMode="auto">
          <a:xfrm>
            <a:off x="142844" y="1785926"/>
            <a:ext cx="5562118" cy="4714908"/>
          </a:xfrm>
          <a:prstGeom prst="rect">
            <a:avLst/>
          </a:prstGeom>
          <a:noFill/>
          <a:ln w="9525">
            <a:noFill/>
            <a:miter lim="800000"/>
            <a:headEnd/>
            <a:tailEnd/>
          </a:ln>
          <a:effectLst/>
        </p:spPr>
      </p:pic>
      <p:sp>
        <p:nvSpPr>
          <p:cNvPr id="8" name="下矢印 7"/>
          <p:cNvSpPr/>
          <p:nvPr/>
        </p:nvSpPr>
        <p:spPr>
          <a:xfrm rot="10800000">
            <a:off x="5526094" y="4143380"/>
            <a:ext cx="403228" cy="71438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9" name="テキスト ボックス 8"/>
          <p:cNvSpPr txBox="1"/>
          <p:nvPr/>
        </p:nvSpPr>
        <p:spPr>
          <a:xfrm>
            <a:off x="5904979" y="4786322"/>
            <a:ext cx="2787943" cy="1754326"/>
          </a:xfrm>
          <a:prstGeom prst="rect">
            <a:avLst/>
          </a:prstGeom>
          <a:noFill/>
        </p:spPr>
        <p:txBody>
          <a:bodyPr wrap="none" rtlCol="0">
            <a:spAutoFit/>
          </a:bodyPr>
          <a:lstStyle/>
          <a:p>
            <a:r>
              <a:rPr lang="ja-JP" altLang="en-US" dirty="0" smtClean="0">
                <a:solidFill>
                  <a:prstClr val="black"/>
                </a:solidFill>
              </a:rPr>
              <a:t>前提の変化</a:t>
            </a:r>
            <a:endParaRPr lang="en-US" altLang="ja-JP" dirty="0" smtClean="0">
              <a:solidFill>
                <a:prstClr val="black"/>
              </a:solidFill>
            </a:endParaRPr>
          </a:p>
          <a:p>
            <a:r>
              <a:rPr lang="ja-JP" altLang="en-US" dirty="0" smtClean="0">
                <a:solidFill>
                  <a:prstClr val="black"/>
                </a:solidFill>
              </a:rPr>
              <a:t>○ 福島第一 ６基停止</a:t>
            </a:r>
            <a:endParaRPr lang="en-US" altLang="ja-JP" dirty="0" smtClean="0">
              <a:solidFill>
                <a:prstClr val="black"/>
              </a:solidFill>
            </a:endParaRPr>
          </a:p>
          <a:p>
            <a:r>
              <a:rPr lang="ja-JP" altLang="en-US" dirty="0" smtClean="0">
                <a:solidFill>
                  <a:prstClr val="black"/>
                </a:solidFill>
              </a:rPr>
              <a:t>○ 福島第二 ４基</a:t>
            </a:r>
            <a:r>
              <a:rPr lang="ja-JP" altLang="en-US" dirty="0">
                <a:solidFill>
                  <a:prstClr val="black"/>
                </a:solidFill>
              </a:rPr>
              <a:t>停止</a:t>
            </a:r>
            <a:endParaRPr lang="en-US" altLang="ja-JP" dirty="0" smtClean="0">
              <a:solidFill>
                <a:prstClr val="black"/>
              </a:solidFill>
            </a:endParaRPr>
          </a:p>
          <a:p>
            <a:r>
              <a:rPr lang="ja-JP" altLang="en-US" dirty="0" smtClean="0">
                <a:solidFill>
                  <a:prstClr val="black"/>
                </a:solidFill>
              </a:rPr>
              <a:t>○ 新設９基 → ２基</a:t>
            </a:r>
            <a:endParaRPr lang="en-US" altLang="ja-JP" dirty="0" smtClean="0">
              <a:solidFill>
                <a:prstClr val="black"/>
              </a:solidFill>
            </a:endParaRPr>
          </a:p>
          <a:p>
            <a:r>
              <a:rPr lang="ja-JP" altLang="en-US" dirty="0" smtClean="0">
                <a:solidFill>
                  <a:prstClr val="black"/>
                </a:solidFill>
              </a:rPr>
              <a:t>○ 設備利用率 </a:t>
            </a:r>
            <a:r>
              <a:rPr lang="en-US" altLang="ja-JP" dirty="0" smtClean="0">
                <a:solidFill>
                  <a:prstClr val="black"/>
                </a:solidFill>
              </a:rPr>
              <a:t>85% </a:t>
            </a:r>
            <a:r>
              <a:rPr lang="ja-JP" altLang="en-US" dirty="0" smtClean="0">
                <a:solidFill>
                  <a:prstClr val="black"/>
                </a:solidFill>
              </a:rPr>
              <a:t>→ </a:t>
            </a:r>
            <a:r>
              <a:rPr lang="en-US" altLang="ja-JP" dirty="0" smtClean="0">
                <a:solidFill>
                  <a:prstClr val="black"/>
                </a:solidFill>
              </a:rPr>
              <a:t>80%</a:t>
            </a:r>
          </a:p>
          <a:p>
            <a:endParaRPr lang="en-US" altLang="ja-JP" dirty="0">
              <a:solidFill>
                <a:prstClr val="black"/>
              </a:solidFill>
            </a:endParaRPr>
          </a:p>
        </p:txBody>
      </p:sp>
      <p:sp>
        <p:nvSpPr>
          <p:cNvPr id="10" name="テキスト ボックス 9"/>
          <p:cNvSpPr txBox="1"/>
          <p:nvPr/>
        </p:nvSpPr>
        <p:spPr>
          <a:xfrm>
            <a:off x="5564512" y="4289114"/>
            <a:ext cx="341760" cy="369332"/>
          </a:xfrm>
          <a:prstGeom prst="rect">
            <a:avLst/>
          </a:prstGeom>
          <a:noFill/>
        </p:spPr>
        <p:txBody>
          <a:bodyPr wrap="square" rtlCol="0">
            <a:spAutoFit/>
          </a:bodyPr>
          <a:lstStyle/>
          <a:p>
            <a:r>
              <a:rPr lang="ja-JP" altLang="en-US" dirty="0" smtClean="0">
                <a:solidFill>
                  <a:prstClr val="white"/>
                </a:solidFill>
              </a:rPr>
              <a:t>８</a:t>
            </a:r>
            <a:endParaRPr lang="ja-JP" altLang="en-US" dirty="0">
              <a:solidFill>
                <a:prstClr val="white"/>
              </a:solidFill>
            </a:endParaRPr>
          </a:p>
        </p:txBody>
      </p:sp>
      <p:sp>
        <p:nvSpPr>
          <p:cNvPr id="16" name="正方形/長方形 15"/>
          <p:cNvSpPr/>
          <p:nvPr/>
        </p:nvSpPr>
        <p:spPr>
          <a:xfrm>
            <a:off x="5904979" y="4357694"/>
            <a:ext cx="3024739" cy="369332"/>
          </a:xfrm>
          <a:prstGeom prst="rect">
            <a:avLst/>
          </a:prstGeom>
        </p:spPr>
        <p:txBody>
          <a:bodyPr wrap="none">
            <a:spAutoFit/>
          </a:bodyPr>
          <a:lstStyle/>
          <a:p>
            <a:r>
              <a:rPr lang="en-US" altLang="ja-JP" dirty="0" smtClean="0">
                <a:solidFill>
                  <a:srgbClr val="FF0000"/>
                </a:solidFill>
              </a:rPr>
              <a:t>CO2</a:t>
            </a:r>
            <a:r>
              <a:rPr lang="ja-JP" altLang="en-US" dirty="0" smtClean="0">
                <a:solidFill>
                  <a:srgbClr val="FF0000"/>
                </a:solidFill>
              </a:rPr>
              <a:t>排出量増加の可能性</a:t>
            </a:r>
            <a:r>
              <a:rPr lang="en-US" altLang="ja-JP" dirty="0" smtClean="0">
                <a:solidFill>
                  <a:srgbClr val="FF0000"/>
                </a:solidFill>
              </a:rPr>
              <a:t>(※)</a:t>
            </a:r>
            <a:endParaRPr lang="en-US" altLang="ja-JP" dirty="0">
              <a:solidFill>
                <a:srgbClr val="FF0000"/>
              </a:solidFill>
            </a:endParaRPr>
          </a:p>
        </p:txBody>
      </p:sp>
      <p:sp>
        <p:nvSpPr>
          <p:cNvPr id="7" name="テキスト ボックス 6"/>
          <p:cNvSpPr txBox="1"/>
          <p:nvPr/>
        </p:nvSpPr>
        <p:spPr>
          <a:xfrm>
            <a:off x="324662" y="38377"/>
            <a:ext cx="8533618" cy="461665"/>
          </a:xfrm>
          <a:prstGeom prst="rect">
            <a:avLst/>
          </a:prstGeom>
          <a:noFill/>
        </p:spPr>
        <p:txBody>
          <a:bodyPr wrap="none" rtlCol="0">
            <a:spAutoFit/>
          </a:bodyPr>
          <a:lstStyle/>
          <a:p>
            <a:r>
              <a:rPr lang="ja-JP" altLang="en-US" sz="2400" dirty="0" smtClean="0">
                <a:solidFill>
                  <a:prstClr val="black"/>
                </a:solidFill>
              </a:rPr>
              <a:t>原子力発電の稼動見通しの変化による</a:t>
            </a:r>
            <a:r>
              <a:rPr lang="en-US" altLang="ja-JP" sz="2400" dirty="0" smtClean="0">
                <a:solidFill>
                  <a:prstClr val="black"/>
                </a:solidFill>
              </a:rPr>
              <a:t>CO2</a:t>
            </a:r>
            <a:r>
              <a:rPr lang="ja-JP" altLang="en-US" sz="2400" dirty="0" smtClean="0">
                <a:solidFill>
                  <a:prstClr val="black"/>
                </a:solidFill>
              </a:rPr>
              <a:t>排出量増加の可能性</a:t>
            </a:r>
            <a:endParaRPr lang="ja-JP" altLang="en-US" sz="2400" dirty="0">
              <a:solidFill>
                <a:prstClr val="black"/>
              </a:solidFill>
            </a:endParaRPr>
          </a:p>
        </p:txBody>
      </p:sp>
      <p:sp>
        <p:nvSpPr>
          <p:cNvPr id="13" name="テキスト ボックス 12"/>
          <p:cNvSpPr txBox="1"/>
          <p:nvPr/>
        </p:nvSpPr>
        <p:spPr>
          <a:xfrm>
            <a:off x="214282" y="714356"/>
            <a:ext cx="8643998" cy="584775"/>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180000" lvl="1" indent="-180000">
              <a:buFont typeface="Arial" pitchFamily="34" charset="0"/>
              <a:buChar char="•"/>
            </a:pPr>
            <a:r>
              <a:rPr lang="ja-JP" altLang="en-US" sz="1600" dirty="0" smtClean="0">
                <a:solidFill>
                  <a:prstClr val="black"/>
                </a:solidFill>
              </a:rPr>
              <a:t>福島原発の稼動停止や新設基数の低減（９基→２基）に伴ない</a:t>
            </a:r>
            <a:r>
              <a:rPr lang="en-US" altLang="ja-JP" sz="1600" dirty="0" smtClean="0">
                <a:solidFill>
                  <a:prstClr val="black"/>
                </a:solidFill>
              </a:rPr>
              <a:t>CO2</a:t>
            </a:r>
            <a:r>
              <a:rPr lang="ja-JP" altLang="en-US" sz="1600" dirty="0" smtClean="0">
                <a:solidFill>
                  <a:prstClr val="black"/>
                </a:solidFill>
              </a:rPr>
              <a:t>排出量は</a:t>
            </a:r>
            <a:r>
              <a:rPr lang="en-US" altLang="ja-JP" sz="1600" dirty="0" smtClean="0">
                <a:solidFill>
                  <a:prstClr val="black"/>
                </a:solidFill>
              </a:rPr>
              <a:t>1990</a:t>
            </a:r>
            <a:r>
              <a:rPr lang="ja-JP" altLang="en-US" sz="1600" dirty="0" smtClean="0">
                <a:solidFill>
                  <a:prstClr val="black"/>
                </a:solidFill>
              </a:rPr>
              <a:t>年比で８％程度増加する見通し。</a:t>
            </a:r>
          </a:p>
        </p:txBody>
      </p:sp>
      <p:sp>
        <p:nvSpPr>
          <p:cNvPr id="15" name="スライド番号プレースホルダ 7"/>
          <p:cNvSpPr>
            <a:spLocks noGrp="1"/>
          </p:cNvSpPr>
          <p:nvPr>
            <p:ph type="sldNum" sz="quarter" idx="12"/>
          </p:nvPr>
        </p:nvSpPr>
        <p:spPr>
          <a:xfrm>
            <a:off x="7010400" y="6643710"/>
            <a:ext cx="2133600" cy="214290"/>
          </a:xfrm>
        </p:spPr>
        <p:txBody>
          <a:bodyPr/>
          <a:lstStyle/>
          <a:p>
            <a:fld id="{EEC1F2B9-9F03-4459-AC84-A7C7CF8F4179}" type="slidenum">
              <a:rPr lang="ja-JP" altLang="en-US" smtClean="0">
                <a:solidFill>
                  <a:prstClr val="black"/>
                </a:solidFill>
              </a:rPr>
              <a:pPr/>
              <a:t>27</a:t>
            </a:fld>
            <a:endParaRPr lang="ja-JP" altLang="en-US" dirty="0">
              <a:solidFill>
                <a:prstClr val="black"/>
              </a:solidFill>
            </a:endParaRPr>
          </a:p>
        </p:txBody>
      </p:sp>
    </p:spTree>
    <p:extLst>
      <p:ext uri="{BB962C8B-B14F-4D97-AF65-F5344CB8AC3E}">
        <p14:creationId xmlns:p14="http://schemas.microsoft.com/office/powerpoint/2010/main" val="6129323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24662" y="38377"/>
            <a:ext cx="8533618" cy="461665"/>
          </a:xfrm>
          <a:prstGeom prst="rect">
            <a:avLst/>
          </a:prstGeom>
          <a:noFill/>
        </p:spPr>
        <p:txBody>
          <a:bodyPr wrap="square" rtlCol="0">
            <a:spAutoFit/>
          </a:bodyPr>
          <a:lstStyle/>
          <a:p>
            <a:pPr algn="ctr"/>
            <a:r>
              <a:rPr lang="ja-JP" altLang="en-US" sz="2400" dirty="0" smtClean="0">
                <a:solidFill>
                  <a:prstClr val="black"/>
                </a:solidFill>
              </a:rPr>
              <a:t>再生可能エネルギー買取価格および発電コスト</a:t>
            </a:r>
            <a:endParaRPr lang="ja-JP" altLang="en-US" sz="2400" dirty="0">
              <a:solidFill>
                <a:prstClr val="black"/>
              </a:solidFill>
            </a:endParaRPr>
          </a:p>
        </p:txBody>
      </p:sp>
      <p:sp>
        <p:nvSpPr>
          <p:cNvPr id="11" name="スライド番号プレースホルダ 7"/>
          <p:cNvSpPr>
            <a:spLocks noGrp="1"/>
          </p:cNvSpPr>
          <p:nvPr>
            <p:ph type="sldNum" sz="quarter" idx="12"/>
          </p:nvPr>
        </p:nvSpPr>
        <p:spPr>
          <a:xfrm>
            <a:off x="7010400" y="6643710"/>
            <a:ext cx="2133600" cy="214290"/>
          </a:xfrm>
        </p:spPr>
        <p:txBody>
          <a:bodyPr/>
          <a:lstStyle/>
          <a:p>
            <a:fld id="{EEC1F2B9-9F03-4459-AC84-A7C7CF8F4179}" type="slidenum">
              <a:rPr lang="ja-JP" altLang="en-US" smtClean="0">
                <a:solidFill>
                  <a:prstClr val="black"/>
                </a:solidFill>
              </a:rPr>
              <a:pPr/>
              <a:t>28</a:t>
            </a:fld>
            <a:endParaRPr lang="ja-JP" altLang="en-US" dirty="0">
              <a:solidFill>
                <a:prstClr val="black"/>
              </a:solidFill>
            </a:endParaRPr>
          </a:p>
        </p:txBody>
      </p:sp>
      <p:pic>
        <p:nvPicPr>
          <p:cNvPr id="2050" name="Picture 2"/>
          <p:cNvPicPr>
            <a:picLocks noChangeAspect="1" noChangeArrowheads="1"/>
          </p:cNvPicPr>
          <p:nvPr/>
        </p:nvPicPr>
        <p:blipFill>
          <a:blip r:embed="rId2"/>
          <a:srcRect/>
          <a:stretch>
            <a:fillRect/>
          </a:stretch>
        </p:blipFill>
        <p:spPr bwMode="auto">
          <a:xfrm>
            <a:off x="4786282" y="2071678"/>
            <a:ext cx="4357718" cy="3572544"/>
          </a:xfrm>
          <a:prstGeom prst="rect">
            <a:avLst/>
          </a:prstGeom>
          <a:noFill/>
          <a:ln w="9525">
            <a:noFill/>
            <a:miter lim="800000"/>
            <a:headEnd/>
            <a:tailEnd/>
          </a:ln>
          <a:effectLst/>
        </p:spPr>
      </p:pic>
      <p:sp>
        <p:nvSpPr>
          <p:cNvPr id="9" name="正方形/長方形 8"/>
          <p:cNvSpPr/>
          <p:nvPr/>
        </p:nvSpPr>
        <p:spPr>
          <a:xfrm>
            <a:off x="5000564" y="5925941"/>
            <a:ext cx="3786214" cy="461665"/>
          </a:xfrm>
          <a:prstGeom prst="rect">
            <a:avLst/>
          </a:prstGeom>
        </p:spPr>
        <p:txBody>
          <a:bodyPr wrap="square">
            <a:spAutoFit/>
          </a:bodyPr>
          <a:lstStyle/>
          <a:p>
            <a:pPr marL="252000" indent="-252000"/>
            <a:r>
              <a:rPr lang="en-US" altLang="ja-JP" sz="1200" dirty="0" smtClean="0">
                <a:solidFill>
                  <a:prstClr val="black"/>
                </a:solidFill>
              </a:rPr>
              <a:t>※1 </a:t>
            </a:r>
            <a:r>
              <a:rPr lang="ja-JP" altLang="en-US" sz="1200" dirty="0" smtClean="0">
                <a:solidFill>
                  <a:prstClr val="black"/>
                </a:solidFill>
              </a:rPr>
              <a:t>ディスカウントレート</a:t>
            </a:r>
            <a:r>
              <a:rPr lang="en-US" altLang="ja-JP" sz="1200" dirty="0" smtClean="0">
                <a:solidFill>
                  <a:prstClr val="black"/>
                </a:solidFill>
              </a:rPr>
              <a:t>3%</a:t>
            </a:r>
            <a:r>
              <a:rPr lang="ja-JP" altLang="en-US" sz="1200" dirty="0" smtClean="0">
                <a:solidFill>
                  <a:prstClr val="black"/>
                </a:solidFill>
              </a:rPr>
              <a:t>として試算</a:t>
            </a:r>
          </a:p>
          <a:p>
            <a:pPr marL="252000" indent="-252000"/>
            <a:r>
              <a:rPr lang="en-US" altLang="ja-JP" sz="1200" dirty="0" smtClean="0">
                <a:solidFill>
                  <a:prstClr val="black"/>
                </a:solidFill>
              </a:rPr>
              <a:t>※2 </a:t>
            </a:r>
            <a:r>
              <a:rPr lang="ja-JP" altLang="en-US" sz="1200" dirty="0" smtClean="0">
                <a:solidFill>
                  <a:prstClr val="black"/>
                </a:solidFill>
              </a:rPr>
              <a:t>発電コストは一般的な償却年数をもとに試算</a:t>
            </a:r>
          </a:p>
        </p:txBody>
      </p:sp>
      <p:sp>
        <p:nvSpPr>
          <p:cNvPr id="10" name="正方形/長方形 9"/>
          <p:cNvSpPr/>
          <p:nvPr/>
        </p:nvSpPr>
        <p:spPr>
          <a:xfrm>
            <a:off x="8286776" y="2357430"/>
            <a:ext cx="928694" cy="285752"/>
          </a:xfrm>
          <a:prstGeom prst="rect">
            <a:avLst/>
          </a:prstGeom>
        </p:spPr>
        <p:txBody>
          <a:bodyPr wrap="square">
            <a:spAutoFit/>
          </a:bodyPr>
          <a:lstStyle/>
          <a:p>
            <a:pPr>
              <a:spcBef>
                <a:spcPct val="0"/>
              </a:spcBef>
            </a:pPr>
            <a:r>
              <a:rPr lang="ja-JP" altLang="en-US" sz="1200" dirty="0" smtClean="0">
                <a:solidFill>
                  <a:prstClr val="black"/>
                </a:solidFill>
              </a:rPr>
              <a:t>（円</a:t>
            </a:r>
            <a:r>
              <a:rPr lang="en-US" altLang="ja-JP" sz="1200" dirty="0" smtClean="0">
                <a:solidFill>
                  <a:prstClr val="black"/>
                </a:solidFill>
              </a:rPr>
              <a:t>/kWh</a:t>
            </a:r>
            <a:r>
              <a:rPr lang="ja-JP" altLang="en-US" sz="1200" dirty="0" smtClean="0">
                <a:solidFill>
                  <a:prstClr val="black"/>
                </a:solidFill>
              </a:rPr>
              <a:t>）</a:t>
            </a:r>
            <a:endParaRPr lang="ja-JP" altLang="en-US" sz="1200" dirty="0">
              <a:solidFill>
                <a:prstClr val="black"/>
              </a:solidFill>
            </a:endParaRPr>
          </a:p>
        </p:txBody>
      </p:sp>
      <p:sp>
        <p:nvSpPr>
          <p:cNvPr id="13" name="正方形/長方形 12"/>
          <p:cNvSpPr/>
          <p:nvPr/>
        </p:nvSpPr>
        <p:spPr>
          <a:xfrm>
            <a:off x="4929126" y="1500174"/>
            <a:ext cx="4429156" cy="323165"/>
          </a:xfrm>
          <a:prstGeom prst="rect">
            <a:avLst/>
          </a:prstGeom>
        </p:spPr>
        <p:txBody>
          <a:bodyPr wrap="square">
            <a:spAutoFit/>
          </a:bodyPr>
          <a:lstStyle/>
          <a:p>
            <a:pPr>
              <a:spcBef>
                <a:spcPct val="0"/>
              </a:spcBef>
            </a:pPr>
            <a:r>
              <a:rPr lang="ja-JP" altLang="en-US" sz="1500" dirty="0" smtClean="0">
                <a:solidFill>
                  <a:prstClr val="black"/>
                </a:solidFill>
              </a:rPr>
              <a:t>○日本における再生可能エネルギーの発電コスト</a:t>
            </a:r>
            <a:endParaRPr lang="ja-JP" altLang="en-US" sz="1500" dirty="0">
              <a:solidFill>
                <a:prstClr val="black"/>
              </a:solidFill>
            </a:endParaRPr>
          </a:p>
        </p:txBody>
      </p:sp>
      <p:sp>
        <p:nvSpPr>
          <p:cNvPr id="15" name="正方形/長方形 14"/>
          <p:cNvSpPr/>
          <p:nvPr/>
        </p:nvSpPr>
        <p:spPr>
          <a:xfrm>
            <a:off x="214282" y="6596390"/>
            <a:ext cx="8429684" cy="261610"/>
          </a:xfrm>
          <a:prstGeom prst="rect">
            <a:avLst/>
          </a:prstGeom>
        </p:spPr>
        <p:txBody>
          <a:bodyPr wrap="square">
            <a:spAutoFit/>
          </a:bodyPr>
          <a:lstStyle/>
          <a:p>
            <a:pPr marL="252000" indent="-252000"/>
            <a:r>
              <a:rPr lang="ja-JP" altLang="en-US" sz="1100" dirty="0" smtClean="0">
                <a:solidFill>
                  <a:prstClr val="black"/>
                </a:solidFill>
              </a:rPr>
              <a:t>（出典）資源エネルギー庁　第８回買取制度小委員会説明資料　「再生可能エネルギーの全量買取制度における詳細制度設計について」</a:t>
            </a:r>
          </a:p>
        </p:txBody>
      </p:sp>
      <p:graphicFrame>
        <p:nvGraphicFramePr>
          <p:cNvPr id="16" name="表 15"/>
          <p:cNvGraphicFramePr>
            <a:graphicFrameLocks noGrp="1"/>
          </p:cNvGraphicFramePr>
          <p:nvPr/>
        </p:nvGraphicFramePr>
        <p:xfrm>
          <a:off x="214282" y="1857364"/>
          <a:ext cx="4429160" cy="3837505"/>
        </p:xfrm>
        <a:graphic>
          <a:graphicData uri="http://schemas.openxmlformats.org/drawingml/2006/table">
            <a:tbl>
              <a:tblPr firstRow="1" bandRow="1">
                <a:tableStyleId>{5C22544A-7EE6-4342-B048-85BDC9FD1C3A}</a:tableStyleId>
              </a:tblPr>
              <a:tblGrid>
                <a:gridCol w="553645"/>
                <a:gridCol w="553645"/>
                <a:gridCol w="553645"/>
                <a:gridCol w="553645"/>
                <a:gridCol w="553645"/>
                <a:gridCol w="553645"/>
                <a:gridCol w="553645"/>
                <a:gridCol w="553645"/>
              </a:tblGrid>
              <a:tr h="685900">
                <a:tc>
                  <a:txBody>
                    <a:bodyPr/>
                    <a:lstStyle/>
                    <a:p>
                      <a:pPr algn="ct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kumimoji="1" lang="ja-JP" altLang="en-US" sz="1100" dirty="0" smtClean="0"/>
                        <a:t>太陽光</a:t>
                      </a:r>
                      <a:r>
                        <a:rPr kumimoji="1" lang="ja-JP" altLang="en-US" sz="1000" dirty="0" smtClean="0"/>
                        <a:t>（屋根用）</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kumimoji="1" lang="ja-JP" altLang="en-US" sz="1100" dirty="0" smtClean="0"/>
                        <a:t>太陽光</a:t>
                      </a:r>
                      <a:endParaRPr kumimoji="1" lang="en-US" altLang="ja-JP" sz="1100" dirty="0" smtClean="0"/>
                    </a:p>
                    <a:p>
                      <a:pPr algn="ctr"/>
                      <a:r>
                        <a:rPr kumimoji="1" lang="ja-JP" altLang="en-US" sz="1000" dirty="0" smtClean="0"/>
                        <a:t>（その他）</a:t>
                      </a:r>
                      <a:endParaRPr kumimoji="1" lang="ja-JP" altLang="en-US" sz="10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kumimoji="1" lang="ja-JP" altLang="en-US" sz="1100" dirty="0" smtClean="0"/>
                        <a:t>風力</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kumimoji="1" lang="ja-JP" altLang="en-US" sz="1100" dirty="0" smtClean="0"/>
                        <a:t>水力</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kumimoji="1" lang="ja-JP" altLang="en-US" sz="1100" dirty="0" smtClean="0"/>
                        <a:t>地熱</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kumimoji="1" lang="ja-JP" altLang="en-US" sz="1100" dirty="0" smtClean="0"/>
                        <a:t>バイオマス</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kumimoji="1" lang="ja-JP" altLang="en-US" sz="1100" dirty="0" smtClean="0"/>
                        <a:t>廃棄物</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93141">
                <a:tc>
                  <a:txBody>
                    <a:bodyPr/>
                    <a:lstStyle/>
                    <a:p>
                      <a:pPr algn="ctr"/>
                      <a:r>
                        <a:rPr kumimoji="1" lang="ja-JP" altLang="en-US" sz="1100" dirty="0" smtClean="0"/>
                        <a:t>ドイツ</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32.2</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42.9</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31.5</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33.0</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kern="1200" baseline="0" dirty="0" smtClean="0">
                          <a:solidFill>
                            <a:schemeClr val="dk1"/>
                          </a:solidFill>
                          <a:latin typeface="+mn-lt"/>
                          <a:ea typeface="+mn-ea"/>
                          <a:cs typeface="+mn-cs"/>
                        </a:rPr>
                        <a:t>11.8</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altLang="ja-JP" sz="1100" baseline="0" dirty="0" smtClean="0">
                          <a:solidFill>
                            <a:srgbClr val="000000"/>
                          </a:solidFill>
                          <a:latin typeface="+mn-lt"/>
                        </a:rPr>
                        <a:t>9.9</a:t>
                      </a:r>
                      <a:r>
                        <a:rPr lang="ja-JP" altLang="en-US" sz="1100" baseline="0" dirty="0" smtClean="0">
                          <a:solidFill>
                            <a:srgbClr val="000000"/>
                          </a:solidFill>
                          <a:latin typeface="ＭＳ Ｐゴシック"/>
                          <a:ea typeface="+mn-ea"/>
                        </a:rPr>
                        <a:t>～</a:t>
                      </a:r>
                    </a:p>
                    <a:p>
                      <a:pPr algn="ctr"/>
                      <a:r>
                        <a:rPr lang="en-US" altLang="ja-JP" sz="1100" baseline="0" dirty="0" smtClean="0">
                          <a:solidFill>
                            <a:srgbClr val="000000"/>
                          </a:solidFill>
                          <a:latin typeface="+mn-lt"/>
                          <a:ea typeface="+mn-ea"/>
                        </a:rPr>
                        <a:t>16.5</a:t>
                      </a:r>
                      <a:r>
                        <a:rPr lang="ja-JP" altLang="en-US" sz="1100" baseline="0" dirty="0" smtClean="0">
                          <a:solidFill>
                            <a:srgbClr val="000000"/>
                          </a:solidFill>
                          <a:latin typeface="ＭＳ Ｐゴシック"/>
                          <a:ea typeface="+mn-ea"/>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13.5</a:t>
                      </a:r>
                      <a:r>
                        <a:rPr kumimoji="1" lang="ja-JP" altLang="en-US" sz="1100" kern="1200" baseline="0" dirty="0" smtClean="0">
                          <a:solidFill>
                            <a:schemeClr val="dk1"/>
                          </a:solidFill>
                          <a:latin typeface="+mn-lt"/>
                          <a:ea typeface="+mn-ea"/>
                          <a:cs typeface="+mn-cs"/>
                        </a:rPr>
                        <a:t>～</a:t>
                      </a:r>
                      <a:r>
                        <a:rPr kumimoji="1" lang="en-US" altLang="ja-JP" sz="1100" kern="1200" baseline="0" dirty="0" smtClean="0">
                          <a:solidFill>
                            <a:schemeClr val="dk1"/>
                          </a:solidFill>
                          <a:latin typeface="+mn-lt"/>
                          <a:ea typeface="+mn-ea"/>
                          <a:cs typeface="+mn-cs"/>
                        </a:rPr>
                        <a:t>20.6</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7.9</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29.2</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endParaRPr kumimoji="1" lang="ja-JP" altLang="en-US" sz="110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r>
              <a:tr h="493141">
                <a:tc>
                  <a:txBody>
                    <a:bodyPr/>
                    <a:lstStyle/>
                    <a:p>
                      <a:pPr algn="ctr"/>
                      <a:r>
                        <a:rPr kumimoji="1" lang="ja-JP" altLang="en-US" sz="1100" dirty="0" smtClean="0"/>
                        <a:t>スペイン</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kern="1200" baseline="0" dirty="0" smtClean="0">
                          <a:solidFill>
                            <a:schemeClr val="dk1"/>
                          </a:solidFill>
                          <a:latin typeface="+mn-lt"/>
                          <a:ea typeface="+mn-ea"/>
                          <a:cs typeface="+mn-cs"/>
                        </a:rPr>
                        <a:t>38.4</a:t>
                      </a:r>
                      <a:r>
                        <a:rPr kumimoji="1" lang="ja-JP" altLang="en-US" sz="1100" kern="1200" baseline="0" dirty="0" smtClean="0">
                          <a:solidFill>
                            <a:schemeClr val="dk1"/>
                          </a:solidFill>
                          <a:latin typeface="+mn-lt"/>
                          <a:ea typeface="+mn-ea"/>
                          <a:cs typeface="+mn-cs"/>
                        </a:rPr>
                        <a:t>～</a:t>
                      </a:r>
                      <a:r>
                        <a:rPr kumimoji="1" lang="en-US" altLang="ja-JP" sz="1100" kern="1200" baseline="0" dirty="0" smtClean="0">
                          <a:solidFill>
                            <a:schemeClr val="dk1"/>
                          </a:solidFill>
                          <a:latin typeface="+mn-lt"/>
                          <a:ea typeface="+mn-ea"/>
                          <a:cs typeface="+mn-cs"/>
                        </a:rPr>
                        <a:t>43.0</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kern="1200" baseline="0" dirty="0" smtClean="0">
                          <a:solidFill>
                            <a:schemeClr val="dk1"/>
                          </a:solidFill>
                          <a:latin typeface="+mn-lt"/>
                          <a:ea typeface="+mn-ea"/>
                          <a:cs typeface="+mn-cs"/>
                        </a:rPr>
                        <a:t>34.5</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10.2</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kern="1200" baseline="0" dirty="0" smtClean="0">
                          <a:solidFill>
                            <a:schemeClr val="dk1"/>
                          </a:solidFill>
                          <a:latin typeface="+mn-lt"/>
                          <a:ea typeface="+mn-ea"/>
                          <a:cs typeface="+mn-cs"/>
                        </a:rPr>
                        <a:t>10.8</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9.5</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7.4</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22.1</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5.3</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9.4</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r>
              <a:tr h="685900">
                <a:tc>
                  <a:txBody>
                    <a:bodyPr/>
                    <a:lstStyle/>
                    <a:p>
                      <a:pPr algn="ctr"/>
                      <a:r>
                        <a:rPr kumimoji="1" lang="ja-JP" altLang="en-US" sz="1100" dirty="0" smtClean="0"/>
                        <a:t>イギリス</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41.0</a:t>
                      </a:r>
                      <a:r>
                        <a:rPr kumimoji="1" lang="ja-JP" altLang="en-US" sz="1100" kern="1200" baseline="0" dirty="0" smtClean="0">
                          <a:solidFill>
                            <a:schemeClr val="dk1"/>
                          </a:solidFill>
                          <a:latin typeface="+mn-lt"/>
                          <a:ea typeface="+mn-ea"/>
                          <a:cs typeface="+mn-cs"/>
                        </a:rPr>
                        <a:t>～</a:t>
                      </a:r>
                      <a:r>
                        <a:rPr kumimoji="1" lang="en-US" altLang="ja-JP" sz="1100" kern="1200" baseline="0" dirty="0" smtClean="0">
                          <a:solidFill>
                            <a:schemeClr val="dk1"/>
                          </a:solidFill>
                          <a:latin typeface="+mn-lt"/>
                          <a:ea typeface="+mn-ea"/>
                          <a:cs typeface="+mn-cs"/>
                        </a:rPr>
                        <a:t>57.8</a:t>
                      </a:r>
                      <a:r>
                        <a:rPr kumimoji="1" lang="ja-JP" altLang="en-US" sz="1100" kern="1200" baseline="0" dirty="0" smtClean="0">
                          <a:solidFill>
                            <a:schemeClr val="dk1"/>
                          </a:solidFill>
                          <a:latin typeface="+mn-lt"/>
                          <a:ea typeface="+mn-ea"/>
                          <a:cs typeface="+mn-cs"/>
                        </a:rPr>
                        <a:t>円	</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41.0</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6.3</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48.3</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6.3</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27.9</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endParaRPr lang="ja-JP" altLang="en-US" sz="110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12.6</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16.1</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endParaRPr kumimoji="1" lang="ja-JP" altLang="en-US" sz="110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r>
              <a:tr h="493141">
                <a:tc>
                  <a:txBody>
                    <a:bodyPr/>
                    <a:lstStyle/>
                    <a:p>
                      <a:pPr algn="ctr"/>
                      <a:r>
                        <a:rPr kumimoji="1" lang="ja-JP" altLang="en-US" sz="1100" dirty="0" smtClean="0"/>
                        <a:t>イタリア</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kern="1200" baseline="0" dirty="0" smtClean="0">
                          <a:solidFill>
                            <a:schemeClr val="dk1"/>
                          </a:solidFill>
                          <a:latin typeface="+mn-lt"/>
                          <a:ea typeface="+mn-ea"/>
                          <a:cs typeface="+mn-cs"/>
                        </a:rPr>
                        <a:t>54 .9</a:t>
                      </a:r>
                      <a:r>
                        <a:rPr kumimoji="1" lang="ja-JP" altLang="en-US" sz="1100" kern="1200" baseline="0" dirty="0" smtClean="0">
                          <a:solidFill>
                            <a:schemeClr val="dk1"/>
                          </a:solidFill>
                          <a:latin typeface="+mn-lt"/>
                          <a:ea typeface="+mn-ea"/>
                          <a:cs typeface="+mn-cs"/>
                        </a:rPr>
                        <a:t>～</a:t>
                      </a:r>
                      <a:r>
                        <a:rPr kumimoji="1" lang="en-US" altLang="ja-JP" sz="1100" kern="1200" baseline="0" dirty="0" smtClean="0">
                          <a:solidFill>
                            <a:schemeClr val="dk1"/>
                          </a:solidFill>
                          <a:latin typeface="+mn-lt"/>
                          <a:ea typeface="+mn-ea"/>
                          <a:cs typeface="+mn-cs"/>
                        </a:rPr>
                        <a:t>61.1</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kern="1200" baseline="0" dirty="0" smtClean="0">
                          <a:solidFill>
                            <a:schemeClr val="dk1"/>
                          </a:solidFill>
                          <a:latin typeface="+mn-lt"/>
                          <a:ea typeface="+mn-ea"/>
                          <a:cs typeface="+mn-cs"/>
                        </a:rPr>
                        <a:t>45.0 </a:t>
                      </a:r>
                      <a:r>
                        <a:rPr kumimoji="1" lang="ja-JP" altLang="en-US" sz="1100" kern="1200" baseline="0" dirty="0" smtClean="0">
                          <a:solidFill>
                            <a:schemeClr val="dk1"/>
                          </a:solidFill>
                          <a:latin typeface="+mn-lt"/>
                          <a:ea typeface="+mn-ea"/>
                          <a:cs typeface="+mn-cs"/>
                        </a:rPr>
                        <a:t>～</a:t>
                      </a:r>
                      <a:r>
                        <a:rPr kumimoji="1" lang="en-US" altLang="ja-JP" sz="1100" kern="1200" baseline="0" dirty="0" smtClean="0">
                          <a:solidFill>
                            <a:schemeClr val="dk1"/>
                          </a:solidFill>
                          <a:latin typeface="+mn-lt"/>
                          <a:ea typeface="+mn-ea"/>
                          <a:cs typeface="+mn-cs"/>
                        </a:rPr>
                        <a:t>49.9</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39</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28.6</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26.0</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kern="1200" baseline="0" dirty="0" smtClean="0">
                          <a:solidFill>
                            <a:schemeClr val="dk1"/>
                          </a:solidFill>
                          <a:latin typeface="+mn-lt"/>
                          <a:ea typeface="+mn-ea"/>
                          <a:cs typeface="+mn-cs"/>
                        </a:rPr>
                        <a:t>36.4</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endParaRPr kumimoji="1" lang="ja-JP" altLang="en-US" sz="110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r>
              <a:tr h="493141">
                <a:tc>
                  <a:txBody>
                    <a:bodyPr/>
                    <a:lstStyle/>
                    <a:p>
                      <a:pPr algn="ctr"/>
                      <a:r>
                        <a:rPr kumimoji="1" lang="ja-JP" altLang="en-US" sz="1100" dirty="0" smtClean="0"/>
                        <a:t>フランス</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altLang="ja-JP" sz="1100" baseline="0" dirty="0" smtClean="0">
                          <a:solidFill>
                            <a:srgbClr val="000000"/>
                          </a:solidFill>
                          <a:latin typeface="+mn-lt"/>
                        </a:rPr>
                        <a:t>57.2</a:t>
                      </a:r>
                      <a:r>
                        <a:rPr lang="ja-JP" altLang="en-US" sz="1100" baseline="0" dirty="0" smtClean="0">
                          <a:solidFill>
                            <a:srgbClr val="000000"/>
                          </a:solidFill>
                          <a:latin typeface="ＭＳ Ｐゴシック"/>
                          <a:ea typeface="+mn-ea"/>
                        </a:rPr>
                        <a:t>～</a:t>
                      </a:r>
                    </a:p>
                    <a:p>
                      <a:pPr algn="ctr"/>
                      <a:r>
                        <a:rPr lang="en-US" altLang="ja-JP" sz="1100" baseline="0" dirty="0" smtClean="0">
                          <a:solidFill>
                            <a:srgbClr val="000000"/>
                          </a:solidFill>
                          <a:latin typeface="+mn-lt"/>
                          <a:ea typeface="+mn-ea"/>
                        </a:rPr>
                        <a:t>75.4</a:t>
                      </a:r>
                      <a:r>
                        <a:rPr lang="ja-JP" altLang="en-US" sz="1100" baseline="0" dirty="0" smtClean="0">
                          <a:solidFill>
                            <a:srgbClr val="000000"/>
                          </a:solidFill>
                          <a:latin typeface="ＭＳ Ｐゴシック"/>
                          <a:ea typeface="+mn-ea"/>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35.9</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45.8</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10.7</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8.6</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11.1</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15.6</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19.5</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6.4</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18.2</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5.9</a:t>
                      </a:r>
                      <a:r>
                        <a:rPr kumimoji="1" lang="ja-JP" altLang="en-US" sz="1100" kern="1200" baseline="0" dirty="0" smtClean="0">
                          <a:solidFill>
                            <a:schemeClr val="dk1"/>
                          </a:solidFill>
                          <a:latin typeface="+mn-lt"/>
                          <a:ea typeface="+mn-ea"/>
                          <a:cs typeface="+mn-cs"/>
                        </a:rPr>
                        <a:t>～</a:t>
                      </a:r>
                    </a:p>
                    <a:p>
                      <a:pPr algn="ctr"/>
                      <a:r>
                        <a:rPr kumimoji="1" lang="en-US" altLang="ja-JP" sz="1100" kern="1200" baseline="0" dirty="0" smtClean="0">
                          <a:solidFill>
                            <a:schemeClr val="dk1"/>
                          </a:solidFill>
                          <a:latin typeface="+mn-lt"/>
                          <a:ea typeface="+mn-ea"/>
                          <a:cs typeface="+mn-cs"/>
                        </a:rPr>
                        <a:t>6.9</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r>
              <a:tr h="493141">
                <a:tc>
                  <a:txBody>
                    <a:bodyPr/>
                    <a:lstStyle/>
                    <a:p>
                      <a:pPr algn="ctr"/>
                      <a:r>
                        <a:rPr kumimoji="1" lang="en-US" altLang="ja-JP" sz="1100" dirty="0" smtClean="0"/>
                        <a:t>EU</a:t>
                      </a:r>
                      <a:r>
                        <a:rPr kumimoji="1" lang="ja-JP" altLang="en-US" sz="1100" dirty="0" smtClean="0"/>
                        <a:t>平均</a:t>
                      </a: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58</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36.4</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altLang="ja-JP" sz="1100" baseline="0" dirty="0" smtClean="0">
                          <a:solidFill>
                            <a:srgbClr val="000000"/>
                          </a:solidFill>
                          <a:latin typeface="+mn-lt"/>
                        </a:rPr>
                        <a:t>13.1</a:t>
                      </a:r>
                      <a:r>
                        <a:rPr lang="ja-JP" altLang="en-US" sz="1100" baseline="0" dirty="0" smtClean="0">
                          <a:solidFill>
                            <a:srgbClr val="000000"/>
                          </a:solidFill>
                          <a:latin typeface="ＭＳ Ｐゴシック"/>
                          <a:ea typeface="+mn-ea"/>
                        </a:rPr>
                        <a:t>円	</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kern="1200" baseline="0" dirty="0" smtClean="0">
                          <a:solidFill>
                            <a:schemeClr val="dk1"/>
                          </a:solidFill>
                          <a:latin typeface="+mn-lt"/>
                          <a:ea typeface="+mn-ea"/>
                          <a:cs typeface="+mn-cs"/>
                        </a:rPr>
                        <a:t>12.1</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kumimoji="1" lang="en-US" altLang="ja-JP" sz="1100" kern="1200" baseline="0" dirty="0" smtClean="0">
                          <a:solidFill>
                            <a:schemeClr val="dk1"/>
                          </a:solidFill>
                          <a:latin typeface="+mn-lt"/>
                          <a:ea typeface="+mn-ea"/>
                          <a:cs typeface="+mn-cs"/>
                        </a:rPr>
                        <a:t>14.8</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kern="1200" baseline="0" dirty="0" smtClean="0">
                          <a:solidFill>
                            <a:schemeClr val="dk1"/>
                          </a:solidFill>
                          <a:latin typeface="+mn-lt"/>
                          <a:ea typeface="+mn-ea"/>
                          <a:cs typeface="+mn-cs"/>
                        </a:rPr>
                        <a:t>14.3</a:t>
                      </a:r>
                      <a:r>
                        <a:rPr kumimoji="1" lang="ja-JP" altLang="en-US" sz="1100" kern="1200" baseline="0" dirty="0" smtClean="0">
                          <a:solidFill>
                            <a:schemeClr val="dk1"/>
                          </a:solidFill>
                          <a:latin typeface="+mn-lt"/>
                          <a:ea typeface="+mn-ea"/>
                          <a:cs typeface="+mn-cs"/>
                        </a:rPr>
                        <a:t>円</a:t>
                      </a:r>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endParaRPr kumimoji="1" lang="ja-JP" altLang="en-US" sz="1100" dirty="0"/>
                    </a:p>
                  </a:txBody>
                  <a:tcPr marL="18000" marR="18000" marT="46800" marB="4680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r>
            </a:tbl>
          </a:graphicData>
        </a:graphic>
      </p:graphicFrame>
      <p:sp>
        <p:nvSpPr>
          <p:cNvPr id="17" name="正方形/長方形 16"/>
          <p:cNvSpPr/>
          <p:nvPr/>
        </p:nvSpPr>
        <p:spPr>
          <a:xfrm>
            <a:off x="214282" y="5925941"/>
            <a:ext cx="4572000" cy="646331"/>
          </a:xfrm>
          <a:prstGeom prst="rect">
            <a:avLst/>
          </a:prstGeom>
        </p:spPr>
        <p:txBody>
          <a:bodyPr>
            <a:spAutoFit/>
          </a:bodyPr>
          <a:lstStyle/>
          <a:p>
            <a:pPr marL="252000" indent="-252000"/>
            <a:r>
              <a:rPr lang="en-US" altLang="ja-JP" sz="1200" dirty="0" smtClean="0">
                <a:solidFill>
                  <a:prstClr val="black"/>
                </a:solidFill>
              </a:rPr>
              <a:t>※1 </a:t>
            </a:r>
            <a:r>
              <a:rPr lang="ja-JP" altLang="en-US" sz="1200" dirty="0" smtClean="0">
                <a:solidFill>
                  <a:prstClr val="black"/>
                </a:solidFill>
              </a:rPr>
              <a:t>売電価格：系統に流れる余剰電力分に支払われる料金のうちの電力価値相当分</a:t>
            </a:r>
            <a:endParaRPr lang="en-US" altLang="ja-JP" sz="1200" dirty="0" smtClean="0">
              <a:solidFill>
                <a:prstClr val="black"/>
              </a:solidFill>
            </a:endParaRPr>
          </a:p>
          <a:p>
            <a:pPr marL="252000" indent="-252000"/>
            <a:r>
              <a:rPr lang="en-US" altLang="ja-JP" sz="1200" dirty="0" smtClean="0">
                <a:solidFill>
                  <a:prstClr val="black"/>
                </a:solidFill>
              </a:rPr>
              <a:t>※2 1</a:t>
            </a:r>
            <a:r>
              <a:rPr lang="ja-JP" altLang="en-US" sz="1200" dirty="0" smtClean="0">
                <a:solidFill>
                  <a:prstClr val="black"/>
                </a:solidFill>
              </a:rPr>
              <a:t>ユーロ＝</a:t>
            </a:r>
            <a:r>
              <a:rPr lang="en-US" altLang="ja-JP" sz="1200" dirty="0" smtClean="0">
                <a:solidFill>
                  <a:prstClr val="black"/>
                </a:solidFill>
              </a:rPr>
              <a:t>130</a:t>
            </a:r>
            <a:r>
              <a:rPr lang="ja-JP" altLang="en-US" sz="1200" dirty="0" smtClean="0">
                <a:solidFill>
                  <a:prstClr val="black"/>
                </a:solidFill>
              </a:rPr>
              <a:t>円、</a:t>
            </a:r>
            <a:r>
              <a:rPr lang="en-US" altLang="ja-JP" sz="1200" dirty="0" smtClean="0">
                <a:solidFill>
                  <a:prstClr val="black"/>
                </a:solidFill>
              </a:rPr>
              <a:t>1</a:t>
            </a:r>
            <a:r>
              <a:rPr lang="ja-JP" altLang="en-US" sz="1200" dirty="0" smtClean="0">
                <a:solidFill>
                  <a:prstClr val="black"/>
                </a:solidFill>
              </a:rPr>
              <a:t>ポンド＝</a:t>
            </a:r>
            <a:r>
              <a:rPr lang="en-US" altLang="ja-JP" sz="1200" dirty="0" smtClean="0">
                <a:solidFill>
                  <a:prstClr val="black"/>
                </a:solidFill>
              </a:rPr>
              <a:t>140</a:t>
            </a:r>
            <a:r>
              <a:rPr lang="ja-JP" altLang="en-US" sz="1200" dirty="0" smtClean="0">
                <a:solidFill>
                  <a:prstClr val="black"/>
                </a:solidFill>
              </a:rPr>
              <a:t>円で換算</a:t>
            </a:r>
            <a:endParaRPr lang="ja-JP" altLang="en-US" sz="1200" dirty="0">
              <a:solidFill>
                <a:prstClr val="black"/>
              </a:solidFill>
            </a:endParaRPr>
          </a:p>
        </p:txBody>
      </p:sp>
      <p:sp>
        <p:nvSpPr>
          <p:cNvPr id="18" name="正方形/長方形 17"/>
          <p:cNvSpPr/>
          <p:nvPr/>
        </p:nvSpPr>
        <p:spPr>
          <a:xfrm>
            <a:off x="142844" y="1500174"/>
            <a:ext cx="4429156" cy="323165"/>
          </a:xfrm>
          <a:prstGeom prst="rect">
            <a:avLst/>
          </a:prstGeom>
        </p:spPr>
        <p:txBody>
          <a:bodyPr wrap="square">
            <a:spAutoFit/>
          </a:bodyPr>
          <a:lstStyle/>
          <a:p>
            <a:pPr>
              <a:spcBef>
                <a:spcPct val="0"/>
              </a:spcBef>
            </a:pPr>
            <a:r>
              <a:rPr lang="ja-JP" altLang="en-US" sz="1500" dirty="0" smtClean="0">
                <a:solidFill>
                  <a:prstClr val="black"/>
                </a:solidFill>
              </a:rPr>
              <a:t>○各国の再生可能エネルギーの買取価格</a:t>
            </a:r>
            <a:endParaRPr lang="ja-JP" altLang="en-US" sz="1500" dirty="0">
              <a:solidFill>
                <a:prstClr val="black"/>
              </a:solidFill>
            </a:endParaRPr>
          </a:p>
        </p:txBody>
      </p:sp>
      <p:sp>
        <p:nvSpPr>
          <p:cNvPr id="20" name="テキスト ボックス 19"/>
          <p:cNvSpPr txBox="1"/>
          <p:nvPr/>
        </p:nvSpPr>
        <p:spPr>
          <a:xfrm>
            <a:off x="214282" y="714356"/>
            <a:ext cx="8643998" cy="584775"/>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180000" lvl="1" indent="-180000">
              <a:buFont typeface="Arial" pitchFamily="34" charset="0"/>
              <a:buChar char="•"/>
            </a:pPr>
            <a:r>
              <a:rPr lang="ja-JP" altLang="en-US" sz="1600" dirty="0" smtClean="0">
                <a:solidFill>
                  <a:prstClr val="black"/>
                </a:solidFill>
              </a:rPr>
              <a:t>各国の再生可能エネルギー買取価格は、太陽光発電については</a:t>
            </a:r>
            <a:r>
              <a:rPr lang="en-US" altLang="ja-JP" sz="1600" dirty="0" smtClean="0">
                <a:solidFill>
                  <a:prstClr val="black"/>
                </a:solidFill>
              </a:rPr>
              <a:t>50</a:t>
            </a:r>
            <a:r>
              <a:rPr lang="ja-JP" altLang="en-US" sz="1600" dirty="0" smtClean="0">
                <a:solidFill>
                  <a:prstClr val="black"/>
                </a:solidFill>
              </a:rPr>
              <a:t>円前後、太陽光発電以外は</a:t>
            </a:r>
            <a:r>
              <a:rPr lang="en-US" altLang="ja-JP" sz="1600" dirty="0" smtClean="0">
                <a:solidFill>
                  <a:prstClr val="black"/>
                </a:solidFill>
              </a:rPr>
              <a:t>10</a:t>
            </a:r>
            <a:r>
              <a:rPr lang="ja-JP" altLang="en-US" sz="1600" dirty="0" smtClean="0">
                <a:solidFill>
                  <a:prstClr val="black"/>
                </a:solidFill>
              </a:rPr>
              <a:t>～</a:t>
            </a:r>
            <a:r>
              <a:rPr lang="en-US" altLang="ja-JP" sz="1600" dirty="0" smtClean="0">
                <a:solidFill>
                  <a:prstClr val="black"/>
                </a:solidFill>
              </a:rPr>
              <a:t>20</a:t>
            </a:r>
            <a:r>
              <a:rPr lang="ja-JP" altLang="en-US" sz="1600" dirty="0" smtClean="0">
                <a:solidFill>
                  <a:prstClr val="black"/>
                </a:solidFill>
              </a:rPr>
              <a:t>円前後となっている。</a:t>
            </a:r>
            <a:endParaRPr lang="en-US" altLang="ja-JP" sz="1600" dirty="0" smtClean="0">
              <a:solidFill>
                <a:prstClr val="black"/>
              </a:solidFill>
            </a:endParaRPr>
          </a:p>
        </p:txBody>
      </p:sp>
    </p:spTree>
    <p:extLst>
      <p:ext uri="{BB962C8B-B14F-4D97-AF65-F5344CB8AC3E}">
        <p14:creationId xmlns:p14="http://schemas.microsoft.com/office/powerpoint/2010/main" val="11263505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タイトル 1"/>
          <p:cNvSpPr>
            <a:spLocks noGrp="1"/>
          </p:cNvSpPr>
          <p:nvPr>
            <p:ph type="ctrTitle"/>
          </p:nvPr>
        </p:nvSpPr>
        <p:spPr>
          <a:xfrm>
            <a:off x="685800" y="2535238"/>
            <a:ext cx="7772400" cy="1470025"/>
          </a:xfrm>
        </p:spPr>
        <p:txBody>
          <a:bodyPr/>
          <a:lstStyle/>
          <a:p>
            <a:pPr eaLnBrk="1" hangingPunct="1"/>
            <a:endParaRPr lang="ja-JP" altLang="en-US" smtClean="0"/>
          </a:p>
        </p:txBody>
      </p:sp>
      <p:sp>
        <p:nvSpPr>
          <p:cNvPr id="3" name="サブタイトル 2"/>
          <p:cNvSpPr>
            <a:spLocks noGrp="1"/>
          </p:cNvSpPr>
          <p:nvPr>
            <p:ph type="subTitle" idx="1"/>
          </p:nvPr>
        </p:nvSpPr>
        <p:spPr>
          <a:xfrm>
            <a:off x="1371600" y="4291013"/>
            <a:ext cx="6400800" cy="1752600"/>
          </a:xfrm>
        </p:spPr>
        <p:txBody>
          <a:bodyPr rtlCol="0">
            <a:normAutofit/>
          </a:bodyPr>
          <a:lstStyle/>
          <a:p>
            <a:pPr eaLnBrk="1" fontAlgn="auto" hangingPunct="1">
              <a:spcAft>
                <a:spcPts val="0"/>
              </a:spcAft>
              <a:buFont typeface="Arial" pitchFamily="34" charset="0"/>
              <a:buNone/>
              <a:defRPr/>
            </a:pPr>
            <a:endParaRPr lang="ja-JP" altLang="en-US" smtClean="0"/>
          </a:p>
        </p:txBody>
      </p:sp>
      <p:pic>
        <p:nvPicPr>
          <p:cNvPr id="2052" name="Picture 2" descr="\\Osv114c\地球環境局$\DATA\総務課低炭素社会推進室\roadmapホームページ関連\germany\図表\fig12.bmp"/>
          <p:cNvPicPr>
            <a:picLocks noChangeAspect="1" noChangeArrowheads="1"/>
          </p:cNvPicPr>
          <p:nvPr/>
        </p:nvPicPr>
        <p:blipFill>
          <a:blip r:embed="rId3"/>
          <a:srcRect/>
          <a:stretch>
            <a:fillRect/>
          </a:stretch>
        </p:blipFill>
        <p:spPr bwMode="auto">
          <a:xfrm>
            <a:off x="0" y="404813"/>
            <a:ext cx="9144000" cy="5888037"/>
          </a:xfrm>
          <a:prstGeom prst="rect">
            <a:avLst/>
          </a:prstGeom>
          <a:noFill/>
          <a:ln w="9525">
            <a:noFill/>
            <a:miter lim="800000"/>
            <a:headEnd/>
            <a:tailEnd/>
          </a:ln>
        </p:spPr>
      </p:pic>
      <p:sp>
        <p:nvSpPr>
          <p:cNvPr id="5" name="テキスト ボックス 4"/>
          <p:cNvSpPr txBox="1"/>
          <p:nvPr/>
        </p:nvSpPr>
        <p:spPr>
          <a:xfrm>
            <a:off x="539750" y="1241425"/>
            <a:ext cx="792163" cy="254000"/>
          </a:xfrm>
          <a:prstGeom prst="rect">
            <a:avLst/>
          </a:prstGeom>
          <a:solidFill>
            <a:schemeClr val="bg1"/>
          </a:solidFill>
        </p:spPr>
        <p:txBody>
          <a:bodyPr>
            <a:spAutoFit/>
          </a:bodyPr>
          <a:lstStyle/>
          <a:p>
            <a:pPr>
              <a:defRPr/>
            </a:pPr>
            <a:r>
              <a:rPr lang="ja-JP" altLang="en-US" sz="1050" b="1" dirty="0">
                <a:solidFill>
                  <a:prstClr val="black"/>
                </a:solidFill>
                <a:ea typeface="ＤＦ平成ゴシック体W5" pitchFamily="1" charset="-128"/>
              </a:rPr>
              <a:t>風力</a:t>
            </a:r>
          </a:p>
        </p:txBody>
      </p:sp>
      <p:sp>
        <p:nvSpPr>
          <p:cNvPr id="6" name="テキスト ボックス 5"/>
          <p:cNvSpPr txBox="1"/>
          <p:nvPr/>
        </p:nvSpPr>
        <p:spPr>
          <a:xfrm>
            <a:off x="323850" y="1962150"/>
            <a:ext cx="1008063" cy="254000"/>
          </a:xfrm>
          <a:prstGeom prst="rect">
            <a:avLst/>
          </a:prstGeom>
          <a:solidFill>
            <a:schemeClr val="bg1"/>
          </a:solidFill>
        </p:spPr>
        <p:txBody>
          <a:bodyPr>
            <a:spAutoFit/>
          </a:bodyPr>
          <a:lstStyle/>
          <a:p>
            <a:pPr>
              <a:defRPr/>
            </a:pPr>
            <a:r>
              <a:rPr lang="ja-JP" altLang="en-US" sz="1050" b="1" dirty="0">
                <a:solidFill>
                  <a:prstClr val="black"/>
                </a:solidFill>
                <a:ea typeface="ＤＦ平成ゴシック体W5" pitchFamily="1" charset="-128"/>
              </a:rPr>
              <a:t>バイオマス</a:t>
            </a:r>
          </a:p>
        </p:txBody>
      </p:sp>
      <p:sp>
        <p:nvSpPr>
          <p:cNvPr id="7" name="テキスト ボックス 6"/>
          <p:cNvSpPr txBox="1"/>
          <p:nvPr/>
        </p:nvSpPr>
        <p:spPr>
          <a:xfrm>
            <a:off x="215900" y="2538413"/>
            <a:ext cx="1152525" cy="261937"/>
          </a:xfrm>
          <a:prstGeom prst="rect">
            <a:avLst/>
          </a:prstGeom>
          <a:solidFill>
            <a:schemeClr val="bg1"/>
          </a:solidFill>
        </p:spPr>
        <p:txBody>
          <a:bodyPr>
            <a:spAutoFit/>
          </a:bodyPr>
          <a:lstStyle/>
          <a:p>
            <a:pPr>
              <a:defRPr/>
            </a:pPr>
            <a:r>
              <a:rPr lang="ja-JP" altLang="en-US" sz="1050" b="1" dirty="0">
                <a:solidFill>
                  <a:prstClr val="black"/>
                </a:solidFill>
                <a:ea typeface="ＤＦ平成ゴシック体W5" pitchFamily="1" charset="-128"/>
              </a:rPr>
              <a:t>太陽エネルギー</a:t>
            </a:r>
          </a:p>
        </p:txBody>
      </p:sp>
      <p:sp>
        <p:nvSpPr>
          <p:cNvPr id="8" name="テキスト ボックス 7"/>
          <p:cNvSpPr txBox="1"/>
          <p:nvPr/>
        </p:nvSpPr>
        <p:spPr>
          <a:xfrm>
            <a:off x="539750" y="3257550"/>
            <a:ext cx="792163" cy="254000"/>
          </a:xfrm>
          <a:prstGeom prst="rect">
            <a:avLst/>
          </a:prstGeom>
          <a:solidFill>
            <a:schemeClr val="bg1"/>
          </a:solidFill>
        </p:spPr>
        <p:txBody>
          <a:bodyPr>
            <a:spAutoFit/>
          </a:bodyPr>
          <a:lstStyle/>
          <a:p>
            <a:pPr>
              <a:defRPr/>
            </a:pPr>
            <a:r>
              <a:rPr lang="ja-JP" altLang="en-US" sz="1050" b="1" dirty="0">
                <a:solidFill>
                  <a:prstClr val="black"/>
                </a:solidFill>
                <a:ea typeface="ＤＦ平成ゴシック体W5" pitchFamily="1" charset="-128"/>
              </a:rPr>
              <a:t>水力</a:t>
            </a:r>
          </a:p>
        </p:txBody>
      </p:sp>
      <p:sp>
        <p:nvSpPr>
          <p:cNvPr id="9" name="テキスト ボックス 8"/>
          <p:cNvSpPr txBox="1"/>
          <p:nvPr/>
        </p:nvSpPr>
        <p:spPr>
          <a:xfrm>
            <a:off x="179388" y="3978275"/>
            <a:ext cx="1152525" cy="254000"/>
          </a:xfrm>
          <a:prstGeom prst="rect">
            <a:avLst/>
          </a:prstGeom>
          <a:solidFill>
            <a:schemeClr val="bg1"/>
          </a:solidFill>
        </p:spPr>
        <p:txBody>
          <a:bodyPr>
            <a:spAutoFit/>
          </a:bodyPr>
          <a:lstStyle/>
          <a:p>
            <a:pPr algn="ctr">
              <a:defRPr/>
            </a:pPr>
            <a:r>
              <a:rPr lang="ja-JP" altLang="en-US" sz="1050" b="1" dirty="0">
                <a:solidFill>
                  <a:prstClr val="black"/>
                </a:solidFill>
                <a:ea typeface="ＤＦ平成ゴシック体W5" pitchFamily="1" charset="-128"/>
              </a:rPr>
              <a:t>地熱</a:t>
            </a:r>
          </a:p>
        </p:txBody>
      </p:sp>
      <p:sp>
        <p:nvSpPr>
          <p:cNvPr id="10" name="サブタイトル 2"/>
          <p:cNvSpPr txBox="1">
            <a:spLocks/>
          </p:cNvSpPr>
          <p:nvPr/>
        </p:nvSpPr>
        <p:spPr>
          <a:xfrm>
            <a:off x="107950" y="44450"/>
            <a:ext cx="8893175" cy="441325"/>
          </a:xfrm>
          <a:prstGeom prst="rect">
            <a:avLst/>
          </a:prstGeom>
          <a:solidFill>
            <a:schemeClr val="bg1"/>
          </a:solidFill>
        </p:spPr>
        <p:txBody>
          <a:bodyPr/>
          <a:lstStyle/>
          <a:p>
            <a:pPr algn="ctr">
              <a:spcBef>
                <a:spcPct val="20000"/>
              </a:spcBef>
              <a:buFont typeface="Arial" pitchFamily="34" charset="0"/>
              <a:buNone/>
              <a:defRPr/>
            </a:pPr>
            <a:r>
              <a:rPr lang="ja-JP" altLang="en-US" sz="2400" dirty="0">
                <a:solidFill>
                  <a:prstClr val="black"/>
                </a:solidFill>
                <a:ea typeface="ＤＦ平成ゴシック体W5" pitchFamily="1" charset="-128"/>
              </a:rPr>
              <a:t>ドイツにおける再生可能エネルギー部門の雇用数</a:t>
            </a:r>
          </a:p>
        </p:txBody>
      </p:sp>
      <p:sp>
        <p:nvSpPr>
          <p:cNvPr id="12" name="テキスト ボックス 11"/>
          <p:cNvSpPr txBox="1"/>
          <p:nvPr/>
        </p:nvSpPr>
        <p:spPr>
          <a:xfrm>
            <a:off x="250825" y="4473575"/>
            <a:ext cx="1081088" cy="466725"/>
          </a:xfrm>
          <a:prstGeom prst="rect">
            <a:avLst/>
          </a:prstGeom>
          <a:solidFill>
            <a:schemeClr val="bg1"/>
          </a:solidFill>
        </p:spPr>
        <p:txBody>
          <a:bodyPr>
            <a:spAutoFit/>
          </a:bodyPr>
          <a:lstStyle/>
          <a:p>
            <a:pPr algn="ctr">
              <a:defRPr/>
            </a:pPr>
            <a:r>
              <a:rPr lang="ja-JP" altLang="en-US" sz="1050" b="1" dirty="0">
                <a:solidFill>
                  <a:prstClr val="black"/>
                </a:solidFill>
                <a:ea typeface="ＤＦ平成ゴシック体W5" pitchFamily="1" charset="-128"/>
              </a:rPr>
              <a:t>公的資本の研究</a:t>
            </a:r>
            <a:r>
              <a:rPr lang="en-US" altLang="ja-JP" sz="1050" b="1" dirty="0">
                <a:solidFill>
                  <a:prstClr val="black"/>
                </a:solidFill>
                <a:ea typeface="ＤＦ平成ゴシック体W5" pitchFamily="1" charset="-128"/>
              </a:rPr>
              <a:t>/</a:t>
            </a:r>
            <a:r>
              <a:rPr lang="ja-JP" altLang="en-US" sz="1050" b="1" dirty="0">
                <a:solidFill>
                  <a:prstClr val="black"/>
                </a:solidFill>
                <a:ea typeface="ＤＦ平成ゴシック体W5" pitchFamily="1" charset="-128"/>
              </a:rPr>
              <a:t>当局</a:t>
            </a:r>
          </a:p>
        </p:txBody>
      </p:sp>
      <p:sp>
        <p:nvSpPr>
          <p:cNvPr id="2060" name="テキスト ボックス 12"/>
          <p:cNvSpPr txBox="1">
            <a:spLocks noChangeArrowheads="1"/>
          </p:cNvSpPr>
          <p:nvPr/>
        </p:nvSpPr>
        <p:spPr bwMode="auto">
          <a:xfrm>
            <a:off x="4643438" y="4573588"/>
            <a:ext cx="655637" cy="198437"/>
          </a:xfrm>
          <a:prstGeom prst="rect">
            <a:avLst/>
          </a:prstGeom>
          <a:solidFill>
            <a:srgbClr val="FFFF00"/>
          </a:solidFill>
          <a:ln w="9525">
            <a:noFill/>
            <a:miter lim="800000"/>
            <a:headEnd/>
            <a:tailEnd/>
          </a:ln>
        </p:spPr>
        <p:txBody>
          <a:bodyPr>
            <a:spAutoFit/>
          </a:bodyPr>
          <a:lstStyle/>
          <a:p>
            <a:pPr algn="ctr"/>
            <a:r>
              <a:rPr lang="ja-JP" altLang="en-US" sz="1000">
                <a:solidFill>
                  <a:prstClr val="black"/>
                </a:solidFill>
                <a:ea typeface="ＤＦ平成ゴシック体W5" pitchFamily="1" charset="-128"/>
              </a:rPr>
              <a:t>雇用数</a:t>
            </a:r>
          </a:p>
        </p:txBody>
      </p:sp>
      <p:sp>
        <p:nvSpPr>
          <p:cNvPr id="2061" name="テキスト ボックス 13"/>
          <p:cNvSpPr txBox="1">
            <a:spLocks noChangeArrowheads="1"/>
          </p:cNvSpPr>
          <p:nvPr/>
        </p:nvSpPr>
        <p:spPr bwMode="auto">
          <a:xfrm>
            <a:off x="5651500" y="4573588"/>
            <a:ext cx="684213" cy="198437"/>
          </a:xfrm>
          <a:prstGeom prst="rect">
            <a:avLst/>
          </a:prstGeom>
          <a:solidFill>
            <a:srgbClr val="FFC000"/>
          </a:solidFill>
          <a:ln w="9525">
            <a:noFill/>
            <a:miter lim="800000"/>
            <a:headEnd/>
            <a:tailEnd/>
          </a:ln>
        </p:spPr>
        <p:txBody>
          <a:bodyPr>
            <a:spAutoFit/>
          </a:bodyPr>
          <a:lstStyle/>
          <a:p>
            <a:pPr algn="ctr"/>
            <a:r>
              <a:rPr lang="ja-JP" altLang="en-US" sz="1000">
                <a:solidFill>
                  <a:prstClr val="black"/>
                </a:solidFill>
                <a:ea typeface="ＤＦ平成ゴシック体W5" pitchFamily="1" charset="-128"/>
              </a:rPr>
              <a:t>雇用数</a:t>
            </a:r>
          </a:p>
        </p:txBody>
      </p:sp>
      <p:sp>
        <p:nvSpPr>
          <p:cNvPr id="2062" name="テキスト ボックス 14"/>
          <p:cNvSpPr txBox="1">
            <a:spLocks noChangeArrowheads="1"/>
          </p:cNvSpPr>
          <p:nvPr/>
        </p:nvSpPr>
        <p:spPr bwMode="auto">
          <a:xfrm>
            <a:off x="6659563" y="4573588"/>
            <a:ext cx="703262" cy="198437"/>
          </a:xfrm>
          <a:prstGeom prst="rect">
            <a:avLst/>
          </a:prstGeom>
          <a:solidFill>
            <a:srgbClr val="FF0000"/>
          </a:solidFill>
          <a:ln w="9525">
            <a:noFill/>
            <a:miter lim="800000"/>
            <a:headEnd/>
            <a:tailEnd/>
          </a:ln>
        </p:spPr>
        <p:txBody>
          <a:bodyPr>
            <a:spAutoFit/>
          </a:bodyPr>
          <a:lstStyle/>
          <a:p>
            <a:pPr algn="ctr"/>
            <a:r>
              <a:rPr lang="ja-JP" altLang="en-US" sz="1000">
                <a:solidFill>
                  <a:prstClr val="black"/>
                </a:solidFill>
                <a:ea typeface="ＤＦ平成ゴシック体W5" pitchFamily="1" charset="-128"/>
              </a:rPr>
              <a:t>雇用数</a:t>
            </a:r>
          </a:p>
        </p:txBody>
      </p:sp>
      <p:sp>
        <p:nvSpPr>
          <p:cNvPr id="16" name="テキスト ボックス 15"/>
          <p:cNvSpPr txBox="1"/>
          <p:nvPr/>
        </p:nvSpPr>
        <p:spPr>
          <a:xfrm>
            <a:off x="7704138" y="4573588"/>
            <a:ext cx="684212" cy="198437"/>
          </a:xfrm>
          <a:prstGeom prst="rect">
            <a:avLst/>
          </a:prstGeom>
          <a:solidFill>
            <a:schemeClr val="accent3"/>
          </a:solidFill>
        </p:spPr>
        <p:txBody>
          <a:bodyPr>
            <a:spAutoFit/>
          </a:bodyPr>
          <a:lstStyle/>
          <a:p>
            <a:pPr algn="ctr">
              <a:defRPr/>
            </a:pPr>
            <a:r>
              <a:rPr lang="ja-JP" altLang="en-US" sz="1000" dirty="0">
                <a:solidFill>
                  <a:prstClr val="black"/>
                </a:solidFill>
                <a:ea typeface="ＤＦ平成ゴシック体W5" pitchFamily="1" charset="-128"/>
              </a:rPr>
              <a:t>雇用数</a:t>
            </a:r>
          </a:p>
        </p:txBody>
      </p:sp>
      <p:sp>
        <p:nvSpPr>
          <p:cNvPr id="2064" name="正方形/長方形 16"/>
          <p:cNvSpPr>
            <a:spLocks noChangeArrowheads="1"/>
          </p:cNvSpPr>
          <p:nvPr/>
        </p:nvSpPr>
        <p:spPr bwMode="auto">
          <a:xfrm>
            <a:off x="2376488" y="5337175"/>
            <a:ext cx="4319587" cy="179388"/>
          </a:xfrm>
          <a:prstGeom prst="rect">
            <a:avLst/>
          </a:prstGeom>
          <a:solidFill>
            <a:schemeClr val="bg1"/>
          </a:solidFill>
          <a:ln w="9525">
            <a:noFill/>
            <a:miter lim="800000"/>
            <a:headEnd/>
            <a:tailEnd/>
          </a:ln>
        </p:spPr>
        <p:txBody>
          <a:bodyPr wrap="none">
            <a:spAutoFit/>
          </a:bodyPr>
          <a:lstStyle/>
          <a:p>
            <a:r>
              <a:rPr lang="en-US" altLang="ja-JP" sz="800">
                <a:solidFill>
                  <a:prstClr val="black"/>
                </a:solidFill>
                <a:ea typeface="ＤＦ平成ゴシック体W5" pitchFamily="1" charset="-128"/>
              </a:rPr>
              <a:t>2009</a:t>
            </a:r>
            <a:r>
              <a:rPr lang="ja-JP" altLang="en-US" sz="800">
                <a:solidFill>
                  <a:prstClr val="black"/>
                </a:solidFill>
                <a:ea typeface="ＤＦ平成ゴシック体W5" pitchFamily="1" charset="-128"/>
              </a:rPr>
              <a:t>年</a:t>
            </a:r>
            <a:r>
              <a:rPr lang="en-US" altLang="ja-JP" sz="800">
                <a:solidFill>
                  <a:prstClr val="black"/>
                </a:solidFill>
                <a:ea typeface="ＤＦ平成ゴシック体W5" pitchFamily="1" charset="-128"/>
              </a:rPr>
              <a:t>,2010</a:t>
            </a:r>
            <a:r>
              <a:rPr lang="ja-JP" altLang="en-US" sz="800">
                <a:solidFill>
                  <a:prstClr val="black"/>
                </a:solidFill>
                <a:ea typeface="ＤＦ平成ゴシック体W5" pitchFamily="1" charset="-128"/>
              </a:rPr>
              <a:t>年の数字は速報値　四捨五入により合計値に誤差あり。 </a:t>
            </a:r>
          </a:p>
        </p:txBody>
      </p:sp>
      <p:sp>
        <p:nvSpPr>
          <p:cNvPr id="18" name="正方形/長方形 17"/>
          <p:cNvSpPr/>
          <p:nvPr/>
        </p:nvSpPr>
        <p:spPr>
          <a:xfrm>
            <a:off x="28575" y="5994400"/>
            <a:ext cx="7453313" cy="3587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2066" name="テキスト ボックス 13"/>
          <p:cNvSpPr txBox="1">
            <a:spLocks noChangeArrowheads="1"/>
          </p:cNvSpPr>
          <p:nvPr/>
        </p:nvSpPr>
        <p:spPr bwMode="auto">
          <a:xfrm>
            <a:off x="0" y="5949950"/>
            <a:ext cx="9036050" cy="830263"/>
          </a:xfrm>
          <a:prstGeom prst="rect">
            <a:avLst/>
          </a:prstGeom>
          <a:noFill/>
          <a:ln w="9525">
            <a:noFill/>
            <a:miter lim="800000"/>
            <a:headEnd/>
            <a:tailEnd/>
          </a:ln>
        </p:spPr>
        <p:txBody>
          <a:bodyPr>
            <a:spAutoFit/>
          </a:bodyPr>
          <a:lstStyle/>
          <a:p>
            <a:r>
              <a:rPr lang="ja-JP" altLang="en-US" sz="1600">
                <a:solidFill>
                  <a:prstClr val="black"/>
                </a:solidFill>
                <a:ea typeface="ＤＦ平成ゴシック体W5" pitchFamily="1" charset="-128"/>
              </a:rPr>
              <a:t>出典：「</a:t>
            </a:r>
            <a:r>
              <a:rPr lang="en-US" altLang="ja-JP" sz="1600">
                <a:solidFill>
                  <a:prstClr val="black"/>
                </a:solidFill>
                <a:ea typeface="ＤＦ平成ゴシック体W5" pitchFamily="1" charset="-128"/>
              </a:rPr>
              <a:t>Renewable energy sources 2010</a:t>
            </a:r>
            <a:r>
              <a:rPr lang="ja-JP" altLang="en-US" sz="1600">
                <a:solidFill>
                  <a:prstClr val="black"/>
                </a:solidFill>
                <a:ea typeface="ＤＦ平成ゴシック体W5" pitchFamily="1" charset="-128"/>
              </a:rPr>
              <a:t>」　</a:t>
            </a:r>
            <a:endParaRPr lang="en-US" altLang="ja-JP" sz="1600">
              <a:solidFill>
                <a:prstClr val="black"/>
              </a:solidFill>
              <a:ea typeface="ＤＦ平成ゴシック体W5" pitchFamily="1" charset="-128"/>
            </a:endParaRPr>
          </a:p>
          <a:p>
            <a:r>
              <a:rPr lang="ja-JP" altLang="en-US" sz="1600">
                <a:solidFill>
                  <a:prstClr val="black"/>
                </a:solidFill>
                <a:ea typeface="ＤＦ平成ゴシック体W5" pitchFamily="1" charset="-128"/>
              </a:rPr>
              <a:t>　ドイツ連邦</a:t>
            </a:r>
            <a:r>
              <a:rPr lang="ja-JP" altLang="ja-JP" sz="1600">
                <a:solidFill>
                  <a:prstClr val="black"/>
                </a:solidFill>
                <a:ea typeface="ＤＦ平成ゴシック体W5" pitchFamily="1" charset="-128"/>
              </a:rPr>
              <a:t>環境</a:t>
            </a:r>
            <a:r>
              <a:rPr lang="ja-JP" altLang="en-US" sz="1600">
                <a:solidFill>
                  <a:prstClr val="black"/>
                </a:solidFill>
                <a:ea typeface="ＤＦ平成ゴシック体W5" pitchFamily="1" charset="-128"/>
              </a:rPr>
              <a:t>・</a:t>
            </a:r>
            <a:r>
              <a:rPr lang="ja-JP" altLang="ja-JP" sz="1600">
                <a:solidFill>
                  <a:prstClr val="black"/>
                </a:solidFill>
                <a:ea typeface="ＤＦ平成ゴシック体W5" pitchFamily="1" charset="-128"/>
              </a:rPr>
              <a:t>自然保護</a:t>
            </a:r>
            <a:r>
              <a:rPr lang="ja-JP" altLang="en-US" sz="1600">
                <a:solidFill>
                  <a:prstClr val="black"/>
                </a:solidFill>
                <a:ea typeface="ＤＦ平成ゴシック体W5" pitchFamily="1" charset="-128"/>
              </a:rPr>
              <a:t>・</a:t>
            </a:r>
            <a:r>
              <a:rPr lang="ja-JP" altLang="ja-JP" sz="1600">
                <a:solidFill>
                  <a:prstClr val="black"/>
                </a:solidFill>
                <a:ea typeface="ＤＦ平成ゴシック体W5" pitchFamily="1" charset="-128"/>
              </a:rPr>
              <a:t>原子炉安全省</a:t>
            </a:r>
            <a:r>
              <a:rPr lang="en-US" altLang="ja-JP" sz="1600" i="1">
                <a:solidFill>
                  <a:prstClr val="black"/>
                </a:solidFill>
                <a:ea typeface="ＤＦ平成ゴシック体W5" pitchFamily="1" charset="-128"/>
              </a:rPr>
              <a:t>(BMU)</a:t>
            </a:r>
            <a:r>
              <a:rPr lang="ja-JP" altLang="en-US" sz="1600">
                <a:solidFill>
                  <a:prstClr val="black"/>
                </a:solidFill>
                <a:ea typeface="ＤＦ平成ゴシック体W5" pitchFamily="1" charset="-128"/>
              </a:rPr>
              <a:t>のために</a:t>
            </a:r>
            <a:r>
              <a:rPr lang="ja-JP" altLang="ja-JP" sz="1600">
                <a:solidFill>
                  <a:prstClr val="black"/>
                </a:solidFill>
                <a:ea typeface="ＤＦ平成ゴシック体W5" pitchFamily="1" charset="-128"/>
              </a:rPr>
              <a:t>再生可能エネルギー</a:t>
            </a:r>
            <a:r>
              <a:rPr lang="ja-JP" altLang="en-US" sz="1600">
                <a:solidFill>
                  <a:prstClr val="black"/>
                </a:solidFill>
                <a:ea typeface="ＤＦ平成ゴシック体W5" pitchFamily="1" charset="-128"/>
              </a:rPr>
              <a:t>源 </a:t>
            </a:r>
            <a:r>
              <a:rPr lang="ja-JP" altLang="ja-JP" sz="1600">
                <a:solidFill>
                  <a:prstClr val="black"/>
                </a:solidFill>
                <a:ea typeface="ＤＦ平成ゴシック体W5" pitchFamily="1" charset="-128"/>
              </a:rPr>
              <a:t>統計作業部会（</a:t>
            </a:r>
            <a:r>
              <a:rPr lang="ja-JP" altLang="ja-JP" sz="1600" i="1">
                <a:solidFill>
                  <a:prstClr val="black"/>
                </a:solidFill>
                <a:ea typeface="ＤＦ平成ゴシック体W5" pitchFamily="1" charset="-128"/>
              </a:rPr>
              <a:t>AGEE</a:t>
            </a:r>
            <a:r>
              <a:rPr lang="ja-JP" altLang="ja-JP" sz="1600">
                <a:solidFill>
                  <a:prstClr val="black"/>
                </a:solidFill>
                <a:ea typeface="ＤＦ平成ゴシック体W5" pitchFamily="1" charset="-128"/>
              </a:rPr>
              <a:t>-</a:t>
            </a:r>
            <a:r>
              <a:rPr lang="ja-JP" altLang="ja-JP" sz="1600" i="1">
                <a:solidFill>
                  <a:prstClr val="black"/>
                </a:solidFill>
                <a:ea typeface="ＤＦ平成ゴシック体W5" pitchFamily="1" charset="-128"/>
              </a:rPr>
              <a:t>Stat</a:t>
            </a:r>
            <a:r>
              <a:rPr lang="ja-JP" altLang="ja-JP" sz="1600">
                <a:solidFill>
                  <a:prstClr val="black"/>
                </a:solidFill>
                <a:ea typeface="ＤＦ平成ゴシック体W5" pitchFamily="1" charset="-128"/>
              </a:rPr>
              <a:t>）</a:t>
            </a:r>
            <a:r>
              <a:rPr lang="ja-JP" altLang="en-US" sz="1600">
                <a:solidFill>
                  <a:prstClr val="black"/>
                </a:solidFill>
                <a:ea typeface="ＤＦ平成ゴシック体W5" pitchFamily="1" charset="-128"/>
              </a:rPr>
              <a:t>の算出したデータより（</a:t>
            </a:r>
            <a:r>
              <a:rPr lang="en-US" altLang="ja-JP" sz="1600">
                <a:solidFill>
                  <a:prstClr val="black"/>
                </a:solidFill>
                <a:ea typeface="ＤＦ平成ゴシック体W5" pitchFamily="1" charset="-128"/>
              </a:rPr>
              <a:t>2011</a:t>
            </a:r>
            <a:r>
              <a:rPr lang="ja-JP" altLang="en-US" sz="1600">
                <a:solidFill>
                  <a:prstClr val="black"/>
                </a:solidFill>
                <a:ea typeface="ＤＦ平成ゴシック体W5" pitchFamily="1" charset="-128"/>
              </a:rPr>
              <a:t>年</a:t>
            </a:r>
            <a:r>
              <a:rPr lang="en-US" altLang="ja-JP" sz="1600">
                <a:solidFill>
                  <a:prstClr val="black"/>
                </a:solidFill>
                <a:ea typeface="ＤＦ平成ゴシック体W5" pitchFamily="1" charset="-128"/>
              </a:rPr>
              <a:t>3</a:t>
            </a:r>
            <a:r>
              <a:rPr lang="ja-JP" altLang="en-US" sz="1600">
                <a:solidFill>
                  <a:prstClr val="black"/>
                </a:solidFill>
                <a:ea typeface="ＤＦ平成ゴシック体W5" pitchFamily="1" charset="-128"/>
              </a:rPr>
              <a:t>月</a:t>
            </a:r>
            <a:r>
              <a:rPr lang="en-US" altLang="ja-JP" sz="1600">
                <a:solidFill>
                  <a:prstClr val="black"/>
                </a:solidFill>
                <a:ea typeface="ＤＦ平成ゴシック体W5" pitchFamily="1" charset="-128"/>
              </a:rPr>
              <a:t>23</a:t>
            </a:r>
            <a:r>
              <a:rPr lang="ja-JP" altLang="en-US" sz="1600">
                <a:solidFill>
                  <a:prstClr val="black"/>
                </a:solidFill>
                <a:ea typeface="ＤＦ平成ゴシック体W5" pitchFamily="1" charset="-128"/>
              </a:rPr>
              <a:t>日公表）</a:t>
            </a:r>
          </a:p>
        </p:txBody>
      </p:sp>
      <p:sp>
        <p:nvSpPr>
          <p:cNvPr id="19" name="スライド番号プレースホルダ 7"/>
          <p:cNvSpPr>
            <a:spLocks noGrp="1"/>
          </p:cNvSpPr>
          <p:nvPr>
            <p:ph type="sldNum" sz="quarter" idx="12"/>
          </p:nvPr>
        </p:nvSpPr>
        <p:spPr>
          <a:xfrm>
            <a:off x="7010400" y="6643710"/>
            <a:ext cx="2133600" cy="214290"/>
          </a:xfrm>
        </p:spPr>
        <p:txBody>
          <a:bodyPr/>
          <a:lstStyle/>
          <a:p>
            <a:fld id="{EEC1F2B9-9F03-4459-AC84-A7C7CF8F4179}" type="slidenum">
              <a:rPr lang="ja-JP" altLang="en-US" smtClean="0">
                <a:solidFill>
                  <a:prstClr val="black"/>
                </a:solidFill>
              </a:rPr>
              <a:pPr/>
              <a:t>29</a:t>
            </a:fld>
            <a:endParaRPr lang="ja-JP" altLang="en-US" dirty="0">
              <a:solidFill>
                <a:prstClr val="black"/>
              </a:solidFill>
            </a:endParaRPr>
          </a:p>
        </p:txBody>
      </p:sp>
    </p:spTree>
    <p:extLst>
      <p:ext uri="{BB962C8B-B14F-4D97-AF65-F5344CB8AC3E}">
        <p14:creationId xmlns:p14="http://schemas.microsoft.com/office/powerpoint/2010/main" val="1282533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1953" t="1904" r="12716" b="8629"/>
          <a:stretch>
            <a:fillRect/>
          </a:stretch>
        </p:blipFill>
        <p:spPr bwMode="auto">
          <a:xfrm>
            <a:off x="4572000" y="1887844"/>
            <a:ext cx="3643338" cy="3357586"/>
          </a:xfrm>
          <a:prstGeom prst="rect">
            <a:avLst/>
          </a:prstGeom>
          <a:noFill/>
          <a:ln w="9525">
            <a:noFill/>
            <a:miter lim="800000"/>
            <a:headEnd/>
            <a:tailEnd/>
          </a:ln>
          <a:effectLst/>
        </p:spPr>
      </p:pic>
      <p:sp>
        <p:nvSpPr>
          <p:cNvPr id="2" name="タイトル 1"/>
          <p:cNvSpPr>
            <a:spLocks noGrp="1"/>
          </p:cNvSpPr>
          <p:nvPr>
            <p:ph type="title"/>
          </p:nvPr>
        </p:nvSpPr>
        <p:spPr/>
        <p:txBody>
          <a:bodyPr>
            <a:normAutofit/>
          </a:bodyPr>
          <a:lstStyle/>
          <a:p>
            <a:pPr marL="180000" lvl="1" indent="-180000" algn="ctr">
              <a:spcBef>
                <a:spcPts val="600"/>
              </a:spcBef>
              <a:spcAft>
                <a:spcPts val="600"/>
              </a:spcAft>
            </a:pPr>
            <a:r>
              <a:rPr lang="en-US" altLang="ja-JP" sz="2800" dirty="0" smtClean="0">
                <a:latin typeface="ＭＳ Ｐゴシック" pitchFamily="50" charset="-128"/>
                <a:ea typeface="ＭＳ Ｐゴシック" pitchFamily="50" charset="-128"/>
              </a:rPr>
              <a:t>2011</a:t>
            </a:r>
            <a:r>
              <a:rPr lang="ja-JP" altLang="en-US" sz="2800" dirty="0" smtClean="0">
                <a:latin typeface="ＭＳ Ｐゴシック" pitchFamily="50" charset="-128"/>
                <a:ea typeface="ＭＳ Ｐゴシック" pitchFamily="50" charset="-128"/>
              </a:rPr>
              <a:t>年</a:t>
            </a:r>
            <a:r>
              <a:rPr lang="en-US" altLang="ja-JP" sz="2800" dirty="0" smtClean="0">
                <a:latin typeface="ＭＳ Ｐゴシック" pitchFamily="50" charset="-128"/>
                <a:ea typeface="ＭＳ Ｐゴシック" pitchFamily="50" charset="-128"/>
              </a:rPr>
              <a:t>4</a:t>
            </a:r>
            <a:r>
              <a:rPr lang="ja-JP" altLang="en-US" sz="2800" dirty="0" smtClean="0">
                <a:latin typeface="ＭＳ Ｐゴシック" pitchFamily="50" charset="-128"/>
                <a:ea typeface="ＭＳ Ｐゴシック" pitchFamily="50" charset="-128"/>
              </a:rPr>
              <a:t>月の電力消費の比較</a:t>
            </a:r>
            <a:endParaRPr lang="en-US" altLang="ja-JP" sz="28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3</a:t>
            </a:fld>
            <a:endParaRPr lang="ja-JP" altLang="en-US" dirty="0">
              <a:solidFill>
                <a:prstClr val="black"/>
              </a:solidFill>
            </a:endParaRPr>
          </a:p>
        </p:txBody>
      </p:sp>
      <p:sp>
        <p:nvSpPr>
          <p:cNvPr id="4" name="テキスト ボックス 3"/>
          <p:cNvSpPr txBox="1"/>
          <p:nvPr/>
        </p:nvSpPr>
        <p:spPr>
          <a:xfrm>
            <a:off x="214282" y="714356"/>
            <a:ext cx="8643998" cy="830997"/>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180000" lvl="1" indent="-180000">
              <a:buFont typeface="Arial" pitchFamily="34" charset="0"/>
              <a:buChar char="•"/>
            </a:pPr>
            <a:r>
              <a:rPr lang="ja-JP" altLang="en-US" sz="1600" dirty="0" smtClean="0">
                <a:solidFill>
                  <a:prstClr val="black"/>
                </a:solidFill>
                <a:latin typeface="ＭＳ Ｐゴシック" pitchFamily="50" charset="-128"/>
              </a:rPr>
              <a:t>今年</a:t>
            </a:r>
            <a:r>
              <a:rPr lang="en-US" altLang="ja-JP" sz="1600" dirty="0" smtClean="0">
                <a:solidFill>
                  <a:prstClr val="black"/>
                </a:solidFill>
                <a:latin typeface="ＭＳ Ｐゴシック" pitchFamily="50" charset="-128"/>
              </a:rPr>
              <a:t>4</a:t>
            </a:r>
            <a:r>
              <a:rPr lang="ja-JP" altLang="en-US" sz="1600" dirty="0" smtClean="0">
                <a:solidFill>
                  <a:prstClr val="black"/>
                </a:solidFill>
                <a:latin typeface="ＭＳ Ｐゴシック" pitchFamily="50" charset="-128"/>
              </a:rPr>
              <a:t>月の東京電力管内のピーク時電力需要は、前年同日比</a:t>
            </a:r>
            <a:r>
              <a:rPr lang="en-US" altLang="ja-JP" sz="1600" baseline="30000" dirty="0" smtClean="0">
                <a:solidFill>
                  <a:prstClr val="black"/>
                </a:solidFill>
                <a:latin typeface="ＭＳ Ｐゴシック" pitchFamily="50" charset="-128"/>
              </a:rPr>
              <a:t>※1</a:t>
            </a:r>
            <a:r>
              <a:rPr lang="ja-JP" altLang="en-US" sz="1600" dirty="0" smtClean="0">
                <a:solidFill>
                  <a:prstClr val="black"/>
                </a:solidFill>
                <a:latin typeface="ＭＳ Ｐゴシック" pitchFamily="50" charset="-128"/>
              </a:rPr>
              <a:t>平均で</a:t>
            </a:r>
            <a:r>
              <a:rPr lang="en-US" altLang="ja-JP" sz="1600" u="sng" dirty="0" smtClean="0">
                <a:solidFill>
                  <a:prstClr val="black"/>
                </a:solidFill>
                <a:latin typeface="ＭＳ Ｐゴシック" pitchFamily="50" charset="-128"/>
              </a:rPr>
              <a:t>18%</a:t>
            </a:r>
            <a:r>
              <a:rPr lang="ja-JP" altLang="en-US" sz="1600" u="sng" dirty="0" smtClean="0">
                <a:solidFill>
                  <a:prstClr val="black"/>
                </a:solidFill>
                <a:latin typeface="ＭＳ Ｐゴシック" pitchFamily="50" charset="-128"/>
              </a:rPr>
              <a:t>減</a:t>
            </a:r>
            <a:r>
              <a:rPr lang="ja-JP" altLang="en-US" sz="1600" dirty="0" smtClean="0">
                <a:solidFill>
                  <a:prstClr val="black"/>
                </a:solidFill>
                <a:latin typeface="ＭＳ Ｐゴシック" pitchFamily="50" charset="-128"/>
              </a:rPr>
              <a:t>、月間電力消費量は</a:t>
            </a:r>
            <a:r>
              <a:rPr lang="en-US" altLang="ja-JP" sz="1600" u="sng" dirty="0" smtClean="0">
                <a:solidFill>
                  <a:prstClr val="black"/>
                </a:solidFill>
                <a:latin typeface="ＭＳ Ｐゴシック" pitchFamily="50" charset="-128"/>
              </a:rPr>
              <a:t>15%</a:t>
            </a:r>
            <a:r>
              <a:rPr lang="ja-JP" altLang="en-US" sz="1600" u="sng" dirty="0" smtClean="0">
                <a:solidFill>
                  <a:prstClr val="black"/>
                </a:solidFill>
                <a:latin typeface="ＭＳ Ｐゴシック" pitchFamily="50" charset="-128"/>
              </a:rPr>
              <a:t>減</a:t>
            </a:r>
            <a:r>
              <a:rPr lang="ja-JP" altLang="en-US" sz="1600" dirty="0" smtClean="0">
                <a:solidFill>
                  <a:prstClr val="black"/>
                </a:solidFill>
                <a:latin typeface="ＭＳ Ｐゴシック" pitchFamily="50" charset="-128"/>
              </a:rPr>
              <a:t>となっている。（関西電力管内では、ピーク時電力需要</a:t>
            </a:r>
            <a:r>
              <a:rPr lang="en-US" altLang="ja-JP" sz="1600" u="sng" dirty="0" smtClean="0">
                <a:solidFill>
                  <a:prstClr val="black"/>
                </a:solidFill>
                <a:latin typeface="ＭＳ Ｐゴシック" pitchFamily="50" charset="-128"/>
              </a:rPr>
              <a:t>1%</a:t>
            </a:r>
            <a:r>
              <a:rPr lang="ja-JP" altLang="en-US" sz="1600" u="sng" dirty="0" smtClean="0">
                <a:solidFill>
                  <a:prstClr val="black"/>
                </a:solidFill>
                <a:latin typeface="ＭＳ Ｐゴシック" pitchFamily="50" charset="-128"/>
              </a:rPr>
              <a:t>減</a:t>
            </a:r>
            <a:r>
              <a:rPr lang="ja-JP" altLang="en-US" sz="1600" dirty="0" smtClean="0">
                <a:solidFill>
                  <a:prstClr val="black"/>
                </a:solidFill>
                <a:latin typeface="ＭＳ Ｐゴシック" pitchFamily="50" charset="-128"/>
              </a:rPr>
              <a:t>、月間電力消費</a:t>
            </a:r>
            <a:r>
              <a:rPr lang="en-US" altLang="ja-JP" sz="1600" u="sng" dirty="0" smtClean="0">
                <a:solidFill>
                  <a:prstClr val="black"/>
                </a:solidFill>
                <a:latin typeface="ＭＳ Ｐゴシック" pitchFamily="50" charset="-128"/>
              </a:rPr>
              <a:t>0.2%</a:t>
            </a:r>
            <a:r>
              <a:rPr lang="ja-JP" altLang="en-US" sz="1600" u="sng" dirty="0" smtClean="0">
                <a:solidFill>
                  <a:prstClr val="black"/>
                </a:solidFill>
                <a:latin typeface="ＭＳ Ｐゴシック" pitchFamily="50" charset="-128"/>
              </a:rPr>
              <a:t>減</a:t>
            </a:r>
            <a:r>
              <a:rPr lang="ja-JP" altLang="en-US" sz="1600" dirty="0" smtClean="0">
                <a:solidFill>
                  <a:prstClr val="black"/>
                </a:solidFill>
                <a:latin typeface="ＭＳ Ｐゴシック" pitchFamily="50" charset="-128"/>
              </a:rPr>
              <a:t>）</a:t>
            </a:r>
            <a:r>
              <a:rPr lang="en-US" altLang="ja-JP" sz="1600" dirty="0" smtClean="0">
                <a:solidFill>
                  <a:prstClr val="black"/>
                </a:solidFill>
                <a:latin typeface="ＭＳ Ｐゴシック" pitchFamily="50" charset="-128"/>
              </a:rPr>
              <a:t/>
            </a:r>
            <a:br>
              <a:rPr lang="en-US" altLang="ja-JP" sz="1600" dirty="0" smtClean="0">
                <a:solidFill>
                  <a:prstClr val="black"/>
                </a:solidFill>
                <a:latin typeface="ＭＳ Ｐゴシック" pitchFamily="50" charset="-128"/>
              </a:rPr>
            </a:br>
            <a:r>
              <a:rPr lang="ja-JP" altLang="en-US" sz="1600" dirty="0" smtClean="0">
                <a:solidFill>
                  <a:prstClr val="black"/>
                </a:solidFill>
                <a:latin typeface="ＭＳ Ｐゴシック" pitchFamily="50" charset="-128"/>
              </a:rPr>
              <a:t>→ 東京電力管内における節電行動が電力消費削減に繋がっていることが伺える。</a:t>
            </a:r>
            <a:endParaRPr lang="en-US" altLang="ja-JP" sz="1400" dirty="0" smtClean="0">
              <a:solidFill>
                <a:prstClr val="black"/>
              </a:solidFill>
              <a:latin typeface="ＭＳ Ｐゴシック" pitchFamily="50" charset="-128"/>
            </a:endParaRPr>
          </a:p>
        </p:txBody>
      </p:sp>
      <p:sp>
        <p:nvSpPr>
          <p:cNvPr id="20" name="正方形/長方形 19"/>
          <p:cNvSpPr/>
          <p:nvPr/>
        </p:nvSpPr>
        <p:spPr>
          <a:xfrm>
            <a:off x="142844" y="1605637"/>
            <a:ext cx="4286280" cy="323165"/>
          </a:xfrm>
          <a:prstGeom prst="rect">
            <a:avLst/>
          </a:prstGeom>
        </p:spPr>
        <p:txBody>
          <a:bodyPr wrap="square">
            <a:spAutoFit/>
          </a:bodyPr>
          <a:lstStyle/>
          <a:p>
            <a:pPr>
              <a:spcBef>
                <a:spcPct val="0"/>
              </a:spcBef>
            </a:pPr>
            <a:r>
              <a:rPr lang="ja-JP" altLang="en-US" sz="1500" dirty="0" smtClean="0">
                <a:solidFill>
                  <a:prstClr val="black"/>
                </a:solidFill>
              </a:rPr>
              <a:t>○ 東京電力管内のピーク時電力需要の推移（</a:t>
            </a:r>
            <a:r>
              <a:rPr lang="en-US" altLang="ja-JP" sz="1500" dirty="0" smtClean="0">
                <a:solidFill>
                  <a:prstClr val="black"/>
                </a:solidFill>
              </a:rPr>
              <a:t>4</a:t>
            </a:r>
            <a:r>
              <a:rPr lang="ja-JP" altLang="en-US" sz="1500" dirty="0" smtClean="0">
                <a:solidFill>
                  <a:prstClr val="black"/>
                </a:solidFill>
              </a:rPr>
              <a:t>月）</a:t>
            </a:r>
            <a:endParaRPr lang="ja-JP" altLang="en-US" sz="1500" dirty="0">
              <a:solidFill>
                <a:prstClr val="black"/>
              </a:solidFill>
            </a:endParaRPr>
          </a:p>
        </p:txBody>
      </p:sp>
      <p:sp>
        <p:nvSpPr>
          <p:cNvPr id="21" name="正方形/長方形 20"/>
          <p:cNvSpPr/>
          <p:nvPr/>
        </p:nvSpPr>
        <p:spPr>
          <a:xfrm>
            <a:off x="4500562" y="1605637"/>
            <a:ext cx="4429156" cy="323165"/>
          </a:xfrm>
          <a:prstGeom prst="rect">
            <a:avLst/>
          </a:prstGeom>
        </p:spPr>
        <p:txBody>
          <a:bodyPr wrap="square">
            <a:spAutoFit/>
          </a:bodyPr>
          <a:lstStyle/>
          <a:p>
            <a:pPr>
              <a:spcBef>
                <a:spcPct val="0"/>
              </a:spcBef>
            </a:pPr>
            <a:r>
              <a:rPr lang="ja-JP" altLang="en-US" sz="1500" dirty="0" smtClean="0">
                <a:solidFill>
                  <a:prstClr val="black"/>
                </a:solidFill>
              </a:rPr>
              <a:t>○ 関西電力管内のピーク時電力需要の推移（</a:t>
            </a:r>
            <a:r>
              <a:rPr lang="en-US" altLang="ja-JP" sz="1500" dirty="0" smtClean="0">
                <a:solidFill>
                  <a:prstClr val="black"/>
                </a:solidFill>
              </a:rPr>
              <a:t>4</a:t>
            </a:r>
            <a:r>
              <a:rPr lang="ja-JP" altLang="en-US" sz="1500" dirty="0" smtClean="0">
                <a:solidFill>
                  <a:prstClr val="black"/>
                </a:solidFill>
              </a:rPr>
              <a:t>月）</a:t>
            </a:r>
          </a:p>
        </p:txBody>
      </p:sp>
      <p:pic>
        <p:nvPicPr>
          <p:cNvPr id="1028" name="Picture 4"/>
          <p:cNvPicPr>
            <a:picLocks noChangeAspect="1" noChangeArrowheads="1"/>
          </p:cNvPicPr>
          <p:nvPr/>
        </p:nvPicPr>
        <p:blipFill>
          <a:blip r:embed="rId3"/>
          <a:srcRect l="1667" t="1400" r="13334" b="9481"/>
          <a:stretch>
            <a:fillRect/>
          </a:stretch>
        </p:blipFill>
        <p:spPr bwMode="auto">
          <a:xfrm>
            <a:off x="71406" y="1857364"/>
            <a:ext cx="3643322" cy="3357586"/>
          </a:xfrm>
          <a:prstGeom prst="rect">
            <a:avLst/>
          </a:prstGeom>
          <a:noFill/>
          <a:ln w="9525">
            <a:noFill/>
            <a:miter lim="800000"/>
            <a:headEnd/>
            <a:tailEnd/>
          </a:ln>
          <a:effectLst/>
        </p:spPr>
      </p:pic>
      <p:sp>
        <p:nvSpPr>
          <p:cNvPr id="24" name="正方形/長方形 23"/>
          <p:cNvSpPr/>
          <p:nvPr/>
        </p:nvSpPr>
        <p:spPr>
          <a:xfrm>
            <a:off x="1785918" y="5286388"/>
            <a:ext cx="785818" cy="276999"/>
          </a:xfrm>
          <a:prstGeom prst="rect">
            <a:avLst/>
          </a:prstGeom>
        </p:spPr>
        <p:txBody>
          <a:bodyPr wrap="square">
            <a:spAutoFit/>
          </a:bodyPr>
          <a:lstStyle/>
          <a:p>
            <a:pPr algn="ctr">
              <a:spcBef>
                <a:spcPct val="0"/>
              </a:spcBef>
            </a:pPr>
            <a:r>
              <a:rPr lang="en-US" altLang="ja-JP" sz="1200" dirty="0" smtClean="0">
                <a:solidFill>
                  <a:prstClr val="black"/>
                </a:solidFill>
              </a:rPr>
              <a:t>4</a:t>
            </a:r>
            <a:r>
              <a:rPr lang="ja-JP" altLang="en-US" sz="1200" dirty="0" smtClean="0">
                <a:solidFill>
                  <a:prstClr val="black"/>
                </a:solidFill>
              </a:rPr>
              <a:t>月</a:t>
            </a:r>
            <a:endParaRPr lang="ja-JP" altLang="en-US" sz="1200" dirty="0">
              <a:solidFill>
                <a:prstClr val="black"/>
              </a:solidFill>
            </a:endParaRPr>
          </a:p>
        </p:txBody>
      </p:sp>
      <p:sp>
        <p:nvSpPr>
          <p:cNvPr id="25" name="正方形/長方形 24"/>
          <p:cNvSpPr/>
          <p:nvPr/>
        </p:nvSpPr>
        <p:spPr>
          <a:xfrm>
            <a:off x="714348" y="5143512"/>
            <a:ext cx="642942" cy="246221"/>
          </a:xfrm>
          <a:prstGeom prst="rect">
            <a:avLst/>
          </a:prstGeom>
        </p:spPr>
        <p:txBody>
          <a:bodyPr wrap="square">
            <a:spAutoFit/>
          </a:bodyPr>
          <a:lstStyle/>
          <a:p>
            <a:pPr algn="ctr">
              <a:spcBef>
                <a:spcPct val="0"/>
              </a:spcBef>
            </a:pPr>
            <a:r>
              <a:rPr lang="ja-JP" altLang="en-US" sz="1000" dirty="0" smtClean="0">
                <a:solidFill>
                  <a:prstClr val="black"/>
                </a:solidFill>
              </a:rPr>
              <a:t>第</a:t>
            </a:r>
            <a:r>
              <a:rPr lang="en-US" altLang="ja-JP" sz="1000" dirty="0" smtClean="0">
                <a:solidFill>
                  <a:prstClr val="black"/>
                </a:solidFill>
              </a:rPr>
              <a:t>1</a:t>
            </a:r>
            <a:r>
              <a:rPr lang="ja-JP" altLang="en-US" sz="1000" dirty="0" smtClean="0">
                <a:solidFill>
                  <a:prstClr val="black"/>
                </a:solidFill>
              </a:rPr>
              <a:t>週</a:t>
            </a:r>
            <a:endParaRPr lang="ja-JP" altLang="en-US" sz="1000" dirty="0">
              <a:solidFill>
                <a:prstClr val="black"/>
              </a:solidFill>
            </a:endParaRPr>
          </a:p>
        </p:txBody>
      </p:sp>
      <p:sp>
        <p:nvSpPr>
          <p:cNvPr id="26" name="正方形/長方形 25"/>
          <p:cNvSpPr/>
          <p:nvPr/>
        </p:nvSpPr>
        <p:spPr>
          <a:xfrm>
            <a:off x="1547786" y="5143512"/>
            <a:ext cx="642942" cy="246221"/>
          </a:xfrm>
          <a:prstGeom prst="rect">
            <a:avLst/>
          </a:prstGeom>
        </p:spPr>
        <p:txBody>
          <a:bodyPr wrap="square">
            <a:spAutoFit/>
          </a:bodyPr>
          <a:lstStyle/>
          <a:p>
            <a:pPr algn="ctr">
              <a:spcBef>
                <a:spcPct val="0"/>
              </a:spcBef>
            </a:pPr>
            <a:r>
              <a:rPr lang="ja-JP" altLang="en-US" sz="1000" dirty="0" smtClean="0">
                <a:solidFill>
                  <a:prstClr val="black"/>
                </a:solidFill>
              </a:rPr>
              <a:t>第</a:t>
            </a:r>
            <a:r>
              <a:rPr lang="en-US" altLang="ja-JP" sz="1000" dirty="0" smtClean="0">
                <a:solidFill>
                  <a:prstClr val="black"/>
                </a:solidFill>
              </a:rPr>
              <a:t>2</a:t>
            </a:r>
            <a:r>
              <a:rPr lang="ja-JP" altLang="en-US" sz="1000" dirty="0" smtClean="0">
                <a:solidFill>
                  <a:prstClr val="black"/>
                </a:solidFill>
              </a:rPr>
              <a:t>週</a:t>
            </a:r>
            <a:endParaRPr lang="ja-JP" altLang="en-US" sz="1000" dirty="0">
              <a:solidFill>
                <a:prstClr val="black"/>
              </a:solidFill>
            </a:endParaRPr>
          </a:p>
        </p:txBody>
      </p:sp>
      <p:sp>
        <p:nvSpPr>
          <p:cNvPr id="27" name="正方形/長方形 26"/>
          <p:cNvSpPr/>
          <p:nvPr/>
        </p:nvSpPr>
        <p:spPr>
          <a:xfrm>
            <a:off x="2381224" y="5143512"/>
            <a:ext cx="642942" cy="246221"/>
          </a:xfrm>
          <a:prstGeom prst="rect">
            <a:avLst/>
          </a:prstGeom>
        </p:spPr>
        <p:txBody>
          <a:bodyPr wrap="square">
            <a:spAutoFit/>
          </a:bodyPr>
          <a:lstStyle/>
          <a:p>
            <a:pPr algn="ctr">
              <a:spcBef>
                <a:spcPct val="0"/>
              </a:spcBef>
            </a:pPr>
            <a:r>
              <a:rPr lang="ja-JP" altLang="en-US" sz="1000" dirty="0" smtClean="0">
                <a:solidFill>
                  <a:prstClr val="black"/>
                </a:solidFill>
              </a:rPr>
              <a:t>第</a:t>
            </a:r>
            <a:r>
              <a:rPr lang="en-US" altLang="ja-JP" sz="1000" dirty="0" smtClean="0">
                <a:solidFill>
                  <a:prstClr val="black"/>
                </a:solidFill>
              </a:rPr>
              <a:t>3</a:t>
            </a:r>
            <a:r>
              <a:rPr lang="ja-JP" altLang="en-US" sz="1000" dirty="0" smtClean="0">
                <a:solidFill>
                  <a:prstClr val="black"/>
                </a:solidFill>
              </a:rPr>
              <a:t>週</a:t>
            </a:r>
            <a:endParaRPr lang="ja-JP" altLang="en-US" sz="1000" dirty="0">
              <a:solidFill>
                <a:prstClr val="black"/>
              </a:solidFill>
            </a:endParaRPr>
          </a:p>
        </p:txBody>
      </p:sp>
      <p:sp>
        <p:nvSpPr>
          <p:cNvPr id="28" name="正方形/長方形 27"/>
          <p:cNvSpPr/>
          <p:nvPr/>
        </p:nvSpPr>
        <p:spPr>
          <a:xfrm>
            <a:off x="3214662" y="5143512"/>
            <a:ext cx="642942" cy="246221"/>
          </a:xfrm>
          <a:prstGeom prst="rect">
            <a:avLst/>
          </a:prstGeom>
        </p:spPr>
        <p:txBody>
          <a:bodyPr wrap="square">
            <a:spAutoFit/>
          </a:bodyPr>
          <a:lstStyle/>
          <a:p>
            <a:pPr algn="ctr">
              <a:spcBef>
                <a:spcPct val="0"/>
              </a:spcBef>
            </a:pPr>
            <a:r>
              <a:rPr lang="ja-JP" altLang="en-US" sz="1000" dirty="0" smtClean="0">
                <a:solidFill>
                  <a:prstClr val="black"/>
                </a:solidFill>
              </a:rPr>
              <a:t>第</a:t>
            </a:r>
            <a:r>
              <a:rPr lang="en-US" altLang="ja-JP" sz="1000" dirty="0" smtClean="0">
                <a:solidFill>
                  <a:prstClr val="black"/>
                </a:solidFill>
              </a:rPr>
              <a:t>4</a:t>
            </a:r>
            <a:r>
              <a:rPr lang="ja-JP" altLang="en-US" sz="1000" dirty="0" smtClean="0">
                <a:solidFill>
                  <a:prstClr val="black"/>
                </a:solidFill>
              </a:rPr>
              <a:t>週</a:t>
            </a:r>
            <a:endParaRPr lang="ja-JP" altLang="en-US" sz="1000" dirty="0">
              <a:solidFill>
                <a:prstClr val="black"/>
              </a:solidFill>
            </a:endParaRPr>
          </a:p>
        </p:txBody>
      </p:sp>
      <p:sp>
        <p:nvSpPr>
          <p:cNvPr id="29" name="正方形/長方形 28"/>
          <p:cNvSpPr/>
          <p:nvPr/>
        </p:nvSpPr>
        <p:spPr>
          <a:xfrm>
            <a:off x="6286528" y="5286388"/>
            <a:ext cx="785818" cy="276999"/>
          </a:xfrm>
          <a:prstGeom prst="rect">
            <a:avLst/>
          </a:prstGeom>
        </p:spPr>
        <p:txBody>
          <a:bodyPr wrap="square">
            <a:spAutoFit/>
          </a:bodyPr>
          <a:lstStyle/>
          <a:p>
            <a:pPr algn="ctr">
              <a:spcBef>
                <a:spcPct val="0"/>
              </a:spcBef>
            </a:pPr>
            <a:r>
              <a:rPr lang="en-US" altLang="ja-JP" sz="1200" dirty="0" smtClean="0">
                <a:solidFill>
                  <a:prstClr val="black"/>
                </a:solidFill>
              </a:rPr>
              <a:t>4</a:t>
            </a:r>
            <a:r>
              <a:rPr lang="ja-JP" altLang="en-US" sz="1200" dirty="0" smtClean="0">
                <a:solidFill>
                  <a:prstClr val="black"/>
                </a:solidFill>
              </a:rPr>
              <a:t>月</a:t>
            </a:r>
            <a:endParaRPr lang="ja-JP" altLang="en-US" sz="1200" dirty="0">
              <a:solidFill>
                <a:prstClr val="black"/>
              </a:solidFill>
            </a:endParaRPr>
          </a:p>
        </p:txBody>
      </p:sp>
      <p:sp>
        <p:nvSpPr>
          <p:cNvPr id="30" name="正方形/長方形 29"/>
          <p:cNvSpPr/>
          <p:nvPr/>
        </p:nvSpPr>
        <p:spPr>
          <a:xfrm>
            <a:off x="5214958" y="5143512"/>
            <a:ext cx="642942" cy="246221"/>
          </a:xfrm>
          <a:prstGeom prst="rect">
            <a:avLst/>
          </a:prstGeom>
        </p:spPr>
        <p:txBody>
          <a:bodyPr wrap="square">
            <a:spAutoFit/>
          </a:bodyPr>
          <a:lstStyle/>
          <a:p>
            <a:pPr algn="ctr">
              <a:spcBef>
                <a:spcPct val="0"/>
              </a:spcBef>
            </a:pPr>
            <a:r>
              <a:rPr lang="ja-JP" altLang="en-US" sz="1000" dirty="0" smtClean="0">
                <a:solidFill>
                  <a:prstClr val="black"/>
                </a:solidFill>
              </a:rPr>
              <a:t>第</a:t>
            </a:r>
            <a:r>
              <a:rPr lang="en-US" altLang="ja-JP" sz="1000" dirty="0" smtClean="0">
                <a:solidFill>
                  <a:prstClr val="black"/>
                </a:solidFill>
              </a:rPr>
              <a:t>1</a:t>
            </a:r>
            <a:r>
              <a:rPr lang="ja-JP" altLang="en-US" sz="1000" dirty="0" smtClean="0">
                <a:solidFill>
                  <a:prstClr val="black"/>
                </a:solidFill>
              </a:rPr>
              <a:t>週</a:t>
            </a:r>
            <a:endParaRPr lang="ja-JP" altLang="en-US" sz="1000" dirty="0">
              <a:solidFill>
                <a:prstClr val="black"/>
              </a:solidFill>
            </a:endParaRPr>
          </a:p>
        </p:txBody>
      </p:sp>
      <p:sp>
        <p:nvSpPr>
          <p:cNvPr id="32" name="正方形/長方形 31"/>
          <p:cNvSpPr/>
          <p:nvPr/>
        </p:nvSpPr>
        <p:spPr>
          <a:xfrm>
            <a:off x="6048396" y="5143512"/>
            <a:ext cx="642942" cy="246221"/>
          </a:xfrm>
          <a:prstGeom prst="rect">
            <a:avLst/>
          </a:prstGeom>
        </p:spPr>
        <p:txBody>
          <a:bodyPr wrap="square">
            <a:spAutoFit/>
          </a:bodyPr>
          <a:lstStyle/>
          <a:p>
            <a:pPr algn="ctr">
              <a:spcBef>
                <a:spcPct val="0"/>
              </a:spcBef>
            </a:pPr>
            <a:r>
              <a:rPr lang="ja-JP" altLang="en-US" sz="1000" dirty="0" smtClean="0">
                <a:solidFill>
                  <a:prstClr val="black"/>
                </a:solidFill>
              </a:rPr>
              <a:t>第</a:t>
            </a:r>
            <a:r>
              <a:rPr lang="en-US" altLang="ja-JP" sz="1000" dirty="0" smtClean="0">
                <a:solidFill>
                  <a:prstClr val="black"/>
                </a:solidFill>
              </a:rPr>
              <a:t>2</a:t>
            </a:r>
            <a:r>
              <a:rPr lang="ja-JP" altLang="en-US" sz="1000" dirty="0" smtClean="0">
                <a:solidFill>
                  <a:prstClr val="black"/>
                </a:solidFill>
              </a:rPr>
              <a:t>週</a:t>
            </a:r>
            <a:endParaRPr lang="ja-JP" altLang="en-US" sz="1000" dirty="0">
              <a:solidFill>
                <a:prstClr val="black"/>
              </a:solidFill>
            </a:endParaRPr>
          </a:p>
        </p:txBody>
      </p:sp>
      <p:sp>
        <p:nvSpPr>
          <p:cNvPr id="34" name="正方形/長方形 33"/>
          <p:cNvSpPr/>
          <p:nvPr/>
        </p:nvSpPr>
        <p:spPr>
          <a:xfrm>
            <a:off x="6881834" y="5143512"/>
            <a:ext cx="642942" cy="246221"/>
          </a:xfrm>
          <a:prstGeom prst="rect">
            <a:avLst/>
          </a:prstGeom>
        </p:spPr>
        <p:txBody>
          <a:bodyPr wrap="square">
            <a:spAutoFit/>
          </a:bodyPr>
          <a:lstStyle/>
          <a:p>
            <a:pPr algn="ctr">
              <a:spcBef>
                <a:spcPct val="0"/>
              </a:spcBef>
            </a:pPr>
            <a:r>
              <a:rPr lang="ja-JP" altLang="en-US" sz="1000" dirty="0" smtClean="0">
                <a:solidFill>
                  <a:prstClr val="black"/>
                </a:solidFill>
              </a:rPr>
              <a:t>第</a:t>
            </a:r>
            <a:r>
              <a:rPr lang="en-US" altLang="ja-JP" sz="1000" dirty="0" smtClean="0">
                <a:solidFill>
                  <a:prstClr val="black"/>
                </a:solidFill>
              </a:rPr>
              <a:t>3</a:t>
            </a:r>
            <a:r>
              <a:rPr lang="ja-JP" altLang="en-US" sz="1000" dirty="0" smtClean="0">
                <a:solidFill>
                  <a:prstClr val="black"/>
                </a:solidFill>
              </a:rPr>
              <a:t>週</a:t>
            </a:r>
            <a:endParaRPr lang="ja-JP" altLang="en-US" sz="1000" dirty="0">
              <a:solidFill>
                <a:prstClr val="black"/>
              </a:solidFill>
            </a:endParaRPr>
          </a:p>
        </p:txBody>
      </p:sp>
      <p:sp>
        <p:nvSpPr>
          <p:cNvPr id="36" name="正方形/長方形 35"/>
          <p:cNvSpPr/>
          <p:nvPr/>
        </p:nvSpPr>
        <p:spPr>
          <a:xfrm>
            <a:off x="7715272" y="5143512"/>
            <a:ext cx="642942" cy="246221"/>
          </a:xfrm>
          <a:prstGeom prst="rect">
            <a:avLst/>
          </a:prstGeom>
        </p:spPr>
        <p:txBody>
          <a:bodyPr wrap="square">
            <a:spAutoFit/>
          </a:bodyPr>
          <a:lstStyle/>
          <a:p>
            <a:pPr algn="ctr">
              <a:spcBef>
                <a:spcPct val="0"/>
              </a:spcBef>
            </a:pPr>
            <a:r>
              <a:rPr lang="ja-JP" altLang="en-US" sz="1000" dirty="0" smtClean="0">
                <a:solidFill>
                  <a:prstClr val="black"/>
                </a:solidFill>
              </a:rPr>
              <a:t>第</a:t>
            </a:r>
            <a:r>
              <a:rPr lang="en-US" altLang="ja-JP" sz="1000" dirty="0" smtClean="0">
                <a:solidFill>
                  <a:prstClr val="black"/>
                </a:solidFill>
              </a:rPr>
              <a:t>4</a:t>
            </a:r>
            <a:r>
              <a:rPr lang="ja-JP" altLang="en-US" sz="1000" dirty="0" smtClean="0">
                <a:solidFill>
                  <a:prstClr val="black"/>
                </a:solidFill>
              </a:rPr>
              <a:t>週</a:t>
            </a:r>
            <a:endParaRPr lang="ja-JP" altLang="en-US" sz="1000" dirty="0">
              <a:solidFill>
                <a:prstClr val="black"/>
              </a:solidFill>
            </a:endParaRPr>
          </a:p>
        </p:txBody>
      </p:sp>
      <p:sp>
        <p:nvSpPr>
          <p:cNvPr id="38" name="正方形/長方形 37"/>
          <p:cNvSpPr/>
          <p:nvPr/>
        </p:nvSpPr>
        <p:spPr>
          <a:xfrm>
            <a:off x="3786198" y="2828836"/>
            <a:ext cx="857240" cy="600164"/>
          </a:xfrm>
          <a:prstGeom prst="rect">
            <a:avLst/>
          </a:prstGeom>
        </p:spPr>
        <p:txBody>
          <a:bodyPr wrap="square">
            <a:spAutoFit/>
          </a:bodyPr>
          <a:lstStyle/>
          <a:p>
            <a:pPr algn="ctr"/>
            <a:r>
              <a:rPr lang="ja-JP" altLang="en-US" sz="1050" dirty="0" smtClean="0">
                <a:solidFill>
                  <a:srgbClr val="FF0000"/>
                </a:solidFill>
              </a:rPr>
              <a:t>ピーク時</a:t>
            </a:r>
            <a:endParaRPr lang="en-US" altLang="ja-JP" sz="1050" dirty="0" smtClean="0">
              <a:solidFill>
                <a:srgbClr val="FF0000"/>
              </a:solidFill>
            </a:endParaRPr>
          </a:p>
          <a:p>
            <a:pPr algn="ctr"/>
            <a:r>
              <a:rPr lang="ja-JP" altLang="en-US" sz="1050" dirty="0" smtClean="0">
                <a:solidFill>
                  <a:srgbClr val="FF0000"/>
                </a:solidFill>
              </a:rPr>
              <a:t>電力需要</a:t>
            </a:r>
            <a:endParaRPr lang="en-US" altLang="ja-JP" sz="1050" dirty="0" smtClean="0">
              <a:solidFill>
                <a:srgbClr val="FF0000"/>
              </a:solidFill>
            </a:endParaRPr>
          </a:p>
          <a:p>
            <a:pPr algn="ctr"/>
            <a:r>
              <a:rPr lang="ja-JP" altLang="en-US" sz="1200" u="sng" dirty="0" smtClean="0">
                <a:solidFill>
                  <a:srgbClr val="FF0000"/>
                </a:solidFill>
              </a:rPr>
              <a:t>約</a:t>
            </a:r>
            <a:r>
              <a:rPr lang="en-US" altLang="ja-JP" sz="1200" u="sng" dirty="0" smtClean="0">
                <a:solidFill>
                  <a:srgbClr val="FF0000"/>
                </a:solidFill>
              </a:rPr>
              <a:t>18%</a:t>
            </a:r>
            <a:r>
              <a:rPr lang="ja-JP" altLang="en-US" sz="1200" u="sng" dirty="0" smtClean="0">
                <a:solidFill>
                  <a:srgbClr val="FF0000"/>
                </a:solidFill>
              </a:rPr>
              <a:t>減</a:t>
            </a:r>
            <a:endParaRPr lang="ja-JP" altLang="en-US" sz="1200" u="sng" dirty="0">
              <a:solidFill>
                <a:srgbClr val="FF0000"/>
              </a:solidFill>
            </a:endParaRPr>
          </a:p>
        </p:txBody>
      </p:sp>
      <p:sp>
        <p:nvSpPr>
          <p:cNvPr id="39" name="正方形/長方形 38"/>
          <p:cNvSpPr/>
          <p:nvPr/>
        </p:nvSpPr>
        <p:spPr>
          <a:xfrm>
            <a:off x="8286792" y="2714620"/>
            <a:ext cx="857240" cy="600164"/>
          </a:xfrm>
          <a:prstGeom prst="rect">
            <a:avLst/>
          </a:prstGeom>
        </p:spPr>
        <p:txBody>
          <a:bodyPr wrap="square">
            <a:spAutoFit/>
          </a:bodyPr>
          <a:lstStyle/>
          <a:p>
            <a:pPr algn="ctr"/>
            <a:r>
              <a:rPr lang="ja-JP" altLang="en-US" sz="1050" dirty="0" smtClean="0">
                <a:solidFill>
                  <a:srgbClr val="FF0000"/>
                </a:solidFill>
              </a:rPr>
              <a:t>ピーク時</a:t>
            </a:r>
            <a:endParaRPr lang="en-US" altLang="ja-JP" sz="1050" dirty="0" smtClean="0">
              <a:solidFill>
                <a:srgbClr val="FF0000"/>
              </a:solidFill>
            </a:endParaRPr>
          </a:p>
          <a:p>
            <a:pPr algn="ctr"/>
            <a:r>
              <a:rPr lang="ja-JP" altLang="en-US" sz="1050" dirty="0" smtClean="0">
                <a:solidFill>
                  <a:srgbClr val="FF0000"/>
                </a:solidFill>
              </a:rPr>
              <a:t>電力需要</a:t>
            </a:r>
            <a:endParaRPr lang="en-US" altLang="ja-JP" sz="1050" dirty="0" smtClean="0">
              <a:solidFill>
                <a:srgbClr val="FF0000"/>
              </a:solidFill>
            </a:endParaRPr>
          </a:p>
          <a:p>
            <a:pPr algn="ctr"/>
            <a:r>
              <a:rPr lang="ja-JP" altLang="en-US" sz="1200" u="sng" dirty="0" smtClean="0">
                <a:solidFill>
                  <a:srgbClr val="FF0000"/>
                </a:solidFill>
              </a:rPr>
              <a:t>約</a:t>
            </a:r>
            <a:r>
              <a:rPr lang="en-US" altLang="ja-JP" sz="1200" u="sng" dirty="0" smtClean="0">
                <a:solidFill>
                  <a:srgbClr val="FF0000"/>
                </a:solidFill>
              </a:rPr>
              <a:t>1%</a:t>
            </a:r>
            <a:r>
              <a:rPr lang="ja-JP" altLang="en-US" sz="1200" u="sng" dirty="0" smtClean="0">
                <a:solidFill>
                  <a:srgbClr val="FF0000"/>
                </a:solidFill>
              </a:rPr>
              <a:t>減</a:t>
            </a:r>
            <a:endParaRPr lang="ja-JP" altLang="en-US" sz="1200" u="sng" dirty="0">
              <a:solidFill>
                <a:srgbClr val="FF0000"/>
              </a:solidFill>
            </a:endParaRPr>
          </a:p>
        </p:txBody>
      </p:sp>
      <p:pic>
        <p:nvPicPr>
          <p:cNvPr id="1030" name="Picture 6"/>
          <p:cNvPicPr>
            <a:picLocks noChangeAspect="1" noChangeArrowheads="1"/>
          </p:cNvPicPr>
          <p:nvPr/>
        </p:nvPicPr>
        <p:blipFill>
          <a:blip r:embed="rId4"/>
          <a:srcRect l="47914" t="53089" r="42698" b="32432"/>
          <a:stretch>
            <a:fillRect/>
          </a:stretch>
        </p:blipFill>
        <p:spPr bwMode="auto">
          <a:xfrm>
            <a:off x="1000099" y="6119831"/>
            <a:ext cx="785819" cy="272494"/>
          </a:xfrm>
          <a:prstGeom prst="rect">
            <a:avLst/>
          </a:prstGeom>
          <a:noFill/>
          <a:ln w="9525">
            <a:noFill/>
            <a:miter lim="800000"/>
            <a:headEnd/>
            <a:tailEnd/>
          </a:ln>
          <a:effectLst/>
        </p:spPr>
      </p:pic>
      <p:pic>
        <p:nvPicPr>
          <p:cNvPr id="40" name="Picture 6"/>
          <p:cNvPicPr>
            <a:picLocks noChangeAspect="1" noChangeArrowheads="1"/>
          </p:cNvPicPr>
          <p:nvPr/>
        </p:nvPicPr>
        <p:blipFill>
          <a:blip r:embed="rId4"/>
          <a:srcRect l="47914" t="20512" r="42698" b="65009"/>
          <a:stretch>
            <a:fillRect/>
          </a:stretch>
        </p:blipFill>
        <p:spPr bwMode="auto">
          <a:xfrm>
            <a:off x="1000099" y="5857892"/>
            <a:ext cx="785819" cy="272494"/>
          </a:xfrm>
          <a:prstGeom prst="rect">
            <a:avLst/>
          </a:prstGeom>
          <a:noFill/>
          <a:ln w="9525">
            <a:noFill/>
            <a:miter lim="800000"/>
            <a:headEnd/>
            <a:tailEnd/>
          </a:ln>
          <a:effectLst/>
        </p:spPr>
      </p:pic>
      <p:sp>
        <p:nvSpPr>
          <p:cNvPr id="42" name="正方形/長方形 41"/>
          <p:cNvSpPr/>
          <p:nvPr/>
        </p:nvSpPr>
        <p:spPr>
          <a:xfrm>
            <a:off x="1643042" y="5857892"/>
            <a:ext cx="1357322" cy="276999"/>
          </a:xfrm>
          <a:prstGeom prst="rect">
            <a:avLst/>
          </a:prstGeom>
        </p:spPr>
        <p:txBody>
          <a:bodyPr wrap="square">
            <a:spAutoFit/>
          </a:bodyPr>
          <a:lstStyle/>
          <a:p>
            <a:pPr>
              <a:spcBef>
                <a:spcPct val="0"/>
              </a:spcBef>
            </a:pPr>
            <a:r>
              <a:rPr lang="ja-JP" altLang="en-US" sz="1200" dirty="0" smtClean="0">
                <a:solidFill>
                  <a:prstClr val="black"/>
                </a:solidFill>
              </a:rPr>
              <a:t>： 約</a:t>
            </a:r>
            <a:r>
              <a:rPr lang="en-US" altLang="ja-JP" sz="1200" dirty="0" smtClean="0">
                <a:solidFill>
                  <a:prstClr val="black"/>
                </a:solidFill>
              </a:rPr>
              <a:t>230</a:t>
            </a:r>
            <a:r>
              <a:rPr lang="ja-JP" altLang="en-US" sz="1200" dirty="0" smtClean="0">
                <a:solidFill>
                  <a:prstClr val="black"/>
                </a:solidFill>
              </a:rPr>
              <a:t>億</a:t>
            </a:r>
            <a:r>
              <a:rPr lang="en-US" altLang="ja-JP" sz="1200" dirty="0" smtClean="0">
                <a:solidFill>
                  <a:prstClr val="black"/>
                </a:solidFill>
              </a:rPr>
              <a:t>kWh</a:t>
            </a:r>
          </a:p>
        </p:txBody>
      </p:sp>
      <p:sp>
        <p:nvSpPr>
          <p:cNvPr id="43" name="正方形/長方形 42"/>
          <p:cNvSpPr/>
          <p:nvPr/>
        </p:nvSpPr>
        <p:spPr>
          <a:xfrm>
            <a:off x="1643042" y="6118802"/>
            <a:ext cx="1357322" cy="276999"/>
          </a:xfrm>
          <a:prstGeom prst="rect">
            <a:avLst/>
          </a:prstGeom>
        </p:spPr>
        <p:txBody>
          <a:bodyPr wrap="square">
            <a:spAutoFit/>
          </a:bodyPr>
          <a:lstStyle/>
          <a:p>
            <a:pPr>
              <a:spcBef>
                <a:spcPct val="0"/>
              </a:spcBef>
            </a:pPr>
            <a:r>
              <a:rPr lang="ja-JP" altLang="en-US" sz="1200" dirty="0" smtClean="0">
                <a:solidFill>
                  <a:prstClr val="black"/>
                </a:solidFill>
              </a:rPr>
              <a:t>： 約</a:t>
            </a:r>
            <a:r>
              <a:rPr lang="en-US" altLang="ja-JP" sz="1200" dirty="0" smtClean="0">
                <a:solidFill>
                  <a:prstClr val="black"/>
                </a:solidFill>
              </a:rPr>
              <a:t>195</a:t>
            </a:r>
            <a:r>
              <a:rPr lang="ja-JP" altLang="en-US" sz="1200" dirty="0" smtClean="0">
                <a:solidFill>
                  <a:prstClr val="black"/>
                </a:solidFill>
              </a:rPr>
              <a:t>億</a:t>
            </a:r>
            <a:r>
              <a:rPr lang="en-US" altLang="ja-JP" sz="1200" dirty="0" smtClean="0">
                <a:solidFill>
                  <a:prstClr val="black"/>
                </a:solidFill>
              </a:rPr>
              <a:t>kWh</a:t>
            </a:r>
            <a:endParaRPr lang="ja-JP" altLang="en-US" sz="1200" dirty="0">
              <a:solidFill>
                <a:prstClr val="black"/>
              </a:solidFill>
            </a:endParaRPr>
          </a:p>
        </p:txBody>
      </p:sp>
      <p:sp>
        <p:nvSpPr>
          <p:cNvPr id="45" name="テキスト ボックス 44"/>
          <p:cNvSpPr txBox="1"/>
          <p:nvPr/>
        </p:nvSpPr>
        <p:spPr>
          <a:xfrm>
            <a:off x="5214942" y="5609211"/>
            <a:ext cx="2928958" cy="785818"/>
          </a:xfrm>
          <a:prstGeom prst="rect">
            <a:avLst/>
          </a:prstGeom>
          <a:noFill/>
          <a:ln>
            <a:solidFill>
              <a:schemeClr val="tx1"/>
            </a:solidFill>
          </a:ln>
          <a:effectLst/>
        </p:spPr>
        <p:txBody>
          <a:bodyPr wrap="square" rtlCol="0">
            <a:noAutofit/>
          </a:bodyPr>
          <a:lstStyle/>
          <a:p>
            <a:pPr marL="180000" lvl="1" indent="-180000"/>
            <a:r>
              <a:rPr lang="ja-JP" altLang="en-US" sz="1200" dirty="0" smtClean="0">
                <a:solidFill>
                  <a:prstClr val="black"/>
                </a:solidFill>
                <a:latin typeface="ＭＳ Ｐゴシック" pitchFamily="50" charset="-128"/>
              </a:rPr>
              <a:t>月間電力消費量（図中の面積に相当）</a:t>
            </a:r>
            <a:endParaRPr lang="en-US" altLang="ja-JP" sz="1100" dirty="0" smtClean="0">
              <a:solidFill>
                <a:prstClr val="black"/>
              </a:solidFill>
              <a:latin typeface="ＭＳ Ｐゴシック" pitchFamily="50" charset="-128"/>
            </a:endParaRPr>
          </a:p>
        </p:txBody>
      </p:sp>
      <p:sp>
        <p:nvSpPr>
          <p:cNvPr id="51" name="正方形/長方形 50"/>
          <p:cNvSpPr/>
          <p:nvPr/>
        </p:nvSpPr>
        <p:spPr>
          <a:xfrm>
            <a:off x="285720" y="6429396"/>
            <a:ext cx="7358114" cy="430887"/>
          </a:xfrm>
          <a:prstGeom prst="rect">
            <a:avLst/>
          </a:prstGeom>
        </p:spPr>
        <p:txBody>
          <a:bodyPr wrap="square">
            <a:spAutoFit/>
          </a:bodyPr>
          <a:lstStyle/>
          <a:p>
            <a:pPr marL="540000" indent="-540000"/>
            <a:r>
              <a:rPr lang="ja-JP" altLang="en-US" sz="1100" dirty="0" smtClean="0">
                <a:solidFill>
                  <a:prstClr val="black"/>
                </a:solidFill>
              </a:rPr>
              <a:t>（出典）　電力系統利用協議会資料より作成</a:t>
            </a:r>
            <a:endParaRPr lang="en-US" altLang="ja-JP" sz="1100" dirty="0" smtClean="0">
              <a:solidFill>
                <a:prstClr val="black"/>
              </a:solidFill>
            </a:endParaRPr>
          </a:p>
          <a:p>
            <a:pPr marL="540000" indent="-540000"/>
            <a:r>
              <a:rPr lang="en-US" altLang="ja-JP" sz="1100" dirty="0" smtClean="0">
                <a:solidFill>
                  <a:prstClr val="black"/>
                </a:solidFill>
              </a:rPr>
              <a:t>※1</a:t>
            </a:r>
            <a:r>
              <a:rPr lang="ja-JP" altLang="en-US" sz="1100" dirty="0" smtClean="0">
                <a:solidFill>
                  <a:prstClr val="black"/>
                </a:solidFill>
              </a:rPr>
              <a:t>　休日、祝日の電力消費特性の影響を受けないよう、曜日は合わせている。また、連休となる</a:t>
            </a:r>
            <a:r>
              <a:rPr lang="en-US" altLang="ja-JP" sz="1100" dirty="0" smtClean="0">
                <a:solidFill>
                  <a:prstClr val="black"/>
                </a:solidFill>
              </a:rPr>
              <a:t>4</a:t>
            </a:r>
            <a:r>
              <a:rPr lang="ja-JP" altLang="en-US" sz="1100" dirty="0" smtClean="0">
                <a:solidFill>
                  <a:prstClr val="black"/>
                </a:solidFill>
              </a:rPr>
              <a:t>月</a:t>
            </a:r>
            <a:r>
              <a:rPr lang="en-US" altLang="ja-JP" sz="1100" dirty="0" smtClean="0">
                <a:solidFill>
                  <a:prstClr val="black"/>
                </a:solidFill>
              </a:rPr>
              <a:t>29</a:t>
            </a:r>
            <a:r>
              <a:rPr lang="ja-JP" altLang="en-US" sz="1100" dirty="0" smtClean="0">
                <a:solidFill>
                  <a:prstClr val="black"/>
                </a:solidFill>
              </a:rPr>
              <a:t>日以降を除く。</a:t>
            </a:r>
            <a:endParaRPr lang="en-US" altLang="ja-JP" sz="1100" dirty="0" smtClean="0">
              <a:solidFill>
                <a:prstClr val="black"/>
              </a:solidFill>
            </a:endParaRPr>
          </a:p>
        </p:txBody>
      </p:sp>
      <p:sp>
        <p:nvSpPr>
          <p:cNvPr id="52" name="正方形/長方形 51"/>
          <p:cNvSpPr/>
          <p:nvPr/>
        </p:nvSpPr>
        <p:spPr>
          <a:xfrm>
            <a:off x="2500282" y="2214554"/>
            <a:ext cx="642942" cy="253916"/>
          </a:xfrm>
          <a:prstGeom prst="rect">
            <a:avLst/>
          </a:prstGeom>
          <a:solidFill>
            <a:schemeClr val="bg1"/>
          </a:solidFill>
          <a:ln w="6350">
            <a:solidFill>
              <a:schemeClr val="accent2"/>
            </a:solidFill>
          </a:ln>
        </p:spPr>
        <p:txBody>
          <a:bodyPr wrap="square">
            <a:spAutoFit/>
          </a:bodyPr>
          <a:lstStyle/>
          <a:p>
            <a:pPr algn="ctr"/>
            <a:r>
              <a:rPr lang="en-US" altLang="ja-JP" sz="1050" dirty="0" smtClean="0">
                <a:solidFill>
                  <a:srgbClr val="FF0000"/>
                </a:solidFill>
              </a:rPr>
              <a:t>2010</a:t>
            </a:r>
            <a:r>
              <a:rPr lang="ja-JP" altLang="en-US" sz="1050" dirty="0" smtClean="0">
                <a:solidFill>
                  <a:srgbClr val="FF0000"/>
                </a:solidFill>
              </a:rPr>
              <a:t>年</a:t>
            </a:r>
            <a:endParaRPr lang="ja-JP" altLang="en-US" sz="1050" dirty="0">
              <a:solidFill>
                <a:srgbClr val="FF0000"/>
              </a:solidFill>
            </a:endParaRPr>
          </a:p>
        </p:txBody>
      </p:sp>
      <p:sp>
        <p:nvSpPr>
          <p:cNvPr id="53" name="正方形/長方形 52"/>
          <p:cNvSpPr/>
          <p:nvPr/>
        </p:nvSpPr>
        <p:spPr>
          <a:xfrm>
            <a:off x="7000892" y="2428868"/>
            <a:ext cx="642942" cy="253916"/>
          </a:xfrm>
          <a:prstGeom prst="rect">
            <a:avLst/>
          </a:prstGeom>
          <a:solidFill>
            <a:schemeClr val="bg1"/>
          </a:solidFill>
          <a:ln w="6350">
            <a:solidFill>
              <a:schemeClr val="accent2"/>
            </a:solidFill>
          </a:ln>
        </p:spPr>
        <p:txBody>
          <a:bodyPr wrap="square">
            <a:spAutoFit/>
          </a:bodyPr>
          <a:lstStyle/>
          <a:p>
            <a:pPr algn="ctr"/>
            <a:r>
              <a:rPr lang="en-US" altLang="ja-JP" sz="1050" dirty="0" smtClean="0">
                <a:solidFill>
                  <a:srgbClr val="FF0000"/>
                </a:solidFill>
              </a:rPr>
              <a:t>2010</a:t>
            </a:r>
            <a:r>
              <a:rPr lang="ja-JP" altLang="en-US" sz="1050" dirty="0" smtClean="0">
                <a:solidFill>
                  <a:srgbClr val="FF0000"/>
                </a:solidFill>
              </a:rPr>
              <a:t>年</a:t>
            </a:r>
            <a:endParaRPr lang="ja-JP" altLang="en-US" sz="1050" dirty="0">
              <a:solidFill>
                <a:srgbClr val="FF0000"/>
              </a:solidFill>
            </a:endParaRPr>
          </a:p>
        </p:txBody>
      </p:sp>
      <p:sp>
        <p:nvSpPr>
          <p:cNvPr id="54" name="正方形/長方形 53"/>
          <p:cNvSpPr/>
          <p:nvPr/>
        </p:nvSpPr>
        <p:spPr>
          <a:xfrm>
            <a:off x="2571720" y="3571876"/>
            <a:ext cx="642942" cy="253916"/>
          </a:xfrm>
          <a:prstGeom prst="rect">
            <a:avLst/>
          </a:prstGeom>
          <a:solidFill>
            <a:schemeClr val="bg1"/>
          </a:solidFill>
          <a:ln w="6350">
            <a:solidFill>
              <a:schemeClr val="accent1"/>
            </a:solidFill>
          </a:ln>
        </p:spPr>
        <p:txBody>
          <a:bodyPr wrap="square">
            <a:spAutoFit/>
          </a:bodyPr>
          <a:lstStyle/>
          <a:p>
            <a:pPr algn="ctr"/>
            <a:r>
              <a:rPr lang="en-US" altLang="ja-JP" sz="1050" dirty="0" smtClean="0">
                <a:solidFill>
                  <a:srgbClr val="0000FF"/>
                </a:solidFill>
              </a:rPr>
              <a:t>2011</a:t>
            </a:r>
            <a:r>
              <a:rPr lang="ja-JP" altLang="en-US" sz="1050" dirty="0" smtClean="0">
                <a:solidFill>
                  <a:srgbClr val="0000FF"/>
                </a:solidFill>
              </a:rPr>
              <a:t>年</a:t>
            </a:r>
            <a:endParaRPr lang="ja-JP" altLang="en-US" sz="1050" dirty="0">
              <a:solidFill>
                <a:srgbClr val="0000FF"/>
              </a:solidFill>
            </a:endParaRPr>
          </a:p>
        </p:txBody>
      </p:sp>
      <p:sp>
        <p:nvSpPr>
          <p:cNvPr id="55" name="正方形/長方形 54"/>
          <p:cNvSpPr/>
          <p:nvPr/>
        </p:nvSpPr>
        <p:spPr>
          <a:xfrm>
            <a:off x="7215206" y="3429000"/>
            <a:ext cx="642942" cy="253916"/>
          </a:xfrm>
          <a:prstGeom prst="rect">
            <a:avLst/>
          </a:prstGeom>
          <a:solidFill>
            <a:schemeClr val="bg1"/>
          </a:solidFill>
          <a:ln w="6350">
            <a:solidFill>
              <a:schemeClr val="accent1"/>
            </a:solidFill>
          </a:ln>
        </p:spPr>
        <p:txBody>
          <a:bodyPr wrap="square">
            <a:spAutoFit/>
          </a:bodyPr>
          <a:lstStyle/>
          <a:p>
            <a:pPr algn="ctr"/>
            <a:r>
              <a:rPr lang="en-US" altLang="ja-JP" sz="1050" dirty="0" smtClean="0">
                <a:solidFill>
                  <a:srgbClr val="0000FF"/>
                </a:solidFill>
              </a:rPr>
              <a:t>2011</a:t>
            </a:r>
            <a:r>
              <a:rPr lang="ja-JP" altLang="en-US" sz="1050" dirty="0" smtClean="0">
                <a:solidFill>
                  <a:srgbClr val="0000FF"/>
                </a:solidFill>
              </a:rPr>
              <a:t>年</a:t>
            </a:r>
            <a:endParaRPr lang="ja-JP" altLang="en-US" sz="1050" dirty="0">
              <a:solidFill>
                <a:srgbClr val="0000FF"/>
              </a:solidFill>
            </a:endParaRPr>
          </a:p>
        </p:txBody>
      </p:sp>
      <p:cxnSp>
        <p:nvCxnSpPr>
          <p:cNvPr id="57" name="直線コネクタ 56"/>
          <p:cNvCxnSpPr>
            <a:stCxn id="54" idx="1"/>
          </p:cNvCxnSpPr>
          <p:nvPr/>
        </p:nvCxnSpPr>
        <p:spPr>
          <a:xfrm rot="10800000">
            <a:off x="2500282" y="3500438"/>
            <a:ext cx="71438" cy="1983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8" name="直線コネクタ 57"/>
          <p:cNvCxnSpPr>
            <a:stCxn id="55" idx="1"/>
          </p:cNvCxnSpPr>
          <p:nvPr/>
        </p:nvCxnSpPr>
        <p:spPr>
          <a:xfrm rot="10800000">
            <a:off x="7000892" y="3286124"/>
            <a:ext cx="214314" cy="2698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1" name="直線コネクタ 60"/>
          <p:cNvCxnSpPr>
            <a:stCxn id="52" idx="1"/>
          </p:cNvCxnSpPr>
          <p:nvPr/>
        </p:nvCxnSpPr>
        <p:spPr>
          <a:xfrm rot="10800000" flipV="1">
            <a:off x="2357406" y="2341512"/>
            <a:ext cx="142876" cy="37310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a:stCxn id="53" idx="1"/>
          </p:cNvCxnSpPr>
          <p:nvPr/>
        </p:nvCxnSpPr>
        <p:spPr>
          <a:xfrm rot="10800000" flipV="1">
            <a:off x="6858016" y="2555826"/>
            <a:ext cx="142876" cy="30167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7" name="下矢印 66"/>
          <p:cNvSpPr/>
          <p:nvPr/>
        </p:nvSpPr>
        <p:spPr>
          <a:xfrm>
            <a:off x="3643306" y="2928934"/>
            <a:ext cx="214314" cy="428628"/>
          </a:xfrm>
          <a:prstGeom prst="downArrow">
            <a:avLst/>
          </a:prstGeom>
          <a:solidFill>
            <a:schemeClr val="bg1"/>
          </a:solid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8" name="下矢印 67"/>
          <p:cNvSpPr/>
          <p:nvPr/>
        </p:nvSpPr>
        <p:spPr>
          <a:xfrm>
            <a:off x="8143900" y="2928934"/>
            <a:ext cx="214314" cy="142876"/>
          </a:xfrm>
          <a:prstGeom prst="downArrow">
            <a:avLst/>
          </a:prstGeom>
          <a:solidFill>
            <a:schemeClr val="bg1"/>
          </a:solid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9" name="正方形/長方形 68"/>
          <p:cNvSpPr/>
          <p:nvPr/>
        </p:nvSpPr>
        <p:spPr>
          <a:xfrm>
            <a:off x="2916127" y="6004501"/>
            <a:ext cx="760144" cy="276999"/>
          </a:xfrm>
          <a:prstGeom prst="rect">
            <a:avLst/>
          </a:prstGeom>
        </p:spPr>
        <p:txBody>
          <a:bodyPr wrap="none">
            <a:spAutoFit/>
          </a:bodyPr>
          <a:lstStyle/>
          <a:p>
            <a:pPr algn="ctr"/>
            <a:r>
              <a:rPr lang="ja-JP" altLang="en-US" sz="1200" dirty="0" smtClean="0">
                <a:solidFill>
                  <a:srgbClr val="FF0000"/>
                </a:solidFill>
              </a:rPr>
              <a:t>約</a:t>
            </a:r>
            <a:r>
              <a:rPr lang="en-US" altLang="ja-JP" sz="1200" u="sng" dirty="0" smtClean="0">
                <a:solidFill>
                  <a:srgbClr val="FF0000"/>
                </a:solidFill>
              </a:rPr>
              <a:t>15%</a:t>
            </a:r>
            <a:r>
              <a:rPr lang="ja-JP" altLang="en-US" sz="1200" u="sng" dirty="0" smtClean="0">
                <a:solidFill>
                  <a:srgbClr val="FF0000"/>
                </a:solidFill>
              </a:rPr>
              <a:t>減</a:t>
            </a:r>
            <a:endParaRPr lang="ja-JP" altLang="en-US" sz="1200" u="sng" dirty="0">
              <a:solidFill>
                <a:srgbClr val="FF0000"/>
              </a:solidFill>
            </a:endParaRPr>
          </a:p>
        </p:txBody>
      </p:sp>
      <p:sp>
        <p:nvSpPr>
          <p:cNvPr id="70" name="正方形/長方形 69"/>
          <p:cNvSpPr/>
          <p:nvPr/>
        </p:nvSpPr>
        <p:spPr>
          <a:xfrm>
            <a:off x="7345283" y="6004501"/>
            <a:ext cx="798617" cy="276999"/>
          </a:xfrm>
          <a:prstGeom prst="rect">
            <a:avLst/>
          </a:prstGeom>
        </p:spPr>
        <p:txBody>
          <a:bodyPr wrap="none">
            <a:spAutoFit/>
          </a:bodyPr>
          <a:lstStyle/>
          <a:p>
            <a:pPr algn="ctr"/>
            <a:r>
              <a:rPr lang="ja-JP" altLang="en-US" sz="1200" dirty="0" smtClean="0">
                <a:solidFill>
                  <a:srgbClr val="FF0000"/>
                </a:solidFill>
              </a:rPr>
              <a:t>約</a:t>
            </a:r>
            <a:r>
              <a:rPr lang="en-US" altLang="ja-JP" sz="1200" u="sng" dirty="0" smtClean="0">
                <a:solidFill>
                  <a:srgbClr val="FF0000"/>
                </a:solidFill>
              </a:rPr>
              <a:t>0.2%</a:t>
            </a:r>
            <a:r>
              <a:rPr lang="ja-JP" altLang="en-US" sz="1200" u="sng" dirty="0" smtClean="0">
                <a:solidFill>
                  <a:srgbClr val="FF0000"/>
                </a:solidFill>
              </a:rPr>
              <a:t>減</a:t>
            </a:r>
            <a:endParaRPr lang="ja-JP" altLang="en-US" sz="1200" u="sng" dirty="0">
              <a:solidFill>
                <a:srgbClr val="FF0000"/>
              </a:solidFill>
            </a:endParaRPr>
          </a:p>
        </p:txBody>
      </p:sp>
      <p:sp>
        <p:nvSpPr>
          <p:cNvPr id="71" name="環状矢印 70"/>
          <p:cNvSpPr/>
          <p:nvPr/>
        </p:nvSpPr>
        <p:spPr>
          <a:xfrm rot="5400000">
            <a:off x="2643174" y="5966401"/>
            <a:ext cx="357190" cy="357190"/>
          </a:xfrm>
          <a:prstGeom prst="circularArrow">
            <a:avLst>
              <a:gd name="adj1" fmla="val 7827"/>
              <a:gd name="adj2" fmla="val 1142319"/>
              <a:gd name="adj3" fmla="val 20381772"/>
              <a:gd name="adj4" fmla="val 10800000"/>
              <a:gd name="adj5" fmla="val 1493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
        <p:nvSpPr>
          <p:cNvPr id="72" name="環状矢印 71"/>
          <p:cNvSpPr/>
          <p:nvPr/>
        </p:nvSpPr>
        <p:spPr>
          <a:xfrm rot="5400000">
            <a:off x="7072330" y="5966401"/>
            <a:ext cx="357190" cy="357190"/>
          </a:xfrm>
          <a:prstGeom prst="circularArrow">
            <a:avLst>
              <a:gd name="adj1" fmla="val 7827"/>
              <a:gd name="adj2" fmla="val 1142319"/>
              <a:gd name="adj3" fmla="val 20381772"/>
              <a:gd name="adj4" fmla="val 10800000"/>
              <a:gd name="adj5" fmla="val 1493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
        <p:nvSpPr>
          <p:cNvPr id="50" name="正方形/長方形 49"/>
          <p:cNvSpPr/>
          <p:nvPr/>
        </p:nvSpPr>
        <p:spPr>
          <a:xfrm>
            <a:off x="1000100" y="5857892"/>
            <a:ext cx="785818" cy="261610"/>
          </a:xfrm>
          <a:prstGeom prst="rect">
            <a:avLst/>
          </a:prstGeom>
        </p:spPr>
        <p:txBody>
          <a:bodyPr wrap="square">
            <a:spAutoFit/>
          </a:bodyPr>
          <a:lstStyle/>
          <a:p>
            <a:pPr algn="ctr">
              <a:spcBef>
                <a:spcPct val="0"/>
              </a:spcBef>
            </a:pPr>
            <a:r>
              <a:rPr lang="en-US" altLang="ja-JP" sz="1100" dirty="0" smtClean="0">
                <a:solidFill>
                  <a:prstClr val="black"/>
                </a:solidFill>
              </a:rPr>
              <a:t>2010</a:t>
            </a:r>
            <a:r>
              <a:rPr lang="ja-JP" altLang="en-US" sz="1100" dirty="0" smtClean="0">
                <a:solidFill>
                  <a:prstClr val="black"/>
                </a:solidFill>
              </a:rPr>
              <a:t>年</a:t>
            </a:r>
            <a:endParaRPr lang="en-US" altLang="ja-JP" sz="1100" dirty="0" smtClean="0">
              <a:solidFill>
                <a:prstClr val="black"/>
              </a:solidFill>
            </a:endParaRPr>
          </a:p>
        </p:txBody>
      </p:sp>
      <p:sp>
        <p:nvSpPr>
          <p:cNvPr id="56" name="正方形/長方形 55"/>
          <p:cNvSpPr/>
          <p:nvPr/>
        </p:nvSpPr>
        <p:spPr>
          <a:xfrm>
            <a:off x="1000100" y="6118802"/>
            <a:ext cx="785818" cy="261610"/>
          </a:xfrm>
          <a:prstGeom prst="rect">
            <a:avLst/>
          </a:prstGeom>
        </p:spPr>
        <p:txBody>
          <a:bodyPr wrap="square">
            <a:spAutoFit/>
          </a:bodyPr>
          <a:lstStyle/>
          <a:p>
            <a:pPr algn="ctr">
              <a:spcBef>
                <a:spcPct val="0"/>
              </a:spcBef>
            </a:pPr>
            <a:r>
              <a:rPr lang="en-US" altLang="ja-JP" sz="1100" dirty="0" smtClean="0">
                <a:solidFill>
                  <a:prstClr val="black"/>
                </a:solidFill>
              </a:rPr>
              <a:t>2011</a:t>
            </a:r>
            <a:r>
              <a:rPr lang="ja-JP" altLang="en-US" sz="1100" dirty="0" smtClean="0">
                <a:solidFill>
                  <a:prstClr val="black"/>
                </a:solidFill>
              </a:rPr>
              <a:t>年</a:t>
            </a:r>
            <a:endParaRPr lang="ja-JP" altLang="en-US" sz="1100" dirty="0">
              <a:solidFill>
                <a:prstClr val="black"/>
              </a:solidFill>
            </a:endParaRPr>
          </a:p>
        </p:txBody>
      </p:sp>
      <p:pic>
        <p:nvPicPr>
          <p:cNvPr id="59" name="Picture 6"/>
          <p:cNvPicPr>
            <a:picLocks noChangeAspect="1" noChangeArrowheads="1"/>
          </p:cNvPicPr>
          <p:nvPr/>
        </p:nvPicPr>
        <p:blipFill>
          <a:blip r:embed="rId4"/>
          <a:srcRect l="47914" t="53089" r="42698" b="32432"/>
          <a:stretch>
            <a:fillRect/>
          </a:stretch>
        </p:blipFill>
        <p:spPr bwMode="auto">
          <a:xfrm>
            <a:off x="5500693" y="6119831"/>
            <a:ext cx="785819" cy="272494"/>
          </a:xfrm>
          <a:prstGeom prst="rect">
            <a:avLst/>
          </a:prstGeom>
          <a:noFill/>
          <a:ln w="9525">
            <a:noFill/>
            <a:miter lim="800000"/>
            <a:headEnd/>
            <a:tailEnd/>
          </a:ln>
          <a:effectLst/>
        </p:spPr>
      </p:pic>
      <p:pic>
        <p:nvPicPr>
          <p:cNvPr id="60" name="Picture 6"/>
          <p:cNvPicPr>
            <a:picLocks noChangeAspect="1" noChangeArrowheads="1"/>
          </p:cNvPicPr>
          <p:nvPr/>
        </p:nvPicPr>
        <p:blipFill>
          <a:blip r:embed="rId4"/>
          <a:srcRect l="47914" t="20512" r="42698" b="65009"/>
          <a:stretch>
            <a:fillRect/>
          </a:stretch>
        </p:blipFill>
        <p:spPr bwMode="auto">
          <a:xfrm>
            <a:off x="5500693" y="5857892"/>
            <a:ext cx="785819" cy="272494"/>
          </a:xfrm>
          <a:prstGeom prst="rect">
            <a:avLst/>
          </a:prstGeom>
          <a:noFill/>
          <a:ln w="9525">
            <a:noFill/>
            <a:miter lim="800000"/>
            <a:headEnd/>
            <a:tailEnd/>
          </a:ln>
          <a:effectLst/>
        </p:spPr>
      </p:pic>
      <p:sp>
        <p:nvSpPr>
          <p:cNvPr id="62" name="正方形/長方形 61"/>
          <p:cNvSpPr/>
          <p:nvPr/>
        </p:nvSpPr>
        <p:spPr>
          <a:xfrm>
            <a:off x="5500694" y="5857892"/>
            <a:ext cx="785818" cy="261610"/>
          </a:xfrm>
          <a:prstGeom prst="rect">
            <a:avLst/>
          </a:prstGeom>
        </p:spPr>
        <p:txBody>
          <a:bodyPr wrap="square">
            <a:spAutoFit/>
          </a:bodyPr>
          <a:lstStyle/>
          <a:p>
            <a:pPr algn="ctr">
              <a:spcBef>
                <a:spcPct val="0"/>
              </a:spcBef>
            </a:pPr>
            <a:r>
              <a:rPr lang="en-US" altLang="ja-JP" sz="1100" dirty="0" smtClean="0">
                <a:solidFill>
                  <a:prstClr val="black"/>
                </a:solidFill>
              </a:rPr>
              <a:t>2010</a:t>
            </a:r>
            <a:r>
              <a:rPr lang="ja-JP" altLang="en-US" sz="1100" dirty="0" smtClean="0">
                <a:solidFill>
                  <a:prstClr val="black"/>
                </a:solidFill>
              </a:rPr>
              <a:t>年</a:t>
            </a:r>
            <a:endParaRPr lang="en-US" altLang="ja-JP" sz="1100" dirty="0" smtClean="0">
              <a:solidFill>
                <a:prstClr val="black"/>
              </a:solidFill>
            </a:endParaRPr>
          </a:p>
        </p:txBody>
      </p:sp>
      <p:sp>
        <p:nvSpPr>
          <p:cNvPr id="63" name="正方形/長方形 62"/>
          <p:cNvSpPr/>
          <p:nvPr/>
        </p:nvSpPr>
        <p:spPr>
          <a:xfrm>
            <a:off x="5500694" y="6118802"/>
            <a:ext cx="785818" cy="261610"/>
          </a:xfrm>
          <a:prstGeom prst="rect">
            <a:avLst/>
          </a:prstGeom>
        </p:spPr>
        <p:txBody>
          <a:bodyPr wrap="square">
            <a:spAutoFit/>
          </a:bodyPr>
          <a:lstStyle/>
          <a:p>
            <a:pPr algn="ctr">
              <a:spcBef>
                <a:spcPct val="0"/>
              </a:spcBef>
            </a:pPr>
            <a:r>
              <a:rPr lang="en-US" altLang="ja-JP" sz="1100" dirty="0" smtClean="0">
                <a:solidFill>
                  <a:prstClr val="black"/>
                </a:solidFill>
              </a:rPr>
              <a:t>2011</a:t>
            </a:r>
            <a:r>
              <a:rPr lang="ja-JP" altLang="en-US" sz="1100" dirty="0" smtClean="0">
                <a:solidFill>
                  <a:prstClr val="black"/>
                </a:solidFill>
              </a:rPr>
              <a:t>年</a:t>
            </a:r>
            <a:endParaRPr lang="ja-JP" altLang="en-US" sz="1100" dirty="0">
              <a:solidFill>
                <a:prstClr val="black"/>
              </a:solidFill>
            </a:endParaRPr>
          </a:p>
        </p:txBody>
      </p:sp>
      <p:sp>
        <p:nvSpPr>
          <p:cNvPr id="48" name="正方形/長方形 47"/>
          <p:cNvSpPr/>
          <p:nvPr/>
        </p:nvSpPr>
        <p:spPr>
          <a:xfrm>
            <a:off x="6143636" y="5865616"/>
            <a:ext cx="1285884" cy="276999"/>
          </a:xfrm>
          <a:prstGeom prst="rect">
            <a:avLst/>
          </a:prstGeom>
        </p:spPr>
        <p:txBody>
          <a:bodyPr wrap="square">
            <a:spAutoFit/>
          </a:bodyPr>
          <a:lstStyle/>
          <a:p>
            <a:pPr>
              <a:spcBef>
                <a:spcPct val="0"/>
              </a:spcBef>
            </a:pPr>
            <a:r>
              <a:rPr lang="ja-JP" altLang="en-US" sz="1200" dirty="0" smtClean="0">
                <a:solidFill>
                  <a:prstClr val="black"/>
                </a:solidFill>
              </a:rPr>
              <a:t>： 約</a:t>
            </a:r>
            <a:r>
              <a:rPr lang="en-US" altLang="ja-JP" sz="1200" dirty="0" smtClean="0">
                <a:solidFill>
                  <a:prstClr val="black"/>
                </a:solidFill>
              </a:rPr>
              <a:t>114</a:t>
            </a:r>
            <a:r>
              <a:rPr lang="ja-JP" altLang="en-US" sz="1200" dirty="0" smtClean="0">
                <a:solidFill>
                  <a:prstClr val="black"/>
                </a:solidFill>
              </a:rPr>
              <a:t>億</a:t>
            </a:r>
            <a:r>
              <a:rPr lang="en-US" altLang="ja-JP" sz="1200" dirty="0" smtClean="0">
                <a:solidFill>
                  <a:prstClr val="black"/>
                </a:solidFill>
              </a:rPr>
              <a:t>kWh</a:t>
            </a:r>
          </a:p>
        </p:txBody>
      </p:sp>
      <p:sp>
        <p:nvSpPr>
          <p:cNvPr id="49" name="正方形/長方形 48"/>
          <p:cNvSpPr/>
          <p:nvPr/>
        </p:nvSpPr>
        <p:spPr>
          <a:xfrm>
            <a:off x="6143636" y="6118802"/>
            <a:ext cx="1285884" cy="276999"/>
          </a:xfrm>
          <a:prstGeom prst="rect">
            <a:avLst/>
          </a:prstGeom>
        </p:spPr>
        <p:txBody>
          <a:bodyPr wrap="square">
            <a:spAutoFit/>
          </a:bodyPr>
          <a:lstStyle/>
          <a:p>
            <a:pPr>
              <a:spcBef>
                <a:spcPct val="0"/>
              </a:spcBef>
            </a:pPr>
            <a:r>
              <a:rPr lang="ja-JP" altLang="en-US" sz="1200" dirty="0" smtClean="0">
                <a:solidFill>
                  <a:prstClr val="black"/>
                </a:solidFill>
              </a:rPr>
              <a:t>： 約</a:t>
            </a:r>
            <a:r>
              <a:rPr lang="en-US" altLang="ja-JP" sz="1200" dirty="0" smtClean="0">
                <a:solidFill>
                  <a:prstClr val="black"/>
                </a:solidFill>
              </a:rPr>
              <a:t>113</a:t>
            </a:r>
            <a:r>
              <a:rPr lang="ja-JP" altLang="en-US" sz="1200" dirty="0" smtClean="0">
                <a:solidFill>
                  <a:prstClr val="black"/>
                </a:solidFill>
              </a:rPr>
              <a:t>億</a:t>
            </a:r>
            <a:r>
              <a:rPr lang="en-US" altLang="ja-JP" sz="1200" dirty="0" smtClean="0">
                <a:solidFill>
                  <a:prstClr val="black"/>
                </a:solidFill>
              </a:rPr>
              <a:t>kWh</a:t>
            </a:r>
            <a:endParaRPr lang="ja-JP" altLang="en-US" sz="1200" dirty="0">
              <a:solidFill>
                <a:prstClr val="black"/>
              </a:solidFill>
            </a:endParaRPr>
          </a:p>
        </p:txBody>
      </p:sp>
      <p:sp>
        <p:nvSpPr>
          <p:cNvPr id="41" name="テキスト ボックス 40"/>
          <p:cNvSpPr txBox="1"/>
          <p:nvPr/>
        </p:nvSpPr>
        <p:spPr>
          <a:xfrm>
            <a:off x="714348" y="5609211"/>
            <a:ext cx="2928958" cy="785818"/>
          </a:xfrm>
          <a:prstGeom prst="rect">
            <a:avLst/>
          </a:prstGeom>
          <a:noFill/>
          <a:ln>
            <a:solidFill>
              <a:schemeClr val="tx1"/>
            </a:solidFill>
          </a:ln>
          <a:effectLst/>
        </p:spPr>
        <p:txBody>
          <a:bodyPr wrap="square" rtlCol="0">
            <a:noAutofit/>
          </a:bodyPr>
          <a:lstStyle/>
          <a:p>
            <a:pPr marL="180000" lvl="1" indent="-180000"/>
            <a:r>
              <a:rPr lang="ja-JP" altLang="en-US" sz="1200" dirty="0" smtClean="0">
                <a:solidFill>
                  <a:prstClr val="black"/>
                </a:solidFill>
                <a:latin typeface="ＭＳ Ｐゴシック" pitchFamily="50" charset="-128"/>
              </a:rPr>
              <a:t>月間電力消費量（図中の面積に相当）</a:t>
            </a:r>
            <a:endParaRPr lang="en-US" altLang="ja-JP" sz="1100" dirty="0" smtClean="0">
              <a:solidFill>
                <a:prstClr val="black"/>
              </a:solidFill>
              <a:latin typeface="ＭＳ Ｐゴシック" pitchFamily="50" charset="-128"/>
            </a:endParaRPr>
          </a:p>
        </p:txBody>
      </p:sp>
    </p:spTree>
    <p:extLst>
      <p:ext uri="{BB962C8B-B14F-4D97-AF65-F5344CB8AC3E}">
        <p14:creationId xmlns:p14="http://schemas.microsoft.com/office/powerpoint/2010/main" val="14612297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571480"/>
          </a:xfrm>
        </p:spPr>
        <p:txBody>
          <a:bodyPr>
            <a:normAutofit/>
          </a:bodyPr>
          <a:lstStyle/>
          <a:p>
            <a:pPr marL="180000" lvl="1" indent="-180000" algn="ctr">
              <a:spcBef>
                <a:spcPts val="600"/>
              </a:spcBef>
              <a:spcAft>
                <a:spcPts val="600"/>
              </a:spcAft>
            </a:pPr>
            <a:r>
              <a:rPr lang="ja-JP" altLang="en-US" sz="2400" dirty="0" smtClean="0">
                <a:latin typeface="ＭＳ Ｐゴシック" pitchFamily="50" charset="-128"/>
                <a:ea typeface="ＭＳ Ｐゴシック" pitchFamily="50" charset="-128"/>
              </a:rPr>
              <a:t>各電力会社の電力需給情報の公開状況</a:t>
            </a:r>
            <a:endParaRPr lang="en-US" altLang="ja-JP" sz="24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30</a:t>
            </a:fld>
            <a:endParaRPr lang="ja-JP" altLang="en-US">
              <a:solidFill>
                <a:prstClr val="black"/>
              </a:solidFill>
            </a:endParaRPr>
          </a:p>
        </p:txBody>
      </p:sp>
      <p:sp>
        <p:nvSpPr>
          <p:cNvPr id="13" name="テキスト ボックス 12"/>
          <p:cNvSpPr txBox="1"/>
          <p:nvPr/>
        </p:nvSpPr>
        <p:spPr>
          <a:xfrm>
            <a:off x="214282" y="714356"/>
            <a:ext cx="8715436" cy="1077218"/>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180000" lvl="1" indent="-180000">
              <a:buFont typeface="Arial" pitchFamily="34" charset="0"/>
              <a:buChar char="•"/>
            </a:pPr>
            <a:r>
              <a:rPr lang="ja-JP" altLang="en-US" sz="1600" dirty="0" smtClean="0">
                <a:solidFill>
                  <a:prstClr val="black"/>
                </a:solidFill>
                <a:latin typeface="ＭＳ Ｐゴシック" pitchFamily="50" charset="-128"/>
              </a:rPr>
              <a:t>節電対策を検討するにあたって、日・時刻ごとの発電容量、電力需要を種別</a:t>
            </a:r>
            <a:r>
              <a:rPr lang="ja-JP" altLang="en-US" sz="1400" dirty="0" smtClean="0">
                <a:solidFill>
                  <a:prstClr val="black"/>
                </a:solidFill>
                <a:latin typeface="ＭＳ Ｐゴシック" pitchFamily="50" charset="-128"/>
              </a:rPr>
              <a:t>（電源種、需要用途種等）</a:t>
            </a:r>
            <a:r>
              <a:rPr lang="ja-JP" altLang="en-US" sz="1600" dirty="0" smtClean="0">
                <a:solidFill>
                  <a:prstClr val="black"/>
                </a:solidFill>
                <a:latin typeface="ＭＳ Ｐゴシック" pitchFamily="50" charset="-128"/>
              </a:rPr>
              <a:t>に把握する必要があるが、いずれのデータについても各電力会社は一次データを公表していない。</a:t>
            </a:r>
            <a:endParaRPr lang="en-US" altLang="ja-JP" sz="1600" dirty="0" smtClean="0">
              <a:solidFill>
                <a:prstClr val="black"/>
              </a:solidFill>
              <a:latin typeface="ＭＳ Ｐゴシック" pitchFamily="50" charset="-128"/>
            </a:endParaRPr>
          </a:p>
          <a:p>
            <a:pPr marL="180000" lvl="1" indent="-180000">
              <a:buFont typeface="Arial" pitchFamily="34" charset="0"/>
              <a:buChar char="•"/>
            </a:pPr>
            <a:r>
              <a:rPr lang="ja-JP" altLang="en-US" sz="1600" dirty="0" smtClean="0">
                <a:solidFill>
                  <a:prstClr val="black"/>
                </a:solidFill>
                <a:latin typeface="ＭＳ Ｐゴシック" pitchFamily="50" charset="-128"/>
              </a:rPr>
              <a:t>東京電力は震災後の電力需給逼迫を受け、電力負荷曲線を逐次公開している。ただし需要用途別等の内訳は公開されていない。</a:t>
            </a:r>
            <a:endParaRPr lang="en-US" altLang="ja-JP" sz="1600" dirty="0" smtClean="0">
              <a:solidFill>
                <a:prstClr val="black"/>
              </a:solidFill>
              <a:latin typeface="ＭＳ Ｐゴシック" pitchFamily="50" charset="-128"/>
            </a:endParaRPr>
          </a:p>
        </p:txBody>
      </p:sp>
      <p:graphicFrame>
        <p:nvGraphicFramePr>
          <p:cNvPr id="6" name="表 5"/>
          <p:cNvGraphicFramePr>
            <a:graphicFrameLocks noGrp="1"/>
          </p:cNvGraphicFramePr>
          <p:nvPr/>
        </p:nvGraphicFramePr>
        <p:xfrm>
          <a:off x="357158" y="2214555"/>
          <a:ext cx="8497787" cy="4328160"/>
        </p:xfrm>
        <a:graphic>
          <a:graphicData uri="http://schemas.openxmlformats.org/drawingml/2006/table">
            <a:tbl>
              <a:tblPr firstRow="1" bandRow="1">
                <a:tableStyleId>{5C22544A-7EE6-4342-B048-85BDC9FD1C3A}</a:tableStyleId>
              </a:tblPr>
              <a:tblGrid>
                <a:gridCol w="2000264"/>
                <a:gridCol w="2143140"/>
                <a:gridCol w="2211243"/>
                <a:gridCol w="2143140"/>
              </a:tblGrid>
              <a:tr h="440726">
                <a:tc>
                  <a:txBody>
                    <a:bodyPr/>
                    <a:lstStyle/>
                    <a:p>
                      <a:endParaRPr kumimoji="1" lang="ja-JP" altLang="en-US" sz="1600" dirty="0"/>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600" dirty="0" smtClean="0"/>
                        <a:t>東京電力</a:t>
                      </a:r>
                      <a:endParaRPr kumimoji="1" lang="en-US" altLang="ja-JP" sz="1600" dirty="0" smtClean="0"/>
                    </a:p>
                    <a:p>
                      <a:pPr algn="ctr"/>
                      <a:r>
                        <a:rPr kumimoji="1" lang="ja-JP" altLang="en-US" sz="1200" dirty="0" smtClean="0"/>
                        <a:t>（括弧内は震災前）</a:t>
                      </a:r>
                      <a:endParaRPr kumimoji="1" lang="ja-JP" altLang="en-US" sz="1200" dirty="0"/>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600" dirty="0" smtClean="0"/>
                        <a:t>中部電力</a:t>
                      </a:r>
                      <a:endParaRPr kumimoji="1" lang="ja-JP" altLang="en-US" sz="1600" dirty="0"/>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600" dirty="0" smtClean="0"/>
                        <a:t>全国</a:t>
                      </a:r>
                      <a:endParaRPr kumimoji="1" lang="en-US" altLang="ja-JP" sz="1600" dirty="0" smtClean="0"/>
                    </a:p>
                    <a:p>
                      <a:pPr algn="ctr"/>
                      <a:r>
                        <a:rPr kumimoji="1" lang="ja-JP" altLang="en-US" sz="1200" dirty="0" smtClean="0"/>
                        <a:t>（電気事業連合会）</a:t>
                      </a:r>
                      <a:endParaRPr kumimoji="1" lang="ja-JP" altLang="en-US" sz="1200" dirty="0"/>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5176">
                <a:tc rowSpan="2">
                  <a:txBody>
                    <a:bodyPr/>
                    <a:lstStyle/>
                    <a:p>
                      <a:r>
                        <a:rPr kumimoji="1" lang="ja-JP" altLang="en-US" sz="1600" dirty="0" smtClean="0"/>
                        <a:t>発電容量</a:t>
                      </a:r>
                      <a:r>
                        <a:rPr kumimoji="1" lang="ja-JP" altLang="en-US" sz="1400" dirty="0" smtClean="0"/>
                        <a:t>（日・時刻別）</a:t>
                      </a:r>
                      <a:endParaRPr kumimoji="1" lang="en-US" altLang="ja-JP" sz="1600" dirty="0" smtClean="0"/>
                    </a:p>
                    <a:p>
                      <a:r>
                        <a:rPr kumimoji="1" lang="ja-JP" altLang="en-US" sz="1600" dirty="0" smtClean="0"/>
                        <a:t>（</a:t>
                      </a:r>
                      <a:r>
                        <a:rPr kumimoji="1" lang="en-US" altLang="ja-JP" sz="1600" dirty="0" smtClean="0"/>
                        <a:t>kW</a:t>
                      </a:r>
                      <a:r>
                        <a:rPr kumimoji="1" lang="ja-JP" altLang="en-US" sz="1600" dirty="0" smtClean="0"/>
                        <a:t>）</a:t>
                      </a:r>
                      <a:endParaRPr kumimoji="1" lang="ja-JP" altLang="en-US" sz="1600" dirty="0"/>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l"/>
                      <a:r>
                        <a:rPr kumimoji="1" lang="ja-JP" altLang="en-US" sz="1600" dirty="0" smtClean="0"/>
                        <a:t>　　（</a:t>
                      </a:r>
                      <a:r>
                        <a:rPr kumimoji="1" lang="en-US" altLang="ja-JP" sz="1600" dirty="0" smtClean="0"/>
                        <a:t>×</a:t>
                      </a:r>
                      <a:r>
                        <a:rPr kumimoji="1" lang="ja-JP" altLang="en-US" sz="1600" dirty="0" smtClean="0"/>
                        <a:t>） → △</a:t>
                      </a:r>
                      <a:endParaRPr kumimoji="1" lang="en-US" altLang="ja-JP" sz="1600" dirty="0" smtClean="0"/>
                    </a:p>
                  </a:txBody>
                  <a:tcPr marL="45720" marR="4572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ctr"/>
                      <a:r>
                        <a:rPr kumimoji="1" lang="en-US" altLang="ja-JP" sz="1600" dirty="0" smtClean="0"/>
                        <a:t>×</a:t>
                      </a:r>
                      <a:endParaRPr kumimoji="1" lang="ja-JP" altLang="en-US" sz="1600" dirty="0"/>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ctr"/>
                      <a:r>
                        <a:rPr kumimoji="1" lang="en-US" altLang="ja-JP" sz="1600" dirty="0" smtClean="0"/>
                        <a:t>×</a:t>
                      </a:r>
                      <a:endParaRPr kumimoji="1" lang="ja-JP" altLang="en-US" sz="1600" dirty="0"/>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r>
              <a:tr h="233326">
                <a:tc vMerge="1">
                  <a:txBody>
                    <a:bodyPr/>
                    <a:lstStyle/>
                    <a:p>
                      <a:endParaRPr kumimoji="1" lang="ja-JP" altLang="en-US" sz="16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l"/>
                      <a:r>
                        <a:rPr kumimoji="1" lang="ja-JP" altLang="en-US" sz="1200" dirty="0" smtClean="0"/>
                        <a:t>ピーク時供給力を毎日公開</a:t>
                      </a:r>
                      <a:endParaRPr kumimoji="1" lang="en-US" altLang="ja-JP" sz="1200" dirty="0" smtClean="0"/>
                    </a:p>
                    <a:p>
                      <a:pPr algn="l"/>
                      <a:r>
                        <a:rPr kumimoji="1" lang="ja-JP" altLang="en-US" sz="1200" dirty="0" smtClean="0"/>
                        <a:t>（電源種別内訳は不明）</a:t>
                      </a:r>
                      <a:endParaRPr kumimoji="1" lang="ja-JP" altLang="en-US" sz="1200" dirty="0"/>
                    </a:p>
                  </a:txBody>
                  <a:tcPr marL="45720" marR="4572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l"/>
                      <a:r>
                        <a:rPr kumimoji="1" lang="ja-JP" altLang="en-US" sz="1200" dirty="0" smtClean="0"/>
                        <a:t>年度末総量のみ公開</a:t>
                      </a:r>
                      <a:endParaRPr kumimoji="1" lang="ja-JP" altLang="en-US" sz="1200" dirty="0"/>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年度末総量のみ公開</a:t>
                      </a:r>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r>
              <a:tr h="285176">
                <a:tc rowSpan="2">
                  <a:txBody>
                    <a:bodyPr/>
                    <a:lstStyle/>
                    <a:p>
                      <a:r>
                        <a:rPr kumimoji="1" lang="ja-JP" altLang="en-US" sz="1600" dirty="0" smtClean="0"/>
                        <a:t>電力需要</a:t>
                      </a:r>
                      <a:r>
                        <a:rPr kumimoji="1" lang="ja-JP" altLang="en-US" sz="1400" dirty="0" smtClean="0"/>
                        <a:t>（日・時刻別）</a:t>
                      </a:r>
                      <a:endParaRPr kumimoji="1" lang="en-US" altLang="ja-JP" sz="1600" dirty="0" smtClean="0"/>
                    </a:p>
                    <a:p>
                      <a:r>
                        <a:rPr kumimoji="1" lang="ja-JP" altLang="en-US" sz="1600" dirty="0" smtClean="0"/>
                        <a:t>（</a:t>
                      </a:r>
                      <a:r>
                        <a:rPr kumimoji="1" lang="en-US" altLang="ja-JP" sz="1600" dirty="0" smtClean="0"/>
                        <a:t>kW</a:t>
                      </a:r>
                      <a:r>
                        <a:rPr kumimoji="1" lang="ja-JP" altLang="en-US" sz="1600" dirty="0" smtClean="0"/>
                        <a:t>）</a:t>
                      </a:r>
                      <a:endParaRPr kumimoji="1" lang="ja-JP" altLang="en-US" sz="16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l"/>
                      <a:r>
                        <a:rPr kumimoji="1" lang="ja-JP" altLang="en-US" sz="1600" dirty="0" smtClean="0"/>
                        <a:t>　　（</a:t>
                      </a:r>
                      <a:r>
                        <a:rPr kumimoji="1" lang="en-US" altLang="ja-JP" sz="1600" dirty="0" smtClean="0"/>
                        <a:t>×</a:t>
                      </a:r>
                      <a:r>
                        <a:rPr kumimoji="1" lang="ja-JP" altLang="en-US" sz="1600" dirty="0" smtClean="0"/>
                        <a:t>） → △</a:t>
                      </a:r>
                      <a:endParaRPr kumimoji="1" lang="en-US" altLang="ja-JP" sz="1600" dirty="0" smtClean="0"/>
                    </a:p>
                  </a:txBody>
                  <a:tcPr marL="45720" marR="45720" anchor="ctr">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9EFF7"/>
                    </a:solidFill>
                  </a:tcPr>
                </a:tc>
                <a:tc>
                  <a:txBody>
                    <a:bodyPr/>
                    <a:lstStyle/>
                    <a:p>
                      <a:pPr algn="ctr"/>
                      <a:r>
                        <a:rPr kumimoji="1" lang="en-US" altLang="ja-JP" sz="1600" dirty="0" smtClean="0"/>
                        <a:t>×</a:t>
                      </a:r>
                      <a:endParaRPr kumimoji="1" lang="ja-JP" altLang="en-US" sz="16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ctr"/>
                      <a:r>
                        <a:rPr kumimoji="1" lang="en-US" altLang="ja-JP" sz="1600" dirty="0" smtClean="0"/>
                        <a:t>×</a:t>
                      </a:r>
                      <a:endParaRPr kumimoji="1" lang="ja-JP" altLang="en-US" sz="16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9EFF7"/>
                    </a:solidFill>
                  </a:tcPr>
                </a:tc>
              </a:tr>
              <a:tr h="544427">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震災後、電力負荷曲線を逐次公開。（需要用途ごとの内訳は不明）</a:t>
                      </a:r>
                    </a:p>
                  </a:txBody>
                  <a:tcPr marL="45720" marR="4572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l"/>
                      <a:r>
                        <a:rPr kumimoji="1" lang="ja-JP" altLang="en-US" sz="1200" dirty="0" smtClean="0"/>
                        <a:t>年間の最大電力（ピーク時）の総量のみ公開</a:t>
                      </a:r>
                      <a:endParaRPr kumimoji="1" lang="ja-JP" altLang="en-US" sz="1200" dirty="0"/>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l"/>
                      <a:r>
                        <a:rPr kumimoji="1" lang="ja-JP" altLang="en-US" sz="1200" dirty="0" smtClean="0"/>
                        <a:t>年間の最大電力（ピーク時）の総量のみ公開</a:t>
                      </a:r>
                      <a:endParaRPr kumimoji="1" lang="ja-JP" altLang="en-US" sz="1200" dirty="0"/>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r>
              <a:tr h="285176">
                <a:tc rowSpan="2">
                  <a:txBody>
                    <a:bodyPr/>
                    <a:lstStyle/>
                    <a:p>
                      <a:r>
                        <a:rPr kumimoji="1" lang="ja-JP" altLang="en-US" sz="1600" dirty="0" smtClean="0"/>
                        <a:t>年間・期間電力需給</a:t>
                      </a:r>
                      <a:endParaRPr kumimoji="1" lang="en-US" altLang="ja-JP" sz="1600" dirty="0" smtClean="0"/>
                    </a:p>
                    <a:p>
                      <a:r>
                        <a:rPr kumimoji="1" lang="ja-JP" altLang="en-US" sz="1400" dirty="0" smtClean="0"/>
                        <a:t>（総発電量、総販売量等）</a:t>
                      </a:r>
                      <a:endParaRPr kumimoji="1" lang="en-US" altLang="ja-JP" sz="1400" dirty="0" smtClean="0"/>
                    </a:p>
                    <a:p>
                      <a:r>
                        <a:rPr kumimoji="1" lang="ja-JP" altLang="en-US" sz="1600" dirty="0" smtClean="0"/>
                        <a:t>（</a:t>
                      </a:r>
                      <a:r>
                        <a:rPr kumimoji="1" lang="en-US" altLang="ja-JP" sz="1600" dirty="0" smtClean="0"/>
                        <a:t>kWh</a:t>
                      </a:r>
                      <a:r>
                        <a:rPr kumimoji="1" lang="ja-JP" altLang="en-US" sz="1600" dirty="0" smtClean="0"/>
                        <a:t>）</a:t>
                      </a:r>
                      <a:endParaRPr kumimoji="1" lang="ja-JP" altLang="en-US" sz="16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a:t>
                      </a:r>
                    </a:p>
                  </a:txBody>
                  <a:tcPr marL="45720" marR="45720" anchor="ctr">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600" smtClean="0"/>
                        <a:t>△</a:t>
                      </a:r>
                      <a:endParaRPr kumimoji="1" lang="ja-JP" altLang="en-US" sz="1600" dirty="0" smtClean="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ctr"/>
                      <a:r>
                        <a:rPr kumimoji="1" lang="ja-JP" altLang="en-US" sz="1600" dirty="0" smtClean="0"/>
                        <a:t>△</a:t>
                      </a:r>
                      <a:endParaRPr kumimoji="1" lang="ja-JP" altLang="en-US" sz="16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r>
              <a:tr h="388876">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発電量、販売電力量の年度推移を公開</a:t>
                      </a:r>
                    </a:p>
                  </a:txBody>
                  <a:tcPr marL="45720" marR="4572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発電量、販売電力量の年度推移を公開</a:t>
                      </a:r>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l"/>
                      <a:r>
                        <a:rPr kumimoji="1" lang="ja-JP" altLang="en-US" sz="1200" dirty="0" smtClean="0"/>
                        <a:t>毎月、需要種別の電力消費量を公開（電力需要実績）</a:t>
                      </a:r>
                      <a:endParaRPr kumimoji="1" lang="ja-JP" altLang="en-US" sz="1200" dirty="0"/>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r>
              <a:tr h="285176">
                <a:tc rowSpan="2">
                  <a:txBody>
                    <a:bodyPr/>
                    <a:lstStyle/>
                    <a:p>
                      <a:r>
                        <a:rPr kumimoji="1" lang="ja-JP" altLang="en-US" sz="1600" dirty="0" smtClean="0"/>
                        <a:t>（電力価格）</a:t>
                      </a:r>
                      <a:endParaRPr kumimoji="1" lang="ja-JP" altLang="en-US" sz="16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600" kern="1200" smtClean="0">
                          <a:solidFill>
                            <a:prstClr val="black"/>
                          </a:solidFill>
                          <a:latin typeface="+mn-lt"/>
                          <a:ea typeface="+mn-ea"/>
                          <a:cs typeface="+mn-cs"/>
                        </a:rPr>
                        <a:t>○</a:t>
                      </a:r>
                      <a:endParaRPr kumimoji="1" lang="ja-JP" altLang="en-US" sz="2000" dirty="0" smtClean="0"/>
                    </a:p>
                  </a:txBody>
                  <a:tcPr marL="45720" marR="45720" anchor="ctr">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ctr"/>
                      <a:r>
                        <a:rPr kumimoji="1" lang="ja-JP" altLang="en-US" sz="1600" kern="1200" dirty="0" smtClean="0">
                          <a:solidFill>
                            <a:prstClr val="black"/>
                          </a:solidFill>
                          <a:latin typeface="+mn-lt"/>
                          <a:ea typeface="+mn-ea"/>
                          <a:cs typeface="+mn-cs"/>
                        </a:rPr>
                        <a:t>○</a:t>
                      </a:r>
                      <a:endParaRPr kumimoji="1" lang="ja-JP" altLang="en-US" sz="20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ctr"/>
                      <a:r>
                        <a:rPr kumimoji="1" lang="en-US" altLang="ja-JP" sz="1600" dirty="0" smtClean="0"/>
                        <a:t>×</a:t>
                      </a:r>
                      <a:endParaRPr kumimoji="1" lang="ja-JP" altLang="en-US" sz="16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r>
              <a:tr h="233326">
                <a:tc vMerge="1">
                  <a:txBody>
                    <a:bodyPr/>
                    <a:lstStyle/>
                    <a:p>
                      <a:endParaRPr kumimoji="1" lang="ja-JP" altLang="en-US" sz="1600" dirty="0"/>
                    </a:p>
                  </a:txBody>
                  <a:tcPr marL="45720" marR="4572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契約種ごとに電力単価表を公開</a:t>
                      </a:r>
                    </a:p>
                  </a:txBody>
                  <a:tcPr marL="45720" marR="4572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l"/>
                      <a:r>
                        <a:rPr kumimoji="1" lang="ja-JP" altLang="en-US" sz="1200" dirty="0" smtClean="0"/>
                        <a:t>契約種ごとに電力単価表を公開</a:t>
                      </a:r>
                      <a:endParaRPr kumimoji="1" lang="ja-JP" altLang="en-US" sz="1200" dirty="0"/>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c>
                  <a:txBody>
                    <a:bodyPr/>
                    <a:lstStyle/>
                    <a:p>
                      <a:pPr algn="l"/>
                      <a:endParaRPr kumimoji="1" lang="ja-JP" altLang="en-US" sz="1200" dirty="0"/>
                    </a:p>
                  </a:txBody>
                  <a:tcPr marL="45720" marR="45720" anchor="ctr">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9EFF7"/>
                    </a:solidFill>
                  </a:tcPr>
                </a:tc>
              </a:tr>
              <a:tr h="2333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prstClr val="black"/>
                        </a:solidFill>
                        <a:latin typeface="+mn-lt"/>
                        <a:ea typeface="+mn-ea"/>
                        <a:cs typeface="+mn-cs"/>
                      </a:endParaRPr>
                    </a:p>
                  </a:txBody>
                  <a:tcPr marL="45720" marR="45720">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prstClr val="black"/>
                          </a:solidFill>
                          <a:latin typeface="+mn-lt"/>
                          <a:ea typeface="+mn-ea"/>
                          <a:cs typeface="+mn-cs"/>
                        </a:rPr>
                        <a:t>○：日時・</a:t>
                      </a:r>
                      <a:r>
                        <a:rPr lang="ja-JP" altLang="en-US" sz="1200" dirty="0" smtClean="0">
                          <a:solidFill>
                            <a:prstClr val="black"/>
                          </a:solidFill>
                        </a:rPr>
                        <a:t>種別</a:t>
                      </a:r>
                      <a:r>
                        <a:rPr lang="ja-JP" altLang="en-US" sz="1100" dirty="0" smtClean="0">
                          <a:solidFill>
                            <a:prstClr val="black"/>
                          </a:solidFill>
                        </a:rPr>
                        <a:t>（発電種、需要用途等）</a:t>
                      </a:r>
                      <a:r>
                        <a:rPr lang="ja-JP" altLang="en-US" sz="1200" dirty="0" smtClean="0">
                          <a:solidFill>
                            <a:prstClr val="black"/>
                          </a:solidFill>
                        </a:rPr>
                        <a:t>両方</a:t>
                      </a:r>
                      <a:r>
                        <a:rPr kumimoji="1" lang="ja-JP" altLang="en-US" sz="1200" kern="1200" dirty="0" smtClean="0">
                          <a:solidFill>
                            <a:prstClr val="black"/>
                          </a:solidFill>
                          <a:latin typeface="+mn-lt"/>
                          <a:ea typeface="+mn-ea"/>
                          <a:cs typeface="+mn-cs"/>
                        </a:rPr>
                        <a:t>のデータを公開</a:t>
                      </a:r>
                      <a:endParaRPr kumimoji="1" lang="en-US" altLang="ja-JP" sz="1200" kern="1200" dirty="0" smtClean="0">
                        <a:solidFill>
                          <a:prstClr val="black"/>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prstClr val="black"/>
                          </a:solidFill>
                          <a:latin typeface="+mn-lt"/>
                          <a:ea typeface="+mn-ea"/>
                          <a:cs typeface="+mn-cs"/>
                        </a:rPr>
                        <a:t>△：日時・</a:t>
                      </a:r>
                      <a:r>
                        <a:rPr lang="ja-JP" altLang="en-US" sz="1200" dirty="0" smtClean="0">
                          <a:solidFill>
                            <a:prstClr val="black"/>
                          </a:solidFill>
                        </a:rPr>
                        <a:t>種別</a:t>
                      </a:r>
                      <a:r>
                        <a:rPr lang="ja-JP" altLang="en-US" sz="1100" dirty="0" smtClean="0">
                          <a:solidFill>
                            <a:prstClr val="black"/>
                          </a:solidFill>
                        </a:rPr>
                        <a:t>（発電種、需要用途等）</a:t>
                      </a:r>
                      <a:r>
                        <a:rPr lang="ja-JP" altLang="en-US" sz="1200" dirty="0" smtClean="0">
                          <a:solidFill>
                            <a:prstClr val="black"/>
                          </a:solidFill>
                        </a:rPr>
                        <a:t>いずれか</a:t>
                      </a:r>
                      <a:r>
                        <a:rPr kumimoji="1" lang="ja-JP" altLang="en-US" sz="1200" kern="1200" dirty="0" smtClean="0">
                          <a:solidFill>
                            <a:prstClr val="black"/>
                          </a:solidFill>
                          <a:latin typeface="+mn-lt"/>
                          <a:ea typeface="+mn-ea"/>
                          <a:cs typeface="+mn-cs"/>
                        </a:rPr>
                        <a:t>のデータを公開</a:t>
                      </a:r>
                      <a:endParaRPr kumimoji="1" lang="en-US" altLang="ja-JP" sz="1200" kern="1200" dirty="0" smtClean="0">
                        <a:solidFill>
                          <a:prstClr val="black"/>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prstClr val="black"/>
                          </a:solidFill>
                          <a:latin typeface="+mn-lt"/>
                          <a:ea typeface="+mn-ea"/>
                          <a:cs typeface="+mn-cs"/>
                        </a:rPr>
                        <a:t>×</a:t>
                      </a:r>
                      <a:r>
                        <a:rPr kumimoji="1" lang="ja-JP" altLang="en-US" sz="1200" kern="1200" dirty="0" smtClean="0">
                          <a:solidFill>
                            <a:prstClr val="black"/>
                          </a:solidFill>
                          <a:latin typeface="+mn-lt"/>
                          <a:ea typeface="+mn-ea"/>
                          <a:cs typeface="+mn-cs"/>
                        </a:rPr>
                        <a:t>：当該データを公開していない</a:t>
                      </a:r>
                    </a:p>
                  </a:txBody>
                  <a:tcPr marL="45720" marR="45720">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prstClr val="black"/>
                        </a:solidFill>
                        <a:latin typeface="+mn-lt"/>
                        <a:ea typeface="+mn-ea"/>
                        <a:cs typeface="+mn-cs"/>
                      </a:endParaRPr>
                    </a:p>
                  </a:txBody>
                  <a:tcPr marL="45720" marR="45720">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FF7"/>
                    </a:solidFill>
                  </a:tcPr>
                </a:tc>
                <a:tc hMerge="1">
                  <a:txBody>
                    <a:bodyPr/>
                    <a:lstStyle/>
                    <a:p>
                      <a:pPr algn="l"/>
                      <a:endParaRPr kumimoji="1" lang="ja-JP" altLang="en-US" sz="1200" dirty="0"/>
                    </a:p>
                  </a:txBody>
                  <a:tcPr marL="45720" marR="45720" anchor="ct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9" name="正方形/長方形 8"/>
          <p:cNvSpPr/>
          <p:nvPr/>
        </p:nvSpPr>
        <p:spPr>
          <a:xfrm>
            <a:off x="142844" y="1887755"/>
            <a:ext cx="4429156" cy="338554"/>
          </a:xfrm>
          <a:prstGeom prst="rect">
            <a:avLst/>
          </a:prstGeom>
        </p:spPr>
        <p:txBody>
          <a:bodyPr wrap="square">
            <a:spAutoFit/>
          </a:bodyPr>
          <a:lstStyle/>
          <a:p>
            <a:pPr>
              <a:spcBef>
                <a:spcPct val="0"/>
              </a:spcBef>
            </a:pPr>
            <a:r>
              <a:rPr lang="ja-JP" altLang="en-US" sz="1600" dirty="0" smtClean="0">
                <a:solidFill>
                  <a:prstClr val="black"/>
                </a:solidFill>
              </a:rPr>
              <a:t>○電力会社別の情報公開状況</a:t>
            </a:r>
            <a:endParaRPr lang="ja-JP" altLang="en-US" sz="1600" dirty="0">
              <a:solidFill>
                <a:prstClr val="black"/>
              </a:solidFill>
            </a:endParaRPr>
          </a:p>
        </p:txBody>
      </p:sp>
      <p:sp>
        <p:nvSpPr>
          <p:cNvPr id="11" name="正方形/長方形 10"/>
          <p:cNvSpPr/>
          <p:nvPr/>
        </p:nvSpPr>
        <p:spPr>
          <a:xfrm>
            <a:off x="357158" y="6572272"/>
            <a:ext cx="3071834" cy="285728"/>
          </a:xfrm>
          <a:prstGeom prst="rect">
            <a:avLst/>
          </a:prstGeom>
        </p:spPr>
        <p:txBody>
          <a:bodyPr wrap="square">
            <a:spAutoFit/>
          </a:bodyPr>
          <a:lstStyle/>
          <a:p>
            <a:pPr marL="540000" indent="-540000"/>
            <a:r>
              <a:rPr lang="ja-JP" altLang="en-US" sz="1200" dirty="0" smtClean="0">
                <a:solidFill>
                  <a:prstClr val="black"/>
                </a:solidFill>
              </a:rPr>
              <a:t>（出典）　各社ホームページより作成</a:t>
            </a:r>
            <a:endParaRPr lang="en-US" altLang="ja-JP" sz="1200" dirty="0" smtClean="0">
              <a:solidFill>
                <a:prstClr val="black"/>
              </a:solidFill>
            </a:endParaRPr>
          </a:p>
        </p:txBody>
      </p:sp>
    </p:spTree>
    <p:extLst>
      <p:ext uri="{BB962C8B-B14F-4D97-AF65-F5344CB8AC3E}">
        <p14:creationId xmlns:p14="http://schemas.microsoft.com/office/powerpoint/2010/main" val="5070288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00" y="2319338"/>
            <a:ext cx="5646738"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 name="AutoShape 21"/>
          <p:cNvSpPr>
            <a:spLocks noChangeArrowheads="1"/>
          </p:cNvSpPr>
          <p:nvPr/>
        </p:nvSpPr>
        <p:spPr bwMode="auto">
          <a:xfrm>
            <a:off x="0" y="0"/>
            <a:ext cx="9144000" cy="642938"/>
          </a:xfrm>
          <a:prstGeom prst="roundRect">
            <a:avLst>
              <a:gd name="adj" fmla="val 0"/>
            </a:avLst>
          </a:prstGeom>
          <a:solidFill>
            <a:schemeClr val="accent5">
              <a:lumMod val="20000"/>
              <a:lumOff val="80000"/>
            </a:schemeClr>
          </a:solidFill>
          <a:ln w="9525">
            <a:noFill/>
            <a:round/>
            <a:headEnd/>
            <a:tailEnd/>
          </a:ln>
        </p:spPr>
        <p:txBody>
          <a:bodyPr lIns="0" anchor="ctr"/>
          <a:lstStyle/>
          <a:p>
            <a:pPr marL="209550" indent="-209550" fontAlgn="base">
              <a:lnSpc>
                <a:spcPct val="120000"/>
              </a:lnSpc>
              <a:spcBef>
                <a:spcPct val="0"/>
              </a:spcBef>
              <a:spcAft>
                <a:spcPct val="0"/>
              </a:spcAft>
              <a:defRPr/>
            </a:pPr>
            <a:endParaRPr lang="ja-JP" altLang="en-US" sz="1200">
              <a:solidFill>
                <a:prstClr val="black"/>
              </a:solidFill>
              <a:cs typeface="Arial" charset="0"/>
            </a:endParaRPr>
          </a:p>
        </p:txBody>
      </p:sp>
      <p:sp>
        <p:nvSpPr>
          <p:cNvPr id="207" name="Line 8"/>
          <p:cNvSpPr>
            <a:spLocks noChangeShapeType="1"/>
          </p:cNvSpPr>
          <p:nvPr/>
        </p:nvSpPr>
        <p:spPr bwMode="auto">
          <a:xfrm>
            <a:off x="0" y="668338"/>
            <a:ext cx="9144000" cy="0"/>
          </a:xfrm>
          <a:prstGeom prst="line">
            <a:avLst/>
          </a:prstGeom>
          <a:noFill/>
          <a:ln w="57150">
            <a:solidFill>
              <a:srgbClr val="345EB2"/>
            </a:solidFill>
            <a:round/>
            <a:headEnd/>
            <a:tailEnd/>
          </a:ln>
          <a:effectLst>
            <a:outerShdw blurRad="50800" dist="38100" dir="2700000" algn="tl" rotWithShape="0">
              <a:prstClr val="black">
                <a:alpha val="40000"/>
              </a:prstClr>
            </a:outerShdw>
          </a:effectLst>
        </p:spPr>
        <p:txBody>
          <a:bodyPr/>
          <a:lstStyle/>
          <a:p>
            <a:pPr fontAlgn="base">
              <a:spcBef>
                <a:spcPct val="0"/>
              </a:spcBef>
              <a:spcAft>
                <a:spcPct val="0"/>
              </a:spcAft>
              <a:defRPr/>
            </a:pPr>
            <a:endParaRPr lang="ja-JP" altLang="en-US">
              <a:solidFill>
                <a:prstClr val="black"/>
              </a:solidFill>
              <a:ea typeface="ＭＳ Ｐゴシック" charset="-128"/>
            </a:endParaRPr>
          </a:p>
        </p:txBody>
      </p:sp>
      <p:sp>
        <p:nvSpPr>
          <p:cNvPr id="208" name="Rectangle 58"/>
          <p:cNvSpPr>
            <a:spLocks noChangeArrowheads="1"/>
          </p:cNvSpPr>
          <p:nvPr/>
        </p:nvSpPr>
        <p:spPr bwMode="auto">
          <a:xfrm>
            <a:off x="0" y="352425"/>
            <a:ext cx="9144000" cy="209550"/>
          </a:xfrm>
          <a:prstGeom prst="rect">
            <a:avLst/>
          </a:prstGeom>
          <a:noFill/>
          <a:ln w="9525">
            <a:noFill/>
            <a:miter lim="800000"/>
            <a:headEnd/>
            <a:tailEnd/>
          </a:ln>
        </p:spPr>
        <p:txBody>
          <a:bodyPr anchor="ctr"/>
          <a:lstStyle/>
          <a:p>
            <a:pPr algn="ctr" fontAlgn="base">
              <a:spcBef>
                <a:spcPct val="0"/>
              </a:spcBef>
              <a:spcAft>
                <a:spcPct val="0"/>
              </a:spcAft>
              <a:defRPr/>
            </a:pPr>
            <a:endParaRPr lang="ja-JP" altLang="en-US" sz="2400" dirty="0">
              <a:ln>
                <a:solidFill>
                  <a:prstClr val="black">
                    <a:lumMod val="65000"/>
                    <a:lumOff val="35000"/>
                  </a:prstClr>
                </a:solidFill>
              </a:ln>
              <a:solidFill>
                <a:prstClr val="black"/>
              </a:solidFill>
              <a:cs typeface="Arial" pitchFamily="34" charset="0"/>
            </a:endParaRPr>
          </a:p>
        </p:txBody>
      </p:sp>
      <p:sp>
        <p:nvSpPr>
          <p:cNvPr id="9" name="角丸四角形 8"/>
          <p:cNvSpPr/>
          <p:nvPr/>
        </p:nvSpPr>
        <p:spPr>
          <a:xfrm>
            <a:off x="1367328" y="2025650"/>
            <a:ext cx="4400616" cy="265799"/>
          </a:xfrm>
          <a:prstGeom prst="roundRect">
            <a:avLst/>
          </a:prstGeom>
          <a:solidFill>
            <a:srgbClr val="4F8FC9"/>
          </a:solidFill>
          <a:ln>
            <a:noFill/>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36000" tIns="36000" rIns="36000" bIns="36000" anchor="ctr"/>
          <a:lstStyle/>
          <a:p>
            <a:pPr algn="ctr" fontAlgn="base">
              <a:spcBef>
                <a:spcPct val="0"/>
              </a:spcBef>
              <a:spcAft>
                <a:spcPct val="0"/>
              </a:spcAft>
              <a:defRPr/>
            </a:pPr>
            <a:r>
              <a:rPr lang="en-US" altLang="ja-JP" sz="1600" dirty="0">
                <a:ln w="3175">
                  <a:solidFill>
                    <a:prstClr val="white">
                      <a:lumMod val="95000"/>
                    </a:prstClr>
                  </a:solidFill>
                </a:ln>
                <a:solidFill>
                  <a:prstClr val="white"/>
                </a:solidFill>
              </a:rPr>
              <a:t>2005</a:t>
            </a:r>
            <a:r>
              <a:rPr lang="ja-JP" altLang="en-US" sz="1600" dirty="0">
                <a:ln w="3175">
                  <a:solidFill>
                    <a:prstClr val="white">
                      <a:lumMod val="95000"/>
                    </a:prstClr>
                  </a:solidFill>
                </a:ln>
                <a:solidFill>
                  <a:prstClr val="white"/>
                </a:solidFill>
              </a:rPr>
              <a:t>年／</a:t>
            </a:r>
            <a:r>
              <a:rPr lang="en-US" altLang="ja-JP" sz="1600" dirty="0">
                <a:ln w="3175">
                  <a:solidFill>
                    <a:prstClr val="white">
                      <a:lumMod val="95000"/>
                    </a:prstClr>
                  </a:solidFill>
                </a:ln>
                <a:solidFill>
                  <a:prstClr val="white"/>
                </a:solidFill>
              </a:rPr>
              <a:t>2050</a:t>
            </a:r>
            <a:r>
              <a:rPr lang="ja-JP" altLang="en-US" sz="1600" dirty="0">
                <a:ln w="3175">
                  <a:solidFill>
                    <a:prstClr val="white">
                      <a:lumMod val="95000"/>
                    </a:prstClr>
                  </a:solidFill>
                </a:ln>
                <a:solidFill>
                  <a:prstClr val="white"/>
                </a:solidFill>
              </a:rPr>
              <a:t>年 最終消費部門排出構造</a:t>
            </a:r>
          </a:p>
        </p:txBody>
      </p:sp>
      <p:sp>
        <p:nvSpPr>
          <p:cNvPr id="11" name="メモ 10"/>
          <p:cNvSpPr/>
          <p:nvPr/>
        </p:nvSpPr>
        <p:spPr>
          <a:xfrm>
            <a:off x="409575" y="1955800"/>
            <a:ext cx="5988050" cy="3683000"/>
          </a:xfrm>
          <a:prstGeom prst="foldedCorner">
            <a:avLst>
              <a:gd name="adj" fmla="val 2635"/>
            </a:avLst>
          </a:prstGeom>
          <a:noFill/>
          <a:ln w="6350">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12" name="正方形/長方形 11"/>
          <p:cNvSpPr/>
          <p:nvPr/>
        </p:nvSpPr>
        <p:spPr>
          <a:xfrm>
            <a:off x="533400" y="809625"/>
            <a:ext cx="8181975" cy="1047750"/>
          </a:xfrm>
          <a:prstGeom prst="rect">
            <a:avLst/>
          </a:prstGeom>
          <a:solidFill>
            <a:schemeClr val="bg1"/>
          </a:solidFill>
          <a:ln w="9525">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177800" indent="-177800" fontAlgn="base">
              <a:spcBef>
                <a:spcPct val="0"/>
              </a:spcBef>
              <a:spcAft>
                <a:spcPct val="0"/>
              </a:spcAft>
              <a:defRPr/>
            </a:pPr>
            <a:r>
              <a:rPr lang="ja-JP" altLang="en-US" dirty="0">
                <a:solidFill>
                  <a:prstClr val="black"/>
                </a:solidFill>
                <a:cs typeface="Arial" pitchFamily="34" charset="0"/>
              </a:rPr>
              <a:t>・</a:t>
            </a:r>
            <a:r>
              <a:rPr lang="en-US" altLang="ja-JP" dirty="0">
                <a:solidFill>
                  <a:prstClr val="black"/>
                </a:solidFill>
                <a:cs typeface="Arial" pitchFamily="34" charset="0"/>
              </a:rPr>
              <a:t>2050</a:t>
            </a:r>
            <a:r>
              <a:rPr lang="ja-JP" altLang="en-US" dirty="0">
                <a:solidFill>
                  <a:prstClr val="black"/>
                </a:solidFill>
                <a:cs typeface="Arial" pitchFamily="34" charset="0"/>
              </a:rPr>
              <a:t>年</a:t>
            </a:r>
            <a:r>
              <a:rPr lang="en-US" altLang="ja-JP" dirty="0">
                <a:solidFill>
                  <a:prstClr val="black"/>
                </a:solidFill>
                <a:cs typeface="Arial" pitchFamily="34" charset="0"/>
              </a:rPr>
              <a:t>80%</a:t>
            </a:r>
            <a:r>
              <a:rPr lang="ja-JP" altLang="en-US" dirty="0">
                <a:solidFill>
                  <a:prstClr val="black"/>
                </a:solidFill>
                <a:cs typeface="Arial" pitchFamily="34" charset="0"/>
              </a:rPr>
              <a:t>削減社会では、産業部門の高温熱需要と運輸部門の遠距離物流において化石燃料を優先的・戦略的に活用。</a:t>
            </a:r>
            <a:endParaRPr lang="en-US" altLang="ja-JP" dirty="0">
              <a:solidFill>
                <a:prstClr val="black"/>
              </a:solidFill>
              <a:cs typeface="Arial" pitchFamily="34" charset="0"/>
            </a:endParaRPr>
          </a:p>
          <a:p>
            <a:pPr marL="177800" indent="-177800" fontAlgn="base">
              <a:spcBef>
                <a:spcPct val="0"/>
              </a:spcBef>
              <a:spcAft>
                <a:spcPct val="0"/>
              </a:spcAft>
              <a:defRPr/>
            </a:pPr>
            <a:r>
              <a:rPr lang="ja-JP" altLang="en-US" dirty="0">
                <a:solidFill>
                  <a:prstClr val="black"/>
                </a:solidFill>
                <a:cs typeface="Arial" pitchFamily="34" charset="0"/>
              </a:rPr>
              <a:t>・</a:t>
            </a:r>
            <a:r>
              <a:rPr lang="ja-JP" altLang="en-US" dirty="0">
                <a:ln w="3175">
                  <a:noFill/>
                </a:ln>
                <a:solidFill>
                  <a:prstClr val="black"/>
                </a:solidFill>
                <a:cs typeface="Arial" pitchFamily="34" charset="0"/>
              </a:rPr>
              <a:t>民生部門、電力部門、乗用車や近距離物流はゼロエミッション化</a:t>
            </a:r>
            <a:r>
              <a:rPr lang="ja-JP" altLang="en-US" dirty="0">
                <a:solidFill>
                  <a:prstClr val="black"/>
                </a:solidFill>
                <a:cs typeface="Arial" pitchFamily="34" charset="0"/>
              </a:rPr>
              <a:t>が必要。</a:t>
            </a:r>
          </a:p>
        </p:txBody>
      </p:sp>
      <p:cxnSp>
        <p:nvCxnSpPr>
          <p:cNvPr id="14" name="直線矢印コネクタ 13"/>
          <p:cNvCxnSpPr>
            <a:stCxn id="20" idx="1"/>
          </p:cNvCxnSpPr>
          <p:nvPr/>
        </p:nvCxnSpPr>
        <p:spPr>
          <a:xfrm rot="10800000">
            <a:off x="5314950" y="4554538"/>
            <a:ext cx="1204913" cy="820737"/>
          </a:xfrm>
          <a:prstGeom prst="straightConnector1">
            <a:avLst/>
          </a:prstGeom>
          <a:ln>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2778" name="テキスト ボックス 14"/>
          <p:cNvSpPr txBox="1">
            <a:spLocks noChangeArrowheads="1"/>
          </p:cNvSpPr>
          <p:nvPr/>
        </p:nvSpPr>
        <p:spPr bwMode="auto">
          <a:xfrm>
            <a:off x="377825" y="5697538"/>
            <a:ext cx="804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600" smtClean="0">
                <a:solidFill>
                  <a:prstClr val="black"/>
                </a:solidFill>
                <a:ea typeface="ＭＳ ゴシック" pitchFamily="49" charset="-128"/>
                <a:cs typeface="Arial" pitchFamily="34" charset="0"/>
              </a:rPr>
              <a:t>出典：脱温暖化</a:t>
            </a:r>
            <a:r>
              <a:rPr lang="en-US" altLang="ja-JP" sz="1600" smtClean="0">
                <a:solidFill>
                  <a:prstClr val="black"/>
                </a:solidFill>
                <a:ea typeface="ＭＳ ゴシック" pitchFamily="49" charset="-128"/>
                <a:cs typeface="Arial" pitchFamily="34" charset="0"/>
              </a:rPr>
              <a:t>2050</a:t>
            </a:r>
            <a:r>
              <a:rPr lang="ja-JP" altLang="en-US" sz="1600" smtClean="0">
                <a:solidFill>
                  <a:prstClr val="black"/>
                </a:solidFill>
                <a:ea typeface="ＭＳ ゴシック" pitchFamily="49" charset="-128"/>
                <a:cs typeface="Arial" pitchFamily="34" charset="0"/>
              </a:rPr>
              <a:t>プロジェクトスナップショットモデルの試算結果より作成</a:t>
            </a:r>
            <a:endParaRPr lang="en-US" altLang="ja-JP" sz="1600" smtClean="0">
              <a:solidFill>
                <a:prstClr val="black"/>
              </a:solidFill>
              <a:ea typeface="ＭＳ ゴシック" pitchFamily="49" charset="-128"/>
              <a:cs typeface="Arial" pitchFamily="34" charset="0"/>
            </a:endParaRPr>
          </a:p>
          <a:p>
            <a:pPr eaLnBrk="1" fontAlgn="base" hangingPunct="1">
              <a:spcBef>
                <a:spcPct val="0"/>
              </a:spcBef>
              <a:spcAft>
                <a:spcPct val="0"/>
              </a:spcAft>
            </a:pPr>
            <a:r>
              <a:rPr lang="ja-JP" altLang="en-US" sz="1600" smtClean="0">
                <a:solidFill>
                  <a:prstClr val="black"/>
                </a:solidFill>
                <a:ea typeface="ＭＳ ゴシック" pitchFamily="49" charset="-128"/>
                <a:cs typeface="Arial" pitchFamily="34" charset="0"/>
              </a:rPr>
              <a:t>　　　（</a:t>
            </a:r>
            <a:r>
              <a:rPr lang="en-US" altLang="ja-JP" sz="1600" smtClean="0">
                <a:solidFill>
                  <a:prstClr val="black"/>
                </a:solidFill>
                <a:ea typeface="ＭＳ ゴシック" pitchFamily="49" charset="-128"/>
                <a:cs typeface="Arial" pitchFamily="34" charset="0"/>
              </a:rPr>
              <a:t>※2050</a:t>
            </a:r>
            <a:r>
              <a:rPr lang="ja-JP" altLang="en-US" sz="1600" smtClean="0">
                <a:solidFill>
                  <a:prstClr val="black"/>
                </a:solidFill>
                <a:ea typeface="ＭＳ ゴシック" pitchFamily="49" charset="-128"/>
                <a:cs typeface="Arial" pitchFamily="34" charset="0"/>
              </a:rPr>
              <a:t>年</a:t>
            </a:r>
            <a:r>
              <a:rPr lang="en-US" altLang="ja-JP" sz="1600" smtClean="0">
                <a:solidFill>
                  <a:prstClr val="black"/>
                </a:solidFill>
                <a:ea typeface="ＭＳ ゴシック" pitchFamily="49" charset="-128"/>
                <a:cs typeface="Arial" pitchFamily="34" charset="0"/>
              </a:rPr>
              <a:t>80</a:t>
            </a:r>
            <a:r>
              <a:rPr lang="ja-JP" altLang="en-US" sz="1600" smtClean="0">
                <a:solidFill>
                  <a:prstClr val="black"/>
                </a:solidFill>
                <a:ea typeface="ＭＳ ゴシック" pitchFamily="49" charset="-128"/>
                <a:cs typeface="Arial" pitchFamily="34" charset="0"/>
              </a:rPr>
              <a:t>％削減を実現した場合に、あり得るシナリオの一つとして試算）</a:t>
            </a:r>
          </a:p>
        </p:txBody>
      </p:sp>
      <p:sp>
        <p:nvSpPr>
          <p:cNvPr id="16" name="正方形/長方形 15"/>
          <p:cNvSpPr/>
          <p:nvPr/>
        </p:nvSpPr>
        <p:spPr>
          <a:xfrm>
            <a:off x="6534464" y="2581275"/>
            <a:ext cx="2330136" cy="32899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u="sng" dirty="0">
                <a:solidFill>
                  <a:sysClr val="windowText" lastClr="000000"/>
                </a:solidFill>
              </a:rPr>
              <a:t>ゼロエミッション化</a:t>
            </a:r>
          </a:p>
        </p:txBody>
      </p:sp>
      <p:sp>
        <p:nvSpPr>
          <p:cNvPr id="17" name="正方形/長方形 16"/>
          <p:cNvSpPr/>
          <p:nvPr/>
        </p:nvSpPr>
        <p:spPr>
          <a:xfrm>
            <a:off x="6515100" y="4645026"/>
            <a:ext cx="2482850" cy="380999"/>
          </a:xfrm>
          <a:prstGeom prst="rect">
            <a:avLst/>
          </a:prstGeom>
          <a:solidFill>
            <a:schemeClr val="accent2">
              <a:lumMod val="75000"/>
            </a:schemeClr>
          </a:solidFill>
          <a:ln w="635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latin typeface="ＭＳ ゴシック" pitchFamily="49" charset="-128"/>
              </a:rPr>
              <a:t>運輸部門の遠距離物流</a:t>
            </a:r>
            <a:endParaRPr lang="en-US" altLang="ja-JP" dirty="0">
              <a:solidFill>
                <a:prstClr val="white"/>
              </a:solidFill>
              <a:latin typeface="ＭＳ ゴシック" pitchFamily="49" charset="-128"/>
            </a:endParaRPr>
          </a:p>
        </p:txBody>
      </p:sp>
      <p:cxnSp>
        <p:nvCxnSpPr>
          <p:cNvPr id="18" name="直線矢印コネクタ 17"/>
          <p:cNvCxnSpPr>
            <a:stCxn id="17" idx="1"/>
          </p:cNvCxnSpPr>
          <p:nvPr/>
        </p:nvCxnSpPr>
        <p:spPr>
          <a:xfrm rot="10800000">
            <a:off x="5307013" y="4357688"/>
            <a:ext cx="1208087" cy="477837"/>
          </a:xfrm>
          <a:prstGeom prst="straightConnector1">
            <a:avLst/>
          </a:prstGeom>
          <a:ln>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42" idx="1"/>
          </p:cNvCxnSpPr>
          <p:nvPr/>
        </p:nvCxnSpPr>
        <p:spPr>
          <a:xfrm rot="10800000">
            <a:off x="5264150" y="3521075"/>
            <a:ext cx="1165225" cy="34925"/>
          </a:xfrm>
          <a:prstGeom prst="straightConnector1">
            <a:avLst/>
          </a:prstGeom>
          <a:ln>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6519496" y="5184776"/>
            <a:ext cx="2486401" cy="380999"/>
          </a:xfrm>
          <a:prstGeom prst="rect">
            <a:avLst/>
          </a:prstGeom>
          <a:solidFill>
            <a:schemeClr val="accent2">
              <a:lumMod val="75000"/>
            </a:schemeClr>
          </a:solidFill>
          <a:ln w="635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latin typeface="ＭＳ ゴシック" pitchFamily="49" charset="-128"/>
              </a:rPr>
              <a:t>産業部門の高温熱需要</a:t>
            </a:r>
            <a:endParaRPr lang="en-US" altLang="ja-JP" dirty="0">
              <a:solidFill>
                <a:prstClr val="white"/>
              </a:solidFill>
              <a:latin typeface="ＭＳ ゴシック" pitchFamily="49" charset="-128"/>
            </a:endParaRPr>
          </a:p>
        </p:txBody>
      </p:sp>
      <p:sp>
        <p:nvSpPr>
          <p:cNvPr id="21" name="Rectangle 58"/>
          <p:cNvSpPr>
            <a:spLocks noChangeArrowheads="1"/>
          </p:cNvSpPr>
          <p:nvPr/>
        </p:nvSpPr>
        <p:spPr bwMode="auto">
          <a:xfrm>
            <a:off x="-19050" y="160832"/>
            <a:ext cx="9144000" cy="468271"/>
          </a:xfrm>
          <a:prstGeom prst="rect">
            <a:avLst/>
          </a:prstGeom>
          <a:noFill/>
          <a:ln w="9525">
            <a:noFill/>
            <a:miter lim="800000"/>
            <a:headEnd/>
            <a:tailEnd/>
          </a:ln>
        </p:spPr>
        <p:txBody>
          <a:bodyPr anchor="ctr"/>
          <a:lstStyle/>
          <a:p>
            <a:pPr algn="ctr" fontAlgn="base">
              <a:spcBef>
                <a:spcPct val="0"/>
              </a:spcBef>
              <a:spcAft>
                <a:spcPct val="0"/>
              </a:spcAft>
              <a:defRPr/>
            </a:pPr>
            <a:r>
              <a:rPr lang="en-US" altLang="ja-JP" sz="2400" dirty="0" smtClean="0">
                <a:ln>
                  <a:solidFill>
                    <a:prstClr val="black">
                      <a:lumMod val="65000"/>
                      <a:lumOff val="35000"/>
                    </a:prstClr>
                  </a:solidFill>
                </a:ln>
                <a:solidFill>
                  <a:prstClr val="black"/>
                </a:solidFill>
                <a:cs typeface="Arial" pitchFamily="34" charset="0"/>
              </a:rPr>
              <a:t>2050</a:t>
            </a:r>
            <a:r>
              <a:rPr lang="ja-JP" altLang="en-US" sz="2400" dirty="0">
                <a:ln>
                  <a:solidFill>
                    <a:prstClr val="black">
                      <a:lumMod val="65000"/>
                      <a:lumOff val="35000"/>
                    </a:prstClr>
                  </a:solidFill>
                </a:ln>
                <a:solidFill>
                  <a:prstClr val="black"/>
                </a:solidFill>
                <a:cs typeface="Arial" pitchFamily="34" charset="0"/>
              </a:rPr>
              <a:t>年のエネルギー消費構造・</a:t>
            </a:r>
            <a:r>
              <a:rPr lang="en-US" altLang="ja-JP" sz="2400" dirty="0">
                <a:ln>
                  <a:solidFill>
                    <a:prstClr val="black">
                      <a:lumMod val="65000"/>
                      <a:lumOff val="35000"/>
                    </a:prstClr>
                  </a:solidFill>
                </a:ln>
                <a:solidFill>
                  <a:prstClr val="black"/>
                </a:solidFill>
                <a:cs typeface="Arial" pitchFamily="34" charset="0"/>
              </a:rPr>
              <a:t>CO2</a:t>
            </a:r>
            <a:r>
              <a:rPr lang="ja-JP" altLang="en-US" sz="2400" dirty="0">
                <a:ln>
                  <a:solidFill>
                    <a:prstClr val="black">
                      <a:lumMod val="65000"/>
                      <a:lumOff val="35000"/>
                    </a:prstClr>
                  </a:solidFill>
                </a:ln>
                <a:solidFill>
                  <a:prstClr val="black"/>
                </a:solidFill>
                <a:cs typeface="Arial" pitchFamily="34" charset="0"/>
              </a:rPr>
              <a:t>排出構造</a:t>
            </a:r>
          </a:p>
        </p:txBody>
      </p:sp>
      <p:sp>
        <p:nvSpPr>
          <p:cNvPr id="22" name="1 つの角を丸めた四角形 21"/>
          <p:cNvSpPr/>
          <p:nvPr/>
        </p:nvSpPr>
        <p:spPr>
          <a:xfrm rot="10800000">
            <a:off x="0" y="-4763"/>
            <a:ext cx="3116263" cy="203201"/>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400">
              <a:solidFill>
                <a:prstClr val="white"/>
              </a:solidFill>
            </a:endParaRPr>
          </a:p>
        </p:txBody>
      </p:sp>
      <p:sp>
        <p:nvSpPr>
          <p:cNvPr id="24" name="正方形/長方形 23"/>
          <p:cNvSpPr/>
          <p:nvPr/>
        </p:nvSpPr>
        <p:spPr>
          <a:xfrm>
            <a:off x="8791575" y="6619875"/>
            <a:ext cx="352425" cy="230188"/>
          </a:xfrm>
          <a:prstGeom prst="rect">
            <a:avLst/>
          </a:prstGeom>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sz="1200" dirty="0">
              <a:solidFill>
                <a:prstClr val="black"/>
              </a:solidFill>
              <a:cs typeface="Arial" pitchFamily="34" charset="0"/>
            </a:endParaRPr>
          </a:p>
        </p:txBody>
      </p:sp>
      <p:sp>
        <p:nvSpPr>
          <p:cNvPr id="25" name="スライド番号プレースホルダ 5"/>
          <p:cNvSpPr txBox="1">
            <a:spLocks/>
          </p:cNvSpPr>
          <p:nvPr/>
        </p:nvSpPr>
        <p:spPr>
          <a:xfrm>
            <a:off x="8753475" y="6596063"/>
            <a:ext cx="390525" cy="258762"/>
          </a:xfrm>
          <a:prstGeom prst="rect">
            <a:avLst/>
          </a:prstGeom>
          <a:solidFill>
            <a:srgbClr val="345EB2"/>
          </a:solidFill>
          <a:ln>
            <a:solidFill>
              <a:srgbClr val="345EB2"/>
            </a:solidFill>
          </a:ln>
        </p:spPr>
        <p:txBody>
          <a:bodyPr anchor="ctr"/>
          <a:lstStyle/>
          <a:p>
            <a:pPr algn="r" fontAlgn="base">
              <a:spcBef>
                <a:spcPct val="0"/>
              </a:spcBef>
              <a:spcAft>
                <a:spcPct val="0"/>
              </a:spcAft>
              <a:defRPr/>
            </a:pPr>
            <a:fld id="{D2C62E9B-93F0-42A8-901E-9C6D422BA3B9}" type="slidenum">
              <a:rPr lang="ja-JP" altLang="en-US" sz="1200">
                <a:solidFill>
                  <a:prstClr val="white"/>
                </a:solidFill>
                <a:effectLst>
                  <a:outerShdw blurRad="38100" dist="38100" dir="2700000" algn="tl">
                    <a:srgbClr val="000000">
                      <a:alpha val="43137"/>
                    </a:srgbClr>
                  </a:outerShdw>
                </a:effectLst>
                <a:cs typeface="Arial" pitchFamily="34" charset="0"/>
              </a:rPr>
              <a:pPr algn="r" fontAlgn="base">
                <a:spcBef>
                  <a:spcPct val="0"/>
                </a:spcBef>
                <a:spcAft>
                  <a:spcPct val="0"/>
                </a:spcAft>
                <a:defRPr/>
              </a:pPr>
              <a:t>31</a:t>
            </a:fld>
            <a:endParaRPr lang="en-US" altLang="ja-JP" sz="1200" dirty="0">
              <a:solidFill>
                <a:prstClr val="white"/>
              </a:solidFill>
              <a:effectLst>
                <a:outerShdw blurRad="38100" dist="38100" dir="2700000" algn="tl">
                  <a:srgbClr val="000000">
                    <a:alpha val="43137"/>
                  </a:srgbClr>
                </a:outerShdw>
              </a:effectLst>
              <a:cs typeface="Arial" pitchFamily="34" charset="0"/>
            </a:endParaRPr>
          </a:p>
        </p:txBody>
      </p:sp>
      <p:sp>
        <p:nvSpPr>
          <p:cNvPr id="26" name="1 つの角を丸めた四角形 25"/>
          <p:cNvSpPr/>
          <p:nvPr/>
        </p:nvSpPr>
        <p:spPr>
          <a:xfrm rot="10800000">
            <a:off x="0" y="-4763"/>
            <a:ext cx="3116263" cy="203201"/>
          </a:xfrm>
          <a:prstGeom prst="snipRoundRect">
            <a:avLst>
              <a:gd name="adj1" fmla="val 36782"/>
              <a:gd name="adj2" fmla="val 0"/>
            </a:avLst>
          </a:prstGeom>
          <a:solidFill>
            <a:srgbClr val="345E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400">
              <a:solidFill>
                <a:prstClr val="white"/>
              </a:solidFill>
            </a:endParaRPr>
          </a:p>
        </p:txBody>
      </p:sp>
      <p:sp>
        <p:nvSpPr>
          <p:cNvPr id="27" name="正方形/長方形 26"/>
          <p:cNvSpPr/>
          <p:nvPr/>
        </p:nvSpPr>
        <p:spPr>
          <a:xfrm>
            <a:off x="0" y="2857"/>
            <a:ext cx="3098800" cy="1781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altLang="ja-JP" sz="1400" dirty="0">
                <a:ln w="3175">
                  <a:solidFill>
                    <a:prstClr val="white">
                      <a:lumMod val="95000"/>
                    </a:prstClr>
                  </a:solidFill>
                </a:ln>
                <a:solidFill>
                  <a:prstClr val="white"/>
                </a:solidFill>
                <a:cs typeface="Arial" pitchFamily="34" charset="0"/>
              </a:rPr>
              <a:t>Ⅲ. 2050</a:t>
            </a:r>
            <a:r>
              <a:rPr lang="ja-JP" altLang="en-US" sz="1400" dirty="0">
                <a:ln w="3175">
                  <a:solidFill>
                    <a:prstClr val="white">
                      <a:lumMod val="95000"/>
                    </a:prstClr>
                  </a:solidFill>
                </a:ln>
                <a:solidFill>
                  <a:prstClr val="white"/>
                </a:solidFill>
                <a:cs typeface="Arial" pitchFamily="34" charset="0"/>
              </a:rPr>
              <a:t>年</a:t>
            </a:r>
            <a:r>
              <a:rPr lang="en-US" altLang="ja-JP" sz="1400" dirty="0">
                <a:ln w="3175">
                  <a:solidFill>
                    <a:prstClr val="white">
                      <a:lumMod val="95000"/>
                    </a:prstClr>
                  </a:solidFill>
                </a:ln>
                <a:solidFill>
                  <a:prstClr val="white"/>
                </a:solidFill>
                <a:cs typeface="Arial" pitchFamily="34" charset="0"/>
              </a:rPr>
              <a:t>80%</a:t>
            </a:r>
            <a:r>
              <a:rPr lang="ja-JP" altLang="en-US" sz="1400" dirty="0">
                <a:ln w="3175">
                  <a:solidFill>
                    <a:prstClr val="white">
                      <a:lumMod val="95000"/>
                    </a:prstClr>
                  </a:solidFill>
                </a:ln>
                <a:solidFill>
                  <a:prstClr val="white"/>
                </a:solidFill>
                <a:cs typeface="Arial" pitchFamily="34" charset="0"/>
              </a:rPr>
              <a:t>って、どんな社会？</a:t>
            </a:r>
          </a:p>
        </p:txBody>
      </p:sp>
      <p:sp>
        <p:nvSpPr>
          <p:cNvPr id="28" name="下矢印 27"/>
          <p:cNvSpPr/>
          <p:nvPr/>
        </p:nvSpPr>
        <p:spPr>
          <a:xfrm>
            <a:off x="2689225" y="2930525"/>
            <a:ext cx="663575" cy="715963"/>
          </a:xfrm>
          <a:prstGeom prst="downArrow">
            <a:avLst/>
          </a:prstGeom>
          <a:solidFill>
            <a:srgbClr val="FFB7DB"/>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29" name="下矢印 28"/>
          <p:cNvSpPr/>
          <p:nvPr/>
        </p:nvSpPr>
        <p:spPr>
          <a:xfrm>
            <a:off x="4608513" y="3040063"/>
            <a:ext cx="663575" cy="1216025"/>
          </a:xfrm>
          <a:prstGeom prst="downArrow">
            <a:avLst/>
          </a:prstGeom>
          <a:solidFill>
            <a:srgbClr val="FFB7DB">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endParaRPr>
          </a:p>
        </p:txBody>
      </p:sp>
      <p:sp>
        <p:nvSpPr>
          <p:cNvPr id="32792" name="テキスト ボックス 29"/>
          <p:cNvSpPr txBox="1">
            <a:spLocks noChangeArrowheads="1"/>
          </p:cNvSpPr>
          <p:nvPr/>
        </p:nvSpPr>
        <p:spPr bwMode="auto">
          <a:xfrm>
            <a:off x="2679700" y="3170238"/>
            <a:ext cx="803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mtClean="0">
                <a:solidFill>
                  <a:prstClr val="black"/>
                </a:solidFill>
              </a:rPr>
              <a:t>４割減</a:t>
            </a:r>
          </a:p>
        </p:txBody>
      </p:sp>
      <p:sp>
        <p:nvSpPr>
          <p:cNvPr id="32793" name="テキスト ボックス 30"/>
          <p:cNvSpPr txBox="1">
            <a:spLocks noChangeArrowheads="1"/>
          </p:cNvSpPr>
          <p:nvPr/>
        </p:nvSpPr>
        <p:spPr bwMode="auto">
          <a:xfrm>
            <a:off x="4416425" y="3168650"/>
            <a:ext cx="1049338"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prstClr val="black"/>
                </a:solidFill>
              </a:rPr>
              <a:t>1990</a:t>
            </a:r>
            <a:r>
              <a:rPr lang="ja-JP" altLang="en-US" sz="1600" smtClean="0">
                <a:solidFill>
                  <a:prstClr val="black"/>
                </a:solidFill>
              </a:rPr>
              <a:t>年比</a:t>
            </a:r>
            <a:endParaRPr lang="en-US" altLang="ja-JP" sz="1600" smtClean="0">
              <a:solidFill>
                <a:prstClr val="black"/>
              </a:solidFill>
            </a:endParaRPr>
          </a:p>
          <a:p>
            <a:pPr eaLnBrk="1" fontAlgn="base" hangingPunct="1">
              <a:spcBef>
                <a:spcPct val="0"/>
              </a:spcBef>
              <a:spcAft>
                <a:spcPct val="0"/>
              </a:spcAft>
            </a:pPr>
            <a:r>
              <a:rPr lang="ja-JP" altLang="en-US" smtClean="0">
                <a:solidFill>
                  <a:prstClr val="black"/>
                </a:solidFill>
              </a:rPr>
              <a:t>▲</a:t>
            </a:r>
            <a:r>
              <a:rPr lang="en-US" altLang="ja-JP" smtClean="0">
                <a:solidFill>
                  <a:prstClr val="black"/>
                </a:solidFill>
              </a:rPr>
              <a:t>8</a:t>
            </a:r>
            <a:r>
              <a:rPr lang="ja-JP" altLang="en-US" smtClean="0">
                <a:solidFill>
                  <a:prstClr val="black"/>
                </a:solidFill>
              </a:rPr>
              <a:t>割</a:t>
            </a:r>
          </a:p>
        </p:txBody>
      </p:sp>
      <p:sp>
        <p:nvSpPr>
          <p:cNvPr id="38" name="正方形/長方形 37"/>
          <p:cNvSpPr/>
          <p:nvPr/>
        </p:nvSpPr>
        <p:spPr>
          <a:xfrm>
            <a:off x="6602252" y="3390648"/>
            <a:ext cx="1187384" cy="33362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rPr>
              <a:t>電力部門</a:t>
            </a:r>
          </a:p>
        </p:txBody>
      </p:sp>
      <p:sp>
        <p:nvSpPr>
          <p:cNvPr id="39" name="正方形/長方形 38"/>
          <p:cNvSpPr/>
          <p:nvPr/>
        </p:nvSpPr>
        <p:spPr>
          <a:xfrm>
            <a:off x="6602252" y="3781173"/>
            <a:ext cx="2262347" cy="33362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rPr>
              <a:t>乗用車・近距離物流</a:t>
            </a:r>
          </a:p>
        </p:txBody>
      </p:sp>
      <p:sp>
        <p:nvSpPr>
          <p:cNvPr id="40" name="正方形/長方形 39"/>
          <p:cNvSpPr/>
          <p:nvPr/>
        </p:nvSpPr>
        <p:spPr>
          <a:xfrm>
            <a:off x="6602252" y="3000123"/>
            <a:ext cx="1187384" cy="33362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nchor="ctr">
            <a:scene3d>
              <a:camera prst="orthographicFront"/>
              <a:lightRig rig="threePt" dir="t"/>
            </a:scene3d>
            <a:sp3d extrusionH="57150">
              <a:bevelT w="38100" h="38100" prst="convex"/>
            </a:sp3d>
          </a:bodyPr>
          <a:lstStyle/>
          <a:p>
            <a:pPr marL="85725" indent="-85725" fontAlgn="base">
              <a:spcBef>
                <a:spcPct val="0"/>
              </a:spcBef>
              <a:spcAft>
                <a:spcPct val="0"/>
              </a:spcAft>
              <a:defRPr/>
            </a:pPr>
            <a:r>
              <a:rPr lang="ja-JP" altLang="en-US" dirty="0">
                <a:solidFill>
                  <a:prstClr val="white"/>
                </a:solidFill>
              </a:rPr>
              <a:t>民生部門</a:t>
            </a:r>
          </a:p>
        </p:txBody>
      </p:sp>
      <p:sp>
        <p:nvSpPr>
          <p:cNvPr id="42" name="左中かっこ 41"/>
          <p:cNvSpPr/>
          <p:nvPr/>
        </p:nvSpPr>
        <p:spPr>
          <a:xfrm>
            <a:off x="6429375" y="3003550"/>
            <a:ext cx="130175" cy="1104900"/>
          </a:xfrm>
          <a:prstGeom prst="leftBrace">
            <a:avLst>
              <a:gd name="adj1" fmla="val 35784"/>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ja-JP" altLang="en-US">
              <a:solidFill>
                <a:prstClr val="black"/>
              </a:solidFill>
            </a:endParaRPr>
          </a:p>
        </p:txBody>
      </p:sp>
      <p:sp>
        <p:nvSpPr>
          <p:cNvPr id="32798" name="AutoShape 30"/>
          <p:cNvSpPr>
            <a:spLocks noChangeArrowheads="1"/>
          </p:cNvSpPr>
          <p:nvPr/>
        </p:nvSpPr>
        <p:spPr bwMode="auto">
          <a:xfrm>
            <a:off x="1450975" y="2349500"/>
            <a:ext cx="2147888" cy="647700"/>
          </a:xfrm>
          <a:prstGeom prst="cloudCallout">
            <a:avLst>
              <a:gd name="adj1" fmla="val 23903"/>
              <a:gd name="adj2" fmla="val 78722"/>
            </a:avLst>
          </a:prstGeom>
          <a:solidFill>
            <a:schemeClr val="bg1"/>
          </a:solidFill>
          <a:ln w="9525">
            <a:solidFill>
              <a:schemeClr val="accent1"/>
            </a:solidFill>
            <a:round/>
            <a:headEnd/>
            <a:tailEnd/>
          </a:ln>
        </p:spPr>
        <p:txBody>
          <a:bodyPr/>
          <a:lstStyle/>
          <a:p>
            <a:pPr algn="ctr" fontAlgn="base">
              <a:spcBef>
                <a:spcPct val="0"/>
              </a:spcBef>
              <a:spcAft>
                <a:spcPct val="0"/>
              </a:spcAft>
            </a:pPr>
            <a:r>
              <a:rPr lang="ja-JP" altLang="en-US" sz="1400" b="1" smtClean="0">
                <a:solidFill>
                  <a:srgbClr val="FF0000"/>
                </a:solidFill>
                <a:ea typeface="ＭＳ Ｐゴシック" pitchFamily="50" charset="-128"/>
              </a:rPr>
              <a:t>省エネが</a:t>
            </a:r>
          </a:p>
          <a:p>
            <a:pPr algn="ctr" fontAlgn="base">
              <a:spcBef>
                <a:spcPct val="0"/>
              </a:spcBef>
              <a:spcAft>
                <a:spcPct val="0"/>
              </a:spcAft>
            </a:pPr>
            <a:r>
              <a:rPr lang="ja-JP" altLang="en-US" sz="1400" b="1" smtClean="0">
                <a:solidFill>
                  <a:srgbClr val="FF0000"/>
                </a:solidFill>
                <a:ea typeface="ＭＳ Ｐゴシック" pitchFamily="50" charset="-128"/>
              </a:rPr>
              <a:t>第一ポイント</a:t>
            </a:r>
          </a:p>
        </p:txBody>
      </p:sp>
      <p:sp>
        <p:nvSpPr>
          <p:cNvPr id="32799" name="AutoShape 31"/>
          <p:cNvSpPr>
            <a:spLocks noChangeArrowheads="1"/>
          </p:cNvSpPr>
          <p:nvPr/>
        </p:nvSpPr>
        <p:spPr bwMode="auto">
          <a:xfrm>
            <a:off x="3744913" y="2262188"/>
            <a:ext cx="1920875" cy="790575"/>
          </a:xfrm>
          <a:prstGeom prst="cloudCallout">
            <a:avLst>
              <a:gd name="adj1" fmla="val 9102"/>
              <a:gd name="adj2" fmla="val 65606"/>
            </a:avLst>
          </a:prstGeom>
          <a:noFill/>
          <a:ln w="952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pPr algn="ctr" fontAlgn="base">
              <a:spcBef>
                <a:spcPct val="0"/>
              </a:spcBef>
              <a:spcAft>
                <a:spcPct val="0"/>
              </a:spcAft>
            </a:pPr>
            <a:r>
              <a:rPr lang="ja-JP" altLang="en-US" sz="1400" b="1" smtClean="0">
                <a:solidFill>
                  <a:srgbClr val="FF0000"/>
                </a:solidFill>
                <a:ea typeface="ＭＳ Ｐゴシック" pitchFamily="50" charset="-128"/>
              </a:rPr>
              <a:t>エネルギーの低炭素化が</a:t>
            </a:r>
            <a:endParaRPr lang="en-US" altLang="ja-JP" sz="1400" b="1" smtClean="0">
              <a:solidFill>
                <a:srgbClr val="FF0000"/>
              </a:solidFill>
              <a:ea typeface="ＭＳ Ｐゴシック" pitchFamily="50" charset="-128"/>
            </a:endParaRPr>
          </a:p>
          <a:p>
            <a:pPr algn="ctr" fontAlgn="base">
              <a:spcBef>
                <a:spcPct val="0"/>
              </a:spcBef>
              <a:spcAft>
                <a:spcPct val="0"/>
              </a:spcAft>
            </a:pPr>
            <a:r>
              <a:rPr lang="ja-JP" altLang="en-US" sz="1400" b="1" smtClean="0">
                <a:solidFill>
                  <a:srgbClr val="FF0000"/>
                </a:solidFill>
                <a:ea typeface="ＭＳ Ｐゴシック" pitchFamily="50" charset="-128"/>
              </a:rPr>
              <a:t>第二ポイント</a:t>
            </a:r>
            <a:endParaRPr lang="en-US" altLang="ja-JP" sz="1400" b="1" smtClean="0">
              <a:solidFill>
                <a:srgbClr val="FF0000"/>
              </a:solidFill>
              <a:ea typeface="ＭＳ Ｐゴシック" pitchFamily="50" charset="-128"/>
            </a:endParaRPr>
          </a:p>
        </p:txBody>
      </p:sp>
    </p:spTree>
    <p:extLst>
      <p:ext uri="{BB962C8B-B14F-4D97-AF65-F5344CB8AC3E}">
        <p14:creationId xmlns:p14="http://schemas.microsoft.com/office/powerpoint/2010/main" val="32684907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持続可能な低炭素社会に向けて</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kumimoji="1" lang="ja-JP" altLang="en-US" dirty="0" smtClean="0"/>
              <a:t>まずは省エネで必要量を減らす＋需要側対策のビジネスを活性化させる</a:t>
            </a:r>
            <a:endParaRPr kumimoji="1" lang="en-US" altLang="ja-JP" dirty="0" smtClean="0"/>
          </a:p>
          <a:p>
            <a:pPr marL="514350" indent="-514350">
              <a:buFont typeface="+mj-lt"/>
              <a:buAutoNum type="arabicPeriod"/>
            </a:pPr>
            <a:r>
              <a:rPr lang="ja-JP" altLang="en-US" dirty="0" smtClean="0"/>
              <a:t>再エネ導入のルール［</a:t>
            </a:r>
            <a:r>
              <a:rPr lang="en-US" altLang="ja-JP" dirty="0" smtClean="0"/>
              <a:t>FIT</a:t>
            </a:r>
            <a:r>
              <a:rPr lang="ja-JP" altLang="en-US" dirty="0" smtClean="0"/>
              <a:t>・再エネの系統への優先接続など］を整える。地域の関与を高める投資環境を整える。</a:t>
            </a:r>
            <a:endParaRPr lang="en-US" altLang="ja-JP" dirty="0" smtClean="0"/>
          </a:p>
          <a:p>
            <a:pPr marL="514350" indent="-514350">
              <a:buFont typeface="+mj-lt"/>
              <a:buAutoNum type="arabicPeriod"/>
            </a:pPr>
            <a:r>
              <a:rPr lang="en-US" altLang="ja-JP" dirty="0"/>
              <a:t>IT</a:t>
            </a:r>
            <a:r>
              <a:rPr lang="ja-JP" altLang="en-US" dirty="0"/>
              <a:t>等</a:t>
            </a:r>
            <a:r>
              <a:rPr lang="ja-JP" altLang="en-US" dirty="0" smtClean="0"/>
              <a:t>によるデータの収集・活用により</a:t>
            </a:r>
            <a:r>
              <a:rPr kumimoji="1" lang="ja-JP" altLang="en-US" dirty="0" smtClean="0"/>
              <a:t>電力需給の予測精度を高め柔軟な料金制度を導入する。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EEC1F2B9-9F03-4459-AC84-A7C7CF8F4179}" type="slidenum">
              <a:rPr lang="ja-JP" altLang="en-US" smtClean="0">
                <a:solidFill>
                  <a:prstClr val="black"/>
                </a:solidFill>
              </a:rPr>
              <a:pPr/>
              <a:t>32</a:t>
            </a:fld>
            <a:endParaRPr lang="ja-JP" altLang="en-US">
              <a:solidFill>
                <a:prstClr val="black"/>
              </a:solidFill>
            </a:endParaRPr>
          </a:p>
        </p:txBody>
      </p:sp>
    </p:spTree>
    <p:extLst>
      <p:ext uri="{BB962C8B-B14F-4D97-AF65-F5344CB8AC3E}">
        <p14:creationId xmlns:p14="http://schemas.microsoft.com/office/powerpoint/2010/main" val="2005607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kumimoji="1" lang="ja-JP" altLang="en-US" dirty="0" smtClean="0"/>
              <a:t>参考資料</a:t>
            </a:r>
            <a:endParaRPr kumimoji="1" lang="ja-JP" altLang="en-US" dirty="0"/>
          </a:p>
        </p:txBody>
      </p:sp>
      <p:sp>
        <p:nvSpPr>
          <p:cNvPr id="5" name="サブタイトル 4"/>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37095051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sz="quarter" idx="1"/>
          </p:nvPr>
        </p:nvSpPr>
        <p:spPr>
          <a:xfrm>
            <a:off x="222250" y="663575"/>
            <a:ext cx="5994400" cy="3413125"/>
          </a:xfrm>
          <a:ln>
            <a:solidFill>
              <a:schemeClr val="tx1"/>
            </a:solidFill>
            <a:prstDash val="dash"/>
          </a:ln>
        </p:spPr>
        <p:txBody>
          <a:bodyPr lIns="72000" tIns="144000" rIns="0"/>
          <a:lstStyle/>
          <a:p>
            <a:pPr marL="174625" indent="-174625">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制度開始年：</a:t>
            </a:r>
            <a:r>
              <a:rPr lang="en-US" altLang="ja-JP" sz="1400" dirty="0" smtClean="0">
                <a:latin typeface="Arial" pitchFamily="34" charset="0"/>
                <a:cs typeface="Arial" pitchFamily="34" charset="0"/>
              </a:rPr>
              <a:t>1991</a:t>
            </a:r>
            <a:r>
              <a:rPr lang="ja-JP" altLang="en-US" sz="1400" dirty="0" smtClean="0">
                <a:latin typeface="Arial" pitchFamily="34" charset="0"/>
                <a:cs typeface="Arial" pitchFamily="34" charset="0"/>
              </a:rPr>
              <a:t>年（電力供給法に基づき、一定比率での買取義務化）</a:t>
            </a:r>
            <a:endParaRPr lang="en-US" altLang="ja-JP" sz="14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tabLst>
                <a:tab pos="363538" algn="l"/>
              </a:tabLst>
              <a:defRPr/>
            </a:pPr>
            <a:r>
              <a:rPr lang="en-US" altLang="ja-JP" sz="1200" dirty="0" smtClean="0">
                <a:latin typeface="Arial" pitchFamily="34" charset="0"/>
                <a:cs typeface="Arial" pitchFamily="34" charset="0"/>
              </a:rPr>
              <a:t>2000</a:t>
            </a:r>
            <a:r>
              <a:rPr lang="ja-JP" altLang="en-US" sz="1200" dirty="0" smtClean="0">
                <a:latin typeface="Arial" pitchFamily="34" charset="0"/>
                <a:cs typeface="Arial" pitchFamily="34" charset="0"/>
              </a:rPr>
              <a:t>年：再生可能エネルギー法（</a:t>
            </a:r>
            <a:r>
              <a:rPr lang="en-US" altLang="ja-JP" sz="1200" dirty="0" smtClean="0">
                <a:latin typeface="Arial" pitchFamily="34" charset="0"/>
                <a:cs typeface="Arial" pitchFamily="34" charset="0"/>
              </a:rPr>
              <a:t>EEG</a:t>
            </a:r>
            <a:r>
              <a:rPr lang="ja-JP" altLang="en-US" sz="1200" dirty="0" smtClean="0">
                <a:latin typeface="Arial" pitchFamily="34" charset="0"/>
                <a:cs typeface="Arial" pitchFamily="34" charset="0"/>
              </a:rPr>
              <a:t>）施行により、系統連系と固定価格買取義務化</a:t>
            </a:r>
            <a:endParaRPr lang="en-US" altLang="ja-JP" sz="12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defRPr/>
            </a:pPr>
            <a:r>
              <a:rPr lang="en-US" altLang="ja-JP" sz="1200" dirty="0" smtClean="0">
                <a:latin typeface="Arial" pitchFamily="34" charset="0"/>
                <a:cs typeface="Arial" pitchFamily="34" charset="0"/>
              </a:rPr>
              <a:t>2004</a:t>
            </a:r>
            <a:r>
              <a:rPr lang="ja-JP" altLang="en-US" sz="1200" dirty="0" smtClean="0">
                <a:latin typeface="Arial" pitchFamily="34" charset="0"/>
                <a:cs typeface="Arial" pitchFamily="34" charset="0"/>
              </a:rPr>
              <a:t>年：改正</a:t>
            </a:r>
            <a:r>
              <a:rPr lang="en-US" altLang="ja-JP" sz="1200" dirty="0" smtClean="0">
                <a:latin typeface="Arial" pitchFamily="34" charset="0"/>
                <a:cs typeface="Arial" pitchFamily="34" charset="0"/>
              </a:rPr>
              <a:t>EEG</a:t>
            </a:r>
            <a:r>
              <a:rPr lang="ja-JP" altLang="en-US" sz="1200" dirty="0" smtClean="0">
                <a:latin typeface="Arial" pitchFamily="34" charset="0"/>
                <a:cs typeface="Arial" pitchFamily="34" charset="0"/>
              </a:rPr>
              <a:t>により、エネルギー源別買取価格を設定。大規模需要家に対する負担減免措置の恒久化。</a:t>
            </a:r>
            <a:endParaRPr lang="en-US" altLang="ja-JP" sz="12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defRPr/>
            </a:pPr>
            <a:r>
              <a:rPr lang="en-US" altLang="ja-JP" sz="1200" dirty="0" smtClean="0">
                <a:latin typeface="Arial" pitchFamily="34" charset="0"/>
                <a:cs typeface="Arial" pitchFamily="34" charset="0"/>
              </a:rPr>
              <a:t>2009</a:t>
            </a:r>
            <a:r>
              <a:rPr lang="ja-JP" altLang="en-US" sz="1200" dirty="0" smtClean="0">
                <a:latin typeface="Arial" pitchFamily="34" charset="0"/>
                <a:cs typeface="Arial" pitchFamily="34" charset="0"/>
              </a:rPr>
              <a:t>年：改正</a:t>
            </a:r>
            <a:r>
              <a:rPr lang="en-US" altLang="ja-JP" sz="1200" dirty="0" smtClean="0">
                <a:latin typeface="Arial" pitchFamily="34" charset="0"/>
                <a:cs typeface="Arial" pitchFamily="34" charset="0"/>
              </a:rPr>
              <a:t>EEG</a:t>
            </a:r>
            <a:r>
              <a:rPr lang="ja-JP" altLang="en-US" sz="1200" dirty="0" smtClean="0">
                <a:latin typeface="Arial" pitchFamily="34" charset="0"/>
                <a:cs typeface="Arial" pitchFamily="34" charset="0"/>
              </a:rPr>
              <a:t>により、買取価格改定。太陽光発電の自家消費分も追加</a:t>
            </a:r>
            <a:endParaRPr lang="en-US" altLang="ja-JP" sz="12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defRPr/>
            </a:pPr>
            <a:r>
              <a:rPr lang="en-US" altLang="ja-JP" sz="1200" dirty="0" smtClean="0">
                <a:latin typeface="Arial" pitchFamily="34" charset="0"/>
                <a:cs typeface="Arial" pitchFamily="34" charset="0"/>
              </a:rPr>
              <a:t>2010</a:t>
            </a:r>
            <a:r>
              <a:rPr lang="ja-JP" altLang="en-US" sz="1200" dirty="0" smtClean="0">
                <a:latin typeface="Arial" pitchFamily="34" charset="0"/>
                <a:cs typeface="Arial" pitchFamily="34" charset="0"/>
              </a:rPr>
              <a:t>年：改正</a:t>
            </a:r>
            <a:r>
              <a:rPr lang="en-US" altLang="ja-JP" sz="1200" dirty="0" smtClean="0">
                <a:latin typeface="Arial" pitchFamily="34" charset="0"/>
                <a:cs typeface="Arial" pitchFamily="34" charset="0"/>
              </a:rPr>
              <a:t>EEG</a:t>
            </a:r>
            <a:r>
              <a:rPr lang="ja-JP" altLang="en-US" sz="1200" dirty="0" smtClean="0">
                <a:latin typeface="Arial" pitchFamily="34" charset="0"/>
                <a:cs typeface="Arial" pitchFamily="34" charset="0"/>
              </a:rPr>
              <a:t>により、新規太陽光発電の買取価格引き上げ</a:t>
            </a:r>
            <a:endParaRPr lang="en-US" altLang="ja-JP" sz="12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対象エネルギー種</a:t>
            </a:r>
            <a:endParaRPr lang="en-US" altLang="ja-JP" sz="1400" dirty="0" smtClean="0">
              <a:latin typeface="Arial" pitchFamily="34" charset="0"/>
              <a:cs typeface="Arial" pitchFamily="34" charset="0"/>
            </a:endParaRPr>
          </a:p>
          <a:p>
            <a:pPr marL="174625" lvl="1" indent="0">
              <a:spcBef>
                <a:spcPts val="0"/>
              </a:spcBef>
              <a:buClr>
                <a:schemeClr val="accent4">
                  <a:lumMod val="75000"/>
                </a:schemeClr>
              </a:buClr>
              <a:buSzPct val="85000"/>
              <a:buFont typeface="Wingdings 3" pitchFamily="18" charset="2"/>
              <a:buNone/>
              <a:defRPr/>
            </a:pPr>
            <a:r>
              <a:rPr lang="ja-JP" altLang="en-US" sz="1400" dirty="0" smtClean="0">
                <a:solidFill>
                  <a:schemeClr val="tx1"/>
                </a:solidFill>
                <a:latin typeface="Arial" pitchFamily="34" charset="0"/>
                <a:cs typeface="Arial" pitchFamily="34" charset="0"/>
              </a:rPr>
              <a:t>太陽光、風力、水力（</a:t>
            </a:r>
            <a:r>
              <a:rPr lang="en-US" altLang="ja-JP" sz="1400" dirty="0" smtClean="0">
                <a:solidFill>
                  <a:schemeClr val="tx1"/>
                </a:solidFill>
                <a:latin typeface="Arial" pitchFamily="34" charset="0"/>
                <a:cs typeface="Arial" pitchFamily="34" charset="0"/>
              </a:rPr>
              <a:t>5,000kW</a:t>
            </a:r>
            <a:r>
              <a:rPr lang="ja-JP" altLang="en-US" sz="1400" dirty="0" smtClean="0">
                <a:solidFill>
                  <a:schemeClr val="tx1"/>
                </a:solidFill>
                <a:latin typeface="Arial" pitchFamily="34" charset="0"/>
                <a:cs typeface="Arial" pitchFamily="34" charset="0"/>
              </a:rPr>
              <a:t>未満）、地熱、バイオマス（</a:t>
            </a:r>
            <a:r>
              <a:rPr lang="en-US" altLang="ja-JP" sz="1400" dirty="0" smtClean="0">
                <a:solidFill>
                  <a:schemeClr val="tx1"/>
                </a:solidFill>
                <a:latin typeface="Arial" pitchFamily="34" charset="0"/>
                <a:cs typeface="Arial" pitchFamily="34" charset="0"/>
              </a:rPr>
              <a:t>20,000kW</a:t>
            </a:r>
            <a:r>
              <a:rPr lang="ja-JP" altLang="en-US" sz="1400" dirty="0" smtClean="0">
                <a:solidFill>
                  <a:schemeClr val="tx1"/>
                </a:solidFill>
                <a:latin typeface="Arial" pitchFamily="34" charset="0"/>
                <a:cs typeface="Arial" pitchFamily="34" charset="0"/>
              </a:rPr>
              <a:t>未満、コジェネ設備は</a:t>
            </a:r>
            <a:r>
              <a:rPr lang="en-US" altLang="ja-JP" sz="1400" dirty="0" smtClean="0">
                <a:solidFill>
                  <a:schemeClr val="tx1"/>
                </a:solidFill>
                <a:latin typeface="Arial" pitchFamily="34" charset="0"/>
                <a:cs typeface="Arial" pitchFamily="34" charset="0"/>
              </a:rPr>
              <a:t>CHP</a:t>
            </a:r>
            <a:r>
              <a:rPr lang="ja-JP" altLang="en-US" sz="1400" dirty="0" smtClean="0">
                <a:solidFill>
                  <a:schemeClr val="tx1"/>
                </a:solidFill>
                <a:latin typeface="Arial" pitchFamily="34" charset="0"/>
                <a:cs typeface="Arial" pitchFamily="34" charset="0"/>
              </a:rPr>
              <a:t>法の</a:t>
            </a:r>
            <a:r>
              <a:rPr lang="en-US" altLang="ja-JP" sz="1400" dirty="0" smtClean="0">
                <a:solidFill>
                  <a:schemeClr val="tx1"/>
                </a:solidFill>
                <a:latin typeface="Arial" pitchFamily="34" charset="0"/>
                <a:cs typeface="Arial" pitchFamily="34" charset="0"/>
              </a:rPr>
              <a:t>FIT</a:t>
            </a:r>
            <a:r>
              <a:rPr lang="ja-JP" altLang="en-US" sz="1400" dirty="0" smtClean="0">
                <a:solidFill>
                  <a:schemeClr val="tx1"/>
                </a:solidFill>
                <a:latin typeface="Arial" pitchFamily="34" charset="0"/>
                <a:cs typeface="Arial" pitchFamily="34" charset="0"/>
              </a:rPr>
              <a:t>対象） 、波力、潮力、海洋温度差、潮流エネルギー 、埋立ガス、下水ガス、鉱山ガス</a:t>
            </a:r>
            <a:endParaRPr lang="en-US" altLang="ja-JP" sz="1400" dirty="0" smtClean="0">
              <a:solidFill>
                <a:schemeClr val="tx1"/>
              </a:solidFill>
              <a:latin typeface="Arial" pitchFamily="34" charset="0"/>
              <a:cs typeface="Arial" pitchFamily="34" charset="0"/>
            </a:endParaRPr>
          </a:p>
          <a:p>
            <a:pPr marL="174625" indent="-174625">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買取義務対象者：系統運用者（系統連携含む）</a:t>
            </a:r>
            <a:endParaRPr lang="en-US" altLang="ja-JP" sz="14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買取期間：期間は</a:t>
            </a:r>
            <a:r>
              <a:rPr lang="en-US" altLang="ja-JP" sz="1400" dirty="0" smtClean="0">
                <a:latin typeface="Arial" pitchFamily="34" charset="0"/>
                <a:cs typeface="Arial" pitchFamily="34" charset="0"/>
              </a:rPr>
              <a:t>20</a:t>
            </a:r>
            <a:r>
              <a:rPr lang="ja-JP" altLang="en-US" sz="1400" dirty="0" smtClean="0">
                <a:latin typeface="Arial" pitchFamily="34" charset="0"/>
                <a:cs typeface="Arial" pitchFamily="34" charset="0"/>
              </a:rPr>
              <a:t>年間（既設水力の増量分のみ</a:t>
            </a:r>
            <a:r>
              <a:rPr lang="en-US" altLang="ja-JP" sz="1400" dirty="0" smtClean="0">
                <a:latin typeface="Arial" pitchFamily="34" charset="0"/>
                <a:cs typeface="Arial" pitchFamily="34" charset="0"/>
              </a:rPr>
              <a:t>15</a:t>
            </a:r>
            <a:r>
              <a:rPr lang="ja-JP" altLang="en-US" sz="1400" dirty="0" smtClean="0">
                <a:latin typeface="Arial" pitchFamily="34" charset="0"/>
                <a:cs typeface="Arial" pitchFamily="34" charset="0"/>
              </a:rPr>
              <a:t>年間）</a:t>
            </a:r>
            <a:endParaRPr lang="en-US" altLang="ja-JP" sz="14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買取対象電力：系統への送電量全量買取（新規太陽光発電を除く）</a:t>
            </a:r>
            <a:endParaRPr lang="en-US" altLang="ja-JP" sz="1400" dirty="0" smtClean="0">
              <a:latin typeface="Arial" pitchFamily="34" charset="0"/>
              <a:cs typeface="Arial" pitchFamily="34" charset="0"/>
            </a:endParaRPr>
          </a:p>
          <a:p>
            <a:pPr marL="174625" indent="0">
              <a:spcBef>
                <a:spcPts val="0"/>
              </a:spcBef>
              <a:buClr>
                <a:schemeClr val="accent4">
                  <a:lumMod val="75000"/>
                </a:schemeClr>
              </a:buClr>
              <a:buSzPct val="85000"/>
              <a:buFont typeface="Wingdings 3" pitchFamily="18" charset="2"/>
              <a:buNone/>
              <a:defRPr/>
            </a:pPr>
            <a:r>
              <a:rPr lang="en-US" altLang="ja-JP" sz="1200" dirty="0" smtClean="0">
                <a:latin typeface="Arial" pitchFamily="34" charset="0"/>
                <a:cs typeface="Arial" pitchFamily="34" charset="0"/>
              </a:rPr>
              <a:t>※</a:t>
            </a:r>
            <a:r>
              <a:rPr lang="ja-JP" altLang="en-US" sz="1200" dirty="0" smtClean="0">
                <a:latin typeface="Arial" pitchFamily="34" charset="0"/>
                <a:cs typeface="Arial" pitchFamily="34" charset="0"/>
              </a:rPr>
              <a:t>ただし、一定条件を満たす新規太陽光の自家消費分については、計測を条件に対象。</a:t>
            </a:r>
            <a:endParaRPr lang="en-US" altLang="ja-JP" sz="12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優先接続・優先給電：あり</a:t>
            </a:r>
          </a:p>
        </p:txBody>
      </p:sp>
      <p:sp>
        <p:nvSpPr>
          <p:cNvPr id="6" name="角丸四角形 5"/>
          <p:cNvSpPr/>
          <p:nvPr/>
        </p:nvSpPr>
        <p:spPr>
          <a:xfrm>
            <a:off x="93663" y="490538"/>
            <a:ext cx="1079500" cy="288925"/>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1600" dirty="0">
                <a:solidFill>
                  <a:prstClr val="white"/>
                </a:solidFill>
                <a:effectLst>
                  <a:outerShdw blurRad="38100" dist="38100" dir="2700000" algn="tl">
                    <a:srgbClr val="000000">
                      <a:alpha val="43137"/>
                    </a:srgbClr>
                  </a:outerShdw>
                </a:effectLst>
              </a:rPr>
              <a:t>制度概要</a:t>
            </a:r>
          </a:p>
        </p:txBody>
      </p:sp>
      <p:sp>
        <p:nvSpPr>
          <p:cNvPr id="8" name="コンテンツ プレースホルダ 2"/>
          <p:cNvSpPr txBox="1">
            <a:spLocks/>
          </p:cNvSpPr>
          <p:nvPr/>
        </p:nvSpPr>
        <p:spPr>
          <a:xfrm>
            <a:off x="233363" y="4400550"/>
            <a:ext cx="5992812" cy="2420938"/>
          </a:xfrm>
          <a:prstGeom prst="rect">
            <a:avLst/>
          </a:prstGeom>
          <a:ln>
            <a:solidFill>
              <a:schemeClr val="tx1"/>
            </a:solidFill>
            <a:prstDash val="dash"/>
          </a:ln>
        </p:spPr>
        <p:txBody>
          <a:bodyPr lIns="72000" tIns="144000" rIns="36000"/>
          <a:lstStyle/>
          <a:p>
            <a:pPr marL="174625" indent="-174625" eaLnBrk="0" fontAlgn="base" hangingPunct="0">
              <a:spcAft>
                <a:spcPct val="0"/>
              </a:spcAft>
              <a:buClr>
                <a:srgbClr val="FADA7A">
                  <a:lumMod val="75000"/>
                </a:srgbClr>
              </a:buClr>
              <a:buSzPct val="85000"/>
              <a:buFont typeface="Wingdings" pitchFamily="2" charset="2"/>
              <a:buChar char="n"/>
              <a:defRPr/>
            </a:pPr>
            <a:r>
              <a:rPr lang="ja-JP" altLang="en-US" sz="1400" dirty="0">
                <a:solidFill>
                  <a:prstClr val="black"/>
                </a:solidFill>
              </a:rPr>
              <a:t>主務官庁：連邦環境・自然保護・原子力安全省（</a:t>
            </a:r>
            <a:r>
              <a:rPr lang="en-US" altLang="ja-JP" sz="1400" dirty="0">
                <a:solidFill>
                  <a:prstClr val="black"/>
                </a:solidFill>
              </a:rPr>
              <a:t>BMU</a:t>
            </a:r>
            <a:r>
              <a:rPr lang="ja-JP" altLang="en-US" sz="1400" dirty="0">
                <a:solidFill>
                  <a:prstClr val="black"/>
                </a:solidFill>
              </a:rPr>
              <a:t>）</a:t>
            </a:r>
            <a:endParaRPr lang="en-US" altLang="ja-JP" sz="1400" dirty="0">
              <a:solidFill>
                <a:prstClr val="black"/>
              </a:solidFill>
            </a:endParaRPr>
          </a:p>
          <a:p>
            <a:pPr marL="363538" indent="-174625" eaLnBrk="0" fontAlgn="base" hangingPunct="0">
              <a:spcAft>
                <a:spcPct val="0"/>
              </a:spcAft>
              <a:buClr>
                <a:srgbClr val="FADA7A">
                  <a:lumMod val="75000"/>
                </a:srgbClr>
              </a:buClr>
              <a:buSzPct val="85000"/>
              <a:defRPr/>
            </a:pPr>
            <a:r>
              <a:rPr lang="en-US" altLang="ja-JP" sz="1400" dirty="0">
                <a:solidFill>
                  <a:prstClr val="black"/>
                </a:solidFill>
                <a:latin typeface="Arial" pitchFamily="34" charset="0"/>
                <a:cs typeface="Arial" pitchFamily="34" charset="0"/>
              </a:rPr>
              <a:t>※</a:t>
            </a:r>
            <a:r>
              <a:rPr lang="ja-JP" altLang="en-US" sz="1400" dirty="0">
                <a:solidFill>
                  <a:prstClr val="black"/>
                </a:solidFill>
                <a:latin typeface="Arial" pitchFamily="34" charset="0"/>
                <a:cs typeface="Arial" pitchFamily="34" charset="0"/>
              </a:rPr>
              <a:t>最終的な決定主体は連邦議会</a:t>
            </a:r>
            <a:endParaRPr lang="en-US" altLang="ja-JP" sz="1400" dirty="0">
              <a:solidFill>
                <a:prstClr val="black"/>
              </a:solidFill>
            </a:endParaRPr>
          </a:p>
          <a:p>
            <a:pPr marL="174625" indent="-174625" eaLnBrk="0" fontAlgn="base" hangingPunct="0">
              <a:spcBef>
                <a:spcPts val="200"/>
              </a:spcBef>
              <a:spcAft>
                <a:spcPct val="0"/>
              </a:spcAft>
              <a:buClr>
                <a:srgbClr val="FADA7A">
                  <a:lumMod val="75000"/>
                </a:srgbClr>
              </a:buClr>
              <a:buSzPct val="85000"/>
              <a:buFont typeface="Wingdings" pitchFamily="2" charset="2"/>
              <a:buChar char="n"/>
              <a:defRPr/>
            </a:pPr>
            <a:r>
              <a:rPr lang="ja-JP" altLang="en-US" sz="1400" dirty="0">
                <a:solidFill>
                  <a:prstClr val="black"/>
                </a:solidFill>
              </a:rPr>
              <a:t>価格設定の手順：</a:t>
            </a:r>
            <a:endParaRPr lang="en-US" altLang="ja-JP" sz="1400" dirty="0">
              <a:solidFill>
                <a:prstClr val="black"/>
              </a:solidFill>
            </a:endParaRPr>
          </a:p>
          <a:p>
            <a:pPr marL="174625" eaLnBrk="0" fontAlgn="base" hangingPunct="0">
              <a:spcAft>
                <a:spcPct val="0"/>
              </a:spcAft>
              <a:buClr>
                <a:srgbClr val="FADA7A">
                  <a:lumMod val="75000"/>
                </a:srgbClr>
              </a:buClr>
              <a:buSzPct val="85000"/>
              <a:defRPr/>
            </a:pPr>
            <a:r>
              <a:rPr lang="ja-JP" altLang="en-US" sz="1400" dirty="0">
                <a:solidFill>
                  <a:prstClr val="black"/>
                </a:solidFill>
              </a:rPr>
              <a:t>エネルギー種別の標準的な設備の発電コストを算出し、その結果に基づいて、新規設備に適用する買取価格を設定（原則は投資回収率７％）。</a:t>
            </a:r>
            <a:endParaRPr lang="en-US" altLang="ja-JP" sz="1400" dirty="0">
              <a:solidFill>
                <a:prstClr val="black"/>
              </a:solidFill>
              <a:latin typeface="Arial" charset="0"/>
            </a:endParaRPr>
          </a:p>
          <a:p>
            <a:pPr marL="174625" indent="-174625" eaLnBrk="0" fontAlgn="base" hangingPunct="0">
              <a:spcBef>
                <a:spcPts val="200"/>
              </a:spcBef>
              <a:spcAft>
                <a:spcPct val="0"/>
              </a:spcAft>
              <a:buClr>
                <a:srgbClr val="FADA7A">
                  <a:lumMod val="75000"/>
                </a:srgbClr>
              </a:buClr>
              <a:buSzPct val="85000"/>
              <a:buFont typeface="Wingdings" pitchFamily="2" charset="2"/>
              <a:buChar char="n"/>
              <a:defRPr/>
            </a:pPr>
            <a:r>
              <a:rPr lang="ja-JP" altLang="en-US" sz="1400" dirty="0">
                <a:solidFill>
                  <a:prstClr val="black"/>
                </a:solidFill>
                <a:latin typeface="Arial" charset="0"/>
              </a:rPr>
              <a:t>価格の見直し：</a:t>
            </a:r>
            <a:endParaRPr lang="en-US" altLang="ja-JP" sz="1400" dirty="0">
              <a:solidFill>
                <a:prstClr val="black"/>
              </a:solidFill>
            </a:endParaRPr>
          </a:p>
          <a:p>
            <a:pPr marL="174625" eaLnBrk="0" fontAlgn="base" hangingPunct="0">
              <a:spcAft>
                <a:spcPct val="0"/>
              </a:spcAft>
              <a:buClr>
                <a:srgbClr val="FADA7A">
                  <a:lumMod val="75000"/>
                </a:srgbClr>
              </a:buClr>
              <a:buSzPct val="85000"/>
              <a:defRPr/>
            </a:pPr>
            <a:r>
              <a:rPr lang="ja-JP" altLang="en-US" sz="1400" dirty="0">
                <a:solidFill>
                  <a:prstClr val="black"/>
                </a:solidFill>
                <a:latin typeface="Arial" charset="0"/>
              </a:rPr>
              <a:t>法令上、見直し時期に関する明確な規定なし（太陽光を除く）。</a:t>
            </a:r>
            <a:endParaRPr lang="en-US" altLang="ja-JP" sz="1400" dirty="0">
              <a:solidFill>
                <a:prstClr val="black"/>
              </a:solidFill>
              <a:latin typeface="Arial" charset="0"/>
            </a:endParaRPr>
          </a:p>
          <a:p>
            <a:pPr marL="174625" eaLnBrk="0" fontAlgn="base" hangingPunct="0">
              <a:spcAft>
                <a:spcPct val="0"/>
              </a:spcAft>
              <a:buClr>
                <a:srgbClr val="FADA7A">
                  <a:lumMod val="75000"/>
                </a:srgbClr>
              </a:buClr>
              <a:buSzPct val="85000"/>
              <a:defRPr/>
            </a:pPr>
            <a:r>
              <a:rPr lang="en-US" altLang="ja-JP" sz="1400" dirty="0">
                <a:solidFill>
                  <a:prstClr val="black"/>
                </a:solidFill>
                <a:latin typeface="Arial" charset="0"/>
              </a:rPr>
              <a:t>2009</a:t>
            </a:r>
            <a:r>
              <a:rPr lang="ja-JP" altLang="en-US" sz="1400" dirty="0">
                <a:solidFill>
                  <a:prstClr val="black"/>
                </a:solidFill>
                <a:latin typeface="Arial" charset="0"/>
              </a:rPr>
              <a:t>年以降の導入量の急増を受け、緊急的に買取価格の引き下げを実施。</a:t>
            </a:r>
            <a:endParaRPr lang="en-US" altLang="ja-JP" sz="1400" dirty="0">
              <a:solidFill>
                <a:prstClr val="black"/>
              </a:solidFill>
              <a:latin typeface="Arial" charset="0"/>
            </a:endParaRPr>
          </a:p>
          <a:p>
            <a:pPr marL="174625" eaLnBrk="0" fontAlgn="base" hangingPunct="0">
              <a:spcAft>
                <a:spcPct val="0"/>
              </a:spcAft>
              <a:buClr>
                <a:srgbClr val="FADA7A">
                  <a:lumMod val="75000"/>
                </a:srgbClr>
              </a:buClr>
              <a:buSzPct val="85000"/>
              <a:defRPr/>
            </a:pPr>
            <a:r>
              <a:rPr lang="ja-JP" altLang="en-US" sz="1400" dirty="0">
                <a:solidFill>
                  <a:prstClr val="black"/>
                </a:solidFill>
                <a:latin typeface="Arial" charset="0"/>
              </a:rPr>
              <a:t>太陽光発電については、</a:t>
            </a:r>
            <a:r>
              <a:rPr lang="en-US" altLang="ja-JP" sz="1400" dirty="0">
                <a:solidFill>
                  <a:prstClr val="black"/>
                </a:solidFill>
                <a:latin typeface="Arial" charset="0"/>
              </a:rPr>
              <a:t>2009</a:t>
            </a:r>
            <a:r>
              <a:rPr lang="ja-JP" altLang="en-US" sz="1400" dirty="0">
                <a:solidFill>
                  <a:prstClr val="black"/>
                </a:solidFill>
                <a:latin typeface="Arial" charset="0"/>
              </a:rPr>
              <a:t>年以降、前年度の導入量実績に応じて、規定のしきい値と比較して、適用する買取価格低減率を調整する仕組みを導入。</a:t>
            </a:r>
            <a:endParaRPr lang="en-US" altLang="ja-JP" sz="1400" dirty="0">
              <a:solidFill>
                <a:prstClr val="black"/>
              </a:solidFill>
              <a:latin typeface="Arial" charset="0"/>
            </a:endParaRPr>
          </a:p>
        </p:txBody>
      </p:sp>
      <p:sp>
        <p:nvSpPr>
          <p:cNvPr id="7" name="角丸四角形 6"/>
          <p:cNvSpPr/>
          <p:nvPr/>
        </p:nvSpPr>
        <p:spPr>
          <a:xfrm>
            <a:off x="93663" y="4227513"/>
            <a:ext cx="2373312" cy="29210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1600" dirty="0">
                <a:solidFill>
                  <a:prstClr val="white"/>
                </a:solidFill>
                <a:effectLst>
                  <a:outerShdw blurRad="38100" dist="38100" dir="2700000" algn="tl">
                    <a:srgbClr val="000000">
                      <a:alpha val="43137"/>
                    </a:srgbClr>
                  </a:outerShdw>
                </a:effectLst>
              </a:rPr>
              <a:t>価格の設定と見直し手続</a:t>
            </a:r>
          </a:p>
        </p:txBody>
      </p:sp>
      <p:sp>
        <p:nvSpPr>
          <p:cNvPr id="13318" name="タイトル 1"/>
          <p:cNvSpPr>
            <a:spLocks noGrp="1"/>
          </p:cNvSpPr>
          <p:nvPr>
            <p:ph type="title"/>
          </p:nvPr>
        </p:nvSpPr>
        <p:spPr>
          <a:xfrm>
            <a:off x="457200" y="58738"/>
            <a:ext cx="8229600" cy="325437"/>
          </a:xfrm>
        </p:spPr>
        <p:txBody>
          <a:bodyPr anchor="ctr"/>
          <a:lstStyle/>
          <a:p>
            <a:pPr eaLnBrk="1" hangingPunct="1"/>
            <a:r>
              <a:rPr lang="ja-JP" altLang="en-US" b="1" smtClean="0">
                <a:solidFill>
                  <a:schemeClr val="tx1"/>
                </a:solidFill>
              </a:rPr>
              <a:t>主要国における固定価格買取制度　（ドイツ）</a:t>
            </a:r>
          </a:p>
        </p:txBody>
      </p:sp>
      <p:sp>
        <p:nvSpPr>
          <p:cNvPr id="13319" name="テキスト ボックス 11"/>
          <p:cNvSpPr txBox="1">
            <a:spLocks noChangeArrowheads="1"/>
          </p:cNvSpPr>
          <p:nvPr/>
        </p:nvSpPr>
        <p:spPr bwMode="auto">
          <a:xfrm>
            <a:off x="6142038" y="404813"/>
            <a:ext cx="30019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rIns="72000">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ja-JP" altLang="en-US" sz="1200" smtClean="0">
                <a:solidFill>
                  <a:prstClr val="black"/>
                </a:solidFill>
              </a:rPr>
              <a:t>＜</a:t>
            </a:r>
            <a:r>
              <a:rPr lang="en-US" altLang="ja-JP" sz="1200" smtClean="0">
                <a:solidFill>
                  <a:prstClr val="black"/>
                </a:solidFill>
              </a:rPr>
              <a:t>2010</a:t>
            </a:r>
            <a:r>
              <a:rPr lang="ja-JP" altLang="en-US" sz="1200" smtClean="0">
                <a:solidFill>
                  <a:prstClr val="black"/>
                </a:solidFill>
              </a:rPr>
              <a:t>年</a:t>
            </a:r>
            <a:r>
              <a:rPr lang="en-US" altLang="ja-JP" sz="1200" smtClean="0">
                <a:solidFill>
                  <a:prstClr val="black"/>
                </a:solidFill>
              </a:rPr>
              <a:t>10</a:t>
            </a:r>
            <a:r>
              <a:rPr lang="ja-JP" altLang="en-US" sz="1200" smtClean="0">
                <a:solidFill>
                  <a:prstClr val="black"/>
                </a:solidFill>
              </a:rPr>
              <a:t>月新規稼働設備の買取価格＞</a:t>
            </a:r>
          </a:p>
        </p:txBody>
      </p:sp>
      <p:pic>
        <p:nvPicPr>
          <p:cNvPr id="13320"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r="51070" b="3015"/>
          <a:stretch>
            <a:fillRect/>
          </a:stretch>
        </p:blipFill>
        <p:spPr bwMode="auto">
          <a:xfrm>
            <a:off x="6300788" y="1144588"/>
            <a:ext cx="2843212" cy="462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Rectangle 10"/>
          <p:cNvSpPr>
            <a:spLocks noChangeArrowheads="1"/>
          </p:cNvSpPr>
          <p:nvPr/>
        </p:nvSpPr>
        <p:spPr bwMode="auto">
          <a:xfrm>
            <a:off x="6227763" y="5719763"/>
            <a:ext cx="28876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0" rIns="36000" bIns="0" anchor="ctr">
            <a:spAutoFit/>
          </a:bodyPr>
          <a:lstStyle/>
          <a:p>
            <a:pPr eaLnBrk="0" fontAlgn="base" hangingPunct="0">
              <a:spcBef>
                <a:spcPct val="0"/>
              </a:spcBef>
              <a:spcAft>
                <a:spcPct val="0"/>
              </a:spcAft>
            </a:pPr>
            <a:r>
              <a:rPr lang="ja-JP" altLang="en-US" sz="900" smtClean="0">
                <a:solidFill>
                  <a:prstClr val="black"/>
                </a:solidFill>
                <a:latin typeface="ＭＳ Ｐゴシック" pitchFamily="50" charset="-128"/>
                <a:cs typeface="Times New Roman" pitchFamily="18" charset="0"/>
              </a:rPr>
              <a:t>注</a:t>
            </a:r>
            <a:r>
              <a:rPr lang="en-US" altLang="ja-JP" sz="900" smtClean="0">
                <a:solidFill>
                  <a:prstClr val="black"/>
                </a:solidFill>
                <a:latin typeface="ＭＳ Ｐゴシック" pitchFamily="50" charset="-128"/>
                <a:cs typeface="Times New Roman" pitchFamily="18" charset="0"/>
              </a:rPr>
              <a:t>1</a:t>
            </a:r>
            <a:r>
              <a:rPr lang="ja-JP" altLang="en-US" sz="900" smtClean="0">
                <a:solidFill>
                  <a:prstClr val="black"/>
                </a:solidFill>
                <a:latin typeface="ＭＳ Ｐゴシック" pitchFamily="50" charset="-128"/>
                <a:cs typeface="Times New Roman" pitchFamily="18" charset="0"/>
              </a:rPr>
              <a:t>：運開から</a:t>
            </a:r>
            <a:r>
              <a:rPr lang="en-US" altLang="ja-JP" sz="900" smtClean="0">
                <a:solidFill>
                  <a:prstClr val="black"/>
                </a:solidFill>
                <a:latin typeface="ＭＳ Ｐゴシック" pitchFamily="50" charset="-128"/>
                <a:cs typeface="Times New Roman" pitchFamily="18" charset="0"/>
              </a:rPr>
              <a:t>5</a:t>
            </a:r>
            <a:r>
              <a:rPr lang="ja-JP" altLang="en-US" sz="900" smtClean="0">
                <a:solidFill>
                  <a:prstClr val="black"/>
                </a:solidFill>
                <a:latin typeface="ＭＳ Ｐゴシック" pitchFamily="50" charset="-128"/>
                <a:cs typeface="Times New Roman" pitchFamily="18" charset="0"/>
              </a:rPr>
              <a:t>年間は全設備に第</a:t>
            </a:r>
            <a:r>
              <a:rPr lang="en-US" altLang="ja-JP" sz="900" smtClean="0">
                <a:solidFill>
                  <a:prstClr val="black"/>
                </a:solidFill>
                <a:latin typeface="ＭＳ Ｐゴシック" pitchFamily="50" charset="-128"/>
                <a:cs typeface="Times New Roman" pitchFamily="18" charset="0"/>
              </a:rPr>
              <a:t>1</a:t>
            </a:r>
            <a:r>
              <a:rPr lang="ja-JP" altLang="en-US" sz="900" smtClean="0">
                <a:solidFill>
                  <a:prstClr val="black"/>
                </a:solidFill>
                <a:latin typeface="ＭＳ Ｐゴシック" pitchFamily="50" charset="-128"/>
                <a:cs typeface="Times New Roman" pitchFamily="18" charset="0"/>
              </a:rPr>
              <a:t>ステージの買取価格を適用。その後は設備稼動率に応じて第</a:t>
            </a:r>
            <a:r>
              <a:rPr lang="en-US" altLang="ja-JP" sz="900" smtClean="0">
                <a:solidFill>
                  <a:prstClr val="black"/>
                </a:solidFill>
                <a:latin typeface="ＭＳ Ｐゴシック" pitchFamily="50" charset="-128"/>
                <a:cs typeface="Times New Roman" pitchFamily="18" charset="0"/>
              </a:rPr>
              <a:t>2</a:t>
            </a:r>
            <a:r>
              <a:rPr lang="ja-JP" altLang="en-US" sz="900" smtClean="0">
                <a:solidFill>
                  <a:prstClr val="black"/>
                </a:solidFill>
                <a:latin typeface="ＭＳ Ｐゴシック" pitchFamily="50" charset="-128"/>
                <a:cs typeface="Times New Roman" pitchFamily="18" charset="0"/>
              </a:rPr>
              <a:t>ステージの買取価格に順次移行。洋上風力については、第</a:t>
            </a:r>
            <a:r>
              <a:rPr lang="en-US" altLang="ja-JP" sz="900" smtClean="0">
                <a:solidFill>
                  <a:prstClr val="black"/>
                </a:solidFill>
                <a:latin typeface="ＭＳ Ｐゴシック" pitchFamily="50" charset="-128"/>
                <a:cs typeface="Times New Roman" pitchFamily="18" charset="0"/>
              </a:rPr>
              <a:t>1</a:t>
            </a:r>
            <a:r>
              <a:rPr lang="ja-JP" altLang="en-US" sz="900" smtClean="0">
                <a:solidFill>
                  <a:prstClr val="black"/>
                </a:solidFill>
                <a:latin typeface="ＭＳ Ｐゴシック" pitchFamily="50" charset="-128"/>
                <a:cs typeface="Times New Roman" pitchFamily="18" charset="0"/>
              </a:rPr>
              <a:t>ステージの適用期間が原則</a:t>
            </a:r>
            <a:r>
              <a:rPr lang="en-US" altLang="ja-JP" sz="900" smtClean="0">
                <a:solidFill>
                  <a:prstClr val="black"/>
                </a:solidFill>
                <a:latin typeface="ＭＳ Ｐゴシック" pitchFamily="50" charset="-128"/>
                <a:cs typeface="Times New Roman" pitchFamily="18" charset="0"/>
              </a:rPr>
              <a:t>12</a:t>
            </a:r>
            <a:r>
              <a:rPr lang="ja-JP" altLang="en-US" sz="900" smtClean="0">
                <a:solidFill>
                  <a:prstClr val="black"/>
                </a:solidFill>
                <a:latin typeface="ＭＳ Ｐゴシック" pitchFamily="50" charset="-128"/>
                <a:cs typeface="Times New Roman" pitchFamily="18" charset="0"/>
              </a:rPr>
              <a:t>年間</a:t>
            </a:r>
            <a:endParaRPr lang="ja-JP" altLang="en-US" sz="1100" smtClean="0">
              <a:solidFill>
                <a:prstClr val="black"/>
              </a:solidFill>
              <a:latin typeface="Arial" pitchFamily="34" charset="0"/>
            </a:endParaRPr>
          </a:p>
          <a:p>
            <a:pPr eaLnBrk="0" fontAlgn="base" hangingPunct="0">
              <a:spcBef>
                <a:spcPct val="0"/>
              </a:spcBef>
              <a:spcAft>
                <a:spcPct val="0"/>
              </a:spcAft>
            </a:pPr>
            <a:r>
              <a:rPr lang="ja-JP" altLang="en-US" sz="900" smtClean="0">
                <a:solidFill>
                  <a:prstClr val="black"/>
                </a:solidFill>
                <a:latin typeface="ＭＳ Ｐゴシック" pitchFamily="50" charset="-128"/>
                <a:cs typeface="Times New Roman" pitchFamily="18" charset="0"/>
              </a:rPr>
              <a:t>注</a:t>
            </a:r>
            <a:r>
              <a:rPr lang="en-US" altLang="ja-JP" sz="900" smtClean="0">
                <a:solidFill>
                  <a:prstClr val="black"/>
                </a:solidFill>
                <a:latin typeface="ＭＳ Ｐゴシック" pitchFamily="50" charset="-128"/>
                <a:cs typeface="Times New Roman" pitchFamily="18" charset="0"/>
              </a:rPr>
              <a:t>2</a:t>
            </a:r>
            <a:r>
              <a:rPr lang="ja-JP" altLang="en-US" sz="900" smtClean="0">
                <a:solidFill>
                  <a:prstClr val="black"/>
                </a:solidFill>
                <a:latin typeface="ＭＳ Ｐゴシック" pitchFamily="50" charset="-128"/>
                <a:cs typeface="Times New Roman" pitchFamily="18" charset="0"/>
              </a:rPr>
              <a:t>：バイオマスについては、ピュアバイオマスやガス化などの条件に応じて、買取価格が増額</a:t>
            </a:r>
            <a:endParaRPr lang="ja-JP" altLang="en-US" sz="1100" smtClean="0">
              <a:solidFill>
                <a:prstClr val="black"/>
              </a:solidFill>
              <a:latin typeface="Arial" pitchFamily="34" charset="0"/>
            </a:endParaRPr>
          </a:p>
          <a:p>
            <a:pPr eaLnBrk="0" fontAlgn="base" hangingPunct="0">
              <a:spcBef>
                <a:spcPct val="0"/>
              </a:spcBef>
              <a:spcAft>
                <a:spcPct val="0"/>
              </a:spcAft>
            </a:pPr>
            <a:r>
              <a:rPr lang="ja-JP" altLang="en-US" sz="900" smtClean="0">
                <a:solidFill>
                  <a:prstClr val="black"/>
                </a:solidFill>
                <a:latin typeface="ＭＳ Ｐゴシック" pitchFamily="50" charset="-128"/>
                <a:cs typeface="Times New Roman" pitchFamily="18" charset="0"/>
              </a:rPr>
              <a:t>注</a:t>
            </a:r>
            <a:r>
              <a:rPr lang="en-US" altLang="ja-JP" sz="900" smtClean="0">
                <a:solidFill>
                  <a:prstClr val="black"/>
                </a:solidFill>
                <a:latin typeface="ＭＳ Ｐゴシック" pitchFamily="50" charset="-128"/>
                <a:cs typeface="Times New Roman" pitchFamily="18" charset="0"/>
              </a:rPr>
              <a:t>3</a:t>
            </a:r>
            <a:r>
              <a:rPr lang="ja-JP" altLang="en-US" sz="900" smtClean="0">
                <a:solidFill>
                  <a:prstClr val="black"/>
                </a:solidFill>
                <a:latin typeface="ＭＳ Ｐゴシック" pitchFamily="50" charset="-128"/>
                <a:cs typeface="Times New Roman" pitchFamily="18" charset="0"/>
              </a:rPr>
              <a:t>：埋立・下水ガスは、革新的技術利用に応じて買取価格が増額</a:t>
            </a:r>
            <a:endParaRPr lang="ja-JP" altLang="en-US" smtClean="0">
              <a:solidFill>
                <a:prstClr val="black"/>
              </a:solidFill>
              <a:latin typeface="Arial" pitchFamily="34" charset="0"/>
            </a:endParaRPr>
          </a:p>
        </p:txBody>
      </p:sp>
      <p:sp>
        <p:nvSpPr>
          <p:cNvPr id="13322" name="正方形/長方形 10"/>
          <p:cNvSpPr>
            <a:spLocks noChangeArrowheads="1"/>
          </p:cNvSpPr>
          <p:nvPr/>
        </p:nvSpPr>
        <p:spPr bwMode="auto">
          <a:xfrm>
            <a:off x="6264275" y="923925"/>
            <a:ext cx="28797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ja-JP" altLang="ja-JP" sz="1000" smtClean="0">
                <a:solidFill>
                  <a:prstClr val="black"/>
                </a:solidFill>
                <a:latin typeface="Arial" pitchFamily="34" charset="0"/>
              </a:rPr>
              <a:t>（ﾕｰﾛｾﾝﾄ</a:t>
            </a:r>
            <a:r>
              <a:rPr lang="en-US" altLang="ja-JP" sz="1000" smtClean="0">
                <a:solidFill>
                  <a:prstClr val="black"/>
                </a:solidFill>
                <a:latin typeface="Arial" pitchFamily="34" charset="0"/>
              </a:rPr>
              <a:t>/kWh</a:t>
            </a:r>
            <a:r>
              <a:rPr lang="ja-JP" altLang="ja-JP" sz="1000" smtClean="0">
                <a:solidFill>
                  <a:prstClr val="black"/>
                </a:solidFill>
                <a:latin typeface="Arial" pitchFamily="34" charset="0"/>
              </a:rPr>
              <a:t>）　　　　　　　　　</a:t>
            </a:r>
            <a:r>
              <a:rPr lang="ja-JP" altLang="en-US" sz="1000" smtClean="0">
                <a:solidFill>
                  <a:prstClr val="black"/>
                </a:solidFill>
                <a:latin typeface="Arial" pitchFamily="34" charset="0"/>
              </a:rPr>
              <a:t>　　　</a:t>
            </a:r>
            <a:r>
              <a:rPr lang="ja-JP" altLang="ja-JP" sz="1000" smtClean="0">
                <a:solidFill>
                  <a:prstClr val="black"/>
                </a:solidFill>
                <a:latin typeface="Arial" pitchFamily="34" charset="0"/>
              </a:rPr>
              <a:t>※一部を抜粋</a:t>
            </a:r>
            <a:endParaRPr lang="ja-JP" altLang="en-US" sz="1000" smtClean="0">
              <a:solidFill>
                <a:prstClr val="black"/>
              </a:solidFill>
              <a:latin typeface="Arial" pitchFamily="34" charset="0"/>
            </a:endParaRPr>
          </a:p>
        </p:txBody>
      </p:sp>
      <p:sp>
        <p:nvSpPr>
          <p:cNvPr id="13323" name="Rectangle 11"/>
          <p:cNvSpPr>
            <a:spLocks noChangeArrowheads="1"/>
          </p:cNvSpPr>
          <p:nvPr/>
        </p:nvSpPr>
        <p:spPr bwMode="auto">
          <a:xfrm>
            <a:off x="6372225" y="600075"/>
            <a:ext cx="27717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0" bIns="36000" anchor="ctr">
            <a:spAutoFit/>
          </a:bodyPr>
          <a:lstStyle/>
          <a:p>
            <a:pPr eaLnBrk="0" fontAlgn="base" hangingPunct="0">
              <a:spcBef>
                <a:spcPct val="0"/>
              </a:spcBef>
              <a:spcAft>
                <a:spcPct val="0"/>
              </a:spcAft>
              <a:buFontTx/>
              <a:buChar char="•"/>
              <a:tabLst>
                <a:tab pos="134938" algn="l"/>
              </a:tabLst>
            </a:pPr>
            <a:r>
              <a:rPr lang="ja-JP" altLang="en-US" sz="1000" smtClean="0">
                <a:solidFill>
                  <a:prstClr val="black"/>
                </a:solidFill>
                <a:latin typeface="ＭＳ Ｐゴシック" pitchFamily="50" charset="-128"/>
                <a:cs typeface="Times New Roman" pitchFamily="18" charset="0"/>
              </a:rPr>
              <a:t>エネルギー源別、設備容量別、設備稼働年別に、発電原価を考慮して、細かく買取価格を設定</a:t>
            </a:r>
            <a:endParaRPr lang="ja-JP" altLang="en-US" smtClean="0">
              <a:solidFill>
                <a:prstClr val="black"/>
              </a:solidFill>
              <a:latin typeface="Arial" pitchFamily="34" charset="0"/>
            </a:endParaRPr>
          </a:p>
        </p:txBody>
      </p:sp>
    </p:spTree>
    <p:extLst>
      <p:ext uri="{BB962C8B-B14F-4D97-AF65-F5344CB8AC3E}">
        <p14:creationId xmlns:p14="http://schemas.microsoft.com/office/powerpoint/2010/main" val="25555550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sz="quarter" idx="1"/>
          </p:nvPr>
        </p:nvSpPr>
        <p:spPr>
          <a:xfrm>
            <a:off x="222250" y="663575"/>
            <a:ext cx="5975350" cy="4038600"/>
          </a:xfrm>
          <a:ln>
            <a:solidFill>
              <a:schemeClr val="tx1"/>
            </a:solidFill>
            <a:prstDash val="dash"/>
          </a:ln>
        </p:spPr>
        <p:txBody>
          <a:bodyPr lIns="72000" tIns="144000" rIns="0"/>
          <a:lstStyle/>
          <a:p>
            <a:pPr marL="174625" indent="-174625">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制度開始年：</a:t>
            </a:r>
            <a:r>
              <a:rPr lang="en-US" altLang="ja-JP" sz="1400" dirty="0" smtClean="0">
                <a:latin typeface="Arial" pitchFamily="34" charset="0"/>
                <a:cs typeface="Arial" pitchFamily="34" charset="0"/>
              </a:rPr>
              <a:t>1994</a:t>
            </a:r>
            <a:r>
              <a:rPr lang="ja-JP" altLang="en-US" sz="1400" dirty="0" smtClean="0">
                <a:latin typeface="Arial" pitchFamily="34" charset="0"/>
                <a:cs typeface="Arial" pitchFamily="34" charset="0"/>
              </a:rPr>
              <a:t>年（国家電力市場再編法に基づき、再エネ種別の買取価格を規定）</a:t>
            </a:r>
            <a:endParaRPr lang="en-US" altLang="ja-JP" sz="14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tabLst>
                <a:tab pos="363538" algn="l"/>
              </a:tabLst>
              <a:defRPr/>
            </a:pPr>
            <a:r>
              <a:rPr lang="en-US" altLang="ja-JP" sz="1200" dirty="0" smtClean="0">
                <a:latin typeface="Arial" pitchFamily="34" charset="0"/>
                <a:cs typeface="Arial" pitchFamily="34" charset="0"/>
              </a:rPr>
              <a:t>1997</a:t>
            </a:r>
            <a:r>
              <a:rPr lang="ja-JP" altLang="en-US" sz="1200" dirty="0" smtClean="0">
                <a:latin typeface="Arial" pitchFamily="34" charset="0"/>
                <a:cs typeface="Arial" pitchFamily="34" charset="0"/>
              </a:rPr>
              <a:t>年：電気事業法施行により、</a:t>
            </a:r>
            <a:r>
              <a:rPr lang="en-US" altLang="ja-JP" sz="1200" dirty="0" smtClean="0">
                <a:latin typeface="Arial" pitchFamily="34" charset="0"/>
                <a:cs typeface="Arial" pitchFamily="34" charset="0"/>
              </a:rPr>
              <a:t>57</a:t>
            </a:r>
            <a:r>
              <a:rPr lang="ja-JP" altLang="en-US" sz="1200" dirty="0" smtClean="0">
                <a:latin typeface="Arial" pitchFamily="34" charset="0"/>
                <a:cs typeface="Arial" pitchFamily="34" charset="0"/>
              </a:rPr>
              <a:t>万</a:t>
            </a:r>
            <a:r>
              <a:rPr lang="en-US" altLang="ja-JP" sz="1200" dirty="0" smtClean="0">
                <a:latin typeface="Arial" pitchFamily="34" charset="0"/>
                <a:cs typeface="Arial" pitchFamily="34" charset="0"/>
              </a:rPr>
              <a:t>kW</a:t>
            </a:r>
            <a:r>
              <a:rPr lang="ja-JP" altLang="en-US" sz="1200" dirty="0" smtClean="0">
                <a:latin typeface="Arial" pitchFamily="34" charset="0"/>
                <a:cs typeface="Arial" pitchFamily="34" charset="0"/>
              </a:rPr>
              <a:t>以下の再エネ発電設備の優先アクセスを規定</a:t>
            </a:r>
            <a:endParaRPr lang="en-US" altLang="ja-JP" sz="12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defRPr/>
            </a:pPr>
            <a:r>
              <a:rPr lang="en-US" altLang="ja-JP" sz="1200" dirty="0" smtClean="0">
                <a:latin typeface="Arial" pitchFamily="34" charset="0"/>
                <a:cs typeface="Arial" pitchFamily="34" charset="0"/>
              </a:rPr>
              <a:t>1998</a:t>
            </a:r>
            <a:r>
              <a:rPr lang="ja-JP" altLang="en-US" sz="1200" dirty="0" smtClean="0">
                <a:latin typeface="Arial" pitchFamily="34" charset="0"/>
                <a:cs typeface="Arial" pitchFamily="34" charset="0"/>
              </a:rPr>
              <a:t>年：</a:t>
            </a:r>
            <a:r>
              <a:rPr lang="en-US" altLang="ja-JP" sz="1200" dirty="0" smtClean="0">
                <a:latin typeface="Arial" pitchFamily="34" charset="0"/>
                <a:cs typeface="Arial" pitchFamily="34" charset="0"/>
              </a:rPr>
              <a:t>Royal Decree2818/1998</a:t>
            </a:r>
            <a:r>
              <a:rPr lang="ja-JP" altLang="en-US" sz="1200" dirty="0" smtClean="0">
                <a:latin typeface="Arial" pitchFamily="34" charset="0"/>
                <a:cs typeface="Arial" pitchFamily="34" charset="0"/>
              </a:rPr>
              <a:t>により、エネルギー源別買取価格の算出方法を規定</a:t>
            </a:r>
            <a:endParaRPr lang="en-US" altLang="ja-JP" sz="12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defRPr/>
            </a:pPr>
            <a:r>
              <a:rPr lang="en-US" altLang="ja-JP" sz="1200" dirty="0" smtClean="0">
                <a:latin typeface="Arial" pitchFamily="34" charset="0"/>
                <a:cs typeface="Arial" pitchFamily="34" charset="0"/>
              </a:rPr>
              <a:t>2004</a:t>
            </a:r>
            <a:r>
              <a:rPr lang="ja-JP" altLang="en-US" sz="1200" dirty="0" smtClean="0">
                <a:latin typeface="Arial" pitchFamily="34" charset="0"/>
                <a:cs typeface="Arial" pitchFamily="34" charset="0"/>
              </a:rPr>
              <a:t>年：</a:t>
            </a:r>
            <a:r>
              <a:rPr lang="en-US" altLang="ja-JP" sz="1200" dirty="0" smtClean="0">
                <a:latin typeface="Arial" pitchFamily="34" charset="0"/>
                <a:cs typeface="Arial" pitchFamily="34" charset="0"/>
              </a:rPr>
              <a:t> Royal Decree436/2004</a:t>
            </a:r>
            <a:r>
              <a:rPr lang="ja-JP" altLang="en-US" sz="1200" dirty="0" smtClean="0">
                <a:latin typeface="Arial" pitchFamily="34" charset="0"/>
                <a:cs typeface="Arial" pitchFamily="34" charset="0"/>
              </a:rPr>
              <a:t>により、買取価格の算出方法を改定</a:t>
            </a:r>
            <a:endParaRPr lang="en-US" altLang="ja-JP" sz="12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defRPr/>
            </a:pPr>
            <a:r>
              <a:rPr lang="en-US" altLang="ja-JP" sz="1200" dirty="0" smtClean="0">
                <a:latin typeface="Arial" pitchFamily="34" charset="0"/>
                <a:cs typeface="Arial" pitchFamily="34" charset="0"/>
              </a:rPr>
              <a:t>2007</a:t>
            </a:r>
            <a:r>
              <a:rPr lang="ja-JP" altLang="en-US" sz="1200" dirty="0" smtClean="0">
                <a:latin typeface="Arial" pitchFamily="34" charset="0"/>
                <a:cs typeface="Arial" pitchFamily="34" charset="0"/>
              </a:rPr>
              <a:t>年：</a:t>
            </a:r>
            <a:r>
              <a:rPr lang="en-US" altLang="ja-JP" sz="1200" dirty="0" smtClean="0">
                <a:latin typeface="Arial" pitchFamily="34" charset="0"/>
                <a:cs typeface="Arial" pitchFamily="34" charset="0"/>
              </a:rPr>
              <a:t> Royal Decree1578/2008</a:t>
            </a:r>
            <a:r>
              <a:rPr lang="ja-JP" altLang="en-US" sz="1200" dirty="0" smtClean="0">
                <a:latin typeface="Arial" pitchFamily="34" charset="0"/>
                <a:cs typeface="Arial" pitchFamily="34" charset="0"/>
              </a:rPr>
              <a:t>により、新規太陽光発電の買取価格改定、年間上限枠の設定。</a:t>
            </a:r>
            <a:endParaRPr lang="en-US" altLang="ja-JP" sz="12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対象エネルギー種　（</a:t>
            </a:r>
            <a:r>
              <a:rPr lang="en-US" altLang="ja-JP" sz="1400" dirty="0" smtClean="0">
                <a:latin typeface="Arial" pitchFamily="34" charset="0"/>
                <a:cs typeface="Arial" pitchFamily="34" charset="0"/>
              </a:rPr>
              <a:t>10</a:t>
            </a:r>
            <a:r>
              <a:rPr lang="ja-JP" altLang="en-US" sz="1400" dirty="0" smtClean="0">
                <a:latin typeface="Arial" pitchFamily="34" charset="0"/>
                <a:cs typeface="Arial" pitchFamily="34" charset="0"/>
              </a:rPr>
              <a:t>万</a:t>
            </a:r>
            <a:r>
              <a:rPr lang="en-US" altLang="ja-JP" sz="1400" dirty="0" smtClean="0">
                <a:latin typeface="Arial" pitchFamily="34" charset="0"/>
                <a:cs typeface="Arial" pitchFamily="34" charset="0"/>
              </a:rPr>
              <a:t>kW</a:t>
            </a:r>
            <a:r>
              <a:rPr lang="ja-JP" altLang="en-US" sz="1400" dirty="0" smtClean="0">
                <a:latin typeface="Arial" pitchFamily="34" charset="0"/>
                <a:cs typeface="Arial" pitchFamily="34" charset="0"/>
              </a:rPr>
              <a:t>以下、年間の容量制限も導入）</a:t>
            </a:r>
            <a:endParaRPr lang="en-US" altLang="ja-JP" sz="1400" dirty="0" smtClean="0">
              <a:latin typeface="Arial" pitchFamily="34" charset="0"/>
              <a:cs typeface="Arial" pitchFamily="34" charset="0"/>
            </a:endParaRPr>
          </a:p>
          <a:p>
            <a:pPr marL="363538" lvl="1" indent="-88900">
              <a:spcBef>
                <a:spcPts val="0"/>
              </a:spcBef>
              <a:buClr>
                <a:schemeClr val="accent4">
                  <a:lumMod val="75000"/>
                </a:schemeClr>
              </a:buClr>
              <a:buSzPct val="85000"/>
              <a:buFont typeface="Arial" pitchFamily="34" charset="0"/>
              <a:buChar char="•"/>
              <a:defRPr/>
            </a:pPr>
            <a:r>
              <a:rPr lang="ja-JP" altLang="en-US" sz="1400" dirty="0" smtClean="0">
                <a:solidFill>
                  <a:schemeClr val="tx1"/>
                </a:solidFill>
                <a:latin typeface="Arial" pitchFamily="34" charset="0"/>
                <a:cs typeface="Arial" pitchFamily="34" charset="0"/>
              </a:rPr>
              <a:t>太陽光、太陽熱、風力（陸上・洋上）、水力、地熱、バイオマス、バイオガス、一般固形廃棄物、その他廃棄物、廃棄物混焼、潮力、海洋熱、海流エネルギー 、高温岩体</a:t>
            </a:r>
            <a:endParaRPr lang="en-US" altLang="ja-JP" sz="1400" dirty="0" smtClean="0">
              <a:solidFill>
                <a:schemeClr val="tx1"/>
              </a:solidFill>
              <a:latin typeface="Arial" pitchFamily="34" charset="0"/>
              <a:cs typeface="Arial" pitchFamily="34" charset="0"/>
            </a:endParaRPr>
          </a:p>
          <a:p>
            <a:pPr marL="363538" lvl="1" indent="-88900">
              <a:spcBef>
                <a:spcPts val="0"/>
              </a:spcBef>
              <a:buClr>
                <a:schemeClr val="accent4">
                  <a:lumMod val="75000"/>
                </a:schemeClr>
              </a:buClr>
              <a:buSzPct val="85000"/>
              <a:buFont typeface="Arial" pitchFamily="34" charset="0"/>
              <a:buChar char="•"/>
              <a:defRPr/>
            </a:pPr>
            <a:r>
              <a:rPr lang="ja-JP" altLang="en-US" sz="1400" i="1" dirty="0" smtClean="0">
                <a:solidFill>
                  <a:schemeClr val="tx1"/>
                </a:solidFill>
                <a:latin typeface="Arial" pitchFamily="34" charset="0"/>
                <a:cs typeface="Arial" pitchFamily="34" charset="0"/>
              </a:rPr>
              <a:t>廃棄物削減処理施設（養豚業のプリン体、泥など）、コジェネ（天然ガスなど）、産業廃棄物</a:t>
            </a:r>
            <a:endParaRPr lang="en-US" altLang="ja-JP" sz="1400" i="1" dirty="0" smtClean="0">
              <a:solidFill>
                <a:schemeClr val="tx1"/>
              </a:solidFill>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買取義務対象者：配電系統運用者</a:t>
            </a:r>
            <a:endParaRPr lang="en-US" altLang="ja-JP" sz="14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買取期間：期間は特に制限なし</a:t>
            </a:r>
            <a:endParaRPr lang="en-US" altLang="ja-JP" sz="1400" dirty="0" smtClean="0">
              <a:latin typeface="Arial" pitchFamily="34" charset="0"/>
              <a:cs typeface="Arial" pitchFamily="34" charset="0"/>
            </a:endParaRPr>
          </a:p>
          <a:p>
            <a:pPr marL="363538" lvl="1" indent="-174625">
              <a:spcBef>
                <a:spcPts val="0"/>
              </a:spcBef>
              <a:buClr>
                <a:schemeClr val="accent4">
                  <a:lumMod val="75000"/>
                </a:schemeClr>
              </a:buClr>
              <a:buSzPct val="85000"/>
              <a:buFont typeface="Wingdings 3" pitchFamily="18" charset="2"/>
              <a:buNone/>
              <a:defRPr/>
            </a:pPr>
            <a:r>
              <a:rPr lang="en-US" altLang="ja-JP" sz="1200" dirty="0" smtClean="0">
                <a:solidFill>
                  <a:schemeClr val="tx1"/>
                </a:solidFill>
                <a:latin typeface="Arial" pitchFamily="34" charset="0"/>
                <a:cs typeface="Arial" pitchFamily="34" charset="0"/>
              </a:rPr>
              <a:t>※</a:t>
            </a:r>
            <a:r>
              <a:rPr lang="ja-JP" altLang="en-US" sz="1200" dirty="0" smtClean="0">
                <a:solidFill>
                  <a:schemeClr val="tx1"/>
                </a:solidFill>
                <a:latin typeface="Arial" pitchFamily="34" charset="0"/>
                <a:cs typeface="Arial" pitchFamily="34" charset="0"/>
              </a:rPr>
              <a:t>太陽光のみ</a:t>
            </a:r>
            <a:r>
              <a:rPr lang="en-US" altLang="ja-JP" sz="1200" dirty="0" smtClean="0">
                <a:solidFill>
                  <a:schemeClr val="tx1"/>
                </a:solidFill>
                <a:latin typeface="Arial" pitchFamily="34" charset="0"/>
                <a:cs typeface="Arial" pitchFamily="34" charset="0"/>
              </a:rPr>
              <a:t>28</a:t>
            </a:r>
            <a:r>
              <a:rPr lang="ja-JP" altLang="en-US" sz="1200" dirty="0" smtClean="0">
                <a:solidFill>
                  <a:schemeClr val="tx1"/>
                </a:solidFill>
                <a:latin typeface="Arial" pitchFamily="34" charset="0"/>
                <a:cs typeface="Arial" pitchFamily="34" charset="0"/>
              </a:rPr>
              <a:t>年間。その他は一定期間経過すると買取価格を減額。</a:t>
            </a:r>
            <a:endParaRPr lang="en-US" altLang="ja-JP" sz="12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買取対象電力：系統への送電量全量買取</a:t>
            </a:r>
          </a:p>
          <a:p>
            <a:pPr marL="363538" indent="-174625">
              <a:spcBef>
                <a:spcPts val="0"/>
              </a:spcBef>
              <a:buClr>
                <a:schemeClr val="accent4">
                  <a:lumMod val="75000"/>
                </a:schemeClr>
              </a:buClr>
              <a:buSzPct val="85000"/>
              <a:buFont typeface="Wingdings 3" pitchFamily="18" charset="2"/>
              <a:buNone/>
              <a:defRPr/>
            </a:pPr>
            <a:r>
              <a:rPr lang="en-US" altLang="ja-JP" sz="1200" dirty="0" smtClean="0">
                <a:latin typeface="Arial" pitchFamily="34" charset="0"/>
                <a:cs typeface="Arial" pitchFamily="34" charset="0"/>
              </a:rPr>
              <a:t>※2011</a:t>
            </a:r>
            <a:r>
              <a:rPr lang="ja-JP" altLang="en-US" sz="1200" dirty="0" smtClean="0">
                <a:latin typeface="Arial" pitchFamily="34" charset="0"/>
                <a:cs typeface="Arial" pitchFamily="34" charset="0"/>
              </a:rPr>
              <a:t>年</a:t>
            </a:r>
            <a:r>
              <a:rPr lang="en-US" altLang="ja-JP" sz="1200" dirty="0" smtClean="0">
                <a:latin typeface="Arial" pitchFamily="34" charset="0"/>
                <a:cs typeface="Arial" pitchFamily="34" charset="0"/>
              </a:rPr>
              <a:t>1</a:t>
            </a:r>
            <a:r>
              <a:rPr lang="ja-JP" altLang="en-US" sz="1200" dirty="0" smtClean="0">
                <a:latin typeface="Arial" pitchFamily="34" charset="0"/>
                <a:cs typeface="Arial" pitchFamily="34" charset="0"/>
              </a:rPr>
              <a:t>月時点で、小規模設備の自家消費分もネットメータリングの対象とする制度設計を検討中。</a:t>
            </a:r>
            <a:endParaRPr lang="en-US" altLang="ja-JP" sz="12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優先接続・優先給電：あり</a:t>
            </a:r>
          </a:p>
          <a:p>
            <a:pPr marL="363538" lvl="1" indent="-174625">
              <a:spcBef>
                <a:spcPts val="0"/>
              </a:spcBef>
              <a:buClr>
                <a:schemeClr val="accent4">
                  <a:lumMod val="75000"/>
                </a:schemeClr>
              </a:buClr>
              <a:buSzPct val="85000"/>
              <a:buFont typeface="Wingdings 3" pitchFamily="18" charset="2"/>
              <a:buNone/>
              <a:defRPr/>
            </a:pPr>
            <a:endParaRPr lang="ja-JP" altLang="en-US" sz="1400" dirty="0" smtClean="0">
              <a:solidFill>
                <a:schemeClr val="tx1"/>
              </a:solidFill>
              <a:latin typeface="Arial" pitchFamily="34" charset="0"/>
              <a:cs typeface="Arial" pitchFamily="34" charset="0"/>
            </a:endParaRPr>
          </a:p>
        </p:txBody>
      </p:sp>
      <p:sp>
        <p:nvSpPr>
          <p:cNvPr id="6" name="角丸四角形 5"/>
          <p:cNvSpPr/>
          <p:nvPr/>
        </p:nvSpPr>
        <p:spPr>
          <a:xfrm>
            <a:off x="93663" y="490538"/>
            <a:ext cx="1079500" cy="32385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1600" dirty="0">
                <a:solidFill>
                  <a:prstClr val="white"/>
                </a:solidFill>
                <a:effectLst>
                  <a:outerShdw blurRad="38100" dist="38100" dir="2700000" algn="tl">
                    <a:srgbClr val="000000">
                      <a:alpha val="43137"/>
                    </a:srgbClr>
                  </a:outerShdw>
                </a:effectLst>
              </a:rPr>
              <a:t>制度概要</a:t>
            </a:r>
          </a:p>
        </p:txBody>
      </p:sp>
      <p:sp>
        <p:nvSpPr>
          <p:cNvPr id="8" name="コンテンツ プレースホルダ 2"/>
          <p:cNvSpPr txBox="1">
            <a:spLocks/>
          </p:cNvSpPr>
          <p:nvPr/>
        </p:nvSpPr>
        <p:spPr>
          <a:xfrm>
            <a:off x="233363" y="4946650"/>
            <a:ext cx="8731250" cy="1866900"/>
          </a:xfrm>
          <a:prstGeom prst="rect">
            <a:avLst/>
          </a:prstGeom>
          <a:ln>
            <a:solidFill>
              <a:schemeClr val="tx1"/>
            </a:solidFill>
            <a:prstDash val="dash"/>
          </a:ln>
        </p:spPr>
        <p:txBody>
          <a:bodyPr lIns="72000" tIns="144000" rIns="36000"/>
          <a:lstStyle/>
          <a:p>
            <a:pPr marL="174625" indent="-174625" eaLnBrk="0" fontAlgn="base" hangingPunct="0">
              <a:spcAft>
                <a:spcPct val="0"/>
              </a:spcAft>
              <a:buClr>
                <a:srgbClr val="FADA7A">
                  <a:lumMod val="75000"/>
                </a:srgbClr>
              </a:buClr>
              <a:buSzPct val="85000"/>
              <a:buFont typeface="Wingdings" pitchFamily="2" charset="2"/>
              <a:buChar char="n"/>
              <a:defRPr/>
            </a:pPr>
            <a:r>
              <a:rPr lang="ja-JP" altLang="en-US" sz="1400" dirty="0">
                <a:solidFill>
                  <a:prstClr val="black"/>
                </a:solidFill>
              </a:rPr>
              <a:t>主務官庁：経済・観光・商業省　</a:t>
            </a:r>
            <a:r>
              <a:rPr lang="en-US" altLang="ja-JP" sz="1400" dirty="0">
                <a:solidFill>
                  <a:prstClr val="black"/>
                </a:solidFill>
                <a:latin typeface="Arial" pitchFamily="34" charset="0"/>
                <a:cs typeface="Arial" pitchFamily="34" charset="0"/>
              </a:rPr>
              <a:t>※</a:t>
            </a:r>
            <a:r>
              <a:rPr lang="ja-JP" altLang="en-US" sz="1400" dirty="0">
                <a:solidFill>
                  <a:prstClr val="black"/>
                </a:solidFill>
                <a:latin typeface="Arial" pitchFamily="34" charset="0"/>
                <a:cs typeface="Arial" pitchFamily="34" charset="0"/>
              </a:rPr>
              <a:t>検討段階においては、スペイン省エネルギー多様化研究所（</a:t>
            </a:r>
            <a:r>
              <a:rPr lang="en-US" altLang="ja-JP" sz="1400" dirty="0">
                <a:solidFill>
                  <a:prstClr val="black"/>
                </a:solidFill>
                <a:latin typeface="Arial" pitchFamily="34" charset="0"/>
                <a:cs typeface="Arial" pitchFamily="34" charset="0"/>
              </a:rPr>
              <a:t>IDAE</a:t>
            </a:r>
            <a:r>
              <a:rPr lang="ja-JP" altLang="en-US" sz="1400" dirty="0">
                <a:solidFill>
                  <a:prstClr val="black"/>
                </a:solidFill>
                <a:latin typeface="Arial" pitchFamily="34" charset="0"/>
                <a:cs typeface="Arial" pitchFamily="34" charset="0"/>
              </a:rPr>
              <a:t>）も参加</a:t>
            </a:r>
            <a:endParaRPr lang="en-US" altLang="ja-JP" sz="1400" dirty="0">
              <a:solidFill>
                <a:prstClr val="black"/>
              </a:solidFill>
            </a:endParaRPr>
          </a:p>
          <a:p>
            <a:pPr marL="174625" indent="-174625" eaLnBrk="0" fontAlgn="base" hangingPunct="0">
              <a:spcBef>
                <a:spcPts val="200"/>
              </a:spcBef>
              <a:spcAft>
                <a:spcPct val="0"/>
              </a:spcAft>
              <a:buClr>
                <a:srgbClr val="FADA7A">
                  <a:lumMod val="75000"/>
                </a:srgbClr>
              </a:buClr>
              <a:buSzPct val="85000"/>
              <a:buFont typeface="Wingdings" pitchFamily="2" charset="2"/>
              <a:buChar char="n"/>
              <a:defRPr/>
            </a:pPr>
            <a:r>
              <a:rPr lang="ja-JP" altLang="en-US" sz="1400" dirty="0">
                <a:solidFill>
                  <a:prstClr val="black"/>
                </a:solidFill>
              </a:rPr>
              <a:t>価格設定の手順：</a:t>
            </a:r>
            <a:endParaRPr lang="en-US" altLang="ja-JP" sz="1400" dirty="0">
              <a:solidFill>
                <a:prstClr val="black"/>
              </a:solidFill>
            </a:endParaRPr>
          </a:p>
          <a:p>
            <a:pPr marL="174625" eaLnBrk="0" fontAlgn="base" hangingPunct="0">
              <a:spcAft>
                <a:spcPct val="0"/>
              </a:spcAft>
              <a:buClr>
                <a:srgbClr val="FADA7A">
                  <a:lumMod val="75000"/>
                </a:srgbClr>
              </a:buClr>
              <a:buSzPct val="85000"/>
              <a:defRPr/>
            </a:pPr>
            <a:r>
              <a:rPr lang="ja-JP" altLang="en-US" sz="1400" dirty="0">
                <a:solidFill>
                  <a:prstClr val="black"/>
                </a:solidFill>
              </a:rPr>
              <a:t>「標準的な条件」の参照設備（パラメーター）を設定し、それに基づいて買取価格を設定。</a:t>
            </a:r>
            <a:endParaRPr lang="en-US" altLang="ja-JP" sz="1400" dirty="0">
              <a:solidFill>
                <a:prstClr val="black"/>
              </a:solidFill>
            </a:endParaRPr>
          </a:p>
          <a:p>
            <a:pPr marL="174625" eaLnBrk="0" fontAlgn="base" hangingPunct="0">
              <a:spcAft>
                <a:spcPct val="0"/>
              </a:spcAft>
              <a:buClr>
                <a:srgbClr val="FADA7A">
                  <a:lumMod val="75000"/>
                </a:srgbClr>
              </a:buClr>
              <a:buSzPct val="85000"/>
              <a:defRPr/>
            </a:pPr>
            <a:r>
              <a:rPr lang="ja-JP" altLang="en-US" sz="1200" dirty="0">
                <a:solidFill>
                  <a:prstClr val="black"/>
                </a:solidFill>
              </a:rPr>
              <a:t>（</a:t>
            </a:r>
            <a:r>
              <a:rPr lang="en-US" altLang="ja-JP" sz="1200" dirty="0">
                <a:solidFill>
                  <a:prstClr val="black"/>
                </a:solidFill>
              </a:rPr>
              <a:t>FIT</a:t>
            </a:r>
            <a:r>
              <a:rPr lang="ja-JP" altLang="en-US" sz="1200" dirty="0">
                <a:solidFill>
                  <a:prstClr val="black"/>
                </a:solidFill>
              </a:rPr>
              <a:t>：利益率７～８％、</a:t>
            </a:r>
            <a:r>
              <a:rPr lang="en-US" altLang="ja-JP" sz="1200" dirty="0">
                <a:solidFill>
                  <a:prstClr val="black"/>
                </a:solidFill>
              </a:rPr>
              <a:t>FIP</a:t>
            </a:r>
            <a:r>
              <a:rPr lang="ja-JP" altLang="en-US" sz="1200" dirty="0">
                <a:solidFill>
                  <a:prstClr val="black"/>
                </a:solidFill>
              </a:rPr>
              <a:t>：バイオマス、バイオガス、太陽熱発電→利益率</a:t>
            </a:r>
            <a:r>
              <a:rPr lang="en-US" altLang="ja-JP" sz="1200" dirty="0">
                <a:solidFill>
                  <a:prstClr val="black"/>
                </a:solidFill>
              </a:rPr>
              <a:t>7</a:t>
            </a:r>
            <a:r>
              <a:rPr lang="ja-JP" altLang="en-US" sz="1200" dirty="0">
                <a:solidFill>
                  <a:prstClr val="black"/>
                </a:solidFill>
              </a:rPr>
              <a:t>～</a:t>
            </a:r>
            <a:r>
              <a:rPr lang="en-US" altLang="ja-JP" sz="1200" dirty="0">
                <a:solidFill>
                  <a:prstClr val="black"/>
                </a:solidFill>
              </a:rPr>
              <a:t>11</a:t>
            </a:r>
            <a:r>
              <a:rPr lang="ja-JP" altLang="en-US" sz="1200" dirty="0">
                <a:solidFill>
                  <a:prstClr val="black"/>
                </a:solidFill>
              </a:rPr>
              <a:t>％、風力、太陽光発電→利益率</a:t>
            </a:r>
            <a:r>
              <a:rPr lang="en-US" altLang="ja-JP" sz="1200" dirty="0">
                <a:solidFill>
                  <a:prstClr val="black"/>
                </a:solidFill>
              </a:rPr>
              <a:t>5</a:t>
            </a:r>
            <a:r>
              <a:rPr lang="ja-JP" altLang="en-US" sz="1200" dirty="0">
                <a:solidFill>
                  <a:prstClr val="black"/>
                </a:solidFill>
              </a:rPr>
              <a:t>～</a:t>
            </a:r>
            <a:r>
              <a:rPr lang="en-US" altLang="ja-JP" sz="1200" dirty="0">
                <a:solidFill>
                  <a:prstClr val="black"/>
                </a:solidFill>
              </a:rPr>
              <a:t>9</a:t>
            </a:r>
            <a:r>
              <a:rPr lang="ja-JP" altLang="en-US" sz="1200" dirty="0">
                <a:solidFill>
                  <a:prstClr val="black"/>
                </a:solidFill>
              </a:rPr>
              <a:t>％）</a:t>
            </a:r>
            <a:endParaRPr lang="en-US" altLang="ja-JP" sz="1200" dirty="0">
              <a:solidFill>
                <a:prstClr val="black"/>
              </a:solidFill>
              <a:latin typeface="Arial" charset="0"/>
            </a:endParaRPr>
          </a:p>
          <a:p>
            <a:pPr marL="174625" indent="-174625" eaLnBrk="0" fontAlgn="base" hangingPunct="0">
              <a:spcBef>
                <a:spcPts val="200"/>
              </a:spcBef>
              <a:spcAft>
                <a:spcPct val="0"/>
              </a:spcAft>
              <a:buClr>
                <a:srgbClr val="FADA7A">
                  <a:lumMod val="75000"/>
                </a:srgbClr>
              </a:buClr>
              <a:buSzPct val="85000"/>
              <a:buFont typeface="Wingdings" pitchFamily="2" charset="2"/>
              <a:buChar char="n"/>
              <a:defRPr/>
            </a:pPr>
            <a:r>
              <a:rPr lang="ja-JP" altLang="en-US" sz="1400" dirty="0">
                <a:solidFill>
                  <a:prstClr val="black"/>
                </a:solidFill>
                <a:latin typeface="Arial" charset="0"/>
              </a:rPr>
              <a:t>価格の見直し：</a:t>
            </a:r>
            <a:endParaRPr lang="en-US" altLang="ja-JP" sz="1400" dirty="0">
              <a:solidFill>
                <a:prstClr val="black"/>
              </a:solidFill>
            </a:endParaRPr>
          </a:p>
          <a:p>
            <a:pPr marL="174625" eaLnBrk="0" fontAlgn="base" hangingPunct="0">
              <a:spcAft>
                <a:spcPct val="0"/>
              </a:spcAft>
              <a:buClr>
                <a:srgbClr val="FADA7A">
                  <a:lumMod val="75000"/>
                </a:srgbClr>
              </a:buClr>
              <a:buSzPct val="85000"/>
              <a:defRPr/>
            </a:pPr>
            <a:r>
              <a:rPr lang="ja-JP" altLang="en-US" sz="1400" dirty="0">
                <a:solidFill>
                  <a:prstClr val="black"/>
                </a:solidFill>
                <a:latin typeface="Arial" charset="0"/>
              </a:rPr>
              <a:t>法令に規定あり。定められたエネルギー源別の累積導入量の上限に達したエネルギー源の買取価格を見直すことが法令で規定。併せて、定期的な（４年ごと）見直しも規定されている。</a:t>
            </a:r>
            <a:endParaRPr lang="en-US" altLang="ja-JP" sz="1400" dirty="0">
              <a:solidFill>
                <a:prstClr val="black"/>
              </a:solidFill>
              <a:latin typeface="Arial" charset="0"/>
            </a:endParaRPr>
          </a:p>
          <a:p>
            <a:pPr marL="174625" eaLnBrk="0" fontAlgn="base" hangingPunct="0">
              <a:spcAft>
                <a:spcPct val="0"/>
              </a:spcAft>
              <a:buClr>
                <a:srgbClr val="FADA7A">
                  <a:lumMod val="75000"/>
                </a:srgbClr>
              </a:buClr>
              <a:buSzPct val="85000"/>
              <a:defRPr/>
            </a:pPr>
            <a:r>
              <a:rPr lang="ja-JP" altLang="en-US" sz="1400" dirty="0">
                <a:solidFill>
                  <a:prstClr val="black"/>
                </a:solidFill>
                <a:latin typeface="Arial" charset="0"/>
              </a:rPr>
              <a:t>太陽光については、大幅な設置コスト低減を受けて、緊急的に</a:t>
            </a:r>
            <a:r>
              <a:rPr lang="en-US" altLang="ja-JP" sz="1400" dirty="0">
                <a:solidFill>
                  <a:prstClr val="black"/>
                </a:solidFill>
                <a:latin typeface="Arial" charset="0"/>
              </a:rPr>
              <a:t>2011</a:t>
            </a:r>
            <a:r>
              <a:rPr lang="ja-JP" altLang="en-US" sz="1400" dirty="0">
                <a:solidFill>
                  <a:prstClr val="black"/>
                </a:solidFill>
                <a:latin typeface="Arial" charset="0"/>
              </a:rPr>
              <a:t>年以降の新規設備の買取価格を引き下げ。</a:t>
            </a:r>
            <a:endParaRPr lang="en-US" altLang="ja-JP" sz="1400" dirty="0">
              <a:solidFill>
                <a:prstClr val="black"/>
              </a:solidFill>
              <a:latin typeface="Arial" charset="0"/>
            </a:endParaRPr>
          </a:p>
        </p:txBody>
      </p:sp>
      <p:sp>
        <p:nvSpPr>
          <p:cNvPr id="7" name="角丸四角形 6"/>
          <p:cNvSpPr/>
          <p:nvPr/>
        </p:nvSpPr>
        <p:spPr>
          <a:xfrm>
            <a:off x="93663" y="4773613"/>
            <a:ext cx="2373312" cy="290512"/>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1600" dirty="0">
                <a:solidFill>
                  <a:prstClr val="white"/>
                </a:solidFill>
                <a:effectLst>
                  <a:outerShdw blurRad="38100" dist="38100" dir="2700000" algn="tl">
                    <a:srgbClr val="000000">
                      <a:alpha val="43137"/>
                    </a:srgbClr>
                  </a:outerShdw>
                </a:effectLst>
              </a:rPr>
              <a:t>価格の設定と見直し手続</a:t>
            </a:r>
          </a:p>
        </p:txBody>
      </p:sp>
      <p:sp>
        <p:nvSpPr>
          <p:cNvPr id="14342" name="タイトル 1"/>
          <p:cNvSpPr>
            <a:spLocks noGrp="1"/>
          </p:cNvSpPr>
          <p:nvPr>
            <p:ph type="title"/>
          </p:nvPr>
        </p:nvSpPr>
        <p:spPr>
          <a:xfrm>
            <a:off x="457200" y="58738"/>
            <a:ext cx="8229600" cy="325437"/>
          </a:xfrm>
        </p:spPr>
        <p:txBody>
          <a:bodyPr anchor="ctr"/>
          <a:lstStyle/>
          <a:p>
            <a:pPr eaLnBrk="1" hangingPunct="1"/>
            <a:r>
              <a:rPr lang="ja-JP" altLang="en-US" b="1" smtClean="0">
                <a:solidFill>
                  <a:schemeClr val="tx1"/>
                </a:solidFill>
              </a:rPr>
              <a:t>主要国における固定価格買取制度　（スペイン）</a:t>
            </a:r>
          </a:p>
        </p:txBody>
      </p:sp>
      <p:sp>
        <p:nvSpPr>
          <p:cNvPr id="14343" name="テキスト ボックス 8"/>
          <p:cNvSpPr txBox="1">
            <a:spLocks noChangeArrowheads="1"/>
          </p:cNvSpPr>
          <p:nvPr/>
        </p:nvSpPr>
        <p:spPr bwMode="auto">
          <a:xfrm>
            <a:off x="3851275" y="3213100"/>
            <a:ext cx="2378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000" smtClean="0">
                <a:solidFill>
                  <a:prstClr val="black"/>
                </a:solidFill>
              </a:rPr>
              <a:t>※</a:t>
            </a:r>
            <a:r>
              <a:rPr lang="ja-JP" altLang="en-US" sz="1000" smtClean="0">
                <a:solidFill>
                  <a:prstClr val="black"/>
                </a:solidFill>
              </a:rPr>
              <a:t>斜体字は非再生可能エネルギー源</a:t>
            </a:r>
          </a:p>
        </p:txBody>
      </p:sp>
      <p:sp>
        <p:nvSpPr>
          <p:cNvPr id="14344" name="テキスト ボックス 9"/>
          <p:cNvSpPr txBox="1">
            <a:spLocks noChangeArrowheads="1"/>
          </p:cNvSpPr>
          <p:nvPr/>
        </p:nvSpPr>
        <p:spPr bwMode="auto">
          <a:xfrm>
            <a:off x="6446838" y="433388"/>
            <a:ext cx="2460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200" smtClean="0">
                <a:solidFill>
                  <a:prstClr val="black"/>
                </a:solidFill>
              </a:rPr>
              <a:t>＜</a:t>
            </a:r>
            <a:r>
              <a:rPr lang="en-US" altLang="ja-JP" sz="1200" smtClean="0">
                <a:solidFill>
                  <a:prstClr val="black"/>
                </a:solidFill>
              </a:rPr>
              <a:t>2010</a:t>
            </a:r>
            <a:r>
              <a:rPr lang="ja-JP" altLang="en-US" sz="1200" smtClean="0">
                <a:solidFill>
                  <a:prstClr val="black"/>
                </a:solidFill>
              </a:rPr>
              <a:t>年に適用される買取価格＞</a:t>
            </a:r>
          </a:p>
        </p:txBody>
      </p:sp>
      <p:sp>
        <p:nvSpPr>
          <p:cNvPr id="14345" name="正方形/長方形 11"/>
          <p:cNvSpPr>
            <a:spLocks noChangeArrowheads="1"/>
          </p:cNvSpPr>
          <p:nvPr/>
        </p:nvSpPr>
        <p:spPr bwMode="auto">
          <a:xfrm>
            <a:off x="6373813" y="577850"/>
            <a:ext cx="26050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ja-JP" altLang="en-US" sz="1000" smtClean="0">
                <a:solidFill>
                  <a:prstClr val="black"/>
                </a:solidFill>
                <a:latin typeface="Arial" pitchFamily="34" charset="0"/>
              </a:rPr>
              <a:t>（ﾕｰﾛｾﾝﾄ</a:t>
            </a:r>
            <a:r>
              <a:rPr lang="en-US" altLang="ja-JP" sz="1000" smtClean="0">
                <a:solidFill>
                  <a:prstClr val="black"/>
                </a:solidFill>
                <a:latin typeface="Arial" pitchFamily="34" charset="0"/>
              </a:rPr>
              <a:t>/kWh</a:t>
            </a:r>
            <a:r>
              <a:rPr lang="ja-JP" altLang="en-US" sz="1000" smtClean="0">
                <a:solidFill>
                  <a:prstClr val="black"/>
                </a:solidFill>
                <a:latin typeface="Arial" pitchFamily="34" charset="0"/>
              </a:rPr>
              <a:t>）　　　　　　　　</a:t>
            </a:r>
            <a:r>
              <a:rPr lang="en-US" altLang="ja-JP" sz="1000" smtClean="0">
                <a:solidFill>
                  <a:prstClr val="black"/>
                </a:solidFill>
                <a:latin typeface="Arial" pitchFamily="34" charset="0"/>
              </a:rPr>
              <a:t>※</a:t>
            </a:r>
            <a:r>
              <a:rPr lang="ja-JP" altLang="en-US" sz="1000" smtClean="0">
                <a:solidFill>
                  <a:prstClr val="black"/>
                </a:solidFill>
                <a:latin typeface="Arial" pitchFamily="34" charset="0"/>
              </a:rPr>
              <a:t>一部を抜粋</a:t>
            </a:r>
          </a:p>
        </p:txBody>
      </p:sp>
      <p:pic>
        <p:nvPicPr>
          <p:cNvPr id="1434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r="51224" b="4131"/>
          <a:stretch>
            <a:fillRect/>
          </a:stretch>
        </p:blipFill>
        <p:spPr bwMode="auto">
          <a:xfrm>
            <a:off x="6300788" y="793750"/>
            <a:ext cx="2749550" cy="330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0" name="Rectangle 14"/>
          <p:cNvSpPr>
            <a:spLocks noChangeArrowheads="1"/>
          </p:cNvSpPr>
          <p:nvPr/>
        </p:nvSpPr>
        <p:spPr bwMode="auto">
          <a:xfrm>
            <a:off x="6227763" y="4078288"/>
            <a:ext cx="2916237" cy="717550"/>
          </a:xfrm>
          <a:prstGeom prst="rect">
            <a:avLst/>
          </a:prstGeom>
          <a:noFill/>
          <a:ln w="9525">
            <a:noFill/>
            <a:miter lim="800000"/>
            <a:headEnd/>
            <a:tailEnd/>
          </a:ln>
          <a:effectLst/>
        </p:spPr>
        <p:txBody>
          <a:bodyPr lIns="72000" tIns="0" rIns="0" bIns="0" anchor="ctr">
            <a:spAutoFit/>
          </a:bodyPr>
          <a:lstStyle/>
          <a:p>
            <a:pPr eaLnBrk="0" fontAlgn="base" hangingPunct="0">
              <a:spcBef>
                <a:spcPct val="0"/>
              </a:spcBef>
              <a:spcAft>
                <a:spcPct val="0"/>
              </a:spcAft>
              <a:defRPr/>
            </a:pPr>
            <a:r>
              <a:rPr lang="ja-JP" altLang="en-US" sz="900" dirty="0">
                <a:solidFill>
                  <a:prstClr val="black"/>
                </a:solidFill>
                <a:latin typeface="ＭＳ Ｐゴシック" pitchFamily="50" charset="-128"/>
                <a:cs typeface="Times New Roman" pitchFamily="18" charset="0"/>
              </a:rPr>
              <a:t>注</a:t>
            </a:r>
            <a:r>
              <a:rPr lang="en-US" altLang="ja-JP" sz="900" dirty="0">
                <a:solidFill>
                  <a:prstClr val="black"/>
                </a:solidFill>
                <a:latin typeface="ＭＳ Ｐ明朝" pitchFamily="18" charset="-128"/>
                <a:cs typeface="Times New Roman" pitchFamily="18" charset="0"/>
              </a:rPr>
              <a:t>1</a:t>
            </a:r>
            <a:r>
              <a:rPr lang="ja-JP" altLang="en-US" sz="900" dirty="0">
                <a:solidFill>
                  <a:prstClr val="black"/>
                </a:solidFill>
                <a:latin typeface="ＭＳ Ｐゴシック" pitchFamily="50" charset="-128"/>
                <a:cs typeface="Times New Roman" pitchFamily="18" charset="0"/>
              </a:rPr>
              <a:t>：需給バランス用のインセンティブ価格を含む</a:t>
            </a:r>
            <a:endParaRPr lang="ja-JP" altLang="en-US" sz="900" dirty="0">
              <a:solidFill>
                <a:prstClr val="black"/>
              </a:solidFill>
              <a:latin typeface="Arial" pitchFamily="34" charset="0"/>
            </a:endParaRPr>
          </a:p>
          <a:p>
            <a:pPr marL="217488" indent="-217488" eaLnBrk="0" fontAlgn="base" hangingPunct="0">
              <a:spcBef>
                <a:spcPct val="0"/>
              </a:spcBef>
              <a:spcAft>
                <a:spcPct val="0"/>
              </a:spcAft>
              <a:defRPr/>
            </a:pPr>
            <a:r>
              <a:rPr lang="ja-JP" altLang="en-US" sz="900" dirty="0">
                <a:solidFill>
                  <a:prstClr val="black"/>
                </a:solidFill>
                <a:latin typeface="ＭＳ Ｐゴシック" pitchFamily="50" charset="-128"/>
                <a:cs typeface="Times New Roman" pitchFamily="18" charset="0"/>
              </a:rPr>
              <a:t>　　　上記以外にも、</a:t>
            </a:r>
            <a:r>
              <a:rPr lang="en-US" altLang="ja-JP" sz="900" dirty="0">
                <a:solidFill>
                  <a:prstClr val="black"/>
                </a:solidFill>
                <a:latin typeface="ＭＳ Ｐゴシック" pitchFamily="50" charset="-128"/>
                <a:cs typeface="Times New Roman" pitchFamily="18" charset="0"/>
              </a:rPr>
              <a:t>CHP</a:t>
            </a:r>
            <a:r>
              <a:rPr lang="ja-JP" altLang="en-US" sz="900" dirty="0" err="1">
                <a:solidFill>
                  <a:prstClr val="black"/>
                </a:solidFill>
                <a:latin typeface="ＭＳ Ｐゴシック" pitchFamily="50" charset="-128"/>
                <a:cs typeface="Times New Roman" pitchFamily="18" charset="0"/>
              </a:rPr>
              <a:t>、</a:t>
            </a:r>
            <a:r>
              <a:rPr lang="ja-JP" altLang="en-US" sz="900" dirty="0">
                <a:solidFill>
                  <a:prstClr val="black"/>
                </a:solidFill>
                <a:latin typeface="ＭＳ Ｐゴシック" pitchFamily="50" charset="-128"/>
                <a:cs typeface="Times New Roman" pitchFamily="18" charset="0"/>
              </a:rPr>
              <a:t>自家発、廃棄物発電等に対する買取価格の設定有り</a:t>
            </a:r>
            <a:endParaRPr lang="ja-JP" altLang="en-US" sz="900" dirty="0">
              <a:solidFill>
                <a:prstClr val="black"/>
              </a:solidFill>
              <a:latin typeface="Arial" pitchFamily="34" charset="0"/>
            </a:endParaRPr>
          </a:p>
          <a:p>
            <a:pPr eaLnBrk="0" fontAlgn="base" hangingPunct="0">
              <a:spcBef>
                <a:spcPct val="0"/>
              </a:spcBef>
              <a:spcAft>
                <a:spcPct val="0"/>
              </a:spcAft>
              <a:defRPr/>
            </a:pPr>
            <a:r>
              <a:rPr lang="ja-JP" altLang="en-US" sz="900" dirty="0">
                <a:solidFill>
                  <a:prstClr val="black"/>
                </a:solidFill>
                <a:latin typeface="ＭＳ Ｐゴシック" pitchFamily="50" charset="-128"/>
                <a:cs typeface="Times New Roman" pitchFamily="18" charset="0"/>
              </a:rPr>
              <a:t>注</a:t>
            </a:r>
            <a:r>
              <a:rPr lang="en-US" altLang="ja-JP" sz="900" dirty="0">
                <a:solidFill>
                  <a:prstClr val="black"/>
                </a:solidFill>
                <a:latin typeface="ＭＳ Ｐゴシック" pitchFamily="50" charset="-128"/>
                <a:cs typeface="Times New Roman" pitchFamily="18" charset="0"/>
              </a:rPr>
              <a:t>2</a:t>
            </a:r>
            <a:r>
              <a:rPr lang="ja-JP" altLang="en-US" sz="900" dirty="0">
                <a:solidFill>
                  <a:prstClr val="black"/>
                </a:solidFill>
                <a:latin typeface="ＭＳ Ｐゴシック" pitchFamily="50" charset="-128"/>
                <a:cs typeface="Times New Roman" pitchFamily="18" charset="0"/>
              </a:rPr>
              <a:t>：</a:t>
            </a:r>
            <a:r>
              <a:rPr lang="en-US" altLang="ja-JP" sz="900" dirty="0">
                <a:solidFill>
                  <a:prstClr val="black"/>
                </a:solidFill>
                <a:latin typeface="ＭＳ Ｐゴシック" pitchFamily="50" charset="-128"/>
                <a:cs typeface="Times New Roman" pitchFamily="18" charset="0"/>
              </a:rPr>
              <a:t>2010</a:t>
            </a:r>
            <a:r>
              <a:rPr lang="ja-JP" altLang="en-US" sz="900" dirty="0">
                <a:solidFill>
                  <a:prstClr val="black"/>
                </a:solidFill>
                <a:latin typeface="ＭＳ Ｐゴシック" pitchFamily="50" charset="-128"/>
                <a:cs typeface="Times New Roman" pitchFamily="18" charset="0"/>
              </a:rPr>
              <a:t>年第</a:t>
            </a:r>
            <a:r>
              <a:rPr lang="en-US" altLang="ja-JP" sz="900" dirty="0">
                <a:solidFill>
                  <a:prstClr val="black"/>
                </a:solidFill>
                <a:latin typeface="ＭＳ Ｐゴシック" pitchFamily="50" charset="-128"/>
                <a:cs typeface="Times New Roman" pitchFamily="18" charset="0"/>
              </a:rPr>
              <a:t>4</a:t>
            </a:r>
            <a:r>
              <a:rPr lang="ja-JP" altLang="en-US" sz="900" dirty="0">
                <a:solidFill>
                  <a:prstClr val="black"/>
                </a:solidFill>
                <a:latin typeface="ＭＳ Ｐゴシック" pitchFamily="50" charset="-128"/>
                <a:cs typeface="Times New Roman" pitchFamily="18" charset="0"/>
              </a:rPr>
              <a:t>四半期の募集時の買取価格</a:t>
            </a:r>
            <a:endParaRPr lang="en-US" altLang="ja-JP" sz="900" dirty="0">
              <a:solidFill>
                <a:prstClr val="black"/>
              </a:solidFill>
              <a:latin typeface="ＭＳ Ｐゴシック" pitchFamily="50" charset="-128"/>
              <a:cs typeface="Times New Roman" pitchFamily="18" charset="0"/>
            </a:endParaRPr>
          </a:p>
          <a:p>
            <a:pPr eaLnBrk="0" fontAlgn="base" hangingPunct="0">
              <a:spcBef>
                <a:spcPts val="200"/>
              </a:spcBef>
              <a:spcAft>
                <a:spcPct val="0"/>
              </a:spcAft>
              <a:defRPr/>
            </a:pPr>
            <a:r>
              <a:rPr lang="en-US" altLang="ja-JP" sz="900" dirty="0">
                <a:solidFill>
                  <a:prstClr val="black"/>
                </a:solidFill>
                <a:latin typeface="Arial" charset="0"/>
              </a:rPr>
              <a:t>※</a:t>
            </a:r>
            <a:r>
              <a:rPr lang="ja-JP" altLang="en-US" sz="900" dirty="0">
                <a:solidFill>
                  <a:prstClr val="black"/>
                </a:solidFill>
                <a:latin typeface="Arial" charset="0"/>
              </a:rPr>
              <a:t>価格は消費者物価指数（</a:t>
            </a:r>
            <a:r>
              <a:rPr lang="en-US" altLang="ja-JP" sz="900" dirty="0">
                <a:solidFill>
                  <a:prstClr val="black"/>
                </a:solidFill>
                <a:latin typeface="Arial" charset="0"/>
              </a:rPr>
              <a:t>CPI</a:t>
            </a:r>
            <a:r>
              <a:rPr lang="ja-JP" altLang="en-US" sz="900" dirty="0">
                <a:solidFill>
                  <a:prstClr val="black"/>
                </a:solidFill>
                <a:latin typeface="Arial" charset="0"/>
              </a:rPr>
              <a:t>）に連動して変動</a:t>
            </a:r>
          </a:p>
        </p:txBody>
      </p:sp>
    </p:spTree>
    <p:extLst>
      <p:ext uri="{BB962C8B-B14F-4D97-AF65-F5344CB8AC3E}">
        <p14:creationId xmlns:p14="http://schemas.microsoft.com/office/powerpoint/2010/main" val="41301368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sz="quarter" idx="1"/>
          </p:nvPr>
        </p:nvSpPr>
        <p:spPr>
          <a:xfrm>
            <a:off x="222250" y="708025"/>
            <a:ext cx="5502275" cy="3743325"/>
          </a:xfrm>
          <a:ln>
            <a:solidFill>
              <a:schemeClr val="tx1"/>
            </a:solidFill>
            <a:prstDash val="dash"/>
          </a:ln>
        </p:spPr>
        <p:txBody>
          <a:bodyPr lIns="72000" tIns="144000" rIns="0"/>
          <a:lstStyle/>
          <a:p>
            <a:pPr marL="174625" indent="-174625">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制度開始年：</a:t>
            </a:r>
            <a:r>
              <a:rPr lang="en-US" altLang="ja-JP" sz="1400" dirty="0" smtClean="0">
                <a:latin typeface="Arial" pitchFamily="34" charset="0"/>
                <a:cs typeface="Arial" pitchFamily="34" charset="0"/>
              </a:rPr>
              <a:t>2010</a:t>
            </a:r>
            <a:r>
              <a:rPr lang="ja-JP" altLang="en-US" sz="1400" dirty="0" smtClean="0">
                <a:latin typeface="Arial" pitchFamily="34" charset="0"/>
                <a:cs typeface="Arial" pitchFamily="34" charset="0"/>
              </a:rPr>
              <a:t>年</a:t>
            </a:r>
            <a:r>
              <a:rPr lang="en-US" altLang="ja-JP" sz="1400" dirty="0" smtClean="0">
                <a:latin typeface="Arial" pitchFamily="34" charset="0"/>
                <a:cs typeface="Arial" pitchFamily="34" charset="0"/>
              </a:rPr>
              <a:t>4</a:t>
            </a:r>
            <a:r>
              <a:rPr lang="ja-JP" altLang="en-US" sz="1400" dirty="0" smtClean="0">
                <a:latin typeface="Arial" pitchFamily="34" charset="0"/>
                <a:cs typeface="Arial" pitchFamily="34" charset="0"/>
              </a:rPr>
              <a:t>月（電力法及び関連政令により、小規模発電設備対象の</a:t>
            </a:r>
            <a:r>
              <a:rPr lang="en-US" altLang="ja-JP" sz="1400" dirty="0" smtClean="0">
                <a:latin typeface="Arial" pitchFamily="34" charset="0"/>
                <a:cs typeface="Arial" pitchFamily="34" charset="0"/>
              </a:rPr>
              <a:t>FIT</a:t>
            </a:r>
            <a:r>
              <a:rPr lang="ja-JP" altLang="en-US" sz="1400" dirty="0" smtClean="0">
                <a:latin typeface="Arial" pitchFamily="34" charset="0"/>
                <a:cs typeface="Arial" pitchFamily="34" charset="0"/>
              </a:rPr>
              <a:t>導入）</a:t>
            </a:r>
            <a:endParaRPr lang="en-US" altLang="ja-JP" sz="1400" dirty="0" smtClean="0">
              <a:latin typeface="Arial" pitchFamily="34" charset="0"/>
              <a:cs typeface="Arial" pitchFamily="34" charset="0"/>
            </a:endParaRPr>
          </a:p>
          <a:p>
            <a:pPr marL="174625" indent="0">
              <a:spcBef>
                <a:spcPts val="0"/>
              </a:spcBef>
              <a:buClr>
                <a:schemeClr val="accent4">
                  <a:lumMod val="75000"/>
                </a:schemeClr>
              </a:buClr>
              <a:buSzPct val="85000"/>
              <a:buFont typeface="Wingdings 3" pitchFamily="18" charset="2"/>
              <a:buNone/>
              <a:defRPr/>
            </a:pPr>
            <a:r>
              <a:rPr lang="en-US" altLang="ja-JP" sz="1200" dirty="0" smtClean="0">
                <a:latin typeface="Arial" pitchFamily="34" charset="0"/>
                <a:cs typeface="Arial" pitchFamily="34" charset="0"/>
              </a:rPr>
              <a:t>※RPS</a:t>
            </a:r>
            <a:r>
              <a:rPr lang="ja-JP" altLang="en-US" sz="1200" dirty="0" smtClean="0">
                <a:latin typeface="Arial" pitchFamily="34" charset="0"/>
                <a:cs typeface="Arial" pitchFamily="34" charset="0"/>
              </a:rPr>
              <a:t>制度と併用。</a:t>
            </a:r>
            <a:r>
              <a:rPr lang="en-US" altLang="ja-JP" sz="1200" dirty="0" smtClean="0">
                <a:latin typeface="Arial" pitchFamily="34" charset="0"/>
                <a:cs typeface="Arial" pitchFamily="34" charset="0"/>
              </a:rPr>
              <a:t>RPS</a:t>
            </a:r>
            <a:r>
              <a:rPr lang="ja-JP" altLang="en-US" sz="1200" dirty="0" smtClean="0">
                <a:latin typeface="Arial" pitchFamily="34" charset="0"/>
                <a:cs typeface="Arial" pitchFamily="34" charset="0"/>
              </a:rPr>
              <a:t>制度は</a:t>
            </a:r>
            <a:r>
              <a:rPr lang="en-US" altLang="ja-JP" sz="1200" dirty="0" smtClean="0">
                <a:latin typeface="Arial" pitchFamily="34" charset="0"/>
                <a:cs typeface="Arial" pitchFamily="34" charset="0"/>
              </a:rPr>
              <a:t>2002</a:t>
            </a:r>
            <a:r>
              <a:rPr lang="ja-JP" altLang="en-US" sz="1200" dirty="0" smtClean="0">
                <a:latin typeface="Arial" pitchFamily="34" charset="0"/>
                <a:cs typeface="Arial" pitchFamily="34" charset="0"/>
              </a:rPr>
              <a:t>年度より導入。</a:t>
            </a:r>
            <a:endParaRPr lang="en-US" altLang="ja-JP" sz="12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対象エネルギー種　</a:t>
            </a:r>
            <a:endParaRPr lang="en-US" altLang="ja-JP" sz="1400" dirty="0" smtClean="0">
              <a:latin typeface="Arial" pitchFamily="34" charset="0"/>
              <a:cs typeface="Arial" pitchFamily="34" charset="0"/>
            </a:endParaRPr>
          </a:p>
          <a:p>
            <a:pPr marL="261938" indent="-87313">
              <a:spcBef>
                <a:spcPts val="0"/>
              </a:spcBef>
              <a:buClr>
                <a:schemeClr val="accent4">
                  <a:lumMod val="75000"/>
                </a:schemeClr>
              </a:buClr>
              <a:buSzPct val="85000"/>
              <a:buFont typeface="Wingdings 3" pitchFamily="18" charset="2"/>
              <a:buNone/>
              <a:defRPr/>
            </a:pPr>
            <a:r>
              <a:rPr lang="ja-JP" altLang="en-US" sz="1400" dirty="0" smtClean="0">
                <a:latin typeface="Arial" pitchFamily="34" charset="0"/>
                <a:cs typeface="Arial" pitchFamily="34" charset="0"/>
              </a:rPr>
              <a:t>（</a:t>
            </a:r>
            <a:r>
              <a:rPr lang="en-US" altLang="ja-JP" sz="1400" dirty="0" smtClean="0">
                <a:latin typeface="Arial" pitchFamily="34" charset="0"/>
                <a:cs typeface="Arial" pitchFamily="34" charset="0"/>
              </a:rPr>
              <a:t>50kW</a:t>
            </a:r>
            <a:r>
              <a:rPr lang="ja-JP" altLang="en-US" sz="1400" dirty="0" smtClean="0">
                <a:latin typeface="Arial" pitchFamily="34" charset="0"/>
                <a:cs typeface="Arial" pitchFamily="34" charset="0"/>
              </a:rPr>
              <a:t>以下は</a:t>
            </a:r>
            <a:r>
              <a:rPr lang="en-US" altLang="ja-JP" sz="1400" dirty="0" smtClean="0">
                <a:latin typeface="Arial" pitchFamily="34" charset="0"/>
                <a:cs typeface="Arial" pitchFamily="34" charset="0"/>
              </a:rPr>
              <a:t>FIT</a:t>
            </a:r>
            <a:r>
              <a:rPr lang="ja-JP" altLang="en-US" sz="1400" dirty="0" err="1" smtClean="0">
                <a:latin typeface="Arial" pitchFamily="34" charset="0"/>
                <a:cs typeface="Arial" pitchFamily="34" charset="0"/>
              </a:rPr>
              <a:t>、</a:t>
            </a:r>
            <a:r>
              <a:rPr lang="en-US" altLang="ja-JP" sz="1400" dirty="0" smtClean="0">
                <a:latin typeface="Arial" pitchFamily="34" charset="0"/>
                <a:cs typeface="Arial" pitchFamily="34" charset="0"/>
              </a:rPr>
              <a:t>50</a:t>
            </a:r>
            <a:r>
              <a:rPr lang="ja-JP" altLang="en-US" sz="1400" dirty="0" smtClean="0">
                <a:latin typeface="Arial" pitchFamily="34" charset="0"/>
                <a:cs typeface="Arial" pitchFamily="34" charset="0"/>
              </a:rPr>
              <a:t>～</a:t>
            </a:r>
            <a:r>
              <a:rPr lang="en-US" altLang="ja-JP" sz="1400" dirty="0" smtClean="0">
                <a:latin typeface="Arial" pitchFamily="34" charset="0"/>
                <a:cs typeface="Arial" pitchFamily="34" charset="0"/>
              </a:rPr>
              <a:t>5,000kW</a:t>
            </a:r>
            <a:r>
              <a:rPr lang="ja-JP" altLang="en-US" sz="1400" dirty="0" smtClean="0">
                <a:latin typeface="Arial" pitchFamily="34" charset="0"/>
                <a:cs typeface="Arial" pitchFamily="34" charset="0"/>
              </a:rPr>
              <a:t>は</a:t>
            </a:r>
            <a:r>
              <a:rPr lang="en-US" altLang="ja-JP" sz="1400" dirty="0" smtClean="0">
                <a:latin typeface="Arial" pitchFamily="34" charset="0"/>
                <a:cs typeface="Arial" pitchFamily="34" charset="0"/>
              </a:rPr>
              <a:t>FIT</a:t>
            </a:r>
            <a:r>
              <a:rPr lang="ja-JP" altLang="en-US" sz="1400" dirty="0" smtClean="0">
                <a:latin typeface="Arial" pitchFamily="34" charset="0"/>
                <a:cs typeface="Arial" pitchFamily="34" charset="0"/>
              </a:rPr>
              <a:t>か</a:t>
            </a:r>
            <a:r>
              <a:rPr lang="en-US" altLang="ja-JP" sz="1400" dirty="0" smtClean="0">
                <a:latin typeface="Arial" pitchFamily="34" charset="0"/>
                <a:cs typeface="Arial" pitchFamily="34" charset="0"/>
              </a:rPr>
              <a:t>RPS</a:t>
            </a:r>
            <a:r>
              <a:rPr lang="ja-JP" altLang="en-US" sz="1400" dirty="0" smtClean="0">
                <a:latin typeface="Arial" pitchFamily="34" charset="0"/>
                <a:cs typeface="Arial" pitchFamily="34" charset="0"/>
              </a:rPr>
              <a:t>かの選択可能。</a:t>
            </a:r>
            <a:r>
              <a:rPr lang="en-US" altLang="ja-JP" sz="1400" dirty="0" smtClean="0">
                <a:latin typeface="Arial" pitchFamily="34" charset="0"/>
                <a:cs typeface="Arial" pitchFamily="34" charset="0"/>
              </a:rPr>
              <a:t>5,000kW</a:t>
            </a:r>
            <a:r>
              <a:rPr lang="ja-JP" altLang="en-US" sz="1400" dirty="0" smtClean="0">
                <a:latin typeface="Arial" pitchFamily="34" charset="0"/>
                <a:cs typeface="Arial" pitchFamily="34" charset="0"/>
              </a:rPr>
              <a:t>超えは</a:t>
            </a:r>
            <a:r>
              <a:rPr lang="en-US" altLang="ja-JP" sz="1400" dirty="0" smtClean="0">
                <a:latin typeface="Arial" pitchFamily="34" charset="0"/>
                <a:cs typeface="Arial" pitchFamily="34" charset="0"/>
              </a:rPr>
              <a:t>RPS</a:t>
            </a:r>
            <a:r>
              <a:rPr lang="ja-JP" altLang="en-US" sz="1400" dirty="0" smtClean="0">
                <a:latin typeface="Arial" pitchFamily="34" charset="0"/>
                <a:cs typeface="Arial" pitchFamily="34" charset="0"/>
              </a:rPr>
              <a:t>対象）</a:t>
            </a:r>
            <a:endParaRPr lang="en-US" altLang="ja-JP" sz="1400" dirty="0" smtClean="0">
              <a:latin typeface="Arial" pitchFamily="34" charset="0"/>
              <a:cs typeface="Arial" pitchFamily="34" charset="0"/>
            </a:endParaRPr>
          </a:p>
          <a:p>
            <a:pPr marL="363538" lvl="1" indent="-88900">
              <a:spcBef>
                <a:spcPts val="0"/>
              </a:spcBef>
              <a:buClr>
                <a:schemeClr val="accent4">
                  <a:lumMod val="75000"/>
                </a:schemeClr>
              </a:buClr>
              <a:buSzPct val="85000"/>
              <a:buFont typeface="Arial" pitchFamily="34" charset="0"/>
              <a:buChar char="•"/>
              <a:defRPr/>
            </a:pPr>
            <a:r>
              <a:rPr lang="ja-JP" altLang="en-US" sz="1400" dirty="0" smtClean="0">
                <a:solidFill>
                  <a:schemeClr val="tx1"/>
                </a:solidFill>
                <a:latin typeface="Arial" pitchFamily="34" charset="0"/>
                <a:cs typeface="Arial" pitchFamily="34" charset="0"/>
              </a:rPr>
              <a:t>太陽光、風力、水力、バイオマス、バイオガス</a:t>
            </a:r>
            <a:endParaRPr lang="en-US" altLang="ja-JP" sz="1400" dirty="0" smtClean="0">
              <a:solidFill>
                <a:schemeClr val="tx1"/>
              </a:solidFill>
              <a:latin typeface="Arial" pitchFamily="34" charset="0"/>
              <a:cs typeface="Arial" pitchFamily="34" charset="0"/>
            </a:endParaRPr>
          </a:p>
          <a:p>
            <a:pPr marL="363538" lvl="1" indent="-88900">
              <a:spcBef>
                <a:spcPts val="0"/>
              </a:spcBef>
              <a:buClr>
                <a:schemeClr val="accent4">
                  <a:lumMod val="75000"/>
                </a:schemeClr>
              </a:buClr>
              <a:buSzPct val="85000"/>
              <a:buFont typeface="Arial" pitchFamily="34" charset="0"/>
              <a:buChar char="•"/>
              <a:defRPr/>
            </a:pPr>
            <a:r>
              <a:rPr lang="ja-JP" altLang="en-US" sz="1400" i="1" dirty="0" smtClean="0">
                <a:solidFill>
                  <a:schemeClr val="tx1"/>
                </a:solidFill>
                <a:latin typeface="Arial" pitchFamily="34" charset="0"/>
                <a:cs typeface="Arial" pitchFamily="34" charset="0"/>
              </a:rPr>
              <a:t>家庭用コジェネ（</a:t>
            </a:r>
            <a:r>
              <a:rPr lang="en-US" altLang="ja-JP" sz="1400" i="1" dirty="0" smtClean="0">
                <a:solidFill>
                  <a:schemeClr val="tx1"/>
                </a:solidFill>
                <a:latin typeface="Arial" pitchFamily="34" charset="0"/>
                <a:cs typeface="Arial" pitchFamily="34" charset="0"/>
              </a:rPr>
              <a:t>2kW</a:t>
            </a:r>
            <a:r>
              <a:rPr lang="ja-JP" altLang="en-US" sz="1400" i="1" dirty="0" smtClean="0">
                <a:solidFill>
                  <a:schemeClr val="tx1"/>
                </a:solidFill>
                <a:latin typeface="Arial" pitchFamily="34" charset="0"/>
                <a:cs typeface="Arial" pitchFamily="34" charset="0"/>
              </a:rPr>
              <a:t>以下）</a:t>
            </a:r>
            <a:endParaRPr lang="en-US" altLang="ja-JP" sz="1400" i="1" dirty="0" smtClean="0">
              <a:solidFill>
                <a:schemeClr val="tx1"/>
              </a:solidFill>
              <a:latin typeface="Arial" pitchFamily="34" charset="0"/>
              <a:cs typeface="Arial" pitchFamily="34" charset="0"/>
            </a:endParaRPr>
          </a:p>
          <a:p>
            <a:pPr marL="174625" indent="-174625">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買取義務対象者：電力小売事業者</a:t>
            </a:r>
            <a:endParaRPr lang="en-US" altLang="ja-JP" sz="14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買取期間：太陽光</a:t>
            </a:r>
            <a:r>
              <a:rPr lang="en-US" altLang="ja-JP" sz="1400" dirty="0" smtClean="0">
                <a:latin typeface="Arial" pitchFamily="34" charset="0"/>
                <a:cs typeface="Arial" pitchFamily="34" charset="0"/>
              </a:rPr>
              <a:t>25</a:t>
            </a:r>
            <a:r>
              <a:rPr lang="ja-JP" altLang="en-US" sz="1400" dirty="0" smtClean="0">
                <a:latin typeface="Arial" pitchFamily="34" charset="0"/>
                <a:cs typeface="Arial" pitchFamily="34" charset="0"/>
              </a:rPr>
              <a:t>年間、その他</a:t>
            </a:r>
            <a:r>
              <a:rPr lang="en-US" altLang="ja-JP" sz="1400" dirty="0" smtClean="0">
                <a:latin typeface="Arial" pitchFamily="34" charset="0"/>
                <a:cs typeface="Arial" pitchFamily="34" charset="0"/>
              </a:rPr>
              <a:t>20</a:t>
            </a:r>
            <a:r>
              <a:rPr lang="ja-JP" altLang="en-US" sz="1400" dirty="0" smtClean="0">
                <a:latin typeface="Arial" pitchFamily="34" charset="0"/>
                <a:cs typeface="Arial" pitchFamily="34" charset="0"/>
              </a:rPr>
              <a:t>年間（ただし、</a:t>
            </a:r>
            <a:r>
              <a:rPr lang="en-US" altLang="ja-JP" sz="1400" dirty="0" smtClean="0">
                <a:latin typeface="Arial" pitchFamily="34" charset="0"/>
                <a:cs typeface="Arial" pitchFamily="34" charset="0"/>
              </a:rPr>
              <a:t>CHP</a:t>
            </a:r>
            <a:r>
              <a:rPr lang="ja-JP" altLang="en-US" sz="1400" dirty="0" smtClean="0">
                <a:latin typeface="Arial" pitchFamily="34" charset="0"/>
                <a:cs typeface="Arial" pitchFamily="34" charset="0"/>
              </a:rPr>
              <a:t>は</a:t>
            </a:r>
            <a:r>
              <a:rPr lang="en-US" altLang="ja-JP" sz="1400" dirty="0" smtClean="0">
                <a:latin typeface="Arial" pitchFamily="34" charset="0"/>
                <a:cs typeface="Arial" pitchFamily="34" charset="0"/>
              </a:rPr>
              <a:t>10</a:t>
            </a:r>
            <a:r>
              <a:rPr lang="ja-JP" altLang="en-US" sz="1400" dirty="0" smtClean="0">
                <a:latin typeface="Arial" pitchFamily="34" charset="0"/>
                <a:cs typeface="Arial" pitchFamily="34" charset="0"/>
              </a:rPr>
              <a:t>年間）</a:t>
            </a:r>
            <a:endParaRPr lang="en-US" altLang="ja-JP" sz="14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買取対象電力：発電量の全量買取</a:t>
            </a:r>
          </a:p>
          <a:p>
            <a:pPr marL="363538" indent="-174625">
              <a:spcBef>
                <a:spcPts val="0"/>
              </a:spcBef>
              <a:buClr>
                <a:schemeClr val="accent4">
                  <a:lumMod val="75000"/>
                </a:schemeClr>
              </a:buClr>
              <a:buSzPct val="85000"/>
              <a:buFont typeface="Wingdings 3" pitchFamily="18" charset="2"/>
              <a:buNone/>
              <a:defRPr/>
            </a:pPr>
            <a:r>
              <a:rPr lang="en-US" altLang="ja-JP" sz="1200" dirty="0" smtClean="0">
                <a:latin typeface="Arial" pitchFamily="34" charset="0"/>
                <a:cs typeface="Arial" pitchFamily="34" charset="0"/>
              </a:rPr>
              <a:t>※</a:t>
            </a:r>
            <a:r>
              <a:rPr lang="ja-JP" altLang="ja-JP" sz="1200" dirty="0" smtClean="0"/>
              <a:t>系統への送電量に加えて、自家発自家消費分についても固定価格を受け取ることが可能</a:t>
            </a:r>
            <a:r>
              <a:rPr lang="ja-JP" altLang="en-US" sz="1200" dirty="0" smtClean="0">
                <a:latin typeface="Arial" pitchFamily="34" charset="0"/>
                <a:cs typeface="Arial" pitchFamily="34" charset="0"/>
              </a:rPr>
              <a:t>。</a:t>
            </a:r>
            <a:endParaRPr lang="en-US" altLang="ja-JP" sz="12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優先接続・優先給電：なし。接続は全電源が先着順。給電は再エネの入札価格が低いため、事実上優先給電扱い。</a:t>
            </a:r>
          </a:p>
        </p:txBody>
      </p:sp>
      <p:sp>
        <p:nvSpPr>
          <p:cNvPr id="6" name="角丸四角形 5"/>
          <p:cNvSpPr/>
          <p:nvPr/>
        </p:nvSpPr>
        <p:spPr>
          <a:xfrm>
            <a:off x="93663" y="490538"/>
            <a:ext cx="1079500" cy="32385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1600" dirty="0">
                <a:solidFill>
                  <a:prstClr val="white"/>
                </a:solidFill>
                <a:effectLst>
                  <a:outerShdw blurRad="38100" dist="38100" dir="2700000" algn="tl">
                    <a:srgbClr val="000000">
                      <a:alpha val="43137"/>
                    </a:srgbClr>
                  </a:outerShdw>
                </a:effectLst>
              </a:rPr>
              <a:t>制度概要</a:t>
            </a:r>
          </a:p>
        </p:txBody>
      </p:sp>
      <p:sp>
        <p:nvSpPr>
          <p:cNvPr id="8" name="コンテンツ プレースホルダ 2"/>
          <p:cNvSpPr txBox="1">
            <a:spLocks/>
          </p:cNvSpPr>
          <p:nvPr/>
        </p:nvSpPr>
        <p:spPr>
          <a:xfrm>
            <a:off x="233363" y="4970463"/>
            <a:ext cx="8731250" cy="1808162"/>
          </a:xfrm>
          <a:prstGeom prst="rect">
            <a:avLst/>
          </a:prstGeom>
          <a:ln>
            <a:solidFill>
              <a:schemeClr val="tx1"/>
            </a:solidFill>
            <a:prstDash val="dash"/>
          </a:ln>
        </p:spPr>
        <p:txBody>
          <a:bodyPr lIns="72000" tIns="144000" rIns="36000"/>
          <a:lstStyle/>
          <a:p>
            <a:pPr marL="174625" indent="-174625" eaLnBrk="0" fontAlgn="base" hangingPunct="0">
              <a:spcAft>
                <a:spcPct val="0"/>
              </a:spcAft>
              <a:buClr>
                <a:srgbClr val="FADA7A">
                  <a:lumMod val="75000"/>
                </a:srgbClr>
              </a:buClr>
              <a:buSzPct val="85000"/>
              <a:buFont typeface="Wingdings" pitchFamily="2" charset="2"/>
              <a:buChar char="n"/>
              <a:defRPr/>
            </a:pPr>
            <a:r>
              <a:rPr lang="ja-JP" altLang="en-US" sz="1400" dirty="0">
                <a:solidFill>
                  <a:prstClr val="black"/>
                </a:solidFill>
              </a:rPr>
              <a:t>主務官庁：エネルギー・気候変動省（</a:t>
            </a:r>
            <a:r>
              <a:rPr lang="en-US" altLang="ja-JP" sz="1400" dirty="0">
                <a:solidFill>
                  <a:prstClr val="black"/>
                </a:solidFill>
              </a:rPr>
              <a:t>DECC</a:t>
            </a:r>
            <a:r>
              <a:rPr lang="ja-JP" altLang="en-US" sz="1400" dirty="0">
                <a:solidFill>
                  <a:prstClr val="black"/>
                </a:solidFill>
              </a:rPr>
              <a:t>）</a:t>
            </a:r>
            <a:endParaRPr lang="en-US" altLang="ja-JP" sz="1400" dirty="0">
              <a:solidFill>
                <a:prstClr val="black"/>
              </a:solidFill>
            </a:endParaRPr>
          </a:p>
          <a:p>
            <a:pPr marL="174625" indent="-174625" eaLnBrk="0" fontAlgn="base" hangingPunct="0">
              <a:spcBef>
                <a:spcPts val="200"/>
              </a:spcBef>
              <a:spcAft>
                <a:spcPct val="0"/>
              </a:spcAft>
              <a:buClr>
                <a:srgbClr val="FADA7A">
                  <a:lumMod val="75000"/>
                </a:srgbClr>
              </a:buClr>
              <a:buSzPct val="85000"/>
              <a:buFont typeface="Wingdings" pitchFamily="2" charset="2"/>
              <a:buChar char="n"/>
              <a:defRPr/>
            </a:pPr>
            <a:r>
              <a:rPr lang="ja-JP" altLang="en-US" sz="1400" dirty="0">
                <a:solidFill>
                  <a:prstClr val="black"/>
                </a:solidFill>
              </a:rPr>
              <a:t>価格設定の手順：</a:t>
            </a:r>
            <a:endParaRPr lang="en-US" altLang="ja-JP" sz="1400" dirty="0">
              <a:solidFill>
                <a:prstClr val="black"/>
              </a:solidFill>
            </a:endParaRPr>
          </a:p>
          <a:p>
            <a:pPr marL="174625" eaLnBrk="0" fontAlgn="base" hangingPunct="0">
              <a:spcAft>
                <a:spcPct val="0"/>
              </a:spcAft>
              <a:buClr>
                <a:srgbClr val="FADA7A">
                  <a:lumMod val="75000"/>
                </a:srgbClr>
              </a:buClr>
              <a:buSzPct val="85000"/>
              <a:defRPr/>
            </a:pPr>
            <a:r>
              <a:rPr lang="ja-JP" altLang="en-US" sz="1400" dirty="0">
                <a:solidFill>
                  <a:prstClr val="black"/>
                </a:solidFill>
              </a:rPr>
              <a:t>設置条件の良い発電設備の投資収益率が実質ベースで</a:t>
            </a:r>
            <a:r>
              <a:rPr lang="en-US" altLang="ja-JP" sz="1400" dirty="0">
                <a:solidFill>
                  <a:prstClr val="black"/>
                </a:solidFill>
              </a:rPr>
              <a:t>5</a:t>
            </a:r>
            <a:r>
              <a:rPr lang="ja-JP" altLang="en-US" sz="1400" dirty="0">
                <a:solidFill>
                  <a:prstClr val="black"/>
                </a:solidFill>
              </a:rPr>
              <a:t>～</a:t>
            </a:r>
            <a:r>
              <a:rPr lang="en-US" altLang="ja-JP" sz="1400" dirty="0">
                <a:solidFill>
                  <a:prstClr val="black"/>
                </a:solidFill>
              </a:rPr>
              <a:t>8</a:t>
            </a:r>
            <a:r>
              <a:rPr lang="ja-JP" altLang="en-US" sz="1400" dirty="0">
                <a:solidFill>
                  <a:prstClr val="black"/>
                </a:solidFill>
              </a:rPr>
              <a:t>％となるような買取価格を設定。</a:t>
            </a:r>
            <a:endParaRPr lang="en-US" altLang="ja-JP" sz="1400" dirty="0">
              <a:solidFill>
                <a:prstClr val="black"/>
              </a:solidFill>
              <a:latin typeface="Arial" charset="0"/>
            </a:endParaRPr>
          </a:p>
          <a:p>
            <a:pPr marL="174625" indent="-174625" eaLnBrk="0" fontAlgn="base" hangingPunct="0">
              <a:spcBef>
                <a:spcPts val="200"/>
              </a:spcBef>
              <a:spcAft>
                <a:spcPct val="0"/>
              </a:spcAft>
              <a:buClr>
                <a:srgbClr val="FADA7A">
                  <a:lumMod val="75000"/>
                </a:srgbClr>
              </a:buClr>
              <a:buSzPct val="85000"/>
              <a:buFont typeface="Wingdings" pitchFamily="2" charset="2"/>
              <a:buChar char="n"/>
              <a:defRPr/>
            </a:pPr>
            <a:r>
              <a:rPr lang="ja-JP" altLang="en-US" sz="1400" dirty="0">
                <a:solidFill>
                  <a:prstClr val="black"/>
                </a:solidFill>
                <a:latin typeface="Arial" charset="0"/>
              </a:rPr>
              <a:t>価格の見直し：</a:t>
            </a:r>
            <a:endParaRPr lang="en-US" altLang="ja-JP" sz="1400" dirty="0">
              <a:solidFill>
                <a:prstClr val="black"/>
              </a:solidFill>
            </a:endParaRPr>
          </a:p>
          <a:p>
            <a:pPr marL="174625" eaLnBrk="0" fontAlgn="base" hangingPunct="0">
              <a:spcAft>
                <a:spcPct val="0"/>
              </a:spcAft>
              <a:buClr>
                <a:srgbClr val="FADA7A">
                  <a:lumMod val="75000"/>
                </a:srgbClr>
              </a:buClr>
              <a:buSzPct val="85000"/>
              <a:defRPr/>
            </a:pPr>
            <a:r>
              <a:rPr lang="en-US" altLang="ja-JP" sz="1400" dirty="0">
                <a:solidFill>
                  <a:prstClr val="black"/>
                </a:solidFill>
                <a:latin typeface="Arial" charset="0"/>
              </a:rPr>
              <a:t>RPS</a:t>
            </a:r>
            <a:r>
              <a:rPr lang="ja-JP" altLang="en-US" sz="1400" dirty="0">
                <a:solidFill>
                  <a:prstClr val="black"/>
                </a:solidFill>
                <a:latin typeface="Arial" charset="0"/>
              </a:rPr>
              <a:t>と同じタイミングで、定期的な制度レビューを実施する方針。</a:t>
            </a:r>
            <a:endParaRPr lang="en-US" altLang="ja-JP" sz="1400" dirty="0">
              <a:solidFill>
                <a:prstClr val="black"/>
              </a:solidFill>
              <a:latin typeface="Arial" charset="0"/>
            </a:endParaRPr>
          </a:p>
          <a:p>
            <a:pPr marL="174625" eaLnBrk="0" fontAlgn="base" hangingPunct="0">
              <a:spcAft>
                <a:spcPct val="0"/>
              </a:spcAft>
              <a:buClr>
                <a:srgbClr val="FADA7A">
                  <a:lumMod val="75000"/>
                </a:srgbClr>
              </a:buClr>
              <a:buSzPct val="85000"/>
              <a:defRPr/>
            </a:pPr>
            <a:r>
              <a:rPr lang="ja-JP" altLang="en-US" sz="1400" dirty="0">
                <a:solidFill>
                  <a:prstClr val="black"/>
                </a:solidFill>
                <a:latin typeface="Arial" charset="0"/>
              </a:rPr>
              <a:t>当初は</a:t>
            </a:r>
            <a:r>
              <a:rPr lang="en-US" altLang="ja-JP" sz="1400" dirty="0">
                <a:solidFill>
                  <a:prstClr val="black"/>
                </a:solidFill>
                <a:latin typeface="Arial" charset="0"/>
              </a:rPr>
              <a:t>2013</a:t>
            </a:r>
            <a:r>
              <a:rPr lang="ja-JP" altLang="en-US" sz="1400" dirty="0">
                <a:solidFill>
                  <a:prstClr val="black"/>
                </a:solidFill>
                <a:latin typeface="Arial" charset="0"/>
              </a:rPr>
              <a:t>年、その後は</a:t>
            </a:r>
            <a:r>
              <a:rPr lang="en-US" altLang="ja-JP" sz="1400" dirty="0">
                <a:solidFill>
                  <a:prstClr val="black"/>
                </a:solidFill>
                <a:latin typeface="Arial" charset="0"/>
              </a:rPr>
              <a:t>5</a:t>
            </a:r>
            <a:r>
              <a:rPr lang="ja-JP" altLang="en-US" sz="1400" dirty="0">
                <a:solidFill>
                  <a:prstClr val="black"/>
                </a:solidFill>
                <a:latin typeface="Arial" charset="0"/>
              </a:rPr>
              <a:t>年ごとにレビュー予定であったが、</a:t>
            </a:r>
            <a:r>
              <a:rPr lang="en-US" altLang="ja-JP" sz="1400" dirty="0">
                <a:solidFill>
                  <a:prstClr val="black"/>
                </a:solidFill>
                <a:latin typeface="Arial" charset="0"/>
              </a:rPr>
              <a:t>2010</a:t>
            </a:r>
            <a:r>
              <a:rPr lang="ja-JP" altLang="en-US" sz="1400" dirty="0">
                <a:solidFill>
                  <a:prstClr val="black"/>
                </a:solidFill>
                <a:latin typeface="Arial" charset="0"/>
              </a:rPr>
              <a:t>年の歳出見直しを受けて、</a:t>
            </a:r>
            <a:r>
              <a:rPr lang="en-US" altLang="ja-JP" sz="1400" dirty="0">
                <a:solidFill>
                  <a:prstClr val="black"/>
                </a:solidFill>
                <a:latin typeface="Arial" charset="0"/>
              </a:rPr>
              <a:t>2011</a:t>
            </a:r>
            <a:r>
              <a:rPr lang="ja-JP" altLang="en-US" sz="1400" dirty="0">
                <a:solidFill>
                  <a:prstClr val="black"/>
                </a:solidFill>
                <a:latin typeface="Arial" charset="0"/>
              </a:rPr>
              <a:t>年末までにレビューを実施することとなった。</a:t>
            </a:r>
            <a:endParaRPr lang="en-US" altLang="ja-JP" sz="1400" dirty="0">
              <a:solidFill>
                <a:prstClr val="black"/>
              </a:solidFill>
              <a:latin typeface="Arial" charset="0"/>
            </a:endParaRPr>
          </a:p>
        </p:txBody>
      </p:sp>
      <p:sp>
        <p:nvSpPr>
          <p:cNvPr id="7" name="角丸四角形 6"/>
          <p:cNvSpPr/>
          <p:nvPr/>
        </p:nvSpPr>
        <p:spPr>
          <a:xfrm>
            <a:off x="93663" y="4797425"/>
            <a:ext cx="2373312" cy="29210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1600" dirty="0">
                <a:solidFill>
                  <a:prstClr val="white"/>
                </a:solidFill>
                <a:effectLst>
                  <a:outerShdw blurRad="38100" dist="38100" dir="2700000" algn="tl">
                    <a:srgbClr val="000000">
                      <a:alpha val="43137"/>
                    </a:srgbClr>
                  </a:outerShdw>
                </a:effectLst>
              </a:rPr>
              <a:t>価格の設定と見直し手続</a:t>
            </a:r>
          </a:p>
        </p:txBody>
      </p:sp>
      <p:sp>
        <p:nvSpPr>
          <p:cNvPr id="15366" name="タイトル 1"/>
          <p:cNvSpPr>
            <a:spLocks noGrp="1"/>
          </p:cNvSpPr>
          <p:nvPr>
            <p:ph type="title"/>
          </p:nvPr>
        </p:nvSpPr>
        <p:spPr>
          <a:xfrm>
            <a:off x="457200" y="58738"/>
            <a:ext cx="8229600" cy="325437"/>
          </a:xfrm>
        </p:spPr>
        <p:txBody>
          <a:bodyPr anchor="ctr"/>
          <a:lstStyle/>
          <a:p>
            <a:pPr eaLnBrk="1" hangingPunct="1"/>
            <a:r>
              <a:rPr lang="ja-JP" altLang="en-US" b="1" smtClean="0">
                <a:solidFill>
                  <a:schemeClr val="tx1"/>
                </a:solidFill>
              </a:rPr>
              <a:t>主要国における固定価格買取制度　（イギリス）</a:t>
            </a:r>
          </a:p>
        </p:txBody>
      </p:sp>
      <p:sp>
        <p:nvSpPr>
          <p:cNvPr id="15367" name="テキスト ボックス 8"/>
          <p:cNvSpPr txBox="1">
            <a:spLocks noChangeArrowheads="1"/>
          </p:cNvSpPr>
          <p:nvPr/>
        </p:nvSpPr>
        <p:spPr bwMode="auto">
          <a:xfrm>
            <a:off x="2700338" y="2349500"/>
            <a:ext cx="29527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000" smtClean="0">
                <a:solidFill>
                  <a:prstClr val="black"/>
                </a:solidFill>
              </a:rPr>
              <a:t>※</a:t>
            </a:r>
            <a:r>
              <a:rPr lang="ja-JP" altLang="en-US" sz="1000" smtClean="0">
                <a:solidFill>
                  <a:prstClr val="black"/>
                </a:solidFill>
              </a:rPr>
              <a:t>斜体字は非再生可能エネルギー源</a:t>
            </a:r>
          </a:p>
        </p:txBody>
      </p:sp>
      <p:sp>
        <p:nvSpPr>
          <p:cNvPr id="15368" name="正方形/長方形 9"/>
          <p:cNvSpPr>
            <a:spLocks noChangeArrowheads="1"/>
          </p:cNvSpPr>
          <p:nvPr/>
        </p:nvSpPr>
        <p:spPr bwMode="auto">
          <a:xfrm>
            <a:off x="5867400" y="4592638"/>
            <a:ext cx="32337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0" rIns="36000" bIns="0">
            <a:spAutoFit/>
          </a:bodyPr>
          <a:lstStyle/>
          <a:p>
            <a:pPr marL="144463" indent="-144463" fontAlgn="base">
              <a:spcBef>
                <a:spcPct val="0"/>
              </a:spcBef>
              <a:spcAft>
                <a:spcPct val="0"/>
              </a:spcAft>
            </a:pPr>
            <a:r>
              <a:rPr lang="ja-JP" altLang="ja-JP" sz="900" smtClean="0">
                <a:solidFill>
                  <a:prstClr val="black"/>
                </a:solidFill>
                <a:latin typeface="Arial" pitchFamily="34" charset="0"/>
              </a:rPr>
              <a:t>※翌年度以降、小売物価指数に連動して発電価格を変更</a:t>
            </a:r>
            <a:endParaRPr lang="en-US" altLang="ja-JP" sz="900" smtClean="0">
              <a:solidFill>
                <a:prstClr val="black"/>
              </a:solidFill>
              <a:latin typeface="Arial" pitchFamily="34" charset="0"/>
            </a:endParaRPr>
          </a:p>
          <a:p>
            <a:pPr marL="144463" indent="-144463" fontAlgn="base">
              <a:spcBef>
                <a:spcPct val="0"/>
              </a:spcBef>
              <a:spcAft>
                <a:spcPct val="0"/>
              </a:spcAft>
            </a:pPr>
            <a:r>
              <a:rPr lang="en-US" altLang="ja-JP" sz="900" smtClean="0">
                <a:solidFill>
                  <a:prstClr val="black"/>
                </a:solidFill>
                <a:latin typeface="Arial" pitchFamily="34" charset="0"/>
              </a:rPr>
              <a:t>※</a:t>
            </a:r>
            <a:r>
              <a:rPr lang="ja-JP" altLang="en-US" sz="900" smtClean="0">
                <a:solidFill>
                  <a:prstClr val="black"/>
                </a:solidFill>
                <a:latin typeface="Arial" pitchFamily="34" charset="0"/>
              </a:rPr>
              <a:t>上記に加え、規定の売電価格（</a:t>
            </a:r>
            <a:r>
              <a:rPr lang="en-US" altLang="ja-JP" sz="900" smtClean="0">
                <a:solidFill>
                  <a:prstClr val="black"/>
                </a:solidFill>
                <a:latin typeface="Arial" pitchFamily="34" charset="0"/>
              </a:rPr>
              <a:t>3</a:t>
            </a:r>
            <a:r>
              <a:rPr lang="ja-JP" altLang="en-US" sz="900" smtClean="0">
                <a:solidFill>
                  <a:prstClr val="black"/>
                </a:solidFill>
                <a:latin typeface="Arial" pitchFamily="34" charset="0"/>
              </a:rPr>
              <a:t>ペンス</a:t>
            </a:r>
            <a:r>
              <a:rPr lang="en-US" altLang="ja-JP" sz="900" smtClean="0">
                <a:solidFill>
                  <a:prstClr val="black"/>
                </a:solidFill>
                <a:latin typeface="Arial" pitchFamily="34" charset="0"/>
              </a:rPr>
              <a:t>/kWh</a:t>
            </a:r>
            <a:r>
              <a:rPr lang="ja-JP" altLang="en-US" sz="900" smtClean="0">
                <a:solidFill>
                  <a:prstClr val="black"/>
                </a:solidFill>
                <a:latin typeface="Arial" pitchFamily="34" charset="0"/>
              </a:rPr>
              <a:t>）での売電を保証</a:t>
            </a:r>
          </a:p>
        </p:txBody>
      </p:sp>
      <p:sp>
        <p:nvSpPr>
          <p:cNvPr id="15369" name="テキスト ボックス 10"/>
          <p:cNvSpPr txBox="1">
            <a:spLocks noChangeArrowheads="1"/>
          </p:cNvSpPr>
          <p:nvPr/>
        </p:nvSpPr>
        <p:spPr bwMode="auto">
          <a:xfrm>
            <a:off x="6372225" y="487363"/>
            <a:ext cx="24606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200" smtClean="0">
                <a:solidFill>
                  <a:prstClr val="black"/>
                </a:solidFill>
              </a:rPr>
              <a:t>＜</a:t>
            </a:r>
            <a:r>
              <a:rPr lang="en-US" altLang="ja-JP" sz="1200" smtClean="0">
                <a:solidFill>
                  <a:prstClr val="black"/>
                </a:solidFill>
              </a:rPr>
              <a:t>2010</a:t>
            </a:r>
            <a:r>
              <a:rPr lang="ja-JP" altLang="en-US" sz="1200" smtClean="0">
                <a:solidFill>
                  <a:prstClr val="black"/>
                </a:solidFill>
              </a:rPr>
              <a:t>年に適用される発電価格＞</a:t>
            </a:r>
          </a:p>
        </p:txBody>
      </p:sp>
      <p:sp>
        <p:nvSpPr>
          <p:cNvPr id="15370" name="正方形/長方形 11"/>
          <p:cNvSpPr>
            <a:spLocks noChangeArrowheads="1"/>
          </p:cNvSpPr>
          <p:nvPr/>
        </p:nvSpPr>
        <p:spPr bwMode="auto">
          <a:xfrm>
            <a:off x="5767388" y="661988"/>
            <a:ext cx="9525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ja-JP" altLang="en-US" sz="1000" smtClean="0">
                <a:solidFill>
                  <a:prstClr val="black"/>
                </a:solidFill>
                <a:latin typeface="Arial" pitchFamily="34" charset="0"/>
              </a:rPr>
              <a:t>（ペンス</a:t>
            </a:r>
            <a:r>
              <a:rPr lang="en-US" altLang="ja-JP" sz="1000" smtClean="0">
                <a:solidFill>
                  <a:prstClr val="black"/>
                </a:solidFill>
                <a:latin typeface="Arial" pitchFamily="34" charset="0"/>
              </a:rPr>
              <a:t>/kWh</a:t>
            </a:r>
            <a:r>
              <a:rPr lang="ja-JP" altLang="en-US" sz="1000" smtClean="0">
                <a:solidFill>
                  <a:prstClr val="black"/>
                </a:solidFill>
                <a:latin typeface="Arial" pitchFamily="34" charset="0"/>
              </a:rPr>
              <a:t>）</a:t>
            </a:r>
          </a:p>
        </p:txBody>
      </p:sp>
      <p:pic>
        <p:nvPicPr>
          <p:cNvPr id="15371"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r="51208" b="4106"/>
          <a:stretch>
            <a:fillRect/>
          </a:stretch>
        </p:blipFill>
        <p:spPr bwMode="auto">
          <a:xfrm>
            <a:off x="5867400" y="879475"/>
            <a:ext cx="3248025"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669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sz="quarter" idx="1"/>
          </p:nvPr>
        </p:nvSpPr>
        <p:spPr>
          <a:xfrm>
            <a:off x="222250" y="708025"/>
            <a:ext cx="5502275" cy="3892550"/>
          </a:xfrm>
          <a:ln>
            <a:solidFill>
              <a:schemeClr val="tx1"/>
            </a:solidFill>
            <a:prstDash val="dash"/>
          </a:ln>
        </p:spPr>
        <p:txBody>
          <a:bodyPr lIns="72000" tIns="144000" rIns="0"/>
          <a:lstStyle/>
          <a:p>
            <a:pPr marL="174625" indent="-174625">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制度開始年：</a:t>
            </a:r>
            <a:r>
              <a:rPr lang="en-US" altLang="ja-JP" sz="1400" dirty="0" smtClean="0">
                <a:latin typeface="Arial" pitchFamily="34" charset="0"/>
                <a:cs typeface="Arial" pitchFamily="34" charset="0"/>
              </a:rPr>
              <a:t>2001</a:t>
            </a:r>
            <a:r>
              <a:rPr lang="ja-JP" altLang="en-US" sz="1400" dirty="0" smtClean="0">
                <a:latin typeface="Arial" pitchFamily="34" charset="0"/>
                <a:cs typeface="Arial" pitchFamily="34" charset="0"/>
              </a:rPr>
              <a:t>年（電力自由化法により、</a:t>
            </a:r>
            <a:r>
              <a:rPr lang="en-US" altLang="ja-JP" sz="1400" dirty="0" smtClean="0">
                <a:latin typeface="Arial" pitchFamily="34" charset="0"/>
                <a:cs typeface="Arial" pitchFamily="34" charset="0"/>
              </a:rPr>
              <a:t>FIT</a:t>
            </a:r>
            <a:r>
              <a:rPr lang="ja-JP" altLang="en-US" sz="1400" dirty="0" smtClean="0">
                <a:latin typeface="Arial" pitchFamily="34" charset="0"/>
                <a:cs typeface="Arial" pitchFamily="34" charset="0"/>
              </a:rPr>
              <a:t>導入）</a:t>
            </a:r>
            <a:endParaRPr lang="en-US" altLang="ja-JP" sz="14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tabLst>
                <a:tab pos="363538" algn="l"/>
              </a:tabLst>
              <a:defRPr/>
            </a:pPr>
            <a:r>
              <a:rPr lang="en-US" altLang="ja-JP" sz="1200" dirty="0" smtClean="0">
                <a:latin typeface="Arial" pitchFamily="34" charset="0"/>
                <a:cs typeface="Arial" pitchFamily="34" charset="0"/>
              </a:rPr>
              <a:t>2001</a:t>
            </a:r>
            <a:r>
              <a:rPr lang="ja-JP" altLang="en-US" sz="1200" dirty="0" smtClean="0">
                <a:latin typeface="Arial" pitchFamily="34" charset="0"/>
                <a:cs typeface="Arial" pitchFamily="34" charset="0"/>
              </a:rPr>
              <a:t>年以降：順次、エネルギー種別の買取価格を設定</a:t>
            </a:r>
            <a:endParaRPr lang="en-US" altLang="ja-JP" sz="12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tabLst>
                <a:tab pos="363538" algn="l"/>
              </a:tabLst>
              <a:defRPr/>
            </a:pPr>
            <a:r>
              <a:rPr lang="en-US" altLang="ja-JP" sz="1200" dirty="0" smtClean="0">
                <a:latin typeface="Arial" pitchFamily="34" charset="0"/>
                <a:cs typeface="Arial" pitchFamily="34" charset="0"/>
              </a:rPr>
              <a:t>2005</a:t>
            </a:r>
            <a:r>
              <a:rPr lang="ja-JP" altLang="en-US" sz="1200" dirty="0" smtClean="0">
                <a:latin typeface="Arial" pitchFamily="34" charset="0"/>
                <a:cs typeface="Arial" pitchFamily="34" charset="0"/>
              </a:rPr>
              <a:t>年：エネルギー政策基本法により、風力発電の設備上限撤廃。</a:t>
            </a:r>
            <a:endParaRPr lang="en-US" altLang="ja-JP" sz="1200" dirty="0" smtClean="0">
              <a:latin typeface="Arial" pitchFamily="34" charset="0"/>
              <a:cs typeface="Arial" pitchFamily="34" charset="0"/>
            </a:endParaRPr>
          </a:p>
          <a:p>
            <a:pPr marL="841375" indent="0">
              <a:spcBef>
                <a:spcPts val="0"/>
              </a:spcBef>
              <a:buClr>
                <a:schemeClr val="accent4">
                  <a:lumMod val="75000"/>
                </a:schemeClr>
              </a:buClr>
              <a:buSzPct val="85000"/>
              <a:buFont typeface="Wingdings 3" pitchFamily="18" charset="2"/>
              <a:buNone/>
              <a:tabLst>
                <a:tab pos="363538" algn="l"/>
              </a:tabLst>
              <a:defRPr/>
            </a:pPr>
            <a:r>
              <a:rPr lang="en-US" altLang="ja-JP" sz="1200" dirty="0" smtClean="0">
                <a:latin typeface="Arial" pitchFamily="34" charset="0"/>
                <a:cs typeface="Arial" pitchFamily="34" charset="0"/>
              </a:rPr>
              <a:t>2005.7</a:t>
            </a:r>
            <a:r>
              <a:rPr lang="ja-JP" altLang="en-US" sz="1200" dirty="0" smtClean="0">
                <a:latin typeface="Arial" pitchFamily="34" charset="0"/>
                <a:cs typeface="Arial" pitchFamily="34" charset="0"/>
              </a:rPr>
              <a:t>以降は原則、指定の開発区域内のプロジェクトのみ</a:t>
            </a:r>
            <a:r>
              <a:rPr lang="en-US" altLang="ja-JP" sz="1200" dirty="0" smtClean="0">
                <a:latin typeface="Arial" pitchFamily="34" charset="0"/>
                <a:cs typeface="Arial" pitchFamily="34" charset="0"/>
              </a:rPr>
              <a:t>FIT</a:t>
            </a:r>
            <a:r>
              <a:rPr lang="ja-JP" altLang="en-US" sz="1200" dirty="0" smtClean="0">
                <a:latin typeface="Arial" pitchFamily="34" charset="0"/>
                <a:cs typeface="Arial" pitchFamily="34" charset="0"/>
              </a:rPr>
              <a:t>対象として認可　　　</a:t>
            </a:r>
            <a:endParaRPr lang="en-US" altLang="ja-JP" sz="12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defRPr/>
            </a:pPr>
            <a:r>
              <a:rPr lang="en-US" altLang="ja-JP" sz="1200" dirty="0" smtClean="0">
                <a:latin typeface="Arial" pitchFamily="34" charset="0"/>
                <a:cs typeface="Arial" pitchFamily="34" charset="0"/>
              </a:rPr>
              <a:t>2006 </a:t>
            </a:r>
            <a:r>
              <a:rPr lang="ja-JP" altLang="en-US" sz="1200" dirty="0" smtClean="0">
                <a:latin typeface="Arial" pitchFamily="34" charset="0"/>
                <a:cs typeface="Arial" pitchFamily="34" charset="0"/>
              </a:rPr>
              <a:t>年：新規太陽光発電の買取価格改定</a:t>
            </a:r>
            <a:endParaRPr lang="en-US" altLang="ja-JP" sz="1200" dirty="0" smtClean="0">
              <a:latin typeface="Arial" pitchFamily="34" charset="0"/>
              <a:cs typeface="Arial" pitchFamily="34" charset="0"/>
            </a:endParaRPr>
          </a:p>
          <a:p>
            <a:pPr marL="261938" indent="-87313">
              <a:spcBef>
                <a:spcPts val="0"/>
              </a:spcBef>
              <a:buClr>
                <a:schemeClr val="accent4">
                  <a:lumMod val="75000"/>
                </a:schemeClr>
              </a:buClr>
              <a:buSzPct val="85000"/>
              <a:buFont typeface="Arial" pitchFamily="34" charset="0"/>
              <a:buChar char="•"/>
              <a:defRPr/>
            </a:pPr>
            <a:r>
              <a:rPr lang="en-US" altLang="ja-JP" sz="1200" dirty="0" smtClean="0">
                <a:latin typeface="Arial" pitchFamily="34" charset="0"/>
                <a:cs typeface="Arial" pitchFamily="34" charset="0"/>
              </a:rPr>
              <a:t>2010</a:t>
            </a:r>
            <a:r>
              <a:rPr lang="ja-JP" altLang="en-US" sz="1200" dirty="0" smtClean="0">
                <a:latin typeface="Arial" pitchFamily="34" charset="0"/>
                <a:cs typeface="Arial" pitchFamily="34" charset="0"/>
              </a:rPr>
              <a:t>年</a:t>
            </a:r>
            <a:r>
              <a:rPr lang="en-US" altLang="ja-JP" sz="1200" dirty="0" smtClean="0">
                <a:latin typeface="Arial" pitchFamily="34" charset="0"/>
                <a:cs typeface="Arial" pitchFamily="34" charset="0"/>
              </a:rPr>
              <a:t>1</a:t>
            </a:r>
            <a:r>
              <a:rPr lang="ja-JP" altLang="en-US" sz="1200" dirty="0" smtClean="0">
                <a:latin typeface="Arial" pitchFamily="34" charset="0"/>
                <a:cs typeface="Arial" pitchFamily="34" charset="0"/>
              </a:rPr>
              <a:t>月、</a:t>
            </a:r>
            <a:r>
              <a:rPr lang="en-US" altLang="ja-JP" sz="1200" dirty="0" smtClean="0">
                <a:latin typeface="Arial" pitchFamily="34" charset="0"/>
                <a:cs typeface="Arial" pitchFamily="34" charset="0"/>
              </a:rPr>
              <a:t>9</a:t>
            </a:r>
            <a:r>
              <a:rPr lang="ja-JP" altLang="en-US" sz="1200" dirty="0" smtClean="0">
                <a:latin typeface="Arial" pitchFamily="34" charset="0"/>
                <a:cs typeface="Arial" pitchFamily="34" charset="0"/>
              </a:rPr>
              <a:t>月：新規太陽光発電の買取価格改定</a:t>
            </a:r>
            <a:endParaRPr lang="en-US" altLang="ja-JP" sz="12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対象エネルギー種　</a:t>
            </a:r>
            <a:endParaRPr lang="en-US" altLang="ja-JP" sz="1400" dirty="0" smtClean="0">
              <a:latin typeface="Arial" pitchFamily="34" charset="0"/>
              <a:cs typeface="Arial" pitchFamily="34" charset="0"/>
            </a:endParaRPr>
          </a:p>
          <a:p>
            <a:pPr marL="261938" indent="-87313">
              <a:spcBef>
                <a:spcPts val="0"/>
              </a:spcBef>
              <a:buClr>
                <a:schemeClr val="accent4">
                  <a:lumMod val="75000"/>
                </a:schemeClr>
              </a:buClr>
              <a:buSzPct val="85000"/>
              <a:buFont typeface="Wingdings 3" pitchFamily="18" charset="2"/>
              <a:buNone/>
              <a:defRPr/>
            </a:pPr>
            <a:r>
              <a:rPr lang="ja-JP" altLang="en-US" sz="1400" dirty="0" smtClean="0">
                <a:latin typeface="Arial" pitchFamily="34" charset="0"/>
                <a:cs typeface="Arial" pitchFamily="34" charset="0"/>
              </a:rPr>
              <a:t>（</a:t>
            </a:r>
            <a:r>
              <a:rPr lang="en-US" altLang="ja-JP" sz="1400" dirty="0" smtClean="0">
                <a:latin typeface="Arial" pitchFamily="34" charset="0"/>
                <a:cs typeface="Arial" pitchFamily="34" charset="0"/>
              </a:rPr>
              <a:t>1.2</a:t>
            </a:r>
            <a:r>
              <a:rPr lang="ja-JP" altLang="en-US" sz="1400" dirty="0" smtClean="0">
                <a:latin typeface="Arial" pitchFamily="34" charset="0"/>
                <a:cs typeface="Arial" pitchFamily="34" charset="0"/>
              </a:rPr>
              <a:t>万</a:t>
            </a:r>
            <a:r>
              <a:rPr lang="en-US" altLang="ja-JP" sz="1400" dirty="0" smtClean="0">
                <a:latin typeface="Arial" pitchFamily="34" charset="0"/>
                <a:cs typeface="Arial" pitchFamily="34" charset="0"/>
              </a:rPr>
              <a:t>kW</a:t>
            </a:r>
            <a:r>
              <a:rPr lang="ja-JP" altLang="en-US" sz="1400" dirty="0" smtClean="0">
                <a:latin typeface="Arial" pitchFamily="34" charset="0"/>
                <a:cs typeface="Arial" pitchFamily="34" charset="0"/>
              </a:rPr>
              <a:t>以下。但し、特定地域の風力は上限なし。）</a:t>
            </a:r>
            <a:endParaRPr lang="en-US" altLang="ja-JP" sz="1400" dirty="0" smtClean="0">
              <a:latin typeface="Arial" pitchFamily="34" charset="0"/>
              <a:cs typeface="Arial" pitchFamily="34" charset="0"/>
            </a:endParaRPr>
          </a:p>
          <a:p>
            <a:pPr marL="363538" lvl="1" indent="-88900">
              <a:spcBef>
                <a:spcPts val="0"/>
              </a:spcBef>
              <a:buClr>
                <a:schemeClr val="accent4">
                  <a:lumMod val="75000"/>
                </a:schemeClr>
              </a:buClr>
              <a:buSzPct val="85000"/>
              <a:buFont typeface="Arial" pitchFamily="34" charset="0"/>
              <a:buChar char="•"/>
              <a:defRPr/>
            </a:pPr>
            <a:r>
              <a:rPr lang="ja-JP" altLang="en-US" sz="1400" dirty="0" smtClean="0">
                <a:solidFill>
                  <a:schemeClr val="tx1"/>
                </a:solidFill>
                <a:latin typeface="Arial" pitchFamily="34" charset="0"/>
                <a:cs typeface="Arial" pitchFamily="34" charset="0"/>
              </a:rPr>
              <a:t>太陽光、風力、水力、地熱、バイオマス、バイオガス、メタンガス化、一般固形廃棄物、海洋エネルギー（波力、潮力等）</a:t>
            </a:r>
            <a:endParaRPr lang="en-US" altLang="ja-JP" sz="1400" dirty="0" smtClean="0">
              <a:solidFill>
                <a:schemeClr val="tx1"/>
              </a:solidFill>
              <a:latin typeface="Arial" pitchFamily="34" charset="0"/>
              <a:cs typeface="Arial" pitchFamily="34" charset="0"/>
            </a:endParaRPr>
          </a:p>
          <a:p>
            <a:pPr marL="363538" lvl="1" indent="-88900">
              <a:spcBef>
                <a:spcPts val="0"/>
              </a:spcBef>
              <a:buClr>
                <a:schemeClr val="accent4">
                  <a:lumMod val="75000"/>
                </a:schemeClr>
              </a:buClr>
              <a:buSzPct val="85000"/>
              <a:buFont typeface="Arial" pitchFamily="34" charset="0"/>
              <a:buChar char="•"/>
              <a:defRPr/>
            </a:pPr>
            <a:r>
              <a:rPr lang="ja-JP" altLang="en-US" sz="1400" i="1" dirty="0" smtClean="0">
                <a:solidFill>
                  <a:schemeClr val="tx1"/>
                </a:solidFill>
                <a:latin typeface="Arial" pitchFamily="34" charset="0"/>
                <a:cs typeface="Arial" pitchFamily="34" charset="0"/>
              </a:rPr>
              <a:t>コジェネ</a:t>
            </a:r>
            <a:endParaRPr lang="en-US" altLang="ja-JP" sz="1400" i="1" dirty="0" smtClean="0">
              <a:solidFill>
                <a:schemeClr val="tx1"/>
              </a:solidFill>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買取義務対象者：フランス電力会社（</a:t>
            </a:r>
            <a:r>
              <a:rPr lang="en-US" altLang="ja-JP" sz="1400" dirty="0" err="1" smtClean="0">
                <a:latin typeface="Arial" pitchFamily="34" charset="0"/>
                <a:cs typeface="Arial" pitchFamily="34" charset="0"/>
              </a:rPr>
              <a:t>EdF</a:t>
            </a:r>
            <a:r>
              <a:rPr lang="ja-JP" altLang="en-US" sz="1400" dirty="0" smtClean="0">
                <a:latin typeface="Arial" pitchFamily="34" charset="0"/>
                <a:cs typeface="Arial" pitchFamily="34" charset="0"/>
              </a:rPr>
              <a:t>）</a:t>
            </a:r>
            <a:r>
              <a:rPr lang="en-US" altLang="ja-JP" sz="1400" baseline="30000" dirty="0" smtClean="0">
                <a:latin typeface="Arial" pitchFamily="34" charset="0"/>
                <a:cs typeface="Arial" pitchFamily="34" charset="0"/>
              </a:rPr>
              <a:t>※</a:t>
            </a:r>
            <a:r>
              <a:rPr lang="ja-JP" altLang="en-US" sz="1400" dirty="0" err="1" smtClean="0">
                <a:latin typeface="Arial" pitchFamily="34" charset="0"/>
                <a:cs typeface="Arial" pitchFamily="34" charset="0"/>
              </a:rPr>
              <a:t>、</a:t>
            </a:r>
            <a:r>
              <a:rPr lang="ja-JP" altLang="en-US" sz="1400" dirty="0" smtClean="0">
                <a:latin typeface="Arial" pitchFamily="34" charset="0"/>
                <a:cs typeface="Arial" pitchFamily="34" charset="0"/>
              </a:rPr>
              <a:t>地方配電事業者</a:t>
            </a:r>
            <a:endParaRPr lang="en-US" altLang="ja-JP" sz="1400" dirty="0" smtClean="0">
              <a:latin typeface="Arial" pitchFamily="34" charset="0"/>
              <a:cs typeface="Arial" pitchFamily="34" charset="0"/>
            </a:endParaRPr>
          </a:p>
          <a:p>
            <a:pPr marL="174625" indent="0">
              <a:spcBef>
                <a:spcPts val="0"/>
              </a:spcBef>
              <a:buClr>
                <a:schemeClr val="accent4">
                  <a:lumMod val="75000"/>
                </a:schemeClr>
              </a:buClr>
              <a:buSzPct val="85000"/>
              <a:buFont typeface="Wingdings 3" pitchFamily="18" charset="2"/>
              <a:buNone/>
              <a:defRPr/>
            </a:pPr>
            <a:r>
              <a:rPr lang="en-US" altLang="ja-JP" sz="1200" dirty="0" smtClean="0">
                <a:latin typeface="Arial" pitchFamily="34" charset="0"/>
                <a:cs typeface="Arial" pitchFamily="34" charset="0"/>
              </a:rPr>
              <a:t>※2008</a:t>
            </a:r>
            <a:r>
              <a:rPr lang="ja-JP" altLang="en-US" sz="1200" dirty="0" smtClean="0">
                <a:latin typeface="Arial" pitchFamily="34" charset="0"/>
                <a:cs typeface="Arial" pitchFamily="34" charset="0"/>
              </a:rPr>
              <a:t>年</a:t>
            </a:r>
            <a:r>
              <a:rPr lang="en-US" altLang="ja-JP" sz="1200" dirty="0" smtClean="0">
                <a:latin typeface="Arial" pitchFamily="34" charset="0"/>
                <a:cs typeface="Arial" pitchFamily="34" charset="0"/>
              </a:rPr>
              <a:t>1</a:t>
            </a:r>
            <a:r>
              <a:rPr lang="ja-JP" altLang="en-US" sz="1200" dirty="0" smtClean="0">
                <a:latin typeface="Arial" pitchFamily="34" charset="0"/>
                <a:cs typeface="Arial" pitchFamily="34" charset="0"/>
              </a:rPr>
              <a:t>月以降は</a:t>
            </a:r>
            <a:r>
              <a:rPr lang="en-US" altLang="ja-JP" sz="1200" dirty="0" smtClean="0">
                <a:latin typeface="Arial" pitchFamily="34" charset="0"/>
                <a:cs typeface="Arial" pitchFamily="34" charset="0"/>
              </a:rPr>
              <a:t>100</a:t>
            </a:r>
            <a:r>
              <a:rPr lang="ja-JP" altLang="en-US" sz="1200" dirty="0" smtClean="0">
                <a:latin typeface="Arial" pitchFamily="34" charset="0"/>
                <a:cs typeface="Arial" pitchFamily="34" charset="0"/>
              </a:rPr>
              <a:t>％配電子会社の</a:t>
            </a:r>
            <a:r>
              <a:rPr lang="en-US" altLang="ja-JP" sz="1200" dirty="0" err="1" smtClean="0">
                <a:latin typeface="Arial" pitchFamily="34" charset="0"/>
                <a:cs typeface="Arial" pitchFamily="34" charset="0"/>
              </a:rPr>
              <a:t>eRDF</a:t>
            </a:r>
            <a:r>
              <a:rPr lang="ja-JP" altLang="en-US" sz="1200" dirty="0" smtClean="0">
                <a:latin typeface="Arial" pitchFamily="34" charset="0"/>
                <a:cs typeface="Arial" pitchFamily="34" charset="0"/>
              </a:rPr>
              <a:t>社</a:t>
            </a:r>
            <a:endParaRPr lang="en-US" altLang="ja-JP" sz="12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買取期間：太陽光・水力・洋上風力</a:t>
            </a:r>
            <a:r>
              <a:rPr lang="en-US" altLang="ja-JP" sz="1400" dirty="0" smtClean="0">
                <a:latin typeface="Arial" pitchFamily="34" charset="0"/>
                <a:cs typeface="Arial" pitchFamily="34" charset="0"/>
              </a:rPr>
              <a:t>20</a:t>
            </a:r>
            <a:r>
              <a:rPr lang="ja-JP" altLang="en-US" sz="1400" dirty="0" smtClean="0">
                <a:latin typeface="Arial" pitchFamily="34" charset="0"/>
                <a:cs typeface="Arial" pitchFamily="34" charset="0"/>
              </a:rPr>
              <a:t>年間、その他</a:t>
            </a:r>
            <a:r>
              <a:rPr lang="en-US" altLang="ja-JP" sz="1400" dirty="0" smtClean="0">
                <a:latin typeface="Arial" pitchFamily="34" charset="0"/>
                <a:cs typeface="Arial" pitchFamily="34" charset="0"/>
              </a:rPr>
              <a:t>15</a:t>
            </a:r>
            <a:r>
              <a:rPr lang="ja-JP" altLang="en-US" sz="1400" dirty="0" smtClean="0">
                <a:latin typeface="Arial" pitchFamily="34" charset="0"/>
                <a:cs typeface="Arial" pitchFamily="34" charset="0"/>
              </a:rPr>
              <a:t>年間</a:t>
            </a:r>
            <a:endParaRPr lang="en-US" altLang="ja-JP" sz="1400" dirty="0" smtClean="0">
              <a:latin typeface="Arial" pitchFamily="34" charset="0"/>
              <a:cs typeface="Arial" pitchFamily="34" charset="0"/>
            </a:endParaRPr>
          </a:p>
          <a:p>
            <a:pPr marL="363538" indent="-174625">
              <a:spcBef>
                <a:spcPts val="0"/>
              </a:spcBef>
              <a:buClr>
                <a:schemeClr val="accent4">
                  <a:lumMod val="75000"/>
                </a:schemeClr>
              </a:buClr>
              <a:buSzPct val="85000"/>
              <a:buFont typeface="Wingdings 3" pitchFamily="18" charset="2"/>
              <a:buNone/>
              <a:defRPr/>
            </a:pPr>
            <a:r>
              <a:rPr lang="ja-JP" altLang="en-US" sz="1400" dirty="0" smtClean="0">
                <a:latin typeface="Arial" pitchFamily="34" charset="0"/>
                <a:cs typeface="Arial" pitchFamily="34" charset="0"/>
              </a:rPr>
              <a:t>買取対象電力：系統への送電量全量買取</a:t>
            </a:r>
            <a:endParaRPr lang="en-US" altLang="ja-JP" sz="1400" dirty="0" smtClean="0">
              <a:latin typeface="Arial" pitchFamily="34" charset="0"/>
              <a:cs typeface="Arial" pitchFamily="34" charset="0"/>
            </a:endParaRPr>
          </a:p>
          <a:p>
            <a:pPr marL="174625" indent="-174625">
              <a:spcBef>
                <a:spcPts val="200"/>
              </a:spcBef>
              <a:buClr>
                <a:schemeClr val="accent4">
                  <a:lumMod val="75000"/>
                </a:schemeClr>
              </a:buClr>
              <a:buSzPct val="85000"/>
              <a:buFont typeface="Wingdings" pitchFamily="2" charset="2"/>
              <a:buChar char="n"/>
              <a:defRPr/>
            </a:pPr>
            <a:r>
              <a:rPr lang="ja-JP" altLang="en-US" sz="1400" dirty="0" smtClean="0">
                <a:latin typeface="Arial" pitchFamily="34" charset="0"/>
                <a:cs typeface="Arial" pitchFamily="34" charset="0"/>
              </a:rPr>
              <a:t>優先接続・優先給電：なし。ただし、再エネの接続容量を</a:t>
            </a:r>
            <a:r>
              <a:rPr lang="en-US" altLang="ja-JP" sz="1400" dirty="0" smtClean="0">
                <a:latin typeface="Arial" pitchFamily="34" charset="0"/>
                <a:cs typeface="Arial" pitchFamily="34" charset="0"/>
              </a:rPr>
              <a:t>10</a:t>
            </a:r>
            <a:r>
              <a:rPr lang="ja-JP" altLang="en-US" sz="1400" dirty="0" smtClean="0">
                <a:latin typeface="Arial" pitchFamily="34" charset="0"/>
                <a:cs typeface="Arial" pitchFamily="34" charset="0"/>
              </a:rPr>
              <a:t>年間確保。給電は系統連系の順番を考慮。</a:t>
            </a:r>
          </a:p>
        </p:txBody>
      </p:sp>
      <p:sp>
        <p:nvSpPr>
          <p:cNvPr id="6" name="角丸四角形 5"/>
          <p:cNvSpPr/>
          <p:nvPr/>
        </p:nvSpPr>
        <p:spPr>
          <a:xfrm>
            <a:off x="93663" y="506413"/>
            <a:ext cx="1079500" cy="322262"/>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1600" dirty="0">
                <a:solidFill>
                  <a:prstClr val="white"/>
                </a:solidFill>
                <a:effectLst>
                  <a:outerShdw blurRad="38100" dist="38100" dir="2700000" algn="tl">
                    <a:srgbClr val="000000">
                      <a:alpha val="43137"/>
                    </a:srgbClr>
                  </a:outerShdw>
                </a:effectLst>
              </a:rPr>
              <a:t>制度概要</a:t>
            </a:r>
          </a:p>
        </p:txBody>
      </p:sp>
      <p:sp>
        <p:nvSpPr>
          <p:cNvPr id="8" name="コンテンツ プレースホルダ 2"/>
          <p:cNvSpPr txBox="1">
            <a:spLocks/>
          </p:cNvSpPr>
          <p:nvPr/>
        </p:nvSpPr>
        <p:spPr>
          <a:xfrm>
            <a:off x="233363" y="4889500"/>
            <a:ext cx="8731250" cy="1909763"/>
          </a:xfrm>
          <a:prstGeom prst="rect">
            <a:avLst/>
          </a:prstGeom>
          <a:ln>
            <a:solidFill>
              <a:schemeClr val="tx1"/>
            </a:solidFill>
            <a:prstDash val="dash"/>
          </a:ln>
        </p:spPr>
        <p:txBody>
          <a:bodyPr lIns="72000" tIns="144000" rIns="36000"/>
          <a:lstStyle/>
          <a:p>
            <a:pPr marL="174625" indent="-174625" eaLnBrk="0" fontAlgn="base" hangingPunct="0">
              <a:spcAft>
                <a:spcPct val="0"/>
              </a:spcAft>
              <a:buClr>
                <a:srgbClr val="FADA7A">
                  <a:lumMod val="75000"/>
                </a:srgbClr>
              </a:buClr>
              <a:buSzPct val="85000"/>
              <a:buFont typeface="Wingdings" pitchFamily="2" charset="2"/>
              <a:buChar char="n"/>
              <a:defRPr/>
            </a:pPr>
            <a:r>
              <a:rPr lang="ja-JP" altLang="en-US" sz="1400" dirty="0">
                <a:solidFill>
                  <a:prstClr val="black"/>
                </a:solidFill>
              </a:rPr>
              <a:t>主務官庁：エコロジー・エネルギー・持続可能な開発・海洋省</a:t>
            </a:r>
            <a:r>
              <a:rPr lang="ja-JP" altLang="ja-JP" sz="1400" dirty="0">
                <a:solidFill>
                  <a:prstClr val="black"/>
                </a:solidFill>
                <a:latin typeface="Arial" charset="0"/>
              </a:rPr>
              <a:t>（MEDD）</a:t>
            </a:r>
            <a:endParaRPr lang="en-US" altLang="ja-JP" sz="1400" dirty="0">
              <a:solidFill>
                <a:prstClr val="black"/>
              </a:solidFill>
            </a:endParaRPr>
          </a:p>
          <a:p>
            <a:pPr marL="174625" indent="-174625" eaLnBrk="0" fontAlgn="base" hangingPunct="0">
              <a:spcBef>
                <a:spcPts val="200"/>
              </a:spcBef>
              <a:spcAft>
                <a:spcPct val="0"/>
              </a:spcAft>
              <a:buClr>
                <a:srgbClr val="FADA7A">
                  <a:lumMod val="75000"/>
                </a:srgbClr>
              </a:buClr>
              <a:buSzPct val="85000"/>
              <a:buFont typeface="Wingdings" pitchFamily="2" charset="2"/>
              <a:buChar char="n"/>
              <a:defRPr/>
            </a:pPr>
            <a:r>
              <a:rPr lang="ja-JP" altLang="en-US" sz="1400" dirty="0">
                <a:solidFill>
                  <a:prstClr val="black"/>
                </a:solidFill>
              </a:rPr>
              <a:t>価格設定の手順：</a:t>
            </a:r>
            <a:endParaRPr lang="en-US" altLang="ja-JP" sz="1400" dirty="0">
              <a:solidFill>
                <a:prstClr val="black"/>
              </a:solidFill>
            </a:endParaRPr>
          </a:p>
          <a:p>
            <a:pPr marL="174625" eaLnBrk="0" fontAlgn="base" hangingPunct="0">
              <a:spcAft>
                <a:spcPct val="0"/>
              </a:spcAft>
              <a:buClr>
                <a:srgbClr val="FADA7A">
                  <a:lumMod val="75000"/>
                </a:srgbClr>
              </a:buClr>
              <a:buSzPct val="85000"/>
              <a:defRPr/>
            </a:pPr>
            <a:r>
              <a:rPr lang="en-US" altLang="ja-JP" sz="1400" dirty="0">
                <a:solidFill>
                  <a:prstClr val="black"/>
                </a:solidFill>
                <a:latin typeface="Arial" charset="0"/>
              </a:rPr>
              <a:t>MEDD</a:t>
            </a:r>
            <a:r>
              <a:rPr lang="ja-JP" altLang="en-US" sz="1400" dirty="0">
                <a:solidFill>
                  <a:prstClr val="black"/>
                </a:solidFill>
                <a:latin typeface="Arial" charset="0"/>
              </a:rPr>
              <a:t>が案を作成し、エネルギー規制委員会（</a:t>
            </a:r>
            <a:r>
              <a:rPr lang="en-US" altLang="ja-JP" sz="1400" dirty="0">
                <a:solidFill>
                  <a:prstClr val="black"/>
                </a:solidFill>
                <a:latin typeface="Arial" charset="0"/>
              </a:rPr>
              <a:t>CER</a:t>
            </a:r>
            <a:r>
              <a:rPr lang="ja-JP" altLang="en-US" sz="1400" dirty="0">
                <a:solidFill>
                  <a:prstClr val="black"/>
                </a:solidFill>
                <a:latin typeface="Arial" charset="0"/>
              </a:rPr>
              <a:t>）の意見を聞いた上で、設定。</a:t>
            </a:r>
            <a:endParaRPr lang="en-US" altLang="ja-JP" sz="1400" dirty="0">
              <a:solidFill>
                <a:prstClr val="black"/>
              </a:solidFill>
              <a:latin typeface="Arial" charset="0"/>
            </a:endParaRPr>
          </a:p>
          <a:p>
            <a:pPr marL="174625" indent="-174625" eaLnBrk="0" fontAlgn="base" hangingPunct="0">
              <a:spcBef>
                <a:spcPts val="200"/>
              </a:spcBef>
              <a:spcAft>
                <a:spcPct val="0"/>
              </a:spcAft>
              <a:buClr>
                <a:srgbClr val="FADA7A">
                  <a:lumMod val="75000"/>
                </a:srgbClr>
              </a:buClr>
              <a:buSzPct val="85000"/>
              <a:buFont typeface="Wingdings" pitchFamily="2" charset="2"/>
              <a:buChar char="n"/>
              <a:defRPr/>
            </a:pPr>
            <a:r>
              <a:rPr lang="ja-JP" altLang="en-US" sz="1400" dirty="0">
                <a:solidFill>
                  <a:prstClr val="black"/>
                </a:solidFill>
                <a:latin typeface="Arial" charset="0"/>
              </a:rPr>
              <a:t>価格の見直し：</a:t>
            </a:r>
            <a:endParaRPr lang="en-US" altLang="ja-JP" sz="1400" dirty="0">
              <a:solidFill>
                <a:prstClr val="black"/>
              </a:solidFill>
            </a:endParaRPr>
          </a:p>
          <a:p>
            <a:pPr marL="174625" eaLnBrk="0" fontAlgn="base" hangingPunct="0">
              <a:spcAft>
                <a:spcPct val="0"/>
              </a:spcAft>
              <a:buClr>
                <a:srgbClr val="FADA7A">
                  <a:lumMod val="75000"/>
                </a:srgbClr>
              </a:buClr>
              <a:buSzPct val="85000"/>
              <a:defRPr/>
            </a:pPr>
            <a:r>
              <a:rPr lang="ja-JP" altLang="en-US" sz="1400" dirty="0">
                <a:solidFill>
                  <a:prstClr val="black"/>
                </a:solidFill>
                <a:latin typeface="Arial" charset="0"/>
              </a:rPr>
              <a:t>法令上、見直し時期に関する明確な規定なし。</a:t>
            </a:r>
            <a:endParaRPr lang="en-US" altLang="ja-JP" sz="1400" dirty="0">
              <a:solidFill>
                <a:prstClr val="black"/>
              </a:solidFill>
              <a:latin typeface="Arial" charset="0"/>
            </a:endParaRPr>
          </a:p>
          <a:p>
            <a:pPr marL="174625" eaLnBrk="0" fontAlgn="base" hangingPunct="0">
              <a:spcAft>
                <a:spcPct val="0"/>
              </a:spcAft>
              <a:buClr>
                <a:srgbClr val="FADA7A">
                  <a:lumMod val="75000"/>
                </a:srgbClr>
              </a:buClr>
              <a:buSzPct val="85000"/>
              <a:defRPr/>
            </a:pPr>
            <a:r>
              <a:rPr lang="en-US" altLang="ja-JP" sz="1400" dirty="0">
                <a:solidFill>
                  <a:prstClr val="black"/>
                </a:solidFill>
                <a:latin typeface="Arial" charset="0"/>
              </a:rPr>
              <a:t>2009</a:t>
            </a:r>
            <a:r>
              <a:rPr lang="ja-JP" altLang="en-US" sz="1400" dirty="0">
                <a:solidFill>
                  <a:prstClr val="black"/>
                </a:solidFill>
                <a:latin typeface="Arial" charset="0"/>
              </a:rPr>
              <a:t>年</a:t>
            </a:r>
            <a:r>
              <a:rPr lang="en-US" altLang="ja-JP" sz="1400" dirty="0">
                <a:solidFill>
                  <a:prstClr val="black"/>
                </a:solidFill>
                <a:latin typeface="Arial" charset="0"/>
              </a:rPr>
              <a:t>12</a:t>
            </a:r>
            <a:r>
              <a:rPr lang="ja-JP" altLang="en-US" sz="1400" dirty="0">
                <a:solidFill>
                  <a:prstClr val="black"/>
                </a:solidFill>
                <a:latin typeface="Arial" charset="0"/>
              </a:rPr>
              <a:t>月、</a:t>
            </a:r>
            <a:r>
              <a:rPr lang="en-US" altLang="ja-JP" sz="1400" dirty="0">
                <a:solidFill>
                  <a:prstClr val="black"/>
                </a:solidFill>
                <a:latin typeface="Arial" charset="0"/>
              </a:rPr>
              <a:t>2010</a:t>
            </a:r>
            <a:r>
              <a:rPr lang="ja-JP" altLang="en-US" sz="1400" dirty="0">
                <a:solidFill>
                  <a:prstClr val="black"/>
                </a:solidFill>
                <a:latin typeface="Arial" charset="0"/>
              </a:rPr>
              <a:t>年</a:t>
            </a:r>
            <a:r>
              <a:rPr lang="en-US" altLang="ja-JP" sz="1400" dirty="0">
                <a:solidFill>
                  <a:prstClr val="black"/>
                </a:solidFill>
                <a:latin typeface="Arial" charset="0"/>
              </a:rPr>
              <a:t>1 </a:t>
            </a:r>
            <a:r>
              <a:rPr lang="ja-JP" altLang="en-US" sz="1400" dirty="0">
                <a:solidFill>
                  <a:prstClr val="black"/>
                </a:solidFill>
                <a:latin typeface="Arial" charset="0"/>
              </a:rPr>
              <a:t>月に、バイオマス混焼及び太陽光の新規設備に適用する新たな買取価格を設定。</a:t>
            </a:r>
            <a:endParaRPr lang="en-US" altLang="ja-JP" sz="1400" dirty="0">
              <a:solidFill>
                <a:prstClr val="black"/>
              </a:solidFill>
              <a:latin typeface="Arial" charset="0"/>
            </a:endParaRPr>
          </a:p>
          <a:p>
            <a:pPr marL="174625" eaLnBrk="0" fontAlgn="base" hangingPunct="0">
              <a:spcAft>
                <a:spcPct val="0"/>
              </a:spcAft>
              <a:buClr>
                <a:srgbClr val="FADA7A">
                  <a:lumMod val="75000"/>
                </a:srgbClr>
              </a:buClr>
              <a:buSzPct val="85000"/>
              <a:defRPr/>
            </a:pPr>
            <a:r>
              <a:rPr lang="ja-JP" altLang="en-US" sz="1400" dirty="0">
                <a:solidFill>
                  <a:prstClr val="black"/>
                </a:solidFill>
                <a:latin typeface="Arial" charset="0"/>
              </a:rPr>
              <a:t>設備の立地条件によって買取価格を差異化することに主眼を置いた制度設計</a:t>
            </a:r>
          </a:p>
          <a:p>
            <a:pPr marL="363538" indent="-174625" fontAlgn="base">
              <a:spcBef>
                <a:spcPct val="0"/>
              </a:spcBef>
              <a:spcAft>
                <a:spcPct val="0"/>
              </a:spcAft>
              <a:defRPr/>
            </a:pPr>
            <a:r>
              <a:rPr lang="en-US" altLang="ja-JP" sz="1400" dirty="0">
                <a:solidFill>
                  <a:prstClr val="black"/>
                </a:solidFill>
                <a:latin typeface="Arial" charset="0"/>
              </a:rPr>
              <a:t>※2011 </a:t>
            </a:r>
            <a:r>
              <a:rPr lang="ja-JP" altLang="en-US" sz="1400" dirty="0">
                <a:solidFill>
                  <a:prstClr val="black"/>
                </a:solidFill>
                <a:latin typeface="Arial" charset="0"/>
              </a:rPr>
              <a:t>年</a:t>
            </a:r>
            <a:r>
              <a:rPr lang="en-US" altLang="ja-JP" sz="1400" dirty="0">
                <a:solidFill>
                  <a:prstClr val="black"/>
                </a:solidFill>
                <a:latin typeface="Arial" charset="0"/>
              </a:rPr>
              <a:t>3 </a:t>
            </a:r>
            <a:r>
              <a:rPr lang="ja-JP" altLang="en-US" sz="1400" dirty="0">
                <a:solidFill>
                  <a:prstClr val="black"/>
                </a:solidFill>
                <a:latin typeface="Arial" charset="0"/>
              </a:rPr>
              <a:t>月現在、四半期ごとの太陽光の導入量実績に応じて、価格低減する制度改正案を検討中</a:t>
            </a:r>
            <a:endParaRPr lang="en-US" altLang="ja-JP" sz="1400" dirty="0">
              <a:solidFill>
                <a:prstClr val="black"/>
              </a:solidFill>
              <a:latin typeface="Arial" charset="0"/>
            </a:endParaRPr>
          </a:p>
        </p:txBody>
      </p:sp>
      <p:sp>
        <p:nvSpPr>
          <p:cNvPr id="7" name="角丸四角形 6"/>
          <p:cNvSpPr/>
          <p:nvPr/>
        </p:nvSpPr>
        <p:spPr>
          <a:xfrm>
            <a:off x="93663" y="4716463"/>
            <a:ext cx="2373312" cy="29210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1600" dirty="0">
                <a:solidFill>
                  <a:prstClr val="white"/>
                </a:solidFill>
                <a:effectLst>
                  <a:outerShdw blurRad="38100" dist="38100" dir="2700000" algn="tl">
                    <a:srgbClr val="000000">
                      <a:alpha val="43137"/>
                    </a:srgbClr>
                  </a:outerShdw>
                </a:effectLst>
              </a:rPr>
              <a:t>価格の設定と見直し手続</a:t>
            </a:r>
          </a:p>
        </p:txBody>
      </p:sp>
      <p:sp>
        <p:nvSpPr>
          <p:cNvPr id="16390" name="タイトル 1"/>
          <p:cNvSpPr>
            <a:spLocks noGrp="1"/>
          </p:cNvSpPr>
          <p:nvPr>
            <p:ph type="title"/>
          </p:nvPr>
        </p:nvSpPr>
        <p:spPr>
          <a:xfrm>
            <a:off x="457200" y="58738"/>
            <a:ext cx="8229600" cy="325437"/>
          </a:xfrm>
        </p:spPr>
        <p:txBody>
          <a:bodyPr anchor="ctr"/>
          <a:lstStyle/>
          <a:p>
            <a:pPr eaLnBrk="1" hangingPunct="1"/>
            <a:r>
              <a:rPr lang="ja-JP" altLang="en-US" b="1" smtClean="0">
                <a:solidFill>
                  <a:schemeClr val="tx1"/>
                </a:solidFill>
              </a:rPr>
              <a:t>主要国における固定価格買取制度　（フランス）</a:t>
            </a:r>
          </a:p>
        </p:txBody>
      </p:sp>
      <p:sp>
        <p:nvSpPr>
          <p:cNvPr id="16391" name="テキスト ボックス 8"/>
          <p:cNvSpPr txBox="1">
            <a:spLocks noChangeArrowheads="1"/>
          </p:cNvSpPr>
          <p:nvPr/>
        </p:nvSpPr>
        <p:spPr bwMode="auto">
          <a:xfrm>
            <a:off x="1317625" y="3040063"/>
            <a:ext cx="29527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000" smtClean="0">
                <a:solidFill>
                  <a:prstClr val="black"/>
                </a:solidFill>
              </a:rPr>
              <a:t>※</a:t>
            </a:r>
            <a:r>
              <a:rPr lang="ja-JP" altLang="en-US" sz="1000" smtClean="0">
                <a:solidFill>
                  <a:prstClr val="black"/>
                </a:solidFill>
              </a:rPr>
              <a:t>斜体字は非再生可能エネルギー源</a:t>
            </a:r>
          </a:p>
        </p:txBody>
      </p:sp>
      <p:sp>
        <p:nvSpPr>
          <p:cNvPr id="16392" name="正方形/長方形 9"/>
          <p:cNvSpPr>
            <a:spLocks noChangeArrowheads="1"/>
          </p:cNvSpPr>
          <p:nvPr/>
        </p:nvSpPr>
        <p:spPr bwMode="auto">
          <a:xfrm>
            <a:off x="5964238" y="606425"/>
            <a:ext cx="10556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ja-JP" altLang="en-US" sz="1000" smtClean="0">
                <a:solidFill>
                  <a:prstClr val="black"/>
                </a:solidFill>
                <a:latin typeface="Arial" pitchFamily="34" charset="0"/>
              </a:rPr>
              <a:t>（ﾕｰﾛｾﾝﾄ</a:t>
            </a:r>
            <a:r>
              <a:rPr lang="en-US" altLang="ja-JP" sz="1000" smtClean="0">
                <a:solidFill>
                  <a:prstClr val="black"/>
                </a:solidFill>
                <a:latin typeface="Arial" pitchFamily="34" charset="0"/>
              </a:rPr>
              <a:t>/kWh</a:t>
            </a:r>
            <a:r>
              <a:rPr lang="ja-JP" altLang="en-US" sz="1000" smtClean="0">
                <a:solidFill>
                  <a:prstClr val="black"/>
                </a:solidFill>
                <a:latin typeface="Arial" pitchFamily="34" charset="0"/>
              </a:rPr>
              <a:t>）</a:t>
            </a:r>
          </a:p>
        </p:txBody>
      </p:sp>
      <p:sp>
        <p:nvSpPr>
          <p:cNvPr id="16393" name="テキスト ボックス 11"/>
          <p:cNvSpPr txBox="1">
            <a:spLocks noChangeArrowheads="1"/>
          </p:cNvSpPr>
          <p:nvPr/>
        </p:nvSpPr>
        <p:spPr bwMode="auto">
          <a:xfrm>
            <a:off x="6084888" y="433388"/>
            <a:ext cx="27638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1200" smtClean="0">
                <a:solidFill>
                  <a:prstClr val="black"/>
                </a:solidFill>
              </a:rPr>
              <a:t>＜</a:t>
            </a:r>
            <a:r>
              <a:rPr lang="en-US" altLang="ja-JP" sz="1200" smtClean="0">
                <a:solidFill>
                  <a:prstClr val="black"/>
                </a:solidFill>
              </a:rPr>
              <a:t>2010</a:t>
            </a:r>
            <a:r>
              <a:rPr lang="ja-JP" altLang="en-US" sz="1200" smtClean="0">
                <a:solidFill>
                  <a:prstClr val="black"/>
                </a:solidFill>
              </a:rPr>
              <a:t>年</a:t>
            </a:r>
            <a:r>
              <a:rPr lang="en-US" altLang="ja-JP" sz="1200" smtClean="0">
                <a:solidFill>
                  <a:prstClr val="black"/>
                </a:solidFill>
              </a:rPr>
              <a:t>9</a:t>
            </a:r>
            <a:r>
              <a:rPr lang="ja-JP" altLang="en-US" sz="1200" smtClean="0">
                <a:solidFill>
                  <a:prstClr val="black"/>
                </a:solidFill>
              </a:rPr>
              <a:t>月時点の買取価格［本土］＞</a:t>
            </a:r>
          </a:p>
        </p:txBody>
      </p:sp>
      <p:pic>
        <p:nvPicPr>
          <p:cNvPr id="16394"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r="52448" b="5066"/>
          <a:stretch>
            <a:fillRect/>
          </a:stretch>
        </p:blipFill>
        <p:spPr bwMode="auto">
          <a:xfrm>
            <a:off x="6021388" y="817563"/>
            <a:ext cx="2874962" cy="317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Rectangle 13"/>
          <p:cNvSpPr>
            <a:spLocks noChangeArrowheads="1"/>
          </p:cNvSpPr>
          <p:nvPr/>
        </p:nvSpPr>
        <p:spPr bwMode="auto">
          <a:xfrm>
            <a:off x="5867400" y="3989388"/>
            <a:ext cx="326231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eaLnBrk="0" fontAlgn="base" hangingPunct="0">
              <a:lnSpc>
                <a:spcPts val="900"/>
              </a:lnSpc>
              <a:spcBef>
                <a:spcPct val="0"/>
              </a:spcBef>
              <a:spcAft>
                <a:spcPct val="0"/>
              </a:spcAft>
            </a:pPr>
            <a:r>
              <a:rPr lang="ja-JP" altLang="en-US" sz="800" smtClean="0">
                <a:solidFill>
                  <a:prstClr val="black"/>
                </a:solidFill>
                <a:latin typeface="Arial" pitchFamily="34" charset="0"/>
                <a:cs typeface="Arial" pitchFamily="34" charset="0"/>
              </a:rPr>
              <a:t>注</a:t>
            </a:r>
            <a:r>
              <a:rPr lang="en-US" altLang="ja-JP" sz="800" smtClean="0">
                <a:solidFill>
                  <a:prstClr val="black"/>
                </a:solidFill>
                <a:latin typeface="Arial" pitchFamily="34" charset="0"/>
                <a:cs typeface="Arial" pitchFamily="34" charset="0"/>
              </a:rPr>
              <a:t>1</a:t>
            </a:r>
            <a:r>
              <a:rPr lang="ja-JP" altLang="en-US" sz="800" smtClean="0">
                <a:solidFill>
                  <a:prstClr val="black"/>
                </a:solidFill>
                <a:latin typeface="Arial" pitchFamily="34" charset="0"/>
                <a:cs typeface="Arial" pitchFamily="34" charset="0"/>
              </a:rPr>
              <a:t>：立地点の日射条件により価格調整</a:t>
            </a:r>
          </a:p>
          <a:p>
            <a:pPr eaLnBrk="0" fontAlgn="base" hangingPunct="0">
              <a:lnSpc>
                <a:spcPts val="900"/>
              </a:lnSpc>
              <a:spcBef>
                <a:spcPct val="0"/>
              </a:spcBef>
              <a:spcAft>
                <a:spcPct val="0"/>
              </a:spcAft>
            </a:pPr>
            <a:r>
              <a:rPr lang="ja-JP" altLang="en-US" sz="800" smtClean="0">
                <a:solidFill>
                  <a:prstClr val="black"/>
                </a:solidFill>
                <a:latin typeface="Arial" pitchFamily="34" charset="0"/>
                <a:cs typeface="Arial" pitchFamily="34" charset="0"/>
              </a:rPr>
              <a:t>注</a:t>
            </a:r>
            <a:r>
              <a:rPr lang="en-US" altLang="ja-JP" sz="800" smtClean="0">
                <a:solidFill>
                  <a:prstClr val="black"/>
                </a:solidFill>
                <a:latin typeface="Arial" pitchFamily="34" charset="0"/>
                <a:cs typeface="Arial" pitchFamily="34" charset="0"/>
              </a:rPr>
              <a:t>2</a:t>
            </a:r>
            <a:r>
              <a:rPr lang="ja-JP" altLang="en-US" sz="800" smtClean="0">
                <a:solidFill>
                  <a:prstClr val="black"/>
                </a:solidFill>
                <a:latin typeface="Arial" pitchFamily="34" charset="0"/>
                <a:cs typeface="Arial" pitchFamily="34" charset="0"/>
              </a:rPr>
              <a:t>：</a:t>
            </a:r>
            <a:r>
              <a:rPr lang="en-US" altLang="ja-JP" sz="800" smtClean="0">
                <a:solidFill>
                  <a:prstClr val="black"/>
                </a:solidFill>
                <a:latin typeface="Arial" pitchFamily="34" charset="0"/>
                <a:cs typeface="Arial" pitchFamily="34" charset="0"/>
              </a:rPr>
              <a:t>11</a:t>
            </a:r>
            <a:r>
              <a:rPr lang="ja-JP" altLang="en-US" sz="800" smtClean="0">
                <a:solidFill>
                  <a:prstClr val="black"/>
                </a:solidFill>
                <a:latin typeface="Arial" pitchFamily="34" charset="0"/>
                <a:cs typeface="Arial" pitchFamily="34" charset="0"/>
              </a:rPr>
              <a:t>年目以降の買取価格は年間稼動時間によって決定</a:t>
            </a:r>
          </a:p>
          <a:p>
            <a:pPr eaLnBrk="0" fontAlgn="base" hangingPunct="0">
              <a:lnSpc>
                <a:spcPts val="900"/>
              </a:lnSpc>
              <a:spcBef>
                <a:spcPct val="0"/>
              </a:spcBef>
              <a:spcAft>
                <a:spcPct val="0"/>
              </a:spcAft>
            </a:pPr>
            <a:r>
              <a:rPr lang="ja-JP" altLang="en-US" sz="800" smtClean="0">
                <a:solidFill>
                  <a:prstClr val="black"/>
                </a:solidFill>
                <a:latin typeface="Arial" pitchFamily="34" charset="0"/>
                <a:cs typeface="Arial" pitchFamily="34" charset="0"/>
              </a:rPr>
              <a:t>注</a:t>
            </a:r>
            <a:r>
              <a:rPr lang="en-US" altLang="ja-JP" sz="800" smtClean="0">
                <a:solidFill>
                  <a:prstClr val="black"/>
                </a:solidFill>
                <a:latin typeface="Arial" pitchFamily="34" charset="0"/>
                <a:cs typeface="Arial" pitchFamily="34" charset="0"/>
              </a:rPr>
              <a:t>3</a:t>
            </a:r>
            <a:r>
              <a:rPr lang="ja-JP" altLang="en-US" sz="800" smtClean="0">
                <a:solidFill>
                  <a:prstClr val="black"/>
                </a:solidFill>
                <a:latin typeface="Arial" pitchFamily="34" charset="0"/>
                <a:cs typeface="Arial" pitchFamily="34" charset="0"/>
              </a:rPr>
              <a:t>：水力は出力規模に応じ最大</a:t>
            </a:r>
            <a:r>
              <a:rPr lang="en-US" altLang="ja-JP" sz="800" smtClean="0">
                <a:solidFill>
                  <a:prstClr val="black"/>
                </a:solidFill>
                <a:latin typeface="Arial" pitchFamily="34" charset="0"/>
                <a:cs typeface="Arial" pitchFamily="34" charset="0"/>
              </a:rPr>
              <a:t>2.5</a:t>
            </a:r>
            <a:r>
              <a:rPr lang="ja-JP" altLang="en-US" sz="800" smtClean="0">
                <a:solidFill>
                  <a:prstClr val="black"/>
                </a:solidFill>
                <a:latin typeface="Arial" pitchFamily="34" charset="0"/>
                <a:cs typeface="Arial" pitchFamily="34" charset="0"/>
              </a:rPr>
              <a:t>ﾕｰﾛｾﾝﾄ</a:t>
            </a:r>
            <a:r>
              <a:rPr lang="en-US" altLang="ja-JP" sz="800" smtClean="0">
                <a:solidFill>
                  <a:prstClr val="black"/>
                </a:solidFill>
                <a:latin typeface="Arial" pitchFamily="34" charset="0"/>
                <a:cs typeface="Arial" pitchFamily="34" charset="0"/>
              </a:rPr>
              <a:t>/kWh</a:t>
            </a:r>
            <a:r>
              <a:rPr lang="ja-JP" altLang="en-US" sz="800" smtClean="0">
                <a:solidFill>
                  <a:prstClr val="black"/>
                </a:solidFill>
                <a:latin typeface="Arial" pitchFamily="34" charset="0"/>
                <a:cs typeface="Arial" pitchFamily="34" charset="0"/>
              </a:rPr>
              <a:t>、地熱はｴﾈﾙｷﾞｰ効率に応じ最大</a:t>
            </a:r>
            <a:r>
              <a:rPr lang="en-US" altLang="ja-JP" sz="800" smtClean="0">
                <a:solidFill>
                  <a:prstClr val="black"/>
                </a:solidFill>
                <a:latin typeface="Arial" pitchFamily="34" charset="0"/>
                <a:cs typeface="Arial" pitchFamily="34" charset="0"/>
              </a:rPr>
              <a:t>3</a:t>
            </a:r>
            <a:r>
              <a:rPr lang="ja-JP" altLang="en-US" sz="800" smtClean="0">
                <a:solidFill>
                  <a:prstClr val="black"/>
                </a:solidFill>
                <a:latin typeface="Arial" pitchFamily="34" charset="0"/>
                <a:cs typeface="Arial" pitchFamily="34" charset="0"/>
              </a:rPr>
              <a:t>ﾕｰﾛｾﾝﾄ</a:t>
            </a:r>
            <a:r>
              <a:rPr lang="en-US" altLang="ja-JP" sz="800" smtClean="0">
                <a:solidFill>
                  <a:prstClr val="black"/>
                </a:solidFill>
                <a:latin typeface="Arial" pitchFamily="34" charset="0"/>
                <a:cs typeface="Arial" pitchFamily="34" charset="0"/>
              </a:rPr>
              <a:t>/kWh</a:t>
            </a:r>
            <a:r>
              <a:rPr lang="ja-JP" altLang="en-US" sz="800" smtClean="0">
                <a:solidFill>
                  <a:prstClr val="black"/>
                </a:solidFill>
                <a:latin typeface="Arial" pitchFamily="34" charset="0"/>
                <a:cs typeface="Arial" pitchFamily="34" charset="0"/>
              </a:rPr>
              <a:t>のﾎﾞｰﾅｽ</a:t>
            </a:r>
          </a:p>
          <a:p>
            <a:pPr eaLnBrk="0" fontAlgn="base" hangingPunct="0">
              <a:lnSpc>
                <a:spcPts val="900"/>
              </a:lnSpc>
              <a:spcBef>
                <a:spcPct val="0"/>
              </a:spcBef>
              <a:spcAft>
                <a:spcPct val="0"/>
              </a:spcAft>
            </a:pPr>
            <a:r>
              <a:rPr lang="ja-JP" altLang="en-US" sz="800" smtClean="0">
                <a:solidFill>
                  <a:prstClr val="black"/>
                </a:solidFill>
                <a:latin typeface="Arial" pitchFamily="34" charset="0"/>
                <a:cs typeface="Arial" pitchFamily="34" charset="0"/>
              </a:rPr>
              <a:t>注</a:t>
            </a:r>
            <a:r>
              <a:rPr lang="en-US" altLang="ja-JP" sz="800" smtClean="0">
                <a:solidFill>
                  <a:prstClr val="black"/>
                </a:solidFill>
                <a:latin typeface="Arial" pitchFamily="34" charset="0"/>
                <a:cs typeface="Arial" pitchFamily="34" charset="0"/>
              </a:rPr>
              <a:t>4</a:t>
            </a:r>
            <a:r>
              <a:rPr lang="ja-JP" altLang="en-US" sz="800" smtClean="0">
                <a:solidFill>
                  <a:prstClr val="black"/>
                </a:solidFill>
                <a:latin typeface="Arial" pitchFamily="34" charset="0"/>
                <a:cs typeface="Arial" pitchFamily="34" charset="0"/>
              </a:rPr>
              <a:t>：ﾊﾞｲｵﾏｽ、動物性廃棄物は、ｴﾈﾙｷﾞｰ効率に応じ最大</a:t>
            </a:r>
            <a:r>
              <a:rPr lang="en-US" altLang="ja-JP" sz="800" smtClean="0">
                <a:solidFill>
                  <a:prstClr val="black"/>
                </a:solidFill>
                <a:latin typeface="Arial" pitchFamily="34" charset="0"/>
                <a:cs typeface="Arial" pitchFamily="34" charset="0"/>
              </a:rPr>
              <a:t>13</a:t>
            </a:r>
            <a:r>
              <a:rPr lang="ja-JP" altLang="en-US" sz="800" smtClean="0">
                <a:solidFill>
                  <a:prstClr val="black"/>
                </a:solidFill>
                <a:latin typeface="Arial" pitchFamily="34" charset="0"/>
                <a:cs typeface="Arial" pitchFamily="34" charset="0"/>
              </a:rPr>
              <a:t>ﾕｰﾛｾﾝﾄ</a:t>
            </a:r>
            <a:r>
              <a:rPr lang="en-US" altLang="ja-JP" sz="800" smtClean="0">
                <a:solidFill>
                  <a:prstClr val="black"/>
                </a:solidFill>
                <a:latin typeface="Arial" pitchFamily="34" charset="0"/>
                <a:cs typeface="Arial" pitchFamily="34" charset="0"/>
              </a:rPr>
              <a:t>/kWh</a:t>
            </a:r>
            <a:r>
              <a:rPr lang="ja-JP" altLang="en-US" sz="800" smtClean="0">
                <a:solidFill>
                  <a:prstClr val="black"/>
                </a:solidFill>
                <a:latin typeface="Arial" pitchFamily="34" charset="0"/>
                <a:cs typeface="Arial" pitchFamily="34" charset="0"/>
              </a:rPr>
              <a:t>、ﾊﾞｲｵｶﾞｽ・ﾒﾀﾝｶﾞｽ化は技術種類に応じ最大</a:t>
            </a:r>
            <a:r>
              <a:rPr lang="en-US" altLang="ja-JP" sz="800" smtClean="0">
                <a:solidFill>
                  <a:prstClr val="black"/>
                </a:solidFill>
                <a:latin typeface="Arial" pitchFamily="34" charset="0"/>
                <a:cs typeface="Arial" pitchFamily="34" charset="0"/>
              </a:rPr>
              <a:t>5</a:t>
            </a:r>
            <a:r>
              <a:rPr lang="ja-JP" altLang="en-US" sz="800" smtClean="0">
                <a:solidFill>
                  <a:prstClr val="black"/>
                </a:solidFill>
                <a:latin typeface="Arial" pitchFamily="34" charset="0"/>
                <a:cs typeface="Arial" pitchFamily="34" charset="0"/>
              </a:rPr>
              <a:t>ﾕｰﾛｾﾝﾄ</a:t>
            </a:r>
            <a:r>
              <a:rPr lang="en-US" altLang="ja-JP" sz="800" smtClean="0">
                <a:solidFill>
                  <a:prstClr val="black"/>
                </a:solidFill>
                <a:latin typeface="Arial" pitchFamily="34" charset="0"/>
                <a:cs typeface="Arial" pitchFamily="34" charset="0"/>
              </a:rPr>
              <a:t>/kWh</a:t>
            </a:r>
            <a:r>
              <a:rPr lang="ja-JP" altLang="en-US" sz="800" smtClean="0">
                <a:solidFill>
                  <a:prstClr val="black"/>
                </a:solidFill>
                <a:latin typeface="Arial" pitchFamily="34" charset="0"/>
                <a:cs typeface="Arial" pitchFamily="34" charset="0"/>
              </a:rPr>
              <a:t>のﾎﾞｰﾅｽ</a:t>
            </a:r>
          </a:p>
          <a:p>
            <a:pPr eaLnBrk="0" fontAlgn="base" hangingPunct="0">
              <a:lnSpc>
                <a:spcPts val="900"/>
              </a:lnSpc>
              <a:spcBef>
                <a:spcPct val="0"/>
              </a:spcBef>
              <a:spcAft>
                <a:spcPct val="0"/>
              </a:spcAft>
            </a:pPr>
            <a:r>
              <a:rPr lang="ja-JP" altLang="en-US" sz="800" smtClean="0">
                <a:solidFill>
                  <a:prstClr val="black"/>
                </a:solidFill>
                <a:latin typeface="Arial" pitchFamily="34" charset="0"/>
                <a:cs typeface="Arial" pitchFamily="34" charset="0"/>
              </a:rPr>
              <a:t>注</a:t>
            </a:r>
            <a:r>
              <a:rPr lang="en-US" altLang="ja-JP" sz="800" smtClean="0">
                <a:solidFill>
                  <a:prstClr val="black"/>
                </a:solidFill>
                <a:latin typeface="Arial" pitchFamily="34" charset="0"/>
                <a:cs typeface="Arial" pitchFamily="34" charset="0"/>
              </a:rPr>
              <a:t>5</a:t>
            </a:r>
            <a:r>
              <a:rPr lang="ja-JP" altLang="en-US" sz="800" smtClean="0">
                <a:solidFill>
                  <a:prstClr val="black"/>
                </a:solidFill>
                <a:latin typeface="Arial" pitchFamily="34" charset="0"/>
                <a:cs typeface="Arial" pitchFamily="34" charset="0"/>
              </a:rPr>
              <a:t>：一般固形廃棄物は、ｴﾈﾙｷﾞｰ効率に応じ最大</a:t>
            </a:r>
            <a:r>
              <a:rPr lang="en-US" altLang="ja-JP" sz="800" smtClean="0">
                <a:solidFill>
                  <a:prstClr val="black"/>
                </a:solidFill>
                <a:latin typeface="Arial" pitchFamily="34" charset="0"/>
                <a:cs typeface="Arial" pitchFamily="34" charset="0"/>
              </a:rPr>
              <a:t>0.3</a:t>
            </a:r>
            <a:r>
              <a:rPr lang="ja-JP" altLang="en-US" sz="800" smtClean="0">
                <a:solidFill>
                  <a:prstClr val="black"/>
                </a:solidFill>
                <a:latin typeface="Arial" pitchFamily="34" charset="0"/>
                <a:cs typeface="Arial" pitchFamily="34" charset="0"/>
              </a:rPr>
              <a:t>ﾕｰﾛｾﾝﾄ</a:t>
            </a:r>
            <a:r>
              <a:rPr lang="en-US" altLang="ja-JP" sz="800" smtClean="0">
                <a:solidFill>
                  <a:prstClr val="black"/>
                </a:solidFill>
                <a:latin typeface="Arial" pitchFamily="34" charset="0"/>
                <a:cs typeface="Arial" pitchFamily="34" charset="0"/>
              </a:rPr>
              <a:t>/kWh</a:t>
            </a:r>
            <a:r>
              <a:rPr lang="ja-JP" altLang="en-US" sz="800" smtClean="0">
                <a:solidFill>
                  <a:prstClr val="black"/>
                </a:solidFill>
                <a:latin typeface="Arial" pitchFamily="34" charset="0"/>
                <a:cs typeface="Arial" pitchFamily="34" charset="0"/>
              </a:rPr>
              <a:t>のﾎﾞｰﾅｽ</a:t>
            </a:r>
          </a:p>
        </p:txBody>
      </p:sp>
    </p:spTree>
    <p:extLst>
      <p:ext uri="{BB962C8B-B14F-4D97-AF65-F5344CB8AC3E}">
        <p14:creationId xmlns:p14="http://schemas.microsoft.com/office/powerpoint/2010/main" val="42943485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7158" y="0"/>
            <a:ext cx="8342842" cy="582612"/>
          </a:xfrm>
        </p:spPr>
        <p:txBody>
          <a:bodyPr wrap="square" lIns="91440" tIns="45720" rIns="91440" bIns="45720" numCol="1" anchorCtr="0" compatLnSpc="1">
            <a:prstTxWarp prst="textNoShape">
              <a:avLst/>
            </a:prstTxWarp>
            <a:normAutofit/>
          </a:bodyPr>
          <a:lstStyle/>
          <a:p>
            <a:pPr eaLnBrk="1" hangingPunct="1">
              <a:defRPr/>
            </a:pPr>
            <a:r>
              <a:rPr lang="en-US" altLang="ja-JP" dirty="0" err="1" smtClean="0"/>
              <a:t>我が国の化石燃料の輸入額</a:t>
            </a:r>
            <a:r>
              <a:rPr lang="ja-JP" altLang="en-US" dirty="0" smtClean="0"/>
              <a:t>の推移</a:t>
            </a:r>
            <a:endParaRPr lang="ja-JP" altLang="en-US" cap="none" dirty="0" smtClean="0">
              <a:effectLst>
                <a:outerShdw blurRad="38100" dist="38100" dir="2700000" algn="tl">
                  <a:srgbClr val="C0C0C0"/>
                </a:outerShdw>
              </a:effectLst>
            </a:endParaRPr>
          </a:p>
        </p:txBody>
      </p:sp>
      <p:sp>
        <p:nvSpPr>
          <p:cNvPr id="36866" name="コンテンツ プレースホルダ 2"/>
          <p:cNvSpPr>
            <a:spLocks noGrp="1"/>
          </p:cNvSpPr>
          <p:nvPr>
            <p:ph idx="1"/>
          </p:nvPr>
        </p:nvSpPr>
        <p:spPr>
          <a:xfrm>
            <a:off x="500063" y="1214438"/>
            <a:ext cx="8001000" cy="1190095"/>
          </a:xfrm>
        </p:spPr>
        <p:txBody>
          <a:bodyPr>
            <a:normAutofit fontScale="85000" lnSpcReduction="10000"/>
          </a:bodyPr>
          <a:lstStyle/>
          <a:p>
            <a:pPr marL="742950" lvl="1" indent="-285750" eaLnBrk="1" hangingPunct="1"/>
            <a:r>
              <a:rPr lang="en-US" altLang="ja-JP" dirty="0" err="1" smtClean="0"/>
              <a:t>我が国の化石燃料の輸入額は増加の一途</a:t>
            </a:r>
            <a:r>
              <a:rPr lang="en-US" altLang="ja-JP" dirty="0" smtClean="0"/>
              <a:t>。</a:t>
            </a:r>
          </a:p>
          <a:p>
            <a:pPr marL="742950" lvl="1" indent="-285750" eaLnBrk="1" hangingPunct="1"/>
            <a:r>
              <a:rPr lang="en-US" altLang="ja-JP" dirty="0" smtClean="0"/>
              <a:t>2008年の総輸入額（＝国内資金流出額）は約23兆円。</a:t>
            </a:r>
            <a:br>
              <a:rPr lang="en-US" altLang="ja-JP" dirty="0" smtClean="0"/>
            </a:br>
            <a:r>
              <a:rPr lang="en-US" altLang="ja-JP" dirty="0" smtClean="0"/>
              <a:t>輸入総額（約72兆円）の約3割、GDP比で約5％相当。</a:t>
            </a:r>
            <a:endParaRPr lang="ja-JP" altLang="en-US" dirty="0" smtClean="0"/>
          </a:p>
        </p:txBody>
      </p:sp>
      <p:grpSp>
        <p:nvGrpSpPr>
          <p:cNvPr id="3" name="Group 19"/>
          <p:cNvGrpSpPr>
            <a:grpSpLocks noChangeAspect="1"/>
          </p:cNvGrpSpPr>
          <p:nvPr/>
        </p:nvGrpSpPr>
        <p:grpSpPr bwMode="auto">
          <a:xfrm>
            <a:off x="506413" y="2819400"/>
            <a:ext cx="7797800" cy="3813175"/>
            <a:chOff x="2805" y="996"/>
            <a:chExt cx="2630" cy="1286"/>
          </a:xfrm>
        </p:grpSpPr>
        <p:sp>
          <p:nvSpPr>
            <p:cNvPr id="36869" name="AutoShape 20"/>
            <p:cNvSpPr>
              <a:spLocks noChangeAspect="1" noChangeArrowheads="1" noTextEdit="1"/>
            </p:cNvSpPr>
            <p:nvPr/>
          </p:nvSpPr>
          <p:spPr bwMode="auto">
            <a:xfrm>
              <a:off x="2805" y="996"/>
              <a:ext cx="2630" cy="1286"/>
            </a:xfrm>
            <a:prstGeom prst="rect">
              <a:avLst/>
            </a:prstGeom>
            <a:noFill/>
            <a:ln w="9525">
              <a:noFill/>
              <a:miter lim="800000"/>
              <a:headEnd/>
              <a:tailEnd/>
            </a:ln>
          </p:spPr>
          <p:txBody>
            <a:bodyPr/>
            <a:lstStyle/>
            <a:p>
              <a:endParaRPr lang="ja-JP" altLang="en-US">
                <a:solidFill>
                  <a:prstClr val="black"/>
                </a:solidFill>
              </a:endParaRPr>
            </a:p>
          </p:txBody>
        </p:sp>
        <p:sp>
          <p:nvSpPr>
            <p:cNvPr id="36870" name="Rectangle 21"/>
            <p:cNvSpPr>
              <a:spLocks noChangeArrowheads="1"/>
            </p:cNvSpPr>
            <p:nvPr/>
          </p:nvSpPr>
          <p:spPr bwMode="auto">
            <a:xfrm>
              <a:off x="2819" y="1010"/>
              <a:ext cx="2599" cy="1258"/>
            </a:xfrm>
            <a:prstGeom prst="rect">
              <a:avLst/>
            </a:prstGeom>
            <a:solidFill>
              <a:srgbClr val="FFFFFF"/>
            </a:solidFill>
            <a:ln w="0">
              <a:solidFill>
                <a:srgbClr val="808080"/>
              </a:solidFill>
              <a:miter lim="800000"/>
              <a:headEnd/>
              <a:tailEnd/>
            </a:ln>
          </p:spPr>
          <p:txBody>
            <a:bodyPr/>
            <a:lstStyle/>
            <a:p>
              <a:endParaRPr lang="ja-JP" altLang="en-US" sz="1400">
                <a:solidFill>
                  <a:prstClr val="black"/>
                </a:solidFill>
              </a:endParaRPr>
            </a:p>
          </p:txBody>
        </p:sp>
        <p:sp>
          <p:nvSpPr>
            <p:cNvPr id="36871" name="Rectangle 22"/>
            <p:cNvSpPr>
              <a:spLocks noChangeArrowheads="1"/>
            </p:cNvSpPr>
            <p:nvPr/>
          </p:nvSpPr>
          <p:spPr bwMode="auto">
            <a:xfrm>
              <a:off x="3002" y="1082"/>
              <a:ext cx="2248" cy="989"/>
            </a:xfrm>
            <a:prstGeom prst="rect">
              <a:avLst/>
            </a:prstGeom>
            <a:solidFill>
              <a:srgbClr val="FFFFFF"/>
            </a:solidFill>
            <a:ln w="9525">
              <a:noFill/>
              <a:miter lim="800000"/>
              <a:headEnd/>
              <a:tailEnd/>
            </a:ln>
          </p:spPr>
          <p:txBody>
            <a:bodyPr/>
            <a:lstStyle/>
            <a:p>
              <a:endParaRPr lang="ja-JP" altLang="en-US">
                <a:solidFill>
                  <a:prstClr val="black"/>
                </a:solidFill>
              </a:endParaRPr>
            </a:p>
          </p:txBody>
        </p:sp>
        <p:sp>
          <p:nvSpPr>
            <p:cNvPr id="36872" name="Line 23"/>
            <p:cNvSpPr>
              <a:spLocks noChangeShapeType="1"/>
            </p:cNvSpPr>
            <p:nvPr/>
          </p:nvSpPr>
          <p:spPr bwMode="auto">
            <a:xfrm>
              <a:off x="3002" y="1874"/>
              <a:ext cx="2248"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73" name="Line 24"/>
            <p:cNvSpPr>
              <a:spLocks noChangeShapeType="1"/>
            </p:cNvSpPr>
            <p:nvPr/>
          </p:nvSpPr>
          <p:spPr bwMode="auto">
            <a:xfrm>
              <a:off x="3002" y="1675"/>
              <a:ext cx="2248"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74" name="Line 25"/>
            <p:cNvSpPr>
              <a:spLocks noChangeShapeType="1"/>
            </p:cNvSpPr>
            <p:nvPr/>
          </p:nvSpPr>
          <p:spPr bwMode="auto">
            <a:xfrm>
              <a:off x="3002" y="1478"/>
              <a:ext cx="2248"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75" name="Line 26"/>
            <p:cNvSpPr>
              <a:spLocks noChangeShapeType="1"/>
            </p:cNvSpPr>
            <p:nvPr/>
          </p:nvSpPr>
          <p:spPr bwMode="auto">
            <a:xfrm>
              <a:off x="3002" y="1278"/>
              <a:ext cx="2248"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76" name="Line 27"/>
            <p:cNvSpPr>
              <a:spLocks noChangeShapeType="1"/>
            </p:cNvSpPr>
            <p:nvPr/>
          </p:nvSpPr>
          <p:spPr bwMode="auto">
            <a:xfrm>
              <a:off x="3002" y="1082"/>
              <a:ext cx="2248"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77" name="Rectangle 28"/>
            <p:cNvSpPr>
              <a:spLocks noChangeArrowheads="1"/>
            </p:cNvSpPr>
            <p:nvPr/>
          </p:nvSpPr>
          <p:spPr bwMode="auto">
            <a:xfrm>
              <a:off x="3036" y="1869"/>
              <a:ext cx="137" cy="202"/>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78" name="Rectangle 29"/>
            <p:cNvSpPr>
              <a:spLocks noChangeArrowheads="1"/>
            </p:cNvSpPr>
            <p:nvPr/>
          </p:nvSpPr>
          <p:spPr bwMode="auto">
            <a:xfrm>
              <a:off x="3241" y="1814"/>
              <a:ext cx="134" cy="257"/>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79" name="Rectangle 30"/>
            <p:cNvSpPr>
              <a:spLocks noChangeArrowheads="1"/>
            </p:cNvSpPr>
            <p:nvPr/>
          </p:nvSpPr>
          <p:spPr bwMode="auto">
            <a:xfrm>
              <a:off x="3443" y="1729"/>
              <a:ext cx="137" cy="342"/>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80" name="Rectangle 31"/>
            <p:cNvSpPr>
              <a:spLocks noChangeArrowheads="1"/>
            </p:cNvSpPr>
            <p:nvPr/>
          </p:nvSpPr>
          <p:spPr bwMode="auto">
            <a:xfrm>
              <a:off x="3648" y="1754"/>
              <a:ext cx="137" cy="317"/>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81" name="Rectangle 32"/>
            <p:cNvSpPr>
              <a:spLocks noChangeArrowheads="1"/>
            </p:cNvSpPr>
            <p:nvPr/>
          </p:nvSpPr>
          <p:spPr bwMode="auto">
            <a:xfrm>
              <a:off x="3854" y="1743"/>
              <a:ext cx="136" cy="328"/>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82" name="Rectangle 33"/>
            <p:cNvSpPr>
              <a:spLocks noChangeArrowheads="1"/>
            </p:cNvSpPr>
            <p:nvPr/>
          </p:nvSpPr>
          <p:spPr bwMode="auto">
            <a:xfrm>
              <a:off x="4059" y="1740"/>
              <a:ext cx="134" cy="331"/>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83" name="Rectangle 34"/>
            <p:cNvSpPr>
              <a:spLocks noChangeArrowheads="1"/>
            </p:cNvSpPr>
            <p:nvPr/>
          </p:nvSpPr>
          <p:spPr bwMode="auto">
            <a:xfrm>
              <a:off x="4261" y="1663"/>
              <a:ext cx="137" cy="408"/>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84" name="Rectangle 35"/>
            <p:cNvSpPr>
              <a:spLocks noChangeArrowheads="1"/>
            </p:cNvSpPr>
            <p:nvPr/>
          </p:nvSpPr>
          <p:spPr bwMode="auto">
            <a:xfrm>
              <a:off x="4466" y="1472"/>
              <a:ext cx="137" cy="599"/>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85" name="Rectangle 36"/>
            <p:cNvSpPr>
              <a:spLocks noChangeArrowheads="1"/>
            </p:cNvSpPr>
            <p:nvPr/>
          </p:nvSpPr>
          <p:spPr bwMode="auto">
            <a:xfrm>
              <a:off x="4671" y="1398"/>
              <a:ext cx="137" cy="673"/>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86" name="Rectangle 37"/>
            <p:cNvSpPr>
              <a:spLocks noChangeArrowheads="1"/>
            </p:cNvSpPr>
            <p:nvPr/>
          </p:nvSpPr>
          <p:spPr bwMode="auto">
            <a:xfrm>
              <a:off x="4877" y="1255"/>
              <a:ext cx="133" cy="816"/>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87" name="Rectangle 38"/>
            <p:cNvSpPr>
              <a:spLocks noChangeArrowheads="1"/>
            </p:cNvSpPr>
            <p:nvPr/>
          </p:nvSpPr>
          <p:spPr bwMode="auto">
            <a:xfrm>
              <a:off x="5079" y="1159"/>
              <a:ext cx="137" cy="912"/>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888" name="Line 39"/>
            <p:cNvSpPr>
              <a:spLocks noChangeShapeType="1"/>
            </p:cNvSpPr>
            <p:nvPr/>
          </p:nvSpPr>
          <p:spPr bwMode="auto">
            <a:xfrm>
              <a:off x="3002" y="1082"/>
              <a:ext cx="0" cy="989"/>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89" name="Line 40"/>
            <p:cNvSpPr>
              <a:spLocks noChangeShapeType="1"/>
            </p:cNvSpPr>
            <p:nvPr/>
          </p:nvSpPr>
          <p:spPr bwMode="auto">
            <a:xfrm>
              <a:off x="2976" y="2071"/>
              <a:ext cx="26"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0" name="Line 41"/>
            <p:cNvSpPr>
              <a:spLocks noChangeShapeType="1"/>
            </p:cNvSpPr>
            <p:nvPr/>
          </p:nvSpPr>
          <p:spPr bwMode="auto">
            <a:xfrm>
              <a:off x="2976" y="1874"/>
              <a:ext cx="26"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1" name="Line 42"/>
            <p:cNvSpPr>
              <a:spLocks noChangeShapeType="1"/>
            </p:cNvSpPr>
            <p:nvPr/>
          </p:nvSpPr>
          <p:spPr bwMode="auto">
            <a:xfrm>
              <a:off x="2976" y="1675"/>
              <a:ext cx="26"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2" name="Line 43"/>
            <p:cNvSpPr>
              <a:spLocks noChangeShapeType="1"/>
            </p:cNvSpPr>
            <p:nvPr/>
          </p:nvSpPr>
          <p:spPr bwMode="auto">
            <a:xfrm>
              <a:off x="2976" y="1478"/>
              <a:ext cx="26"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3" name="Line 44"/>
            <p:cNvSpPr>
              <a:spLocks noChangeShapeType="1"/>
            </p:cNvSpPr>
            <p:nvPr/>
          </p:nvSpPr>
          <p:spPr bwMode="auto">
            <a:xfrm>
              <a:off x="2976" y="1278"/>
              <a:ext cx="26"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4" name="Line 45"/>
            <p:cNvSpPr>
              <a:spLocks noChangeShapeType="1"/>
            </p:cNvSpPr>
            <p:nvPr/>
          </p:nvSpPr>
          <p:spPr bwMode="auto">
            <a:xfrm>
              <a:off x="2976" y="1082"/>
              <a:ext cx="26"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5" name="Line 46"/>
            <p:cNvSpPr>
              <a:spLocks noChangeShapeType="1"/>
            </p:cNvSpPr>
            <p:nvPr/>
          </p:nvSpPr>
          <p:spPr bwMode="auto">
            <a:xfrm>
              <a:off x="3002" y="2071"/>
              <a:ext cx="2248"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6" name="Line 47"/>
            <p:cNvSpPr>
              <a:spLocks noChangeShapeType="1"/>
            </p:cNvSpPr>
            <p:nvPr/>
          </p:nvSpPr>
          <p:spPr bwMode="auto">
            <a:xfrm flipV="1">
              <a:off x="3002"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7" name="Line 48"/>
            <p:cNvSpPr>
              <a:spLocks noChangeShapeType="1"/>
            </p:cNvSpPr>
            <p:nvPr/>
          </p:nvSpPr>
          <p:spPr bwMode="auto">
            <a:xfrm flipV="1">
              <a:off x="3207"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8" name="Line 49"/>
            <p:cNvSpPr>
              <a:spLocks noChangeShapeType="1"/>
            </p:cNvSpPr>
            <p:nvPr/>
          </p:nvSpPr>
          <p:spPr bwMode="auto">
            <a:xfrm flipV="1">
              <a:off x="3409"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899" name="Line 50"/>
            <p:cNvSpPr>
              <a:spLocks noChangeShapeType="1"/>
            </p:cNvSpPr>
            <p:nvPr/>
          </p:nvSpPr>
          <p:spPr bwMode="auto">
            <a:xfrm flipV="1">
              <a:off x="3614"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0" name="Line 51"/>
            <p:cNvSpPr>
              <a:spLocks noChangeShapeType="1"/>
            </p:cNvSpPr>
            <p:nvPr/>
          </p:nvSpPr>
          <p:spPr bwMode="auto">
            <a:xfrm flipV="1">
              <a:off x="3819"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1" name="Line 52"/>
            <p:cNvSpPr>
              <a:spLocks noChangeShapeType="1"/>
            </p:cNvSpPr>
            <p:nvPr/>
          </p:nvSpPr>
          <p:spPr bwMode="auto">
            <a:xfrm flipV="1">
              <a:off x="4025"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2" name="Line 53"/>
            <p:cNvSpPr>
              <a:spLocks noChangeShapeType="1"/>
            </p:cNvSpPr>
            <p:nvPr/>
          </p:nvSpPr>
          <p:spPr bwMode="auto">
            <a:xfrm flipV="1">
              <a:off x="4227"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3" name="Line 54"/>
            <p:cNvSpPr>
              <a:spLocks noChangeShapeType="1"/>
            </p:cNvSpPr>
            <p:nvPr/>
          </p:nvSpPr>
          <p:spPr bwMode="auto">
            <a:xfrm flipV="1">
              <a:off x="4432"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4" name="Line 55"/>
            <p:cNvSpPr>
              <a:spLocks noChangeShapeType="1"/>
            </p:cNvSpPr>
            <p:nvPr/>
          </p:nvSpPr>
          <p:spPr bwMode="auto">
            <a:xfrm flipV="1">
              <a:off x="4637"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5" name="Line 56"/>
            <p:cNvSpPr>
              <a:spLocks noChangeShapeType="1"/>
            </p:cNvSpPr>
            <p:nvPr/>
          </p:nvSpPr>
          <p:spPr bwMode="auto">
            <a:xfrm flipV="1">
              <a:off x="4842"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6" name="Line 57"/>
            <p:cNvSpPr>
              <a:spLocks noChangeShapeType="1"/>
            </p:cNvSpPr>
            <p:nvPr/>
          </p:nvSpPr>
          <p:spPr bwMode="auto">
            <a:xfrm flipV="1">
              <a:off x="5045"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7" name="Line 58"/>
            <p:cNvSpPr>
              <a:spLocks noChangeShapeType="1"/>
            </p:cNvSpPr>
            <p:nvPr/>
          </p:nvSpPr>
          <p:spPr bwMode="auto">
            <a:xfrm flipV="1">
              <a:off x="5250" y="2071"/>
              <a:ext cx="0" cy="26"/>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8" name="Line 59"/>
            <p:cNvSpPr>
              <a:spLocks noChangeShapeType="1"/>
            </p:cNvSpPr>
            <p:nvPr/>
          </p:nvSpPr>
          <p:spPr bwMode="auto">
            <a:xfrm>
              <a:off x="5250" y="1082"/>
              <a:ext cx="0" cy="989"/>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09" name="Line 60"/>
            <p:cNvSpPr>
              <a:spLocks noChangeShapeType="1"/>
            </p:cNvSpPr>
            <p:nvPr/>
          </p:nvSpPr>
          <p:spPr bwMode="auto">
            <a:xfrm>
              <a:off x="5250" y="2071"/>
              <a:ext cx="25"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10" name="Line 61"/>
            <p:cNvSpPr>
              <a:spLocks noChangeShapeType="1"/>
            </p:cNvSpPr>
            <p:nvPr/>
          </p:nvSpPr>
          <p:spPr bwMode="auto">
            <a:xfrm>
              <a:off x="5250" y="1874"/>
              <a:ext cx="25"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11" name="Line 62"/>
            <p:cNvSpPr>
              <a:spLocks noChangeShapeType="1"/>
            </p:cNvSpPr>
            <p:nvPr/>
          </p:nvSpPr>
          <p:spPr bwMode="auto">
            <a:xfrm>
              <a:off x="5250" y="1675"/>
              <a:ext cx="25"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12" name="Line 63"/>
            <p:cNvSpPr>
              <a:spLocks noChangeShapeType="1"/>
            </p:cNvSpPr>
            <p:nvPr/>
          </p:nvSpPr>
          <p:spPr bwMode="auto">
            <a:xfrm>
              <a:off x="5250" y="1478"/>
              <a:ext cx="25"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13" name="Line 64"/>
            <p:cNvSpPr>
              <a:spLocks noChangeShapeType="1"/>
            </p:cNvSpPr>
            <p:nvPr/>
          </p:nvSpPr>
          <p:spPr bwMode="auto">
            <a:xfrm>
              <a:off x="5250" y="1278"/>
              <a:ext cx="25"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14" name="Line 65"/>
            <p:cNvSpPr>
              <a:spLocks noChangeShapeType="1"/>
            </p:cNvSpPr>
            <p:nvPr/>
          </p:nvSpPr>
          <p:spPr bwMode="auto">
            <a:xfrm>
              <a:off x="5250" y="1082"/>
              <a:ext cx="25" cy="0"/>
            </a:xfrm>
            <a:prstGeom prst="line">
              <a:avLst/>
            </a:prstGeom>
            <a:noFill/>
            <a:ln w="0">
              <a:solidFill>
                <a:srgbClr val="808080"/>
              </a:solidFill>
              <a:round/>
              <a:headEnd/>
              <a:tailEnd/>
            </a:ln>
          </p:spPr>
          <p:txBody>
            <a:bodyPr/>
            <a:lstStyle/>
            <a:p>
              <a:endParaRPr lang="ja-JP" altLang="en-US">
                <a:solidFill>
                  <a:prstClr val="black"/>
                </a:solidFill>
              </a:endParaRPr>
            </a:p>
          </p:txBody>
        </p:sp>
        <p:sp>
          <p:nvSpPr>
            <p:cNvPr id="36915" name="Freeform 66"/>
            <p:cNvSpPr>
              <a:spLocks/>
            </p:cNvSpPr>
            <p:nvPr/>
          </p:nvSpPr>
          <p:spPr bwMode="auto">
            <a:xfrm>
              <a:off x="3104" y="1153"/>
              <a:ext cx="2043" cy="716"/>
            </a:xfrm>
            <a:custGeom>
              <a:avLst/>
              <a:gdLst>
                <a:gd name="T0" fmla="*/ 0 w 717"/>
                <a:gd name="T1" fmla="*/ 2147483647 h 251"/>
                <a:gd name="T2" fmla="*/ 2147483647 w 717"/>
                <a:gd name="T3" fmla="*/ 2147483647 h 251"/>
                <a:gd name="T4" fmla="*/ 2147483647 w 717"/>
                <a:gd name="T5" fmla="*/ 2147483647 h 251"/>
                <a:gd name="T6" fmla="*/ 2147483647 w 717"/>
                <a:gd name="T7" fmla="*/ 2147483647 h 251"/>
                <a:gd name="T8" fmla="*/ 2147483647 w 717"/>
                <a:gd name="T9" fmla="*/ 2147483647 h 251"/>
                <a:gd name="T10" fmla="*/ 2147483647 w 717"/>
                <a:gd name="T11" fmla="*/ 2147483647 h 251"/>
                <a:gd name="T12" fmla="*/ 2147483647 w 717"/>
                <a:gd name="T13" fmla="*/ 2147483647 h 251"/>
                <a:gd name="T14" fmla="*/ 2147483647 w 717"/>
                <a:gd name="T15" fmla="*/ 2147483647 h 251"/>
                <a:gd name="T16" fmla="*/ 2147483647 w 717"/>
                <a:gd name="T17" fmla="*/ 2147483647 h 251"/>
                <a:gd name="T18" fmla="*/ 2147483647 w 717"/>
                <a:gd name="T19" fmla="*/ 2147483647 h 251"/>
                <a:gd name="T20" fmla="*/ 2147483647 w 717"/>
                <a:gd name="T21" fmla="*/ 0 h 2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7"/>
                <a:gd name="T34" fmla="*/ 0 h 251"/>
                <a:gd name="T35" fmla="*/ 717 w 717"/>
                <a:gd name="T36" fmla="*/ 251 h 2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7" h="251">
                  <a:moveTo>
                    <a:pt x="0" y="251"/>
                  </a:moveTo>
                  <a:lnTo>
                    <a:pt x="72" y="232"/>
                  </a:lnTo>
                  <a:lnTo>
                    <a:pt x="143" y="203"/>
                  </a:lnTo>
                  <a:lnTo>
                    <a:pt x="215" y="210"/>
                  </a:lnTo>
                  <a:lnTo>
                    <a:pt x="287" y="205"/>
                  </a:lnTo>
                  <a:lnTo>
                    <a:pt x="359" y="205"/>
                  </a:lnTo>
                  <a:lnTo>
                    <a:pt x="430" y="179"/>
                  </a:lnTo>
                  <a:lnTo>
                    <a:pt x="502" y="113"/>
                  </a:lnTo>
                  <a:lnTo>
                    <a:pt x="574" y="91"/>
                  </a:lnTo>
                  <a:lnTo>
                    <a:pt x="645" y="45"/>
                  </a:lnTo>
                  <a:lnTo>
                    <a:pt x="717" y="0"/>
                  </a:lnTo>
                </a:path>
              </a:pathLst>
            </a:custGeom>
            <a:noFill/>
            <a:ln w="9525">
              <a:solidFill>
                <a:srgbClr val="003300"/>
              </a:solidFill>
              <a:round/>
              <a:headEnd/>
              <a:tailEnd/>
            </a:ln>
          </p:spPr>
          <p:txBody>
            <a:bodyPr/>
            <a:lstStyle/>
            <a:p>
              <a:endParaRPr lang="ja-JP" altLang="en-US">
                <a:solidFill>
                  <a:prstClr val="black"/>
                </a:solidFill>
              </a:endParaRPr>
            </a:p>
          </p:txBody>
        </p:sp>
        <p:sp>
          <p:nvSpPr>
            <p:cNvPr id="36916" name="Freeform 67"/>
            <p:cNvSpPr>
              <a:spLocks/>
            </p:cNvSpPr>
            <p:nvPr/>
          </p:nvSpPr>
          <p:spPr bwMode="auto">
            <a:xfrm>
              <a:off x="3090" y="1854"/>
              <a:ext cx="28" cy="29"/>
            </a:xfrm>
            <a:custGeom>
              <a:avLst/>
              <a:gdLst>
                <a:gd name="T0" fmla="*/ 14 w 28"/>
                <a:gd name="T1" fmla="*/ 0 h 29"/>
                <a:gd name="T2" fmla="*/ 28 w 28"/>
                <a:gd name="T3" fmla="*/ 29 h 29"/>
                <a:gd name="T4" fmla="*/ 0 w 28"/>
                <a:gd name="T5" fmla="*/ 29 h 29"/>
                <a:gd name="T6" fmla="*/ 14 w 28"/>
                <a:gd name="T7" fmla="*/ 0 h 29"/>
                <a:gd name="T8" fmla="*/ 0 60000 65536"/>
                <a:gd name="T9" fmla="*/ 0 60000 65536"/>
                <a:gd name="T10" fmla="*/ 0 60000 65536"/>
                <a:gd name="T11" fmla="*/ 0 60000 65536"/>
                <a:gd name="T12" fmla="*/ 0 w 28"/>
                <a:gd name="T13" fmla="*/ 0 h 29"/>
                <a:gd name="T14" fmla="*/ 28 w 28"/>
                <a:gd name="T15" fmla="*/ 29 h 29"/>
              </a:gdLst>
              <a:ahLst/>
              <a:cxnLst>
                <a:cxn ang="T8">
                  <a:pos x="T0" y="T1"/>
                </a:cxn>
                <a:cxn ang="T9">
                  <a:pos x="T2" y="T3"/>
                </a:cxn>
                <a:cxn ang="T10">
                  <a:pos x="T4" y="T5"/>
                </a:cxn>
                <a:cxn ang="T11">
                  <a:pos x="T6" y="T7"/>
                </a:cxn>
              </a:cxnLst>
              <a:rect l="T12" t="T13" r="T14" b="T15"/>
              <a:pathLst>
                <a:path w="28" h="29">
                  <a:moveTo>
                    <a:pt x="14" y="0"/>
                  </a:moveTo>
                  <a:lnTo>
                    <a:pt x="28" y="29"/>
                  </a:lnTo>
                  <a:lnTo>
                    <a:pt x="0" y="29"/>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17" name="Freeform 68"/>
            <p:cNvSpPr>
              <a:spLocks/>
            </p:cNvSpPr>
            <p:nvPr/>
          </p:nvSpPr>
          <p:spPr bwMode="auto">
            <a:xfrm>
              <a:off x="3295" y="1800"/>
              <a:ext cx="29" cy="29"/>
            </a:xfrm>
            <a:custGeom>
              <a:avLst/>
              <a:gdLst>
                <a:gd name="T0" fmla="*/ 14 w 29"/>
                <a:gd name="T1" fmla="*/ 0 h 29"/>
                <a:gd name="T2" fmla="*/ 29 w 29"/>
                <a:gd name="T3" fmla="*/ 29 h 29"/>
                <a:gd name="T4" fmla="*/ 0 w 29"/>
                <a:gd name="T5" fmla="*/ 29 h 29"/>
                <a:gd name="T6" fmla="*/ 14 w 29"/>
                <a:gd name="T7" fmla="*/ 0 h 29"/>
                <a:gd name="T8" fmla="*/ 0 60000 65536"/>
                <a:gd name="T9" fmla="*/ 0 60000 65536"/>
                <a:gd name="T10" fmla="*/ 0 60000 65536"/>
                <a:gd name="T11" fmla="*/ 0 60000 65536"/>
                <a:gd name="T12" fmla="*/ 0 w 29"/>
                <a:gd name="T13" fmla="*/ 0 h 29"/>
                <a:gd name="T14" fmla="*/ 29 w 29"/>
                <a:gd name="T15" fmla="*/ 29 h 29"/>
              </a:gdLst>
              <a:ahLst/>
              <a:cxnLst>
                <a:cxn ang="T8">
                  <a:pos x="T0" y="T1"/>
                </a:cxn>
                <a:cxn ang="T9">
                  <a:pos x="T2" y="T3"/>
                </a:cxn>
                <a:cxn ang="T10">
                  <a:pos x="T4" y="T5"/>
                </a:cxn>
                <a:cxn ang="T11">
                  <a:pos x="T6" y="T7"/>
                </a:cxn>
              </a:cxnLst>
              <a:rect l="T12" t="T13" r="T14" b="T15"/>
              <a:pathLst>
                <a:path w="29" h="29">
                  <a:moveTo>
                    <a:pt x="14" y="0"/>
                  </a:moveTo>
                  <a:lnTo>
                    <a:pt x="29" y="29"/>
                  </a:lnTo>
                  <a:lnTo>
                    <a:pt x="0" y="29"/>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18" name="Freeform 69"/>
            <p:cNvSpPr>
              <a:spLocks/>
            </p:cNvSpPr>
            <p:nvPr/>
          </p:nvSpPr>
          <p:spPr bwMode="auto">
            <a:xfrm>
              <a:off x="3497" y="1717"/>
              <a:ext cx="29" cy="29"/>
            </a:xfrm>
            <a:custGeom>
              <a:avLst/>
              <a:gdLst>
                <a:gd name="T0" fmla="*/ 15 w 29"/>
                <a:gd name="T1" fmla="*/ 0 h 29"/>
                <a:gd name="T2" fmla="*/ 29 w 29"/>
                <a:gd name="T3" fmla="*/ 29 h 29"/>
                <a:gd name="T4" fmla="*/ 0 w 29"/>
                <a:gd name="T5" fmla="*/ 29 h 29"/>
                <a:gd name="T6" fmla="*/ 15 w 29"/>
                <a:gd name="T7" fmla="*/ 0 h 29"/>
                <a:gd name="T8" fmla="*/ 0 60000 65536"/>
                <a:gd name="T9" fmla="*/ 0 60000 65536"/>
                <a:gd name="T10" fmla="*/ 0 60000 65536"/>
                <a:gd name="T11" fmla="*/ 0 60000 65536"/>
                <a:gd name="T12" fmla="*/ 0 w 29"/>
                <a:gd name="T13" fmla="*/ 0 h 29"/>
                <a:gd name="T14" fmla="*/ 29 w 29"/>
                <a:gd name="T15" fmla="*/ 29 h 29"/>
              </a:gdLst>
              <a:ahLst/>
              <a:cxnLst>
                <a:cxn ang="T8">
                  <a:pos x="T0" y="T1"/>
                </a:cxn>
                <a:cxn ang="T9">
                  <a:pos x="T2" y="T3"/>
                </a:cxn>
                <a:cxn ang="T10">
                  <a:pos x="T4" y="T5"/>
                </a:cxn>
                <a:cxn ang="T11">
                  <a:pos x="T6" y="T7"/>
                </a:cxn>
              </a:cxnLst>
              <a:rect l="T12" t="T13" r="T14" b="T15"/>
              <a:pathLst>
                <a:path w="29" h="29">
                  <a:moveTo>
                    <a:pt x="15" y="0"/>
                  </a:moveTo>
                  <a:lnTo>
                    <a:pt x="29" y="29"/>
                  </a:lnTo>
                  <a:lnTo>
                    <a:pt x="0" y="29"/>
                  </a:lnTo>
                  <a:lnTo>
                    <a:pt x="15"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19" name="Freeform 70"/>
            <p:cNvSpPr>
              <a:spLocks/>
            </p:cNvSpPr>
            <p:nvPr/>
          </p:nvSpPr>
          <p:spPr bwMode="auto">
            <a:xfrm>
              <a:off x="3703" y="1737"/>
              <a:ext cx="28" cy="29"/>
            </a:xfrm>
            <a:custGeom>
              <a:avLst/>
              <a:gdLst>
                <a:gd name="T0" fmla="*/ 14 w 28"/>
                <a:gd name="T1" fmla="*/ 0 h 29"/>
                <a:gd name="T2" fmla="*/ 28 w 28"/>
                <a:gd name="T3" fmla="*/ 29 h 29"/>
                <a:gd name="T4" fmla="*/ 0 w 28"/>
                <a:gd name="T5" fmla="*/ 29 h 29"/>
                <a:gd name="T6" fmla="*/ 14 w 28"/>
                <a:gd name="T7" fmla="*/ 0 h 29"/>
                <a:gd name="T8" fmla="*/ 0 60000 65536"/>
                <a:gd name="T9" fmla="*/ 0 60000 65536"/>
                <a:gd name="T10" fmla="*/ 0 60000 65536"/>
                <a:gd name="T11" fmla="*/ 0 60000 65536"/>
                <a:gd name="T12" fmla="*/ 0 w 28"/>
                <a:gd name="T13" fmla="*/ 0 h 29"/>
                <a:gd name="T14" fmla="*/ 28 w 28"/>
                <a:gd name="T15" fmla="*/ 29 h 29"/>
              </a:gdLst>
              <a:ahLst/>
              <a:cxnLst>
                <a:cxn ang="T8">
                  <a:pos x="T0" y="T1"/>
                </a:cxn>
                <a:cxn ang="T9">
                  <a:pos x="T2" y="T3"/>
                </a:cxn>
                <a:cxn ang="T10">
                  <a:pos x="T4" y="T5"/>
                </a:cxn>
                <a:cxn ang="T11">
                  <a:pos x="T6" y="T7"/>
                </a:cxn>
              </a:cxnLst>
              <a:rect l="T12" t="T13" r="T14" b="T15"/>
              <a:pathLst>
                <a:path w="28" h="29">
                  <a:moveTo>
                    <a:pt x="14" y="0"/>
                  </a:moveTo>
                  <a:lnTo>
                    <a:pt x="28" y="29"/>
                  </a:lnTo>
                  <a:lnTo>
                    <a:pt x="0" y="29"/>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20" name="Freeform 71"/>
            <p:cNvSpPr>
              <a:spLocks/>
            </p:cNvSpPr>
            <p:nvPr/>
          </p:nvSpPr>
          <p:spPr bwMode="auto">
            <a:xfrm>
              <a:off x="3908" y="1723"/>
              <a:ext cx="28" cy="29"/>
            </a:xfrm>
            <a:custGeom>
              <a:avLst/>
              <a:gdLst>
                <a:gd name="T0" fmla="*/ 14 w 28"/>
                <a:gd name="T1" fmla="*/ 0 h 29"/>
                <a:gd name="T2" fmla="*/ 28 w 28"/>
                <a:gd name="T3" fmla="*/ 29 h 29"/>
                <a:gd name="T4" fmla="*/ 0 w 28"/>
                <a:gd name="T5" fmla="*/ 29 h 29"/>
                <a:gd name="T6" fmla="*/ 14 w 28"/>
                <a:gd name="T7" fmla="*/ 0 h 29"/>
                <a:gd name="T8" fmla="*/ 0 60000 65536"/>
                <a:gd name="T9" fmla="*/ 0 60000 65536"/>
                <a:gd name="T10" fmla="*/ 0 60000 65536"/>
                <a:gd name="T11" fmla="*/ 0 60000 65536"/>
                <a:gd name="T12" fmla="*/ 0 w 28"/>
                <a:gd name="T13" fmla="*/ 0 h 29"/>
                <a:gd name="T14" fmla="*/ 28 w 28"/>
                <a:gd name="T15" fmla="*/ 29 h 29"/>
              </a:gdLst>
              <a:ahLst/>
              <a:cxnLst>
                <a:cxn ang="T8">
                  <a:pos x="T0" y="T1"/>
                </a:cxn>
                <a:cxn ang="T9">
                  <a:pos x="T2" y="T3"/>
                </a:cxn>
                <a:cxn ang="T10">
                  <a:pos x="T4" y="T5"/>
                </a:cxn>
                <a:cxn ang="T11">
                  <a:pos x="T6" y="T7"/>
                </a:cxn>
              </a:cxnLst>
              <a:rect l="T12" t="T13" r="T14" b="T15"/>
              <a:pathLst>
                <a:path w="28" h="29">
                  <a:moveTo>
                    <a:pt x="14" y="0"/>
                  </a:moveTo>
                  <a:lnTo>
                    <a:pt x="28" y="29"/>
                  </a:lnTo>
                  <a:lnTo>
                    <a:pt x="0" y="29"/>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21" name="Freeform 72"/>
            <p:cNvSpPr>
              <a:spLocks/>
            </p:cNvSpPr>
            <p:nvPr/>
          </p:nvSpPr>
          <p:spPr bwMode="auto">
            <a:xfrm>
              <a:off x="4113" y="1723"/>
              <a:ext cx="28" cy="29"/>
            </a:xfrm>
            <a:custGeom>
              <a:avLst/>
              <a:gdLst>
                <a:gd name="T0" fmla="*/ 14 w 28"/>
                <a:gd name="T1" fmla="*/ 0 h 29"/>
                <a:gd name="T2" fmla="*/ 28 w 28"/>
                <a:gd name="T3" fmla="*/ 29 h 29"/>
                <a:gd name="T4" fmla="*/ 0 w 28"/>
                <a:gd name="T5" fmla="*/ 29 h 29"/>
                <a:gd name="T6" fmla="*/ 14 w 28"/>
                <a:gd name="T7" fmla="*/ 0 h 29"/>
                <a:gd name="T8" fmla="*/ 0 60000 65536"/>
                <a:gd name="T9" fmla="*/ 0 60000 65536"/>
                <a:gd name="T10" fmla="*/ 0 60000 65536"/>
                <a:gd name="T11" fmla="*/ 0 60000 65536"/>
                <a:gd name="T12" fmla="*/ 0 w 28"/>
                <a:gd name="T13" fmla="*/ 0 h 29"/>
                <a:gd name="T14" fmla="*/ 28 w 28"/>
                <a:gd name="T15" fmla="*/ 29 h 29"/>
              </a:gdLst>
              <a:ahLst/>
              <a:cxnLst>
                <a:cxn ang="T8">
                  <a:pos x="T0" y="T1"/>
                </a:cxn>
                <a:cxn ang="T9">
                  <a:pos x="T2" y="T3"/>
                </a:cxn>
                <a:cxn ang="T10">
                  <a:pos x="T4" y="T5"/>
                </a:cxn>
                <a:cxn ang="T11">
                  <a:pos x="T6" y="T7"/>
                </a:cxn>
              </a:cxnLst>
              <a:rect l="T12" t="T13" r="T14" b="T15"/>
              <a:pathLst>
                <a:path w="28" h="29">
                  <a:moveTo>
                    <a:pt x="14" y="0"/>
                  </a:moveTo>
                  <a:lnTo>
                    <a:pt x="28" y="29"/>
                  </a:lnTo>
                  <a:lnTo>
                    <a:pt x="0" y="29"/>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22" name="Freeform 73"/>
            <p:cNvSpPr>
              <a:spLocks/>
            </p:cNvSpPr>
            <p:nvPr/>
          </p:nvSpPr>
          <p:spPr bwMode="auto">
            <a:xfrm>
              <a:off x="4315" y="1649"/>
              <a:ext cx="29" cy="28"/>
            </a:xfrm>
            <a:custGeom>
              <a:avLst/>
              <a:gdLst>
                <a:gd name="T0" fmla="*/ 14 w 29"/>
                <a:gd name="T1" fmla="*/ 0 h 28"/>
                <a:gd name="T2" fmla="*/ 29 w 29"/>
                <a:gd name="T3" fmla="*/ 28 h 28"/>
                <a:gd name="T4" fmla="*/ 0 w 29"/>
                <a:gd name="T5" fmla="*/ 28 h 28"/>
                <a:gd name="T6" fmla="*/ 14 w 29"/>
                <a:gd name="T7" fmla="*/ 0 h 28"/>
                <a:gd name="T8" fmla="*/ 0 60000 65536"/>
                <a:gd name="T9" fmla="*/ 0 60000 65536"/>
                <a:gd name="T10" fmla="*/ 0 60000 65536"/>
                <a:gd name="T11" fmla="*/ 0 60000 65536"/>
                <a:gd name="T12" fmla="*/ 0 w 29"/>
                <a:gd name="T13" fmla="*/ 0 h 28"/>
                <a:gd name="T14" fmla="*/ 29 w 29"/>
                <a:gd name="T15" fmla="*/ 28 h 28"/>
              </a:gdLst>
              <a:ahLst/>
              <a:cxnLst>
                <a:cxn ang="T8">
                  <a:pos x="T0" y="T1"/>
                </a:cxn>
                <a:cxn ang="T9">
                  <a:pos x="T2" y="T3"/>
                </a:cxn>
                <a:cxn ang="T10">
                  <a:pos x="T4" y="T5"/>
                </a:cxn>
                <a:cxn ang="T11">
                  <a:pos x="T6" y="T7"/>
                </a:cxn>
              </a:cxnLst>
              <a:rect l="T12" t="T13" r="T14" b="T15"/>
              <a:pathLst>
                <a:path w="29" h="28">
                  <a:moveTo>
                    <a:pt x="14" y="0"/>
                  </a:moveTo>
                  <a:lnTo>
                    <a:pt x="29" y="28"/>
                  </a:lnTo>
                  <a:lnTo>
                    <a:pt x="0" y="28"/>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23" name="Freeform 74"/>
            <p:cNvSpPr>
              <a:spLocks/>
            </p:cNvSpPr>
            <p:nvPr/>
          </p:nvSpPr>
          <p:spPr bwMode="auto">
            <a:xfrm>
              <a:off x="4520" y="1461"/>
              <a:ext cx="29" cy="28"/>
            </a:xfrm>
            <a:custGeom>
              <a:avLst/>
              <a:gdLst>
                <a:gd name="T0" fmla="*/ 15 w 29"/>
                <a:gd name="T1" fmla="*/ 0 h 28"/>
                <a:gd name="T2" fmla="*/ 29 w 29"/>
                <a:gd name="T3" fmla="*/ 28 h 28"/>
                <a:gd name="T4" fmla="*/ 0 w 29"/>
                <a:gd name="T5" fmla="*/ 28 h 28"/>
                <a:gd name="T6" fmla="*/ 15 w 29"/>
                <a:gd name="T7" fmla="*/ 0 h 28"/>
                <a:gd name="T8" fmla="*/ 0 60000 65536"/>
                <a:gd name="T9" fmla="*/ 0 60000 65536"/>
                <a:gd name="T10" fmla="*/ 0 60000 65536"/>
                <a:gd name="T11" fmla="*/ 0 60000 65536"/>
                <a:gd name="T12" fmla="*/ 0 w 29"/>
                <a:gd name="T13" fmla="*/ 0 h 28"/>
                <a:gd name="T14" fmla="*/ 29 w 29"/>
                <a:gd name="T15" fmla="*/ 28 h 28"/>
              </a:gdLst>
              <a:ahLst/>
              <a:cxnLst>
                <a:cxn ang="T8">
                  <a:pos x="T0" y="T1"/>
                </a:cxn>
                <a:cxn ang="T9">
                  <a:pos x="T2" y="T3"/>
                </a:cxn>
                <a:cxn ang="T10">
                  <a:pos x="T4" y="T5"/>
                </a:cxn>
                <a:cxn ang="T11">
                  <a:pos x="T6" y="T7"/>
                </a:cxn>
              </a:cxnLst>
              <a:rect l="T12" t="T13" r="T14" b="T15"/>
              <a:pathLst>
                <a:path w="29" h="28">
                  <a:moveTo>
                    <a:pt x="15" y="0"/>
                  </a:moveTo>
                  <a:lnTo>
                    <a:pt x="29" y="28"/>
                  </a:lnTo>
                  <a:lnTo>
                    <a:pt x="0" y="28"/>
                  </a:lnTo>
                  <a:lnTo>
                    <a:pt x="15"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24" name="Freeform 75"/>
            <p:cNvSpPr>
              <a:spLocks/>
            </p:cNvSpPr>
            <p:nvPr/>
          </p:nvSpPr>
          <p:spPr bwMode="auto">
            <a:xfrm>
              <a:off x="4726" y="1398"/>
              <a:ext cx="28" cy="29"/>
            </a:xfrm>
            <a:custGeom>
              <a:avLst/>
              <a:gdLst>
                <a:gd name="T0" fmla="*/ 14 w 28"/>
                <a:gd name="T1" fmla="*/ 0 h 29"/>
                <a:gd name="T2" fmla="*/ 28 w 28"/>
                <a:gd name="T3" fmla="*/ 29 h 29"/>
                <a:gd name="T4" fmla="*/ 0 w 28"/>
                <a:gd name="T5" fmla="*/ 29 h 29"/>
                <a:gd name="T6" fmla="*/ 14 w 28"/>
                <a:gd name="T7" fmla="*/ 0 h 29"/>
                <a:gd name="T8" fmla="*/ 0 60000 65536"/>
                <a:gd name="T9" fmla="*/ 0 60000 65536"/>
                <a:gd name="T10" fmla="*/ 0 60000 65536"/>
                <a:gd name="T11" fmla="*/ 0 60000 65536"/>
                <a:gd name="T12" fmla="*/ 0 w 28"/>
                <a:gd name="T13" fmla="*/ 0 h 29"/>
                <a:gd name="T14" fmla="*/ 28 w 28"/>
                <a:gd name="T15" fmla="*/ 29 h 29"/>
              </a:gdLst>
              <a:ahLst/>
              <a:cxnLst>
                <a:cxn ang="T8">
                  <a:pos x="T0" y="T1"/>
                </a:cxn>
                <a:cxn ang="T9">
                  <a:pos x="T2" y="T3"/>
                </a:cxn>
                <a:cxn ang="T10">
                  <a:pos x="T4" y="T5"/>
                </a:cxn>
                <a:cxn ang="T11">
                  <a:pos x="T6" y="T7"/>
                </a:cxn>
              </a:cxnLst>
              <a:rect l="T12" t="T13" r="T14" b="T15"/>
              <a:pathLst>
                <a:path w="28" h="29">
                  <a:moveTo>
                    <a:pt x="14" y="0"/>
                  </a:moveTo>
                  <a:lnTo>
                    <a:pt x="28" y="29"/>
                  </a:lnTo>
                  <a:lnTo>
                    <a:pt x="0" y="29"/>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25" name="Freeform 76"/>
            <p:cNvSpPr>
              <a:spLocks/>
            </p:cNvSpPr>
            <p:nvPr/>
          </p:nvSpPr>
          <p:spPr bwMode="auto">
            <a:xfrm>
              <a:off x="4928" y="1267"/>
              <a:ext cx="28" cy="28"/>
            </a:xfrm>
            <a:custGeom>
              <a:avLst/>
              <a:gdLst>
                <a:gd name="T0" fmla="*/ 14 w 28"/>
                <a:gd name="T1" fmla="*/ 0 h 28"/>
                <a:gd name="T2" fmla="*/ 28 w 28"/>
                <a:gd name="T3" fmla="*/ 28 h 28"/>
                <a:gd name="T4" fmla="*/ 0 w 28"/>
                <a:gd name="T5" fmla="*/ 28 h 28"/>
                <a:gd name="T6" fmla="*/ 14 w 28"/>
                <a:gd name="T7" fmla="*/ 0 h 28"/>
                <a:gd name="T8" fmla="*/ 0 60000 65536"/>
                <a:gd name="T9" fmla="*/ 0 60000 65536"/>
                <a:gd name="T10" fmla="*/ 0 60000 65536"/>
                <a:gd name="T11" fmla="*/ 0 60000 65536"/>
                <a:gd name="T12" fmla="*/ 0 w 28"/>
                <a:gd name="T13" fmla="*/ 0 h 28"/>
                <a:gd name="T14" fmla="*/ 28 w 28"/>
                <a:gd name="T15" fmla="*/ 28 h 28"/>
              </a:gdLst>
              <a:ahLst/>
              <a:cxnLst>
                <a:cxn ang="T8">
                  <a:pos x="T0" y="T1"/>
                </a:cxn>
                <a:cxn ang="T9">
                  <a:pos x="T2" y="T3"/>
                </a:cxn>
                <a:cxn ang="T10">
                  <a:pos x="T4" y="T5"/>
                </a:cxn>
                <a:cxn ang="T11">
                  <a:pos x="T6" y="T7"/>
                </a:cxn>
              </a:cxnLst>
              <a:rect l="T12" t="T13" r="T14" b="T15"/>
              <a:pathLst>
                <a:path w="28" h="28">
                  <a:moveTo>
                    <a:pt x="14" y="0"/>
                  </a:moveTo>
                  <a:lnTo>
                    <a:pt x="28" y="28"/>
                  </a:lnTo>
                  <a:lnTo>
                    <a:pt x="0" y="28"/>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26" name="Freeform 77"/>
            <p:cNvSpPr>
              <a:spLocks/>
            </p:cNvSpPr>
            <p:nvPr/>
          </p:nvSpPr>
          <p:spPr bwMode="auto">
            <a:xfrm>
              <a:off x="5133" y="1139"/>
              <a:ext cx="28" cy="28"/>
            </a:xfrm>
            <a:custGeom>
              <a:avLst/>
              <a:gdLst>
                <a:gd name="T0" fmla="*/ 14 w 28"/>
                <a:gd name="T1" fmla="*/ 0 h 28"/>
                <a:gd name="T2" fmla="*/ 28 w 28"/>
                <a:gd name="T3" fmla="*/ 28 h 28"/>
                <a:gd name="T4" fmla="*/ 0 w 28"/>
                <a:gd name="T5" fmla="*/ 28 h 28"/>
                <a:gd name="T6" fmla="*/ 14 w 28"/>
                <a:gd name="T7" fmla="*/ 0 h 28"/>
                <a:gd name="T8" fmla="*/ 0 60000 65536"/>
                <a:gd name="T9" fmla="*/ 0 60000 65536"/>
                <a:gd name="T10" fmla="*/ 0 60000 65536"/>
                <a:gd name="T11" fmla="*/ 0 60000 65536"/>
                <a:gd name="T12" fmla="*/ 0 w 28"/>
                <a:gd name="T13" fmla="*/ 0 h 28"/>
                <a:gd name="T14" fmla="*/ 28 w 28"/>
                <a:gd name="T15" fmla="*/ 28 h 28"/>
              </a:gdLst>
              <a:ahLst/>
              <a:cxnLst>
                <a:cxn ang="T8">
                  <a:pos x="T0" y="T1"/>
                </a:cxn>
                <a:cxn ang="T9">
                  <a:pos x="T2" y="T3"/>
                </a:cxn>
                <a:cxn ang="T10">
                  <a:pos x="T4" y="T5"/>
                </a:cxn>
                <a:cxn ang="T11">
                  <a:pos x="T6" y="T7"/>
                </a:cxn>
              </a:cxnLst>
              <a:rect l="T12" t="T13" r="T14" b="T15"/>
              <a:pathLst>
                <a:path w="28" h="28">
                  <a:moveTo>
                    <a:pt x="14" y="0"/>
                  </a:moveTo>
                  <a:lnTo>
                    <a:pt x="28" y="28"/>
                  </a:lnTo>
                  <a:lnTo>
                    <a:pt x="0" y="28"/>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27" name="Rectangle 78"/>
            <p:cNvSpPr>
              <a:spLocks noChangeArrowheads="1"/>
            </p:cNvSpPr>
            <p:nvPr/>
          </p:nvSpPr>
          <p:spPr bwMode="auto">
            <a:xfrm>
              <a:off x="3059" y="1934"/>
              <a:ext cx="62"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5.1</a:t>
              </a:r>
              <a:endParaRPr lang="en-US" altLang="ja-JP" sz="1200">
                <a:solidFill>
                  <a:prstClr val="black"/>
                </a:solidFill>
              </a:endParaRPr>
            </a:p>
          </p:txBody>
        </p:sp>
        <p:sp>
          <p:nvSpPr>
            <p:cNvPr id="36928" name="Rectangle 79"/>
            <p:cNvSpPr>
              <a:spLocks noChangeArrowheads="1"/>
            </p:cNvSpPr>
            <p:nvPr/>
          </p:nvSpPr>
          <p:spPr bwMode="auto">
            <a:xfrm>
              <a:off x="3261" y="1908"/>
              <a:ext cx="62" cy="61"/>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6.5</a:t>
              </a:r>
              <a:endParaRPr lang="en-US" altLang="ja-JP" sz="1200">
                <a:solidFill>
                  <a:prstClr val="black"/>
                </a:solidFill>
              </a:endParaRPr>
            </a:p>
          </p:txBody>
        </p:sp>
        <p:sp>
          <p:nvSpPr>
            <p:cNvPr id="36929" name="Rectangle 80"/>
            <p:cNvSpPr>
              <a:spLocks noChangeArrowheads="1"/>
            </p:cNvSpPr>
            <p:nvPr/>
          </p:nvSpPr>
          <p:spPr bwMode="auto">
            <a:xfrm>
              <a:off x="3466" y="1866"/>
              <a:ext cx="62"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8.6</a:t>
              </a:r>
              <a:endParaRPr lang="en-US" altLang="ja-JP" sz="1200">
                <a:solidFill>
                  <a:prstClr val="black"/>
                </a:solidFill>
              </a:endParaRPr>
            </a:p>
          </p:txBody>
        </p:sp>
        <p:sp>
          <p:nvSpPr>
            <p:cNvPr id="36930" name="Rectangle 81"/>
            <p:cNvSpPr>
              <a:spLocks noChangeArrowheads="1"/>
            </p:cNvSpPr>
            <p:nvPr/>
          </p:nvSpPr>
          <p:spPr bwMode="auto">
            <a:xfrm>
              <a:off x="3671" y="1877"/>
              <a:ext cx="62"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8.0</a:t>
              </a:r>
              <a:endParaRPr lang="en-US" altLang="ja-JP" sz="1200">
                <a:solidFill>
                  <a:prstClr val="black"/>
                </a:solidFill>
              </a:endParaRPr>
            </a:p>
          </p:txBody>
        </p:sp>
        <p:sp>
          <p:nvSpPr>
            <p:cNvPr id="36931" name="Rectangle 82"/>
            <p:cNvSpPr>
              <a:spLocks noChangeArrowheads="1"/>
            </p:cNvSpPr>
            <p:nvPr/>
          </p:nvSpPr>
          <p:spPr bwMode="auto">
            <a:xfrm>
              <a:off x="3876" y="1871"/>
              <a:ext cx="62" cy="61"/>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8.3</a:t>
              </a:r>
              <a:endParaRPr lang="en-US" altLang="ja-JP" sz="1200">
                <a:solidFill>
                  <a:prstClr val="black"/>
                </a:solidFill>
              </a:endParaRPr>
            </a:p>
          </p:txBody>
        </p:sp>
        <p:sp>
          <p:nvSpPr>
            <p:cNvPr id="36932" name="Rectangle 83"/>
            <p:cNvSpPr>
              <a:spLocks noChangeArrowheads="1"/>
            </p:cNvSpPr>
            <p:nvPr/>
          </p:nvSpPr>
          <p:spPr bwMode="auto">
            <a:xfrm>
              <a:off x="4079" y="1871"/>
              <a:ext cx="62" cy="61"/>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8.4</a:t>
              </a:r>
              <a:endParaRPr lang="en-US" altLang="ja-JP" sz="1200">
                <a:solidFill>
                  <a:prstClr val="black"/>
                </a:solidFill>
              </a:endParaRPr>
            </a:p>
          </p:txBody>
        </p:sp>
        <p:sp>
          <p:nvSpPr>
            <p:cNvPr id="36933" name="Rectangle 84"/>
            <p:cNvSpPr>
              <a:spLocks noChangeArrowheads="1"/>
            </p:cNvSpPr>
            <p:nvPr/>
          </p:nvSpPr>
          <p:spPr bwMode="auto">
            <a:xfrm>
              <a:off x="4264" y="1831"/>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10.3</a:t>
              </a:r>
              <a:endParaRPr lang="en-US" altLang="ja-JP" sz="1200">
                <a:solidFill>
                  <a:prstClr val="black"/>
                </a:solidFill>
              </a:endParaRPr>
            </a:p>
          </p:txBody>
        </p:sp>
        <p:sp>
          <p:nvSpPr>
            <p:cNvPr id="36934" name="Rectangle 85"/>
            <p:cNvSpPr>
              <a:spLocks noChangeArrowheads="1"/>
            </p:cNvSpPr>
            <p:nvPr/>
          </p:nvSpPr>
          <p:spPr bwMode="auto">
            <a:xfrm>
              <a:off x="4469" y="1737"/>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15.1</a:t>
              </a:r>
              <a:endParaRPr lang="en-US" altLang="ja-JP" sz="1200">
                <a:solidFill>
                  <a:prstClr val="black"/>
                </a:solidFill>
              </a:endParaRPr>
            </a:p>
          </p:txBody>
        </p:sp>
        <p:sp>
          <p:nvSpPr>
            <p:cNvPr id="36935" name="Rectangle 86"/>
            <p:cNvSpPr>
              <a:spLocks noChangeArrowheads="1"/>
            </p:cNvSpPr>
            <p:nvPr/>
          </p:nvSpPr>
          <p:spPr bwMode="auto">
            <a:xfrm>
              <a:off x="4674" y="1700"/>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17.0</a:t>
              </a:r>
              <a:endParaRPr lang="en-US" altLang="ja-JP" sz="1200">
                <a:solidFill>
                  <a:prstClr val="black"/>
                </a:solidFill>
              </a:endParaRPr>
            </a:p>
          </p:txBody>
        </p:sp>
        <p:sp>
          <p:nvSpPr>
            <p:cNvPr id="36936" name="Rectangle 87"/>
            <p:cNvSpPr>
              <a:spLocks noChangeArrowheads="1"/>
            </p:cNvSpPr>
            <p:nvPr/>
          </p:nvSpPr>
          <p:spPr bwMode="auto">
            <a:xfrm>
              <a:off x="4877" y="1629"/>
              <a:ext cx="88" cy="61"/>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20.6</a:t>
              </a:r>
              <a:endParaRPr lang="en-US" altLang="ja-JP" sz="1200">
                <a:solidFill>
                  <a:prstClr val="black"/>
                </a:solidFill>
              </a:endParaRPr>
            </a:p>
          </p:txBody>
        </p:sp>
        <p:sp>
          <p:nvSpPr>
            <p:cNvPr id="36937" name="Rectangle 88"/>
            <p:cNvSpPr>
              <a:spLocks noChangeArrowheads="1"/>
            </p:cNvSpPr>
            <p:nvPr/>
          </p:nvSpPr>
          <p:spPr bwMode="auto">
            <a:xfrm>
              <a:off x="5082" y="1581"/>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23.1</a:t>
              </a:r>
              <a:endParaRPr lang="en-US" altLang="ja-JP" sz="1200">
                <a:solidFill>
                  <a:prstClr val="black"/>
                </a:solidFill>
              </a:endParaRPr>
            </a:p>
          </p:txBody>
        </p:sp>
        <p:sp>
          <p:nvSpPr>
            <p:cNvPr id="36938" name="Rectangle 89"/>
            <p:cNvSpPr>
              <a:spLocks noChangeArrowheads="1"/>
            </p:cNvSpPr>
            <p:nvPr/>
          </p:nvSpPr>
          <p:spPr bwMode="auto">
            <a:xfrm>
              <a:off x="3039" y="1754"/>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1.0%</a:t>
              </a:r>
              <a:endParaRPr lang="en-US" altLang="ja-JP" sz="1200">
                <a:solidFill>
                  <a:prstClr val="black"/>
                </a:solidFill>
              </a:endParaRPr>
            </a:p>
          </p:txBody>
        </p:sp>
        <p:sp>
          <p:nvSpPr>
            <p:cNvPr id="36939" name="Rectangle 90"/>
            <p:cNvSpPr>
              <a:spLocks noChangeArrowheads="1"/>
            </p:cNvSpPr>
            <p:nvPr/>
          </p:nvSpPr>
          <p:spPr bwMode="auto">
            <a:xfrm>
              <a:off x="3244" y="1700"/>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1.3%</a:t>
              </a:r>
              <a:endParaRPr lang="en-US" altLang="ja-JP" sz="1200">
                <a:solidFill>
                  <a:prstClr val="black"/>
                </a:solidFill>
              </a:endParaRPr>
            </a:p>
          </p:txBody>
        </p:sp>
        <p:sp>
          <p:nvSpPr>
            <p:cNvPr id="36940" name="Rectangle 91"/>
            <p:cNvSpPr>
              <a:spLocks noChangeArrowheads="1"/>
            </p:cNvSpPr>
            <p:nvPr/>
          </p:nvSpPr>
          <p:spPr bwMode="auto">
            <a:xfrm>
              <a:off x="3446" y="1618"/>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1.7%</a:t>
              </a:r>
              <a:endParaRPr lang="en-US" altLang="ja-JP" sz="1200">
                <a:solidFill>
                  <a:prstClr val="black"/>
                </a:solidFill>
              </a:endParaRPr>
            </a:p>
          </p:txBody>
        </p:sp>
        <p:sp>
          <p:nvSpPr>
            <p:cNvPr id="36941" name="Rectangle 92"/>
            <p:cNvSpPr>
              <a:spLocks noChangeArrowheads="1"/>
            </p:cNvSpPr>
            <p:nvPr/>
          </p:nvSpPr>
          <p:spPr bwMode="auto">
            <a:xfrm>
              <a:off x="3651" y="1638"/>
              <a:ext cx="88" cy="61"/>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1.6%</a:t>
              </a:r>
              <a:endParaRPr lang="en-US" altLang="ja-JP" sz="1200">
                <a:solidFill>
                  <a:prstClr val="black"/>
                </a:solidFill>
              </a:endParaRPr>
            </a:p>
          </p:txBody>
        </p:sp>
        <p:sp>
          <p:nvSpPr>
            <p:cNvPr id="36942" name="Rectangle 93"/>
            <p:cNvSpPr>
              <a:spLocks noChangeArrowheads="1"/>
            </p:cNvSpPr>
            <p:nvPr/>
          </p:nvSpPr>
          <p:spPr bwMode="auto">
            <a:xfrm>
              <a:off x="3856" y="1623"/>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1.7%</a:t>
              </a:r>
              <a:endParaRPr lang="en-US" altLang="ja-JP" sz="1200">
                <a:solidFill>
                  <a:prstClr val="black"/>
                </a:solidFill>
              </a:endParaRPr>
            </a:p>
          </p:txBody>
        </p:sp>
        <p:sp>
          <p:nvSpPr>
            <p:cNvPr id="36943" name="Rectangle 94"/>
            <p:cNvSpPr>
              <a:spLocks noChangeArrowheads="1"/>
            </p:cNvSpPr>
            <p:nvPr/>
          </p:nvSpPr>
          <p:spPr bwMode="auto">
            <a:xfrm>
              <a:off x="4062" y="1623"/>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1.7%</a:t>
              </a:r>
              <a:endParaRPr lang="en-US" altLang="ja-JP" sz="1200">
                <a:solidFill>
                  <a:prstClr val="black"/>
                </a:solidFill>
              </a:endParaRPr>
            </a:p>
          </p:txBody>
        </p:sp>
        <p:sp>
          <p:nvSpPr>
            <p:cNvPr id="36944" name="Rectangle 95"/>
            <p:cNvSpPr>
              <a:spLocks noChangeArrowheads="1"/>
            </p:cNvSpPr>
            <p:nvPr/>
          </p:nvSpPr>
          <p:spPr bwMode="auto">
            <a:xfrm>
              <a:off x="4264" y="1549"/>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2.1%</a:t>
              </a:r>
              <a:endParaRPr lang="en-US" altLang="ja-JP" sz="1200">
                <a:solidFill>
                  <a:prstClr val="black"/>
                </a:solidFill>
              </a:endParaRPr>
            </a:p>
          </p:txBody>
        </p:sp>
        <p:sp>
          <p:nvSpPr>
            <p:cNvPr id="36945" name="Rectangle 96"/>
            <p:cNvSpPr>
              <a:spLocks noChangeArrowheads="1"/>
            </p:cNvSpPr>
            <p:nvPr/>
          </p:nvSpPr>
          <p:spPr bwMode="auto">
            <a:xfrm>
              <a:off x="4469" y="1361"/>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3.0%</a:t>
              </a:r>
              <a:endParaRPr lang="en-US" altLang="ja-JP" sz="1200">
                <a:solidFill>
                  <a:prstClr val="black"/>
                </a:solidFill>
              </a:endParaRPr>
            </a:p>
          </p:txBody>
        </p:sp>
        <p:sp>
          <p:nvSpPr>
            <p:cNvPr id="36946" name="Rectangle 97"/>
            <p:cNvSpPr>
              <a:spLocks noChangeArrowheads="1"/>
            </p:cNvSpPr>
            <p:nvPr/>
          </p:nvSpPr>
          <p:spPr bwMode="auto">
            <a:xfrm>
              <a:off x="4674" y="1298"/>
              <a:ext cx="88" cy="62"/>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3.3%</a:t>
              </a:r>
              <a:endParaRPr lang="en-US" altLang="ja-JP" sz="1200">
                <a:solidFill>
                  <a:prstClr val="black"/>
                </a:solidFill>
              </a:endParaRPr>
            </a:p>
          </p:txBody>
        </p:sp>
        <p:sp>
          <p:nvSpPr>
            <p:cNvPr id="36947" name="Rectangle 98"/>
            <p:cNvSpPr>
              <a:spLocks noChangeArrowheads="1"/>
            </p:cNvSpPr>
            <p:nvPr/>
          </p:nvSpPr>
          <p:spPr bwMode="auto">
            <a:xfrm>
              <a:off x="4877" y="1167"/>
              <a:ext cx="88" cy="61"/>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4.0%</a:t>
              </a:r>
              <a:endParaRPr lang="en-US" altLang="ja-JP" sz="1200">
                <a:solidFill>
                  <a:prstClr val="black"/>
                </a:solidFill>
              </a:endParaRPr>
            </a:p>
          </p:txBody>
        </p:sp>
        <p:sp>
          <p:nvSpPr>
            <p:cNvPr id="36948" name="Rectangle 99"/>
            <p:cNvSpPr>
              <a:spLocks noChangeArrowheads="1"/>
            </p:cNvSpPr>
            <p:nvPr/>
          </p:nvSpPr>
          <p:spPr bwMode="auto">
            <a:xfrm>
              <a:off x="5082" y="1039"/>
              <a:ext cx="88" cy="61"/>
            </a:xfrm>
            <a:prstGeom prst="rect">
              <a:avLst/>
            </a:prstGeom>
            <a:noFill/>
            <a:ln w="9525">
              <a:noFill/>
              <a:miter lim="800000"/>
              <a:headEnd/>
              <a:tailEnd/>
            </a:ln>
          </p:spPr>
          <p:txBody>
            <a:bodyPr wrap="none" lIns="0" tIns="0" rIns="0" bIns="0">
              <a:spAutoFit/>
            </a:bodyPr>
            <a:lstStyle/>
            <a:p>
              <a:r>
                <a:rPr lang="en-US" altLang="ja-JP" sz="1200">
                  <a:solidFill>
                    <a:srgbClr val="000000"/>
                  </a:solidFill>
                  <a:latin typeface="ＭＳ Ｐゴシック" charset="-128"/>
                </a:rPr>
                <a:t>4.6%</a:t>
              </a:r>
              <a:endParaRPr lang="en-US" altLang="ja-JP" sz="1200">
                <a:solidFill>
                  <a:prstClr val="black"/>
                </a:solidFill>
              </a:endParaRPr>
            </a:p>
          </p:txBody>
        </p:sp>
        <p:sp>
          <p:nvSpPr>
            <p:cNvPr id="36949" name="Rectangle 100"/>
            <p:cNvSpPr>
              <a:spLocks noChangeArrowheads="1"/>
            </p:cNvSpPr>
            <p:nvPr/>
          </p:nvSpPr>
          <p:spPr bwMode="auto">
            <a:xfrm>
              <a:off x="2899" y="2037"/>
              <a:ext cx="3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0</a:t>
              </a:r>
              <a:endParaRPr lang="en-US" altLang="ja-JP" sz="1400">
                <a:solidFill>
                  <a:prstClr val="black"/>
                </a:solidFill>
              </a:endParaRPr>
            </a:p>
          </p:txBody>
        </p:sp>
        <p:sp>
          <p:nvSpPr>
            <p:cNvPr id="36950" name="Rectangle 101"/>
            <p:cNvSpPr>
              <a:spLocks noChangeArrowheads="1"/>
            </p:cNvSpPr>
            <p:nvPr/>
          </p:nvSpPr>
          <p:spPr bwMode="auto">
            <a:xfrm>
              <a:off x="2899" y="1840"/>
              <a:ext cx="3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5</a:t>
              </a:r>
              <a:endParaRPr lang="en-US" altLang="ja-JP" sz="1400">
                <a:solidFill>
                  <a:prstClr val="black"/>
                </a:solidFill>
              </a:endParaRPr>
            </a:p>
          </p:txBody>
        </p:sp>
        <p:sp>
          <p:nvSpPr>
            <p:cNvPr id="36951" name="Rectangle 102"/>
            <p:cNvSpPr>
              <a:spLocks noChangeArrowheads="1"/>
            </p:cNvSpPr>
            <p:nvPr/>
          </p:nvSpPr>
          <p:spPr bwMode="auto">
            <a:xfrm>
              <a:off x="2859" y="1640"/>
              <a:ext cx="6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10</a:t>
              </a:r>
              <a:endParaRPr lang="en-US" altLang="ja-JP" sz="1400">
                <a:solidFill>
                  <a:prstClr val="black"/>
                </a:solidFill>
              </a:endParaRPr>
            </a:p>
          </p:txBody>
        </p:sp>
        <p:sp>
          <p:nvSpPr>
            <p:cNvPr id="36952" name="Rectangle 103"/>
            <p:cNvSpPr>
              <a:spLocks noChangeArrowheads="1"/>
            </p:cNvSpPr>
            <p:nvPr/>
          </p:nvSpPr>
          <p:spPr bwMode="auto">
            <a:xfrm>
              <a:off x="2859" y="1444"/>
              <a:ext cx="6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15</a:t>
              </a:r>
              <a:endParaRPr lang="en-US" altLang="ja-JP" sz="1400">
                <a:solidFill>
                  <a:prstClr val="black"/>
                </a:solidFill>
              </a:endParaRPr>
            </a:p>
          </p:txBody>
        </p:sp>
        <p:sp>
          <p:nvSpPr>
            <p:cNvPr id="36953" name="Rectangle 104"/>
            <p:cNvSpPr>
              <a:spLocks noChangeArrowheads="1"/>
            </p:cNvSpPr>
            <p:nvPr/>
          </p:nvSpPr>
          <p:spPr bwMode="auto">
            <a:xfrm>
              <a:off x="2859" y="1244"/>
              <a:ext cx="6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a:t>
              </a:r>
              <a:endParaRPr lang="en-US" altLang="ja-JP" sz="1400">
                <a:solidFill>
                  <a:prstClr val="black"/>
                </a:solidFill>
              </a:endParaRPr>
            </a:p>
          </p:txBody>
        </p:sp>
        <p:sp>
          <p:nvSpPr>
            <p:cNvPr id="36954" name="Rectangle 105"/>
            <p:cNvSpPr>
              <a:spLocks noChangeArrowheads="1"/>
            </p:cNvSpPr>
            <p:nvPr/>
          </p:nvSpPr>
          <p:spPr bwMode="auto">
            <a:xfrm>
              <a:off x="2859" y="1047"/>
              <a:ext cx="6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25</a:t>
              </a:r>
              <a:endParaRPr lang="en-US" altLang="ja-JP" sz="1400">
                <a:solidFill>
                  <a:prstClr val="black"/>
                </a:solidFill>
              </a:endParaRPr>
            </a:p>
          </p:txBody>
        </p:sp>
        <p:sp>
          <p:nvSpPr>
            <p:cNvPr id="36955" name="Rectangle 106"/>
            <p:cNvSpPr>
              <a:spLocks noChangeArrowheads="1"/>
            </p:cNvSpPr>
            <p:nvPr/>
          </p:nvSpPr>
          <p:spPr bwMode="auto">
            <a:xfrm>
              <a:off x="3024"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1998</a:t>
              </a:r>
              <a:endParaRPr lang="en-US" altLang="ja-JP" sz="1400">
                <a:solidFill>
                  <a:prstClr val="black"/>
                </a:solidFill>
              </a:endParaRPr>
            </a:p>
          </p:txBody>
        </p:sp>
        <p:sp>
          <p:nvSpPr>
            <p:cNvPr id="36956" name="Rectangle 107"/>
            <p:cNvSpPr>
              <a:spLocks noChangeArrowheads="1"/>
            </p:cNvSpPr>
            <p:nvPr/>
          </p:nvSpPr>
          <p:spPr bwMode="auto">
            <a:xfrm>
              <a:off x="3230"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1999</a:t>
              </a:r>
              <a:endParaRPr lang="en-US" altLang="ja-JP" sz="1400">
                <a:solidFill>
                  <a:prstClr val="black"/>
                </a:solidFill>
              </a:endParaRPr>
            </a:p>
          </p:txBody>
        </p:sp>
        <p:sp>
          <p:nvSpPr>
            <p:cNvPr id="36957" name="Rectangle 108"/>
            <p:cNvSpPr>
              <a:spLocks noChangeArrowheads="1"/>
            </p:cNvSpPr>
            <p:nvPr/>
          </p:nvSpPr>
          <p:spPr bwMode="auto">
            <a:xfrm>
              <a:off x="3432"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2000</a:t>
              </a:r>
              <a:endParaRPr lang="en-US" altLang="ja-JP" sz="1400">
                <a:solidFill>
                  <a:prstClr val="black"/>
                </a:solidFill>
              </a:endParaRPr>
            </a:p>
          </p:txBody>
        </p:sp>
        <p:sp>
          <p:nvSpPr>
            <p:cNvPr id="36958" name="Rectangle 109"/>
            <p:cNvSpPr>
              <a:spLocks noChangeArrowheads="1"/>
            </p:cNvSpPr>
            <p:nvPr/>
          </p:nvSpPr>
          <p:spPr bwMode="auto">
            <a:xfrm>
              <a:off x="3637"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2001</a:t>
              </a:r>
              <a:endParaRPr lang="en-US" altLang="ja-JP" sz="1400">
                <a:solidFill>
                  <a:prstClr val="black"/>
                </a:solidFill>
              </a:endParaRPr>
            </a:p>
          </p:txBody>
        </p:sp>
        <p:sp>
          <p:nvSpPr>
            <p:cNvPr id="36959" name="Rectangle 110"/>
            <p:cNvSpPr>
              <a:spLocks noChangeArrowheads="1"/>
            </p:cNvSpPr>
            <p:nvPr/>
          </p:nvSpPr>
          <p:spPr bwMode="auto">
            <a:xfrm>
              <a:off x="3842"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2002</a:t>
              </a:r>
              <a:endParaRPr lang="en-US" altLang="ja-JP" sz="1400">
                <a:solidFill>
                  <a:prstClr val="black"/>
                </a:solidFill>
              </a:endParaRPr>
            </a:p>
          </p:txBody>
        </p:sp>
        <p:sp>
          <p:nvSpPr>
            <p:cNvPr id="36960" name="Rectangle 111"/>
            <p:cNvSpPr>
              <a:spLocks noChangeArrowheads="1"/>
            </p:cNvSpPr>
            <p:nvPr/>
          </p:nvSpPr>
          <p:spPr bwMode="auto">
            <a:xfrm>
              <a:off x="4047"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2003</a:t>
              </a:r>
              <a:endParaRPr lang="en-US" altLang="ja-JP" sz="1400">
                <a:solidFill>
                  <a:prstClr val="black"/>
                </a:solidFill>
              </a:endParaRPr>
            </a:p>
          </p:txBody>
        </p:sp>
        <p:sp>
          <p:nvSpPr>
            <p:cNvPr id="36961" name="Rectangle 112"/>
            <p:cNvSpPr>
              <a:spLocks noChangeArrowheads="1"/>
            </p:cNvSpPr>
            <p:nvPr/>
          </p:nvSpPr>
          <p:spPr bwMode="auto">
            <a:xfrm>
              <a:off x="4250"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2004</a:t>
              </a:r>
              <a:endParaRPr lang="en-US" altLang="ja-JP" sz="1400">
                <a:solidFill>
                  <a:prstClr val="black"/>
                </a:solidFill>
              </a:endParaRPr>
            </a:p>
          </p:txBody>
        </p:sp>
        <p:sp>
          <p:nvSpPr>
            <p:cNvPr id="36962" name="Rectangle 113"/>
            <p:cNvSpPr>
              <a:spLocks noChangeArrowheads="1"/>
            </p:cNvSpPr>
            <p:nvPr/>
          </p:nvSpPr>
          <p:spPr bwMode="auto">
            <a:xfrm>
              <a:off x="4455"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2005</a:t>
              </a:r>
              <a:endParaRPr lang="en-US" altLang="ja-JP" sz="1400">
                <a:solidFill>
                  <a:prstClr val="black"/>
                </a:solidFill>
              </a:endParaRPr>
            </a:p>
          </p:txBody>
        </p:sp>
        <p:sp>
          <p:nvSpPr>
            <p:cNvPr id="36963" name="Rectangle 114"/>
            <p:cNvSpPr>
              <a:spLocks noChangeArrowheads="1"/>
            </p:cNvSpPr>
            <p:nvPr/>
          </p:nvSpPr>
          <p:spPr bwMode="auto">
            <a:xfrm>
              <a:off x="4660"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2006</a:t>
              </a:r>
              <a:endParaRPr lang="en-US" altLang="ja-JP" sz="1400">
                <a:solidFill>
                  <a:prstClr val="black"/>
                </a:solidFill>
              </a:endParaRPr>
            </a:p>
          </p:txBody>
        </p:sp>
        <p:sp>
          <p:nvSpPr>
            <p:cNvPr id="36964" name="Rectangle 115"/>
            <p:cNvSpPr>
              <a:spLocks noChangeArrowheads="1"/>
            </p:cNvSpPr>
            <p:nvPr/>
          </p:nvSpPr>
          <p:spPr bwMode="auto">
            <a:xfrm>
              <a:off x="4862"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2007</a:t>
              </a:r>
              <a:endParaRPr lang="en-US" altLang="ja-JP" sz="1400">
                <a:solidFill>
                  <a:prstClr val="black"/>
                </a:solidFill>
              </a:endParaRPr>
            </a:p>
          </p:txBody>
        </p:sp>
        <p:sp>
          <p:nvSpPr>
            <p:cNvPr id="36965" name="Rectangle 116"/>
            <p:cNvSpPr>
              <a:spLocks noChangeArrowheads="1"/>
            </p:cNvSpPr>
            <p:nvPr/>
          </p:nvSpPr>
          <p:spPr bwMode="auto">
            <a:xfrm>
              <a:off x="5067" y="2145"/>
              <a:ext cx="12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2008</a:t>
              </a:r>
              <a:endParaRPr lang="en-US" altLang="ja-JP" sz="1400">
                <a:solidFill>
                  <a:prstClr val="black"/>
                </a:solidFill>
              </a:endParaRPr>
            </a:p>
          </p:txBody>
        </p:sp>
        <p:sp>
          <p:nvSpPr>
            <p:cNvPr id="36966" name="Rectangle 117"/>
            <p:cNvSpPr>
              <a:spLocks noChangeArrowheads="1"/>
            </p:cNvSpPr>
            <p:nvPr/>
          </p:nvSpPr>
          <p:spPr bwMode="auto">
            <a:xfrm>
              <a:off x="5312" y="2037"/>
              <a:ext cx="6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0%</a:t>
              </a:r>
              <a:endParaRPr lang="en-US" altLang="ja-JP" sz="1400">
                <a:solidFill>
                  <a:prstClr val="black"/>
                </a:solidFill>
              </a:endParaRPr>
            </a:p>
          </p:txBody>
        </p:sp>
        <p:sp>
          <p:nvSpPr>
            <p:cNvPr id="36967" name="Rectangle 118"/>
            <p:cNvSpPr>
              <a:spLocks noChangeArrowheads="1"/>
            </p:cNvSpPr>
            <p:nvPr/>
          </p:nvSpPr>
          <p:spPr bwMode="auto">
            <a:xfrm>
              <a:off x="5312" y="1840"/>
              <a:ext cx="6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1%</a:t>
              </a:r>
              <a:endParaRPr lang="en-US" altLang="ja-JP" sz="1400">
                <a:solidFill>
                  <a:prstClr val="black"/>
                </a:solidFill>
              </a:endParaRPr>
            </a:p>
          </p:txBody>
        </p:sp>
        <p:sp>
          <p:nvSpPr>
            <p:cNvPr id="36968" name="Rectangle 119"/>
            <p:cNvSpPr>
              <a:spLocks noChangeArrowheads="1"/>
            </p:cNvSpPr>
            <p:nvPr/>
          </p:nvSpPr>
          <p:spPr bwMode="auto">
            <a:xfrm>
              <a:off x="5312" y="1640"/>
              <a:ext cx="6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2%</a:t>
              </a:r>
              <a:endParaRPr lang="en-US" altLang="ja-JP" sz="1400">
                <a:solidFill>
                  <a:prstClr val="black"/>
                </a:solidFill>
              </a:endParaRPr>
            </a:p>
          </p:txBody>
        </p:sp>
        <p:sp>
          <p:nvSpPr>
            <p:cNvPr id="36969" name="Rectangle 120"/>
            <p:cNvSpPr>
              <a:spLocks noChangeArrowheads="1"/>
            </p:cNvSpPr>
            <p:nvPr/>
          </p:nvSpPr>
          <p:spPr bwMode="auto">
            <a:xfrm>
              <a:off x="5312" y="1444"/>
              <a:ext cx="60" cy="72"/>
            </a:xfrm>
            <a:prstGeom prst="rect">
              <a:avLst/>
            </a:prstGeom>
            <a:noFill/>
            <a:ln w="9525">
              <a:noFill/>
              <a:miter lim="800000"/>
              <a:headEnd/>
              <a:tailEnd/>
            </a:ln>
          </p:spPr>
          <p:txBody>
            <a:bodyPr wrap="none" lIns="0" tIns="0" rIns="0" bIns="0">
              <a:spAutoFit/>
            </a:bodyPr>
            <a:lstStyle/>
            <a:p>
              <a:r>
                <a:rPr lang="en-US" altLang="ja-JP" sz="1400" dirty="0">
                  <a:solidFill>
                    <a:srgbClr val="000000"/>
                  </a:solidFill>
                  <a:latin typeface="ＭＳ Ｐゴシック" charset="-128"/>
                </a:rPr>
                <a:t>3%</a:t>
              </a:r>
              <a:endParaRPr lang="en-US" altLang="ja-JP" sz="1400" dirty="0">
                <a:solidFill>
                  <a:prstClr val="black"/>
                </a:solidFill>
              </a:endParaRPr>
            </a:p>
          </p:txBody>
        </p:sp>
        <p:sp>
          <p:nvSpPr>
            <p:cNvPr id="36970" name="Rectangle 121"/>
            <p:cNvSpPr>
              <a:spLocks noChangeArrowheads="1"/>
            </p:cNvSpPr>
            <p:nvPr/>
          </p:nvSpPr>
          <p:spPr bwMode="auto">
            <a:xfrm>
              <a:off x="5312" y="1244"/>
              <a:ext cx="6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4%</a:t>
              </a:r>
              <a:endParaRPr lang="en-US" altLang="ja-JP" sz="1400">
                <a:solidFill>
                  <a:prstClr val="black"/>
                </a:solidFill>
              </a:endParaRPr>
            </a:p>
          </p:txBody>
        </p:sp>
        <p:sp>
          <p:nvSpPr>
            <p:cNvPr id="36971" name="Rectangle 122"/>
            <p:cNvSpPr>
              <a:spLocks noChangeArrowheads="1"/>
            </p:cNvSpPr>
            <p:nvPr/>
          </p:nvSpPr>
          <p:spPr bwMode="auto">
            <a:xfrm>
              <a:off x="5312" y="1047"/>
              <a:ext cx="60" cy="72"/>
            </a:xfrm>
            <a:prstGeom prst="rect">
              <a:avLst/>
            </a:prstGeom>
            <a:noFill/>
            <a:ln w="9525">
              <a:noFill/>
              <a:miter lim="800000"/>
              <a:headEnd/>
              <a:tailEnd/>
            </a:ln>
          </p:spPr>
          <p:txBody>
            <a:bodyPr wrap="none" lIns="0" tIns="0" rIns="0" bIns="0">
              <a:spAutoFit/>
            </a:bodyPr>
            <a:lstStyle/>
            <a:p>
              <a:r>
                <a:rPr lang="en-US" altLang="ja-JP" sz="1400">
                  <a:solidFill>
                    <a:srgbClr val="000000"/>
                  </a:solidFill>
                  <a:latin typeface="ＭＳ Ｐゴシック" charset="-128"/>
                </a:rPr>
                <a:t>5%</a:t>
              </a:r>
              <a:endParaRPr lang="en-US" altLang="ja-JP" sz="1400">
                <a:solidFill>
                  <a:prstClr val="black"/>
                </a:solidFill>
              </a:endParaRPr>
            </a:p>
          </p:txBody>
        </p:sp>
        <p:sp>
          <p:nvSpPr>
            <p:cNvPr id="36972" name="Rectangle 123"/>
            <p:cNvSpPr>
              <a:spLocks noChangeArrowheads="1"/>
            </p:cNvSpPr>
            <p:nvPr/>
          </p:nvSpPr>
          <p:spPr bwMode="auto">
            <a:xfrm>
              <a:off x="3024" y="1116"/>
              <a:ext cx="83" cy="51"/>
            </a:xfrm>
            <a:prstGeom prst="rect">
              <a:avLst/>
            </a:prstGeom>
            <a:solidFill>
              <a:srgbClr val="FFCC99"/>
            </a:solidFill>
            <a:ln w="9525">
              <a:noFill/>
              <a:miter lim="800000"/>
              <a:headEnd/>
              <a:tailEnd/>
            </a:ln>
          </p:spPr>
          <p:txBody>
            <a:bodyPr/>
            <a:lstStyle/>
            <a:p>
              <a:endParaRPr lang="ja-JP" altLang="en-US">
                <a:solidFill>
                  <a:prstClr val="black"/>
                </a:solidFill>
              </a:endParaRPr>
            </a:p>
          </p:txBody>
        </p:sp>
        <p:sp>
          <p:nvSpPr>
            <p:cNvPr id="36973" name="Rectangle 124"/>
            <p:cNvSpPr>
              <a:spLocks noChangeArrowheads="1"/>
            </p:cNvSpPr>
            <p:nvPr/>
          </p:nvSpPr>
          <p:spPr bwMode="auto">
            <a:xfrm>
              <a:off x="3127" y="1101"/>
              <a:ext cx="1027" cy="62"/>
            </a:xfrm>
            <a:prstGeom prst="rect">
              <a:avLst/>
            </a:prstGeom>
            <a:noFill/>
            <a:ln w="9525">
              <a:noFill/>
              <a:miter lim="800000"/>
              <a:headEnd/>
              <a:tailEnd/>
            </a:ln>
          </p:spPr>
          <p:txBody>
            <a:bodyPr wrap="none" lIns="0" tIns="0" rIns="0" bIns="0">
              <a:spAutoFit/>
            </a:bodyPr>
            <a:lstStyle/>
            <a:p>
              <a:r>
                <a:rPr lang="ja-JP" altLang="en-US" sz="1200">
                  <a:solidFill>
                    <a:srgbClr val="000000"/>
                  </a:solidFill>
                  <a:latin typeface="ＭＳ Ｐゴシック" charset="-128"/>
                </a:rPr>
                <a:t>石炭、原油、</a:t>
              </a:r>
              <a:r>
                <a:rPr lang="en-US" altLang="ja-JP" sz="1200">
                  <a:solidFill>
                    <a:srgbClr val="000000"/>
                  </a:solidFill>
                  <a:latin typeface="ＭＳ Ｐゴシック" charset="-128"/>
                </a:rPr>
                <a:t>LNG</a:t>
              </a:r>
              <a:r>
                <a:rPr lang="ja-JP" altLang="en-US" sz="1200">
                  <a:solidFill>
                    <a:srgbClr val="000000"/>
                  </a:solidFill>
                  <a:latin typeface="ＭＳ Ｐゴシック" charset="-128"/>
                </a:rPr>
                <a:t>などの化石燃料輸入額（兆円）</a:t>
              </a:r>
              <a:endParaRPr lang="ja-JP" altLang="en-US" sz="1200">
                <a:solidFill>
                  <a:prstClr val="black"/>
                </a:solidFill>
              </a:endParaRPr>
            </a:p>
          </p:txBody>
        </p:sp>
        <p:sp>
          <p:nvSpPr>
            <p:cNvPr id="36974" name="Line 125"/>
            <p:cNvSpPr>
              <a:spLocks noChangeShapeType="1"/>
            </p:cNvSpPr>
            <p:nvPr/>
          </p:nvSpPr>
          <p:spPr bwMode="auto">
            <a:xfrm>
              <a:off x="3024" y="1236"/>
              <a:ext cx="83" cy="0"/>
            </a:xfrm>
            <a:prstGeom prst="line">
              <a:avLst/>
            </a:prstGeom>
            <a:noFill/>
            <a:ln w="9525">
              <a:solidFill>
                <a:srgbClr val="003300"/>
              </a:solidFill>
              <a:round/>
              <a:headEnd/>
              <a:tailEnd/>
            </a:ln>
          </p:spPr>
          <p:txBody>
            <a:bodyPr/>
            <a:lstStyle/>
            <a:p>
              <a:endParaRPr lang="ja-JP" altLang="en-US">
                <a:solidFill>
                  <a:prstClr val="black"/>
                </a:solidFill>
              </a:endParaRPr>
            </a:p>
          </p:txBody>
        </p:sp>
        <p:sp>
          <p:nvSpPr>
            <p:cNvPr id="36975" name="Freeform 126"/>
            <p:cNvSpPr>
              <a:spLocks/>
            </p:cNvSpPr>
            <p:nvPr/>
          </p:nvSpPr>
          <p:spPr bwMode="auto">
            <a:xfrm>
              <a:off x="3050" y="1221"/>
              <a:ext cx="29" cy="29"/>
            </a:xfrm>
            <a:custGeom>
              <a:avLst/>
              <a:gdLst>
                <a:gd name="T0" fmla="*/ 14 w 29"/>
                <a:gd name="T1" fmla="*/ 0 h 29"/>
                <a:gd name="T2" fmla="*/ 29 w 29"/>
                <a:gd name="T3" fmla="*/ 29 h 29"/>
                <a:gd name="T4" fmla="*/ 0 w 29"/>
                <a:gd name="T5" fmla="*/ 29 h 29"/>
                <a:gd name="T6" fmla="*/ 14 w 29"/>
                <a:gd name="T7" fmla="*/ 0 h 29"/>
                <a:gd name="T8" fmla="*/ 0 60000 65536"/>
                <a:gd name="T9" fmla="*/ 0 60000 65536"/>
                <a:gd name="T10" fmla="*/ 0 60000 65536"/>
                <a:gd name="T11" fmla="*/ 0 60000 65536"/>
                <a:gd name="T12" fmla="*/ 0 w 29"/>
                <a:gd name="T13" fmla="*/ 0 h 29"/>
                <a:gd name="T14" fmla="*/ 29 w 29"/>
                <a:gd name="T15" fmla="*/ 29 h 29"/>
              </a:gdLst>
              <a:ahLst/>
              <a:cxnLst>
                <a:cxn ang="T8">
                  <a:pos x="T0" y="T1"/>
                </a:cxn>
                <a:cxn ang="T9">
                  <a:pos x="T2" y="T3"/>
                </a:cxn>
                <a:cxn ang="T10">
                  <a:pos x="T4" y="T5"/>
                </a:cxn>
                <a:cxn ang="T11">
                  <a:pos x="T6" y="T7"/>
                </a:cxn>
              </a:cxnLst>
              <a:rect l="T12" t="T13" r="T14" b="T15"/>
              <a:pathLst>
                <a:path w="29" h="29">
                  <a:moveTo>
                    <a:pt x="14" y="0"/>
                  </a:moveTo>
                  <a:lnTo>
                    <a:pt x="29" y="29"/>
                  </a:lnTo>
                  <a:lnTo>
                    <a:pt x="0" y="29"/>
                  </a:lnTo>
                  <a:lnTo>
                    <a:pt x="14" y="0"/>
                  </a:lnTo>
                  <a:close/>
                </a:path>
              </a:pathLst>
            </a:custGeom>
            <a:solidFill>
              <a:srgbClr val="003300"/>
            </a:solidFill>
            <a:ln w="4763">
              <a:solidFill>
                <a:srgbClr val="003300"/>
              </a:solidFill>
              <a:round/>
              <a:headEnd/>
              <a:tailEnd/>
            </a:ln>
          </p:spPr>
          <p:txBody>
            <a:bodyPr/>
            <a:lstStyle/>
            <a:p>
              <a:endParaRPr lang="ja-JP" altLang="en-US">
                <a:solidFill>
                  <a:prstClr val="black"/>
                </a:solidFill>
              </a:endParaRPr>
            </a:p>
          </p:txBody>
        </p:sp>
        <p:sp>
          <p:nvSpPr>
            <p:cNvPr id="36976" name="Rectangle 127"/>
            <p:cNvSpPr>
              <a:spLocks noChangeArrowheads="1"/>
            </p:cNvSpPr>
            <p:nvPr/>
          </p:nvSpPr>
          <p:spPr bwMode="auto">
            <a:xfrm>
              <a:off x="3127" y="1196"/>
              <a:ext cx="1080" cy="62"/>
            </a:xfrm>
            <a:prstGeom prst="rect">
              <a:avLst/>
            </a:prstGeom>
            <a:noFill/>
            <a:ln w="9525">
              <a:noFill/>
              <a:miter lim="800000"/>
              <a:headEnd/>
              <a:tailEnd/>
            </a:ln>
          </p:spPr>
          <p:txBody>
            <a:bodyPr wrap="none" lIns="0" tIns="0" rIns="0" bIns="0">
              <a:spAutoFit/>
            </a:bodyPr>
            <a:lstStyle/>
            <a:p>
              <a:r>
                <a:rPr lang="ja-JP" altLang="en-US" sz="1200">
                  <a:solidFill>
                    <a:srgbClr val="000000"/>
                  </a:solidFill>
                  <a:latin typeface="ＭＳ Ｐゴシック" charset="-128"/>
                </a:rPr>
                <a:t>化石燃料輸入額がＧＤＰ（名目）に占める割合（％）</a:t>
              </a:r>
              <a:endParaRPr lang="ja-JP" altLang="en-US" sz="1200">
                <a:solidFill>
                  <a:prstClr val="black"/>
                </a:solidFill>
              </a:endParaRPr>
            </a:p>
          </p:txBody>
        </p:sp>
        <p:sp>
          <p:nvSpPr>
            <p:cNvPr id="36977" name="Rectangle 128"/>
            <p:cNvSpPr>
              <a:spLocks noChangeArrowheads="1"/>
            </p:cNvSpPr>
            <p:nvPr/>
          </p:nvSpPr>
          <p:spPr bwMode="auto">
            <a:xfrm>
              <a:off x="2819" y="1010"/>
              <a:ext cx="2599" cy="1258"/>
            </a:xfrm>
            <a:prstGeom prst="rect">
              <a:avLst/>
            </a:prstGeom>
            <a:noFill/>
            <a:ln w="0">
              <a:solidFill>
                <a:srgbClr val="808080"/>
              </a:solidFill>
              <a:miter lim="800000"/>
              <a:headEnd/>
              <a:tailEnd/>
            </a:ln>
          </p:spPr>
          <p:txBody>
            <a:bodyPr/>
            <a:lstStyle/>
            <a:p>
              <a:endParaRPr lang="ja-JP" altLang="en-US">
                <a:solidFill>
                  <a:prstClr val="black"/>
                </a:solidFill>
              </a:endParaRPr>
            </a:p>
          </p:txBody>
        </p:sp>
        <p:sp>
          <p:nvSpPr>
            <p:cNvPr id="36978" name="Rectangle 129"/>
            <p:cNvSpPr>
              <a:spLocks noChangeArrowheads="1"/>
            </p:cNvSpPr>
            <p:nvPr/>
          </p:nvSpPr>
          <p:spPr bwMode="auto">
            <a:xfrm>
              <a:off x="3013" y="1310"/>
              <a:ext cx="605" cy="61"/>
            </a:xfrm>
            <a:prstGeom prst="rect">
              <a:avLst/>
            </a:prstGeom>
            <a:noFill/>
            <a:ln w="9525">
              <a:noFill/>
              <a:miter lim="800000"/>
              <a:headEnd/>
              <a:tailEnd/>
            </a:ln>
          </p:spPr>
          <p:txBody>
            <a:bodyPr wrap="none" lIns="0" tIns="0" rIns="0" bIns="0">
              <a:spAutoFit/>
            </a:bodyPr>
            <a:lstStyle/>
            <a:p>
              <a:r>
                <a:rPr lang="ja-JP" altLang="en-US" sz="1200">
                  <a:solidFill>
                    <a:srgbClr val="000000"/>
                  </a:solidFill>
                  <a:latin typeface="ＭＳ Ｐゴシック" charset="-128"/>
                </a:rPr>
                <a:t>（財務省貿易統計より集計。</a:t>
              </a:r>
              <a:endParaRPr lang="ja-JP" altLang="en-US" sz="1200">
                <a:solidFill>
                  <a:prstClr val="black"/>
                </a:solidFill>
              </a:endParaRPr>
            </a:p>
          </p:txBody>
        </p:sp>
        <p:sp>
          <p:nvSpPr>
            <p:cNvPr id="36979" name="Rectangle 130"/>
            <p:cNvSpPr>
              <a:spLocks noChangeArrowheads="1"/>
            </p:cNvSpPr>
            <p:nvPr/>
          </p:nvSpPr>
          <p:spPr bwMode="auto">
            <a:xfrm>
              <a:off x="3013" y="1401"/>
              <a:ext cx="888" cy="61"/>
            </a:xfrm>
            <a:prstGeom prst="rect">
              <a:avLst/>
            </a:prstGeom>
            <a:noFill/>
            <a:ln w="9525">
              <a:noFill/>
              <a:miter lim="800000"/>
              <a:headEnd/>
              <a:tailEnd/>
            </a:ln>
          </p:spPr>
          <p:txBody>
            <a:bodyPr wrap="none" lIns="0" tIns="0" rIns="0" bIns="0">
              <a:spAutoFit/>
            </a:bodyPr>
            <a:lstStyle/>
            <a:p>
              <a:r>
                <a:rPr lang="ja-JP" altLang="en-US" sz="1200">
                  <a:solidFill>
                    <a:srgbClr val="000000"/>
                  </a:solidFill>
                  <a:latin typeface="ＭＳ Ｐゴシック" charset="-128"/>
                </a:rPr>
                <a:t>　ナフサ、潤滑油など、非エネルギー用途</a:t>
              </a:r>
              <a:endParaRPr lang="ja-JP" altLang="en-US" sz="1200">
                <a:solidFill>
                  <a:prstClr val="black"/>
                </a:solidFill>
              </a:endParaRPr>
            </a:p>
          </p:txBody>
        </p:sp>
        <p:sp>
          <p:nvSpPr>
            <p:cNvPr id="36980" name="Rectangle 131"/>
            <p:cNvSpPr>
              <a:spLocks noChangeArrowheads="1"/>
            </p:cNvSpPr>
            <p:nvPr/>
          </p:nvSpPr>
          <p:spPr bwMode="auto">
            <a:xfrm>
              <a:off x="3013" y="1492"/>
              <a:ext cx="571" cy="61"/>
            </a:xfrm>
            <a:prstGeom prst="rect">
              <a:avLst/>
            </a:prstGeom>
            <a:noFill/>
            <a:ln w="9525">
              <a:noFill/>
              <a:miter lim="800000"/>
              <a:headEnd/>
              <a:tailEnd/>
            </a:ln>
          </p:spPr>
          <p:txBody>
            <a:bodyPr wrap="none" lIns="0" tIns="0" rIns="0" bIns="0">
              <a:spAutoFit/>
            </a:bodyPr>
            <a:lstStyle/>
            <a:p>
              <a:r>
                <a:rPr lang="ja-JP" altLang="en-US" sz="1200">
                  <a:solidFill>
                    <a:srgbClr val="000000"/>
                  </a:solidFill>
                  <a:latin typeface="ＭＳ Ｐゴシック" charset="-128"/>
                </a:rPr>
                <a:t>　と考えられる燃料は除く）</a:t>
              </a:r>
              <a:endParaRPr lang="ja-JP" altLang="en-US" sz="1200">
                <a:solidFill>
                  <a:prstClr val="black"/>
                </a:solidFill>
              </a:endParaRPr>
            </a:p>
          </p:txBody>
        </p:sp>
      </p:grpSp>
      <p:cxnSp>
        <p:nvCxnSpPr>
          <p:cNvPr id="119" name="直線矢印コネクタ 118"/>
          <p:cNvCxnSpPr>
            <a:stCxn id="36916" idx="1"/>
          </p:cNvCxnSpPr>
          <p:nvPr/>
        </p:nvCxnSpPr>
        <p:spPr>
          <a:xfrm flipV="1">
            <a:off x="1434440" y="5283200"/>
            <a:ext cx="6067027" cy="166282"/>
          </a:xfrm>
          <a:prstGeom prst="straightConnector1">
            <a:avLst/>
          </a:prstGeom>
          <a:ln w="38100">
            <a:solidFill>
              <a:srgbClr val="3333FF"/>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20" name="右中かっこ 119"/>
          <p:cNvSpPr/>
          <p:nvPr/>
        </p:nvSpPr>
        <p:spPr>
          <a:xfrm>
            <a:off x="7484534" y="3302000"/>
            <a:ext cx="829733" cy="1998133"/>
          </a:xfrm>
          <a:prstGeom prst="rightBrace">
            <a:avLst>
              <a:gd name="adj1" fmla="val 24187"/>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endParaRPr>
          </a:p>
        </p:txBody>
      </p:sp>
      <p:sp>
        <p:nvSpPr>
          <p:cNvPr id="121" name="テキスト ボックス 120"/>
          <p:cNvSpPr txBox="1"/>
          <p:nvPr/>
        </p:nvSpPr>
        <p:spPr>
          <a:xfrm>
            <a:off x="8342069" y="1557881"/>
            <a:ext cx="738664" cy="4829464"/>
          </a:xfrm>
          <a:prstGeom prst="rect">
            <a:avLst/>
          </a:prstGeom>
          <a:solidFill>
            <a:srgbClr val="FCFEFE"/>
          </a:solidFill>
          <a:ln>
            <a:solidFill>
              <a:srgbClr val="FF0000"/>
            </a:solidFill>
          </a:ln>
        </p:spPr>
        <p:txBody>
          <a:bodyPr vert="eaVert" wrap="none" rtlCol="0">
            <a:spAutoFit/>
          </a:bodyPr>
          <a:lstStyle/>
          <a:p>
            <a:r>
              <a:rPr lang="ja-JP" altLang="en-US" b="1" dirty="0" smtClean="0">
                <a:solidFill>
                  <a:srgbClr val="FF0000"/>
                </a:solidFill>
              </a:rPr>
              <a:t>化石燃料価格が上昇しなければ輸入額は</a:t>
            </a:r>
            <a:r>
              <a:rPr lang="en-US" altLang="ja-JP" b="1" dirty="0" smtClean="0">
                <a:solidFill>
                  <a:srgbClr val="FF0000"/>
                </a:solidFill>
              </a:rPr>
              <a:t>6</a:t>
            </a:r>
            <a:r>
              <a:rPr lang="ja-JP" altLang="en-US" b="1" dirty="0" smtClean="0">
                <a:solidFill>
                  <a:srgbClr val="FF0000"/>
                </a:solidFill>
              </a:rPr>
              <a:t>兆円</a:t>
            </a:r>
            <a:endParaRPr lang="en-US" altLang="ja-JP" b="1" dirty="0" smtClean="0">
              <a:solidFill>
                <a:srgbClr val="FF0000"/>
              </a:solidFill>
            </a:endParaRPr>
          </a:p>
          <a:p>
            <a:r>
              <a:rPr lang="ja-JP" altLang="en-US" b="1" dirty="0" smtClean="0">
                <a:solidFill>
                  <a:srgbClr val="FF0000"/>
                </a:solidFill>
              </a:rPr>
              <a:t>化石燃料価格の上昇により</a:t>
            </a:r>
            <a:r>
              <a:rPr lang="en-US" altLang="ja-JP" b="1" dirty="0" smtClean="0">
                <a:solidFill>
                  <a:srgbClr val="FF0000"/>
                </a:solidFill>
              </a:rPr>
              <a:t>17</a:t>
            </a:r>
            <a:r>
              <a:rPr lang="ja-JP" altLang="en-US" b="1" dirty="0" smtClean="0">
                <a:solidFill>
                  <a:srgbClr val="FF0000"/>
                </a:solidFill>
              </a:rPr>
              <a:t>兆円支払額が増加</a:t>
            </a:r>
            <a:endParaRPr lang="ja-JP" altLang="en-US" b="1" dirty="0">
              <a:solidFill>
                <a:srgbClr val="FF0000"/>
              </a:solidFill>
            </a:endParaRPr>
          </a:p>
        </p:txBody>
      </p:sp>
      <p:sp>
        <p:nvSpPr>
          <p:cNvPr id="122" name="スライド番号プレースホルダ 7"/>
          <p:cNvSpPr>
            <a:spLocks noGrp="1"/>
          </p:cNvSpPr>
          <p:nvPr>
            <p:ph type="sldNum" sz="quarter" idx="12"/>
          </p:nvPr>
        </p:nvSpPr>
        <p:spPr>
          <a:xfrm>
            <a:off x="7010400" y="6643710"/>
            <a:ext cx="2133600" cy="214290"/>
          </a:xfrm>
        </p:spPr>
        <p:txBody>
          <a:bodyPr/>
          <a:lstStyle/>
          <a:p>
            <a:fld id="{EEC1F2B9-9F03-4459-AC84-A7C7CF8F4179}" type="slidenum">
              <a:rPr lang="ja-JP" altLang="en-US" smtClean="0">
                <a:solidFill>
                  <a:prstClr val="black"/>
                </a:solidFill>
              </a:rPr>
              <a:pPr/>
              <a:t>38</a:t>
            </a:fld>
            <a:endParaRPr lang="ja-JP" altLang="en-US" dirty="0">
              <a:solidFill>
                <a:prstClr val="black"/>
              </a:solidFill>
            </a:endParaRPr>
          </a:p>
        </p:txBody>
      </p:sp>
    </p:spTree>
    <p:extLst>
      <p:ext uri="{BB962C8B-B14F-4D97-AF65-F5344CB8AC3E}">
        <p14:creationId xmlns:p14="http://schemas.microsoft.com/office/powerpoint/2010/main" val="12210207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a:spLocks noGrp="1" noChangeArrowheads="1"/>
          </p:cNvSpPr>
          <p:nvPr>
            <p:ph type="sldNum" sz="quarter" idx="12"/>
          </p:nvPr>
        </p:nvSpPr>
        <p:spPr>
          <a:ln/>
        </p:spPr>
        <p:txBody>
          <a:bodyPr/>
          <a:lstStyle/>
          <a:p>
            <a:pPr>
              <a:defRPr/>
            </a:pPr>
            <a:fld id="{413E4868-D707-47C5-B539-5750C4797C57}" type="slidenum">
              <a:rPr lang="en-US" altLang="ja-JP">
                <a:solidFill>
                  <a:srgbClr val="000000"/>
                </a:solidFill>
              </a:rPr>
              <a:pPr>
                <a:defRPr/>
              </a:pPr>
              <a:t>39</a:t>
            </a:fld>
            <a:endParaRPr lang="en-US" altLang="ja-JP">
              <a:solidFill>
                <a:srgbClr val="000000"/>
              </a:solidFill>
            </a:endParaRP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l="55313" t="702" b="50323"/>
          <a:stretch>
            <a:fillRect/>
          </a:stretch>
        </p:blipFill>
        <p:spPr bwMode="auto">
          <a:xfrm>
            <a:off x="539750" y="908050"/>
            <a:ext cx="1587500" cy="10572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5" name="Text Box 3"/>
          <p:cNvSpPr txBox="1">
            <a:spLocks noChangeArrowheads="1"/>
          </p:cNvSpPr>
          <p:nvPr/>
        </p:nvSpPr>
        <p:spPr bwMode="auto">
          <a:xfrm>
            <a:off x="2484438" y="693738"/>
            <a:ext cx="6611937"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4000" u="sng">
                <a:solidFill>
                  <a:srgbClr val="000000"/>
                </a:solidFill>
                <a:ea typeface="HGP創英角ｺﾞｼｯｸUB" pitchFamily="50" charset="-128"/>
              </a:rPr>
              <a:t>8</a:t>
            </a:r>
            <a:r>
              <a:rPr lang="ja-JP" altLang="en-US" sz="4000" u="sng">
                <a:solidFill>
                  <a:srgbClr val="000000"/>
                </a:solidFill>
                <a:ea typeface="HGP創英角ｺﾞｼｯｸUB" pitchFamily="50" charset="-128"/>
              </a:rPr>
              <a:t>万人都市　</a:t>
            </a:r>
            <a:r>
              <a:rPr lang="ja-JP" altLang="en-US" sz="3200">
                <a:solidFill>
                  <a:srgbClr val="000000"/>
                </a:solidFill>
                <a:ea typeface="HGP創英角ｺﾞｼｯｸUB" pitchFamily="50" charset="-128"/>
              </a:rPr>
              <a:t>　　</a:t>
            </a:r>
            <a:r>
              <a:rPr lang="ja-JP" altLang="en-US" sz="2800">
                <a:solidFill>
                  <a:srgbClr val="000000"/>
                </a:solidFill>
                <a:ea typeface="HGP創英角ｺﾞｼｯｸUB" pitchFamily="50" charset="-128"/>
              </a:rPr>
              <a:t>Ｖａｘｊｏ（スウェーデン）</a:t>
            </a:r>
          </a:p>
          <a:p>
            <a:pPr eaLnBrk="1" fontAlgn="base" hangingPunct="1">
              <a:spcBef>
                <a:spcPct val="0"/>
              </a:spcBef>
              <a:spcAft>
                <a:spcPct val="0"/>
              </a:spcAft>
            </a:pPr>
            <a:r>
              <a:rPr lang="ja-JP" altLang="en-US" sz="2800">
                <a:solidFill>
                  <a:srgbClr val="000000"/>
                </a:solidFill>
                <a:ea typeface="HGP創英角ｺﾞｼｯｸUB" pitchFamily="50" charset="-128"/>
              </a:rPr>
              <a:t>毎年</a:t>
            </a:r>
            <a:r>
              <a:rPr lang="en-US" altLang="ja-JP" sz="2800">
                <a:solidFill>
                  <a:srgbClr val="000000"/>
                </a:solidFill>
                <a:ea typeface="HGP創英角ｺﾞｼｯｸUB" pitchFamily="50" charset="-128"/>
              </a:rPr>
              <a:t>3</a:t>
            </a:r>
            <a:r>
              <a:rPr lang="ja-JP" altLang="en-US" sz="2800">
                <a:solidFill>
                  <a:srgbClr val="000000"/>
                </a:solidFill>
                <a:ea typeface="HGP創英角ｺﾞｼｯｸUB" pitchFamily="50" charset="-128"/>
              </a:rPr>
              <a:t>千人の人口増の森林・林業都市</a:t>
            </a:r>
          </a:p>
          <a:p>
            <a:pPr eaLnBrk="1" fontAlgn="base" hangingPunct="1">
              <a:spcBef>
                <a:spcPct val="0"/>
              </a:spcBef>
              <a:spcAft>
                <a:spcPct val="0"/>
              </a:spcAft>
            </a:pPr>
            <a:r>
              <a:rPr lang="ja-JP" altLang="en-US" sz="2800">
                <a:solidFill>
                  <a:srgbClr val="000000"/>
                </a:solidFill>
                <a:ea typeface="HGP創英角ｺﾞｼｯｸUB" pitchFamily="50" charset="-128"/>
              </a:rPr>
              <a:t>　　　　　　ー実績・形・体制ー　</a:t>
            </a:r>
          </a:p>
        </p:txBody>
      </p:sp>
      <p:sp>
        <p:nvSpPr>
          <p:cNvPr id="28676" name="Text Box 4"/>
          <p:cNvSpPr txBox="1">
            <a:spLocks noChangeArrowheads="1"/>
          </p:cNvSpPr>
          <p:nvPr/>
        </p:nvSpPr>
        <p:spPr bwMode="auto">
          <a:xfrm>
            <a:off x="742950" y="5641975"/>
            <a:ext cx="8272463" cy="88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2000">
                <a:solidFill>
                  <a:srgbClr val="000000"/>
                </a:solidFill>
              </a:rPr>
              <a:t>2030</a:t>
            </a:r>
            <a:r>
              <a:rPr lang="ja-JP" altLang="en-US" sz="2000">
                <a:solidFill>
                  <a:srgbClr val="000000"/>
                </a:solidFill>
              </a:rPr>
              <a:t>年までに「化石燃料ゼロ」都市へ</a:t>
            </a:r>
            <a:endParaRPr lang="ja-JP" altLang="en-US" sz="2000">
              <a:solidFill>
                <a:srgbClr val="000000"/>
              </a:solidFill>
              <a:ea typeface="HGP創英角ｺﾞｼｯｸUB" pitchFamily="50" charset="-128"/>
            </a:endParaRPr>
          </a:p>
          <a:p>
            <a:pPr eaLnBrk="1" fontAlgn="base" hangingPunct="1">
              <a:spcBef>
                <a:spcPct val="0"/>
              </a:spcBef>
              <a:spcAft>
                <a:spcPct val="0"/>
              </a:spcAft>
            </a:pPr>
            <a:r>
              <a:rPr lang="ja-JP" altLang="en-US" sz="3200">
                <a:solidFill>
                  <a:srgbClr val="000000"/>
                </a:solidFill>
                <a:ea typeface="HGP創英角ｺﾞｼｯｸUB" pitchFamily="50" charset="-128"/>
              </a:rPr>
              <a:t>毎年２００の職場が生まれ、１年後も半数が残る</a:t>
            </a:r>
          </a:p>
        </p:txBody>
      </p:sp>
      <p:pic>
        <p:nvPicPr>
          <p:cNvPr id="28677" name="Picture 5" descr="ファイル:スカンジナビア.gif">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625" y="2492375"/>
            <a:ext cx="2093913"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AutoShape 6"/>
          <p:cNvSpPr>
            <a:spLocks noChangeArrowheads="1"/>
          </p:cNvSpPr>
          <p:nvPr/>
        </p:nvSpPr>
        <p:spPr bwMode="auto">
          <a:xfrm>
            <a:off x="611188" y="4365625"/>
            <a:ext cx="901700" cy="485775"/>
          </a:xfrm>
          <a:prstGeom prst="rightArrow">
            <a:avLst>
              <a:gd name="adj1" fmla="val 49676"/>
              <a:gd name="adj2" fmla="val 80590"/>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a:solidFill>
                <a:srgbClr val="000000"/>
              </a:solidFill>
            </a:endParaRPr>
          </a:p>
        </p:txBody>
      </p:sp>
      <p:pic>
        <p:nvPicPr>
          <p:cNvPr id="2867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238" y="2333625"/>
            <a:ext cx="578485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8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063" y="0"/>
            <a:ext cx="3563937" cy="638175"/>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2" name="Text Box 10"/>
          <p:cNvSpPr txBox="1">
            <a:spLocks noChangeArrowheads="1"/>
          </p:cNvSpPr>
          <p:nvPr/>
        </p:nvSpPr>
        <p:spPr bwMode="auto">
          <a:xfrm>
            <a:off x="8675688" y="651827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a:solidFill>
                  <a:srgbClr val="000000"/>
                </a:solidFill>
              </a:rPr>
              <a:t>24</a:t>
            </a:r>
          </a:p>
        </p:txBody>
      </p:sp>
    </p:spTree>
    <p:extLst>
      <p:ext uri="{BB962C8B-B14F-4D97-AF65-F5344CB8AC3E}">
        <p14:creationId xmlns:p14="http://schemas.microsoft.com/office/powerpoint/2010/main" val="2805394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1818" t="1818" r="7273" b="3636"/>
          <a:stretch>
            <a:fillRect/>
          </a:stretch>
        </p:blipFill>
        <p:spPr bwMode="auto">
          <a:xfrm>
            <a:off x="357158" y="1983095"/>
            <a:ext cx="4000528" cy="4160549"/>
          </a:xfrm>
          <a:prstGeom prst="rect">
            <a:avLst/>
          </a:prstGeom>
          <a:noFill/>
          <a:ln w="9525">
            <a:noFill/>
            <a:miter lim="800000"/>
            <a:headEnd/>
            <a:tailEnd/>
          </a:ln>
          <a:effectLst/>
        </p:spPr>
      </p:pic>
      <p:sp>
        <p:nvSpPr>
          <p:cNvPr id="7" name="テキスト ボックス 6"/>
          <p:cNvSpPr txBox="1"/>
          <p:nvPr/>
        </p:nvSpPr>
        <p:spPr>
          <a:xfrm>
            <a:off x="324662" y="38377"/>
            <a:ext cx="8533618" cy="461665"/>
          </a:xfrm>
          <a:prstGeom prst="rect">
            <a:avLst/>
          </a:prstGeom>
          <a:noFill/>
        </p:spPr>
        <p:txBody>
          <a:bodyPr wrap="square" rtlCol="0">
            <a:spAutoFit/>
          </a:bodyPr>
          <a:lstStyle/>
          <a:p>
            <a:pPr algn="ctr"/>
            <a:r>
              <a:rPr lang="ja-JP" altLang="en-US" sz="2400" dirty="0" smtClean="0">
                <a:solidFill>
                  <a:prstClr val="black"/>
                </a:solidFill>
              </a:rPr>
              <a:t>現状の原子力発電所稼働基数および夏の予想稼働基数</a:t>
            </a:r>
            <a:endParaRPr lang="ja-JP" altLang="en-US" sz="2400" dirty="0">
              <a:solidFill>
                <a:prstClr val="black"/>
              </a:solidFill>
            </a:endParaRPr>
          </a:p>
        </p:txBody>
      </p:sp>
      <p:sp>
        <p:nvSpPr>
          <p:cNvPr id="13" name="テキスト ボックス 12"/>
          <p:cNvSpPr txBox="1"/>
          <p:nvPr/>
        </p:nvSpPr>
        <p:spPr>
          <a:xfrm>
            <a:off x="214282" y="714356"/>
            <a:ext cx="8643998" cy="830997"/>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180000" lvl="1" indent="-180000">
              <a:buFont typeface="Arial" pitchFamily="34" charset="0"/>
              <a:buChar char="•"/>
            </a:pPr>
            <a:r>
              <a:rPr lang="ja-JP" altLang="en-US" sz="1600" dirty="0" smtClean="0">
                <a:solidFill>
                  <a:prstClr val="black"/>
                </a:solidFill>
              </a:rPr>
              <a:t>現在稼働中の原子力発電所は日本全体で</a:t>
            </a:r>
            <a:r>
              <a:rPr lang="en-US" altLang="ja-JP" sz="1600" dirty="0" smtClean="0">
                <a:solidFill>
                  <a:prstClr val="black"/>
                </a:solidFill>
              </a:rPr>
              <a:t>18</a:t>
            </a:r>
            <a:r>
              <a:rPr lang="ja-JP" altLang="en-US" sz="1600" dirty="0" smtClean="0">
                <a:solidFill>
                  <a:prstClr val="black"/>
                </a:solidFill>
              </a:rPr>
              <a:t>基ある。</a:t>
            </a:r>
            <a:endParaRPr lang="en-US" altLang="ja-JP" sz="1600" dirty="0" smtClean="0">
              <a:solidFill>
                <a:prstClr val="black"/>
              </a:solidFill>
            </a:endParaRPr>
          </a:p>
          <a:p>
            <a:pPr marL="180000" lvl="1" indent="-180000">
              <a:buFont typeface="Arial" pitchFamily="34" charset="0"/>
              <a:buChar char="•"/>
            </a:pPr>
            <a:r>
              <a:rPr lang="ja-JP" altLang="en-US" sz="1600" dirty="0" smtClean="0">
                <a:solidFill>
                  <a:prstClr val="black"/>
                </a:solidFill>
              </a:rPr>
              <a:t>そのうち、今夏も運転の見込みが高いものは</a:t>
            </a:r>
            <a:r>
              <a:rPr lang="en-US" altLang="ja-JP" sz="1600" dirty="0" smtClean="0">
                <a:solidFill>
                  <a:prstClr val="black"/>
                </a:solidFill>
              </a:rPr>
              <a:t>13</a:t>
            </a:r>
            <a:r>
              <a:rPr lang="ja-JP" altLang="en-US" sz="1600" dirty="0" smtClean="0">
                <a:solidFill>
                  <a:prstClr val="black"/>
                </a:solidFill>
              </a:rPr>
              <a:t>基。加えて、現在定期点検中・調整運転中のものをすべて稼動させた場合は合計で</a:t>
            </a:r>
            <a:r>
              <a:rPr lang="en-US" altLang="ja-JP" sz="1600" dirty="0" smtClean="0">
                <a:solidFill>
                  <a:prstClr val="black"/>
                </a:solidFill>
              </a:rPr>
              <a:t>24</a:t>
            </a:r>
            <a:r>
              <a:rPr lang="ja-JP" altLang="en-US" sz="1600" dirty="0" smtClean="0">
                <a:solidFill>
                  <a:prstClr val="black"/>
                </a:solidFill>
              </a:rPr>
              <a:t>基となる。</a:t>
            </a:r>
          </a:p>
        </p:txBody>
      </p:sp>
      <p:sp>
        <p:nvSpPr>
          <p:cNvPr id="11" name="スライド番号プレースホルダ 7"/>
          <p:cNvSpPr>
            <a:spLocks noGrp="1"/>
          </p:cNvSpPr>
          <p:nvPr>
            <p:ph type="sldNum" sz="quarter" idx="12"/>
          </p:nvPr>
        </p:nvSpPr>
        <p:spPr>
          <a:xfrm>
            <a:off x="7010400" y="6643710"/>
            <a:ext cx="2133600" cy="214290"/>
          </a:xfrm>
        </p:spPr>
        <p:txBody>
          <a:bodyPr/>
          <a:lstStyle/>
          <a:p>
            <a:fld id="{EEC1F2B9-9F03-4459-AC84-A7C7CF8F4179}" type="slidenum">
              <a:rPr lang="ja-JP" altLang="en-US" smtClean="0">
                <a:solidFill>
                  <a:prstClr val="black"/>
                </a:solidFill>
              </a:rPr>
              <a:pPr/>
              <a:t>4</a:t>
            </a:fld>
            <a:endParaRPr lang="ja-JP" altLang="en-US" dirty="0">
              <a:solidFill>
                <a:prstClr val="black"/>
              </a:solidFill>
            </a:endParaRPr>
          </a:p>
        </p:txBody>
      </p:sp>
      <p:sp>
        <p:nvSpPr>
          <p:cNvPr id="12" name="正方形/長方形 11"/>
          <p:cNvSpPr/>
          <p:nvPr/>
        </p:nvSpPr>
        <p:spPr>
          <a:xfrm>
            <a:off x="785786" y="6090842"/>
            <a:ext cx="1928826" cy="338554"/>
          </a:xfrm>
          <a:prstGeom prst="rect">
            <a:avLst/>
          </a:prstGeom>
        </p:spPr>
        <p:txBody>
          <a:bodyPr wrap="square">
            <a:spAutoFit/>
          </a:bodyPr>
          <a:lstStyle/>
          <a:p>
            <a:pPr algn="ctr">
              <a:spcBef>
                <a:spcPct val="0"/>
              </a:spcBef>
            </a:pPr>
            <a:r>
              <a:rPr lang="ja-JP" altLang="en-US" sz="1600" dirty="0" smtClean="0">
                <a:solidFill>
                  <a:prstClr val="black"/>
                </a:solidFill>
              </a:rPr>
              <a:t>現在稼働中</a:t>
            </a:r>
            <a:endParaRPr lang="ja-JP" altLang="en-US" sz="1600" dirty="0">
              <a:solidFill>
                <a:prstClr val="black"/>
              </a:solidFill>
            </a:endParaRPr>
          </a:p>
        </p:txBody>
      </p:sp>
      <p:cxnSp>
        <p:nvCxnSpPr>
          <p:cNvPr id="17" name="直線コネクタ 16"/>
          <p:cNvCxnSpPr/>
          <p:nvPr/>
        </p:nvCxnSpPr>
        <p:spPr>
          <a:xfrm>
            <a:off x="761072" y="6000768"/>
            <a:ext cx="4786346"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142844" y="1714488"/>
            <a:ext cx="857256" cy="323165"/>
          </a:xfrm>
          <a:prstGeom prst="rect">
            <a:avLst/>
          </a:prstGeom>
        </p:spPr>
        <p:txBody>
          <a:bodyPr wrap="square">
            <a:spAutoFit/>
          </a:bodyPr>
          <a:lstStyle/>
          <a:p>
            <a:pPr algn="ctr">
              <a:spcBef>
                <a:spcPct val="0"/>
              </a:spcBef>
            </a:pPr>
            <a:r>
              <a:rPr lang="ja-JP" altLang="en-US" sz="1500" dirty="0" smtClean="0">
                <a:solidFill>
                  <a:prstClr val="black"/>
                </a:solidFill>
              </a:rPr>
              <a:t>（基数）</a:t>
            </a:r>
            <a:endParaRPr lang="ja-JP" altLang="en-US" sz="1500" dirty="0">
              <a:solidFill>
                <a:prstClr val="black"/>
              </a:solidFill>
            </a:endParaRPr>
          </a:p>
        </p:txBody>
      </p:sp>
      <p:sp>
        <p:nvSpPr>
          <p:cNvPr id="19" name="正方形/長方形 18"/>
          <p:cNvSpPr/>
          <p:nvPr/>
        </p:nvSpPr>
        <p:spPr>
          <a:xfrm>
            <a:off x="285720" y="6572272"/>
            <a:ext cx="2714644" cy="276999"/>
          </a:xfrm>
          <a:prstGeom prst="rect">
            <a:avLst/>
          </a:prstGeom>
        </p:spPr>
        <p:txBody>
          <a:bodyPr wrap="square">
            <a:spAutoFit/>
          </a:bodyPr>
          <a:lstStyle/>
          <a:p>
            <a:pPr marL="540000" indent="-540000"/>
            <a:r>
              <a:rPr lang="en-US" altLang="ja-JP" sz="1200" dirty="0" smtClean="0">
                <a:solidFill>
                  <a:prstClr val="black"/>
                </a:solidFill>
              </a:rPr>
              <a:t>※1</a:t>
            </a:r>
            <a:r>
              <a:rPr lang="ja-JP" altLang="en-US" sz="1200" dirty="0" smtClean="0">
                <a:solidFill>
                  <a:prstClr val="black"/>
                </a:solidFill>
              </a:rPr>
              <a:t>　</a:t>
            </a:r>
            <a:r>
              <a:rPr lang="en-US" altLang="ja-JP" sz="1200" dirty="0" smtClean="0">
                <a:solidFill>
                  <a:prstClr val="black"/>
                </a:solidFill>
              </a:rPr>
              <a:t>5</a:t>
            </a:r>
            <a:r>
              <a:rPr lang="ja-JP" altLang="en-US" sz="1200" dirty="0" smtClean="0">
                <a:solidFill>
                  <a:prstClr val="black"/>
                </a:solidFill>
              </a:rPr>
              <a:t>月</a:t>
            </a:r>
            <a:r>
              <a:rPr lang="en-US" altLang="ja-JP" sz="1200" dirty="0" smtClean="0">
                <a:solidFill>
                  <a:prstClr val="black"/>
                </a:solidFill>
              </a:rPr>
              <a:t>12</a:t>
            </a:r>
            <a:r>
              <a:rPr lang="ja-JP" altLang="en-US" sz="1200" dirty="0" smtClean="0">
                <a:solidFill>
                  <a:prstClr val="black"/>
                </a:solidFill>
              </a:rPr>
              <a:t>日時点。</a:t>
            </a:r>
            <a:endParaRPr lang="en-US" altLang="ja-JP" sz="1200" dirty="0" smtClean="0">
              <a:solidFill>
                <a:prstClr val="black"/>
              </a:solidFill>
            </a:endParaRPr>
          </a:p>
        </p:txBody>
      </p:sp>
      <p:sp>
        <p:nvSpPr>
          <p:cNvPr id="20" name="左中かっこ 19"/>
          <p:cNvSpPr/>
          <p:nvPr/>
        </p:nvSpPr>
        <p:spPr>
          <a:xfrm rot="10800000">
            <a:off x="4168087" y="5214950"/>
            <a:ext cx="285752" cy="785818"/>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endParaRPr>
          </a:p>
        </p:txBody>
      </p:sp>
      <p:sp>
        <p:nvSpPr>
          <p:cNvPr id="21" name="左中かっこ 20"/>
          <p:cNvSpPr/>
          <p:nvPr/>
        </p:nvSpPr>
        <p:spPr>
          <a:xfrm rot="10800000">
            <a:off x="4168087" y="4500570"/>
            <a:ext cx="285752" cy="642942"/>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endParaRPr>
          </a:p>
        </p:txBody>
      </p:sp>
      <p:sp>
        <p:nvSpPr>
          <p:cNvPr id="22" name="左中かっこ 21"/>
          <p:cNvSpPr/>
          <p:nvPr/>
        </p:nvSpPr>
        <p:spPr>
          <a:xfrm rot="10800000">
            <a:off x="4168087" y="3143248"/>
            <a:ext cx="285752" cy="1285884"/>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endParaRPr>
          </a:p>
        </p:txBody>
      </p:sp>
      <p:sp>
        <p:nvSpPr>
          <p:cNvPr id="23" name="左中かっこ 22"/>
          <p:cNvSpPr/>
          <p:nvPr/>
        </p:nvSpPr>
        <p:spPr>
          <a:xfrm rot="10800000">
            <a:off x="4168087" y="2571744"/>
            <a:ext cx="285752" cy="500066"/>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endParaRPr>
          </a:p>
        </p:txBody>
      </p:sp>
      <p:sp>
        <p:nvSpPr>
          <p:cNvPr id="24" name="正方形/長方形 23"/>
          <p:cNvSpPr/>
          <p:nvPr/>
        </p:nvSpPr>
        <p:spPr>
          <a:xfrm>
            <a:off x="4500562" y="5214950"/>
            <a:ext cx="3929090" cy="707886"/>
          </a:xfrm>
          <a:prstGeom prst="rect">
            <a:avLst/>
          </a:prstGeom>
          <a:solidFill>
            <a:schemeClr val="accent1">
              <a:lumMod val="20000"/>
              <a:lumOff val="80000"/>
            </a:schemeClr>
          </a:solidFill>
        </p:spPr>
        <p:txBody>
          <a:bodyPr wrap="square">
            <a:spAutoFit/>
          </a:bodyPr>
          <a:lstStyle/>
          <a:p>
            <a:r>
              <a:rPr lang="ja-JP" altLang="en-US" sz="1400" dirty="0" smtClean="0">
                <a:solidFill>
                  <a:prstClr val="black"/>
                </a:solidFill>
              </a:rPr>
              <a:t>昨年秋などに定期点検を終了しており、今夏は運転の見込みが高いもの。</a:t>
            </a:r>
            <a:endParaRPr lang="en-US" altLang="ja-JP" sz="1400" dirty="0" smtClean="0">
              <a:solidFill>
                <a:prstClr val="black"/>
              </a:solidFill>
            </a:endParaRPr>
          </a:p>
          <a:p>
            <a:r>
              <a:rPr lang="ja-JP" altLang="en-US" sz="1200" dirty="0" smtClean="0">
                <a:solidFill>
                  <a:prstClr val="black"/>
                </a:solidFill>
              </a:rPr>
              <a:t>（今夏時点で連続運転期間が</a:t>
            </a:r>
            <a:r>
              <a:rPr lang="en-US" altLang="ja-JP" sz="1200" dirty="0" smtClean="0">
                <a:solidFill>
                  <a:prstClr val="black"/>
                </a:solidFill>
              </a:rPr>
              <a:t>13</a:t>
            </a:r>
            <a:r>
              <a:rPr lang="ja-JP" altLang="en-US" sz="1200" dirty="0" smtClean="0">
                <a:solidFill>
                  <a:prstClr val="black"/>
                </a:solidFill>
              </a:rPr>
              <a:t>ヶ月未満のもの）</a:t>
            </a:r>
            <a:endParaRPr lang="ja-JP" altLang="en-US" sz="1200" dirty="0">
              <a:solidFill>
                <a:prstClr val="black"/>
              </a:solidFill>
            </a:endParaRPr>
          </a:p>
        </p:txBody>
      </p:sp>
      <p:sp>
        <p:nvSpPr>
          <p:cNvPr id="25" name="正方形/長方形 24"/>
          <p:cNvSpPr/>
          <p:nvPr/>
        </p:nvSpPr>
        <p:spPr>
          <a:xfrm>
            <a:off x="4500562" y="4572008"/>
            <a:ext cx="3929090" cy="523220"/>
          </a:xfrm>
          <a:prstGeom prst="rect">
            <a:avLst/>
          </a:prstGeom>
          <a:solidFill>
            <a:schemeClr val="accent1">
              <a:lumMod val="20000"/>
              <a:lumOff val="80000"/>
            </a:schemeClr>
          </a:solidFill>
        </p:spPr>
        <p:txBody>
          <a:bodyPr wrap="square">
            <a:spAutoFit/>
          </a:bodyPr>
          <a:lstStyle/>
          <a:p>
            <a:r>
              <a:rPr lang="ja-JP" altLang="en-US" sz="1400" dirty="0" smtClean="0">
                <a:solidFill>
                  <a:prstClr val="black"/>
                </a:solidFill>
              </a:rPr>
              <a:t>現在、定期点検中、あるいは調整運転中で、今夏の運転に向けて判断が必要になるもの。</a:t>
            </a:r>
            <a:endParaRPr lang="ja-JP" altLang="en-US" sz="1400" dirty="0">
              <a:solidFill>
                <a:prstClr val="black"/>
              </a:solidFill>
            </a:endParaRPr>
          </a:p>
        </p:txBody>
      </p:sp>
      <p:sp>
        <p:nvSpPr>
          <p:cNvPr id="26" name="正方形/長方形 25"/>
          <p:cNvSpPr/>
          <p:nvPr/>
        </p:nvSpPr>
        <p:spPr>
          <a:xfrm>
            <a:off x="4500562" y="3357562"/>
            <a:ext cx="3929090" cy="923330"/>
          </a:xfrm>
          <a:prstGeom prst="rect">
            <a:avLst/>
          </a:prstGeom>
          <a:solidFill>
            <a:schemeClr val="accent1">
              <a:lumMod val="20000"/>
              <a:lumOff val="80000"/>
            </a:schemeClr>
          </a:solidFill>
        </p:spPr>
        <p:txBody>
          <a:bodyPr wrap="square">
            <a:spAutoFit/>
          </a:bodyPr>
          <a:lstStyle/>
          <a:p>
            <a:r>
              <a:rPr lang="ja-JP" altLang="en-US" sz="1400" dirty="0" smtClean="0">
                <a:solidFill>
                  <a:prstClr val="black"/>
                </a:solidFill>
              </a:rPr>
              <a:t>柏崎刈羽のように災害やトラブル等により、長期停止しており、運転再開に向けて判断が必要なもの。</a:t>
            </a:r>
            <a:endParaRPr lang="en-US" altLang="ja-JP" sz="1400" dirty="0" smtClean="0">
              <a:solidFill>
                <a:prstClr val="black"/>
              </a:solidFill>
            </a:endParaRPr>
          </a:p>
          <a:p>
            <a:r>
              <a:rPr lang="ja-JP" altLang="en-US" sz="1200" dirty="0" smtClean="0">
                <a:solidFill>
                  <a:prstClr val="black"/>
                </a:solidFill>
              </a:rPr>
              <a:t>（今回の震災により停止したもの、廃炉予定のものを含む）</a:t>
            </a:r>
            <a:endParaRPr lang="ja-JP" altLang="en-US" sz="1200" dirty="0">
              <a:solidFill>
                <a:prstClr val="black"/>
              </a:solidFill>
            </a:endParaRPr>
          </a:p>
        </p:txBody>
      </p:sp>
      <p:sp>
        <p:nvSpPr>
          <p:cNvPr id="27" name="正方形/長方形 26"/>
          <p:cNvSpPr/>
          <p:nvPr/>
        </p:nvSpPr>
        <p:spPr>
          <a:xfrm>
            <a:off x="4500562" y="2506800"/>
            <a:ext cx="3929090" cy="707886"/>
          </a:xfrm>
          <a:prstGeom prst="rect">
            <a:avLst/>
          </a:prstGeom>
          <a:solidFill>
            <a:schemeClr val="accent1">
              <a:lumMod val="20000"/>
              <a:lumOff val="80000"/>
            </a:schemeClr>
          </a:solidFill>
        </p:spPr>
        <p:txBody>
          <a:bodyPr wrap="square">
            <a:spAutoFit/>
          </a:bodyPr>
          <a:lstStyle/>
          <a:p>
            <a:r>
              <a:rPr lang="ja-JP" altLang="en-US" sz="1400" dirty="0" smtClean="0">
                <a:solidFill>
                  <a:prstClr val="black"/>
                </a:solidFill>
              </a:rPr>
              <a:t>今夏は定期検査により、運転停止となる可能性が高いもの。</a:t>
            </a:r>
            <a:endParaRPr lang="en-US" altLang="ja-JP" sz="1400" dirty="0" smtClean="0">
              <a:solidFill>
                <a:prstClr val="black"/>
              </a:solidFill>
            </a:endParaRPr>
          </a:p>
          <a:p>
            <a:r>
              <a:rPr lang="ja-JP" altLang="en-US" sz="1200" dirty="0" smtClean="0">
                <a:solidFill>
                  <a:prstClr val="black"/>
                </a:solidFill>
              </a:rPr>
              <a:t>（今夏時点で連続運転期間が</a:t>
            </a:r>
            <a:r>
              <a:rPr lang="en-US" altLang="ja-JP" sz="1200" dirty="0" smtClean="0">
                <a:solidFill>
                  <a:prstClr val="black"/>
                </a:solidFill>
              </a:rPr>
              <a:t>13</a:t>
            </a:r>
            <a:r>
              <a:rPr lang="ja-JP" altLang="en-US" sz="1200" dirty="0" smtClean="0">
                <a:solidFill>
                  <a:prstClr val="black"/>
                </a:solidFill>
              </a:rPr>
              <a:t>ヶ月を超えるもの）</a:t>
            </a:r>
            <a:endParaRPr lang="ja-JP" altLang="en-US" sz="1200" dirty="0">
              <a:solidFill>
                <a:prstClr val="black"/>
              </a:solidFill>
            </a:endParaRPr>
          </a:p>
        </p:txBody>
      </p:sp>
      <p:sp>
        <p:nvSpPr>
          <p:cNvPr id="28" name="正方形/長方形 27"/>
          <p:cNvSpPr/>
          <p:nvPr/>
        </p:nvSpPr>
        <p:spPr>
          <a:xfrm>
            <a:off x="2643174" y="6090842"/>
            <a:ext cx="2000264" cy="338554"/>
          </a:xfrm>
          <a:prstGeom prst="rect">
            <a:avLst/>
          </a:prstGeom>
        </p:spPr>
        <p:txBody>
          <a:bodyPr wrap="square">
            <a:spAutoFit/>
          </a:bodyPr>
          <a:lstStyle/>
          <a:p>
            <a:pPr algn="ctr">
              <a:spcBef>
                <a:spcPct val="0"/>
              </a:spcBef>
            </a:pPr>
            <a:r>
              <a:rPr lang="ja-JP" altLang="en-US" sz="1600" dirty="0" smtClean="0">
                <a:solidFill>
                  <a:prstClr val="black"/>
                </a:solidFill>
              </a:rPr>
              <a:t>今夏の稼動見込み</a:t>
            </a:r>
            <a:endParaRPr lang="ja-JP" altLang="en-US" sz="1600" dirty="0">
              <a:solidFill>
                <a:prstClr val="black"/>
              </a:solidFill>
            </a:endParaRPr>
          </a:p>
        </p:txBody>
      </p:sp>
      <p:sp>
        <p:nvSpPr>
          <p:cNvPr id="29" name="テキスト ボックス 28"/>
          <p:cNvSpPr txBox="1"/>
          <p:nvPr/>
        </p:nvSpPr>
        <p:spPr>
          <a:xfrm>
            <a:off x="8515349" y="3478029"/>
            <a:ext cx="400110" cy="1510991"/>
          </a:xfrm>
          <a:prstGeom prst="rect">
            <a:avLst/>
          </a:prstGeom>
          <a:noFill/>
        </p:spPr>
        <p:txBody>
          <a:bodyPr vert="eaVert" wrap="none" rtlCol="0">
            <a:spAutoFit/>
          </a:bodyPr>
          <a:lstStyle/>
          <a:p>
            <a:r>
              <a:rPr lang="ja-JP" altLang="en-US" sz="1400" dirty="0" smtClean="0">
                <a:solidFill>
                  <a:srgbClr val="0000FF"/>
                </a:solidFill>
              </a:rPr>
              <a:t>今夏の稼動可能性</a:t>
            </a:r>
            <a:endParaRPr lang="ja-JP" altLang="en-US" sz="1400" dirty="0">
              <a:solidFill>
                <a:srgbClr val="0000FF"/>
              </a:solidFill>
            </a:endParaRPr>
          </a:p>
        </p:txBody>
      </p:sp>
      <p:sp>
        <p:nvSpPr>
          <p:cNvPr id="30" name="正方形/長方形 29"/>
          <p:cNvSpPr/>
          <p:nvPr/>
        </p:nvSpPr>
        <p:spPr>
          <a:xfrm>
            <a:off x="8358214" y="2571744"/>
            <a:ext cx="714380" cy="323165"/>
          </a:xfrm>
          <a:prstGeom prst="rect">
            <a:avLst/>
          </a:prstGeom>
        </p:spPr>
        <p:txBody>
          <a:bodyPr wrap="square">
            <a:spAutoFit/>
          </a:bodyPr>
          <a:lstStyle/>
          <a:p>
            <a:pPr algn="ctr">
              <a:spcBef>
                <a:spcPct val="0"/>
              </a:spcBef>
            </a:pPr>
            <a:r>
              <a:rPr lang="ja-JP" altLang="en-US" sz="1500" dirty="0" smtClean="0">
                <a:solidFill>
                  <a:srgbClr val="0000FF"/>
                </a:solidFill>
              </a:rPr>
              <a:t>小</a:t>
            </a:r>
            <a:endParaRPr lang="ja-JP" altLang="en-US" sz="1500" dirty="0">
              <a:solidFill>
                <a:srgbClr val="0000FF"/>
              </a:solidFill>
            </a:endParaRPr>
          </a:p>
        </p:txBody>
      </p:sp>
      <p:sp>
        <p:nvSpPr>
          <p:cNvPr id="31" name="正方形/長方形 30"/>
          <p:cNvSpPr/>
          <p:nvPr/>
        </p:nvSpPr>
        <p:spPr>
          <a:xfrm>
            <a:off x="8358214" y="5572140"/>
            <a:ext cx="714380" cy="323165"/>
          </a:xfrm>
          <a:prstGeom prst="rect">
            <a:avLst/>
          </a:prstGeom>
        </p:spPr>
        <p:txBody>
          <a:bodyPr wrap="square">
            <a:spAutoFit/>
          </a:bodyPr>
          <a:lstStyle/>
          <a:p>
            <a:pPr algn="ctr">
              <a:spcBef>
                <a:spcPct val="0"/>
              </a:spcBef>
            </a:pPr>
            <a:r>
              <a:rPr lang="ja-JP" altLang="en-US" sz="1500" dirty="0" smtClean="0">
                <a:solidFill>
                  <a:srgbClr val="0000FF"/>
                </a:solidFill>
              </a:rPr>
              <a:t>大</a:t>
            </a:r>
            <a:endParaRPr lang="ja-JP" altLang="en-US" sz="1500" dirty="0">
              <a:solidFill>
                <a:srgbClr val="0000FF"/>
              </a:solidFill>
            </a:endParaRPr>
          </a:p>
        </p:txBody>
      </p:sp>
      <p:cxnSp>
        <p:nvCxnSpPr>
          <p:cNvPr id="33" name="直線矢印コネクタ 32"/>
          <p:cNvCxnSpPr/>
          <p:nvPr/>
        </p:nvCxnSpPr>
        <p:spPr>
          <a:xfrm rot="5400000">
            <a:off x="8501090" y="5279786"/>
            <a:ext cx="428628" cy="1588"/>
          </a:xfrm>
          <a:prstGeom prst="straightConnector1">
            <a:avLst/>
          </a:prstGeom>
          <a:ln w="31750">
            <a:solidFill>
              <a:srgbClr val="0000FF"/>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p:nvPr/>
        </p:nvCxnSpPr>
        <p:spPr>
          <a:xfrm rot="5400000" flipH="1" flipV="1">
            <a:off x="8465371" y="3185675"/>
            <a:ext cx="500066" cy="1588"/>
          </a:xfrm>
          <a:prstGeom prst="straightConnector1">
            <a:avLst/>
          </a:prstGeom>
          <a:ln w="31750">
            <a:solidFill>
              <a:srgbClr val="0000FF"/>
            </a:solidFill>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01846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a:spLocks noGrp="1" noChangeArrowheads="1"/>
          </p:cNvSpPr>
          <p:nvPr>
            <p:ph type="sldNum" sz="quarter" idx="12"/>
          </p:nvPr>
        </p:nvSpPr>
        <p:spPr>
          <a:ln/>
        </p:spPr>
        <p:txBody>
          <a:bodyPr/>
          <a:lstStyle/>
          <a:p>
            <a:pPr>
              <a:defRPr/>
            </a:pPr>
            <a:fld id="{B382706D-50D9-4BB5-883E-752349C612A2}" type="slidenum">
              <a:rPr lang="en-US" altLang="ja-JP">
                <a:solidFill>
                  <a:srgbClr val="000000"/>
                </a:solidFill>
              </a:rPr>
              <a:pPr>
                <a:defRPr/>
              </a:pPr>
              <a:t>40</a:t>
            </a:fld>
            <a:endParaRPr lang="en-US" altLang="ja-JP">
              <a:solidFill>
                <a:srgbClr val="000000"/>
              </a:solidFill>
            </a:endParaRP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979488"/>
            <a:ext cx="6172200" cy="5834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3" name="Text Box 3"/>
          <p:cNvSpPr txBox="1">
            <a:spLocks noChangeArrowheads="1"/>
          </p:cNvSpPr>
          <p:nvPr/>
        </p:nvSpPr>
        <p:spPr bwMode="auto">
          <a:xfrm>
            <a:off x="1649413" y="80963"/>
            <a:ext cx="66675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2000">
                <a:solidFill>
                  <a:srgbClr val="000000"/>
                </a:solidFill>
                <a:ea typeface="HGP創英角ｺﾞｼｯｸUB" pitchFamily="50" charset="-128"/>
              </a:rPr>
              <a:t>（実績）</a:t>
            </a:r>
            <a:r>
              <a:rPr lang="en-US" altLang="ja-JP" sz="3200" b="1">
                <a:solidFill>
                  <a:srgbClr val="000000"/>
                </a:solidFill>
                <a:ea typeface="HGP創英角ｺﾞｼｯｸUB" pitchFamily="50" charset="-128"/>
              </a:rPr>
              <a:t>GDP</a:t>
            </a:r>
            <a:r>
              <a:rPr lang="ja-JP" altLang="en-US" sz="3200" b="1">
                <a:solidFill>
                  <a:srgbClr val="000000"/>
                </a:solidFill>
                <a:ea typeface="HGP創英角ｺﾞｼｯｸUB" pitchFamily="50" charset="-128"/>
              </a:rPr>
              <a:t>は伸ばし、</a:t>
            </a:r>
            <a:r>
              <a:rPr lang="en-US" altLang="ja-JP" sz="3200" b="1">
                <a:solidFill>
                  <a:srgbClr val="000000"/>
                </a:solidFill>
                <a:ea typeface="HGP創英角ｺﾞｼｯｸUB" pitchFamily="50" charset="-128"/>
              </a:rPr>
              <a:t>CO2</a:t>
            </a:r>
            <a:r>
              <a:rPr lang="ja-JP" altLang="en-US" sz="3200" b="1">
                <a:solidFill>
                  <a:srgbClr val="000000"/>
                </a:solidFill>
                <a:ea typeface="HGP創英角ｺﾞｼｯｸUB" pitchFamily="50" charset="-128"/>
              </a:rPr>
              <a:t>は下げている</a:t>
            </a:r>
          </a:p>
        </p:txBody>
      </p:sp>
      <p:sp>
        <p:nvSpPr>
          <p:cNvPr id="30724" name="Oval 4"/>
          <p:cNvSpPr>
            <a:spLocks noChangeArrowheads="1"/>
          </p:cNvSpPr>
          <p:nvPr/>
        </p:nvSpPr>
        <p:spPr bwMode="auto">
          <a:xfrm>
            <a:off x="6565900" y="1196975"/>
            <a:ext cx="1514475" cy="64928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2000" b="1">
                <a:solidFill>
                  <a:srgbClr val="000000"/>
                </a:solidFill>
                <a:ea typeface="HGP創英角ｺﾞｼｯｸUB" pitchFamily="50" charset="-128"/>
              </a:rPr>
              <a:t>GDP</a:t>
            </a:r>
            <a:r>
              <a:rPr lang="ja-JP" altLang="en-US" sz="2000" b="1">
                <a:solidFill>
                  <a:srgbClr val="000000"/>
                </a:solidFill>
                <a:ea typeface="HGP創英角ｺﾞｼｯｸUB" pitchFamily="50" charset="-128"/>
              </a:rPr>
              <a:t>　</a:t>
            </a:r>
            <a:r>
              <a:rPr lang="en-US" altLang="ja-JP" sz="2000" b="1">
                <a:solidFill>
                  <a:srgbClr val="000000"/>
                </a:solidFill>
                <a:ea typeface="HGP創英角ｺﾞｼｯｸUB" pitchFamily="50" charset="-128"/>
              </a:rPr>
              <a:t>Vaxjo</a:t>
            </a:r>
          </a:p>
        </p:txBody>
      </p:sp>
      <p:sp>
        <p:nvSpPr>
          <p:cNvPr id="30725" name="Oval 5"/>
          <p:cNvSpPr>
            <a:spLocks noChangeArrowheads="1"/>
          </p:cNvSpPr>
          <p:nvPr/>
        </p:nvSpPr>
        <p:spPr bwMode="auto">
          <a:xfrm>
            <a:off x="6565900" y="1844675"/>
            <a:ext cx="1514475" cy="64928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2000" b="1">
                <a:solidFill>
                  <a:srgbClr val="000000"/>
                </a:solidFill>
                <a:ea typeface="HGP創英角ｺﾞｼｯｸUB" pitchFamily="50" charset="-128"/>
              </a:rPr>
              <a:t>GDP</a:t>
            </a:r>
            <a:r>
              <a:rPr lang="ja-JP" altLang="en-US" sz="2000" b="1">
                <a:solidFill>
                  <a:srgbClr val="000000"/>
                </a:solidFill>
                <a:ea typeface="HGP創英角ｺﾞｼｯｸUB" pitchFamily="50" charset="-128"/>
              </a:rPr>
              <a:t>　</a:t>
            </a:r>
            <a:r>
              <a:rPr lang="en-US" altLang="ja-JP" sz="2000" b="1">
                <a:solidFill>
                  <a:srgbClr val="000000"/>
                </a:solidFill>
                <a:ea typeface="HGP創英角ｺﾞｼｯｸUB" pitchFamily="50" charset="-128"/>
              </a:rPr>
              <a:t>Sweden</a:t>
            </a:r>
          </a:p>
        </p:txBody>
      </p:sp>
      <p:sp>
        <p:nvSpPr>
          <p:cNvPr id="30726" name="Oval 6"/>
          <p:cNvSpPr>
            <a:spLocks noChangeArrowheads="1"/>
          </p:cNvSpPr>
          <p:nvPr/>
        </p:nvSpPr>
        <p:spPr bwMode="auto">
          <a:xfrm>
            <a:off x="6980238" y="3429000"/>
            <a:ext cx="1512887" cy="649288"/>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2000" b="1">
                <a:solidFill>
                  <a:srgbClr val="000000"/>
                </a:solidFill>
                <a:ea typeface="HGP創英角ｺﾞｼｯｸUB" pitchFamily="50" charset="-128"/>
              </a:rPr>
              <a:t>CO2</a:t>
            </a:r>
            <a:r>
              <a:rPr lang="ja-JP" altLang="en-US" sz="2000" b="1">
                <a:solidFill>
                  <a:srgbClr val="000000"/>
                </a:solidFill>
                <a:ea typeface="HGP創英角ｺﾞｼｯｸUB" pitchFamily="50" charset="-128"/>
              </a:rPr>
              <a:t>　</a:t>
            </a:r>
            <a:r>
              <a:rPr lang="en-US" altLang="ja-JP" sz="2000" b="1">
                <a:solidFill>
                  <a:srgbClr val="000000"/>
                </a:solidFill>
                <a:ea typeface="HGP創英角ｺﾞｼｯｸUB" pitchFamily="50" charset="-128"/>
              </a:rPr>
              <a:t>Sweden</a:t>
            </a:r>
          </a:p>
        </p:txBody>
      </p:sp>
      <p:sp>
        <p:nvSpPr>
          <p:cNvPr id="30727" name="Oval 7"/>
          <p:cNvSpPr>
            <a:spLocks noChangeArrowheads="1"/>
          </p:cNvSpPr>
          <p:nvPr/>
        </p:nvSpPr>
        <p:spPr bwMode="auto">
          <a:xfrm>
            <a:off x="7229475" y="4221163"/>
            <a:ext cx="1514475" cy="649287"/>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2000" b="1">
                <a:solidFill>
                  <a:srgbClr val="000000"/>
                </a:solidFill>
                <a:ea typeface="HGP創英角ｺﾞｼｯｸUB" pitchFamily="50" charset="-128"/>
              </a:rPr>
              <a:t>CO2</a:t>
            </a:r>
            <a:r>
              <a:rPr lang="ja-JP" altLang="en-US" sz="2000" b="1">
                <a:solidFill>
                  <a:srgbClr val="000000"/>
                </a:solidFill>
                <a:ea typeface="HGP創英角ｺﾞｼｯｸUB" pitchFamily="50" charset="-128"/>
              </a:rPr>
              <a:t>　</a:t>
            </a:r>
            <a:r>
              <a:rPr lang="en-US" altLang="ja-JP" sz="2000" b="1">
                <a:solidFill>
                  <a:srgbClr val="000000"/>
                </a:solidFill>
                <a:ea typeface="HGP創英角ｺﾞｼｯｸUB" pitchFamily="50" charset="-128"/>
              </a:rPr>
              <a:t>Vaxjo</a:t>
            </a:r>
          </a:p>
        </p:txBody>
      </p:sp>
      <p:sp>
        <p:nvSpPr>
          <p:cNvPr id="30728" name="テキスト ボックス 1"/>
          <p:cNvSpPr txBox="1">
            <a:spLocks noChangeArrowheads="1"/>
          </p:cNvSpPr>
          <p:nvPr/>
        </p:nvSpPr>
        <p:spPr bwMode="auto">
          <a:xfrm>
            <a:off x="339725" y="1341438"/>
            <a:ext cx="554038" cy="50149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2400" b="1">
                <a:solidFill>
                  <a:srgbClr val="000000"/>
                </a:solidFill>
              </a:rPr>
              <a:t>注：欧州上位</a:t>
            </a:r>
            <a:r>
              <a:rPr lang="en-US" altLang="ja-JP" sz="2400" b="1">
                <a:solidFill>
                  <a:srgbClr val="000000"/>
                </a:solidFill>
              </a:rPr>
              <a:t>8</a:t>
            </a:r>
            <a:r>
              <a:rPr lang="ja-JP" altLang="en-US" sz="2400" b="1">
                <a:solidFill>
                  <a:srgbClr val="000000"/>
                </a:solidFill>
              </a:rPr>
              <a:t>か国はほぼ同様の傾向</a:t>
            </a:r>
          </a:p>
        </p:txBody>
      </p:sp>
      <p:pic>
        <p:nvPicPr>
          <p:cNvPr id="30730" name="Picture 2"/>
          <p:cNvPicPr>
            <a:picLocks noChangeAspect="1" noChangeArrowheads="1"/>
          </p:cNvPicPr>
          <p:nvPr/>
        </p:nvPicPr>
        <p:blipFill>
          <a:blip r:embed="rId3">
            <a:extLst>
              <a:ext uri="{28A0092B-C50C-407E-A947-70E740481C1C}">
                <a14:useLocalDpi xmlns:a14="http://schemas.microsoft.com/office/drawing/2010/main" val="0"/>
              </a:ext>
            </a:extLst>
          </a:blip>
          <a:srcRect l="55313" t="702" b="50323"/>
          <a:stretch>
            <a:fillRect/>
          </a:stretch>
        </p:blipFill>
        <p:spPr bwMode="auto">
          <a:xfrm>
            <a:off x="0" y="0"/>
            <a:ext cx="1223963" cy="8143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68694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6"/>
          <p:cNvSpPr>
            <a:spLocks noGrp="1" noChangeArrowheads="1"/>
          </p:cNvSpPr>
          <p:nvPr>
            <p:ph type="sldNum" sz="quarter" idx="12"/>
          </p:nvPr>
        </p:nvSpPr>
        <p:spPr>
          <a:ln/>
        </p:spPr>
        <p:txBody>
          <a:bodyPr/>
          <a:lstStyle/>
          <a:p>
            <a:pPr>
              <a:defRPr/>
            </a:pPr>
            <a:fld id="{820A8DE0-EE85-4FB2-AD0B-FAA993E584D2}" type="slidenum">
              <a:rPr lang="en-US" altLang="ja-JP">
                <a:solidFill>
                  <a:srgbClr val="000000"/>
                </a:solidFill>
              </a:rPr>
              <a:pPr>
                <a:defRPr/>
              </a:pPr>
              <a:t>41</a:t>
            </a:fld>
            <a:endParaRPr lang="en-US" altLang="ja-JP">
              <a:solidFill>
                <a:srgbClr val="000000"/>
              </a:solidFill>
            </a:endParaRPr>
          </a:p>
        </p:txBody>
      </p:sp>
      <p:pic>
        <p:nvPicPr>
          <p:cNvPr id="38914" name="Picture 2" descr="P10004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2205038"/>
            <a:ext cx="3348037" cy="2324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8915" name="Picture 3" descr="P10004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708275"/>
            <a:ext cx="2555875" cy="1851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8916" name="Picture 4" descr="P10005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1484313"/>
            <a:ext cx="1549400" cy="1162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8917" name="Text Box 5"/>
          <p:cNvSpPr txBox="1">
            <a:spLocks noChangeArrowheads="1"/>
          </p:cNvSpPr>
          <p:nvPr/>
        </p:nvSpPr>
        <p:spPr bwMode="auto">
          <a:xfrm>
            <a:off x="1979613" y="1412875"/>
            <a:ext cx="4841875" cy="711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2000" b="1">
                <a:solidFill>
                  <a:srgbClr val="000000"/>
                </a:solidFill>
              </a:rPr>
              <a:t>工業的手法、濡れても接着できる合板技術</a:t>
            </a:r>
          </a:p>
          <a:p>
            <a:pPr eaLnBrk="1" fontAlgn="base" hangingPunct="1">
              <a:spcBef>
                <a:spcPct val="0"/>
              </a:spcBef>
              <a:spcAft>
                <a:spcPct val="0"/>
              </a:spcAft>
            </a:pPr>
            <a:r>
              <a:rPr lang="ja-JP" altLang="en-US" sz="2000" b="1">
                <a:solidFill>
                  <a:srgbClr val="000000"/>
                </a:solidFill>
              </a:rPr>
              <a:t>など大学、市、工務店で共同開発</a:t>
            </a:r>
          </a:p>
        </p:txBody>
      </p:sp>
      <p:sp>
        <p:nvSpPr>
          <p:cNvPr id="38918" name="Text Box 6"/>
          <p:cNvSpPr txBox="1">
            <a:spLocks noChangeArrowheads="1"/>
          </p:cNvSpPr>
          <p:nvPr/>
        </p:nvSpPr>
        <p:spPr bwMode="auto">
          <a:xfrm>
            <a:off x="0" y="0"/>
            <a:ext cx="9204325" cy="88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ja-JP" altLang="en-US" sz="2000">
                <a:solidFill>
                  <a:srgbClr val="000000"/>
                </a:solidFill>
              </a:rPr>
              <a:t>　　　　　　　（産業）</a:t>
            </a:r>
            <a:r>
              <a:rPr lang="ja-JP" altLang="en-US" sz="2800" b="1">
                <a:solidFill>
                  <a:srgbClr val="000000"/>
                </a:solidFill>
              </a:rPr>
              <a:t>　</a:t>
            </a:r>
            <a:r>
              <a:rPr lang="ja-JP" altLang="en-US" sz="2400" b="1">
                <a:solidFill>
                  <a:srgbClr val="000000"/>
                </a:solidFill>
              </a:rPr>
              <a:t>森林・林業・建設業＋大学、多国籍企業の販売拠点、</a:t>
            </a:r>
          </a:p>
          <a:p>
            <a:pPr eaLnBrk="1" fontAlgn="base" hangingPunct="1">
              <a:spcBef>
                <a:spcPct val="0"/>
              </a:spcBef>
              <a:spcAft>
                <a:spcPct val="0"/>
              </a:spcAft>
            </a:pPr>
            <a:r>
              <a:rPr lang="ja-JP" altLang="en-US" sz="2400" b="1">
                <a:solidFill>
                  <a:srgbClr val="000000"/>
                </a:solidFill>
              </a:rPr>
              <a:t>　　　　　　　　　　　世界中からの視察</a:t>
            </a:r>
          </a:p>
        </p:txBody>
      </p:sp>
      <p:pic>
        <p:nvPicPr>
          <p:cNvPr id="3892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4926013"/>
            <a:ext cx="2951162" cy="17430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921" name="Text Box 9"/>
          <p:cNvSpPr txBox="1">
            <a:spLocks noChangeArrowheads="1"/>
          </p:cNvSpPr>
          <p:nvPr/>
        </p:nvSpPr>
        <p:spPr bwMode="auto">
          <a:xfrm>
            <a:off x="5329238" y="5157788"/>
            <a:ext cx="2987675" cy="711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ja-JP" altLang="en-US" sz="2000">
                <a:solidFill>
                  <a:srgbClr val="000000"/>
                </a:solidFill>
              </a:rPr>
              <a:t>高層木造住宅の研究開発</a:t>
            </a:r>
          </a:p>
          <a:p>
            <a:pPr fontAlgn="base">
              <a:spcBef>
                <a:spcPct val="0"/>
              </a:spcBef>
              <a:spcAft>
                <a:spcPct val="0"/>
              </a:spcAft>
            </a:pPr>
            <a:r>
              <a:rPr lang="ja-JP" altLang="en-US" sz="2000">
                <a:solidFill>
                  <a:srgbClr val="000000"/>
                </a:solidFill>
              </a:rPr>
              <a:t>リンネ大学</a:t>
            </a:r>
          </a:p>
        </p:txBody>
      </p:sp>
      <p:pic>
        <p:nvPicPr>
          <p:cNvPr id="38922" name="Picture 2"/>
          <p:cNvPicPr>
            <a:picLocks noChangeAspect="1" noChangeArrowheads="1"/>
          </p:cNvPicPr>
          <p:nvPr/>
        </p:nvPicPr>
        <p:blipFill>
          <a:blip r:embed="rId6">
            <a:extLst>
              <a:ext uri="{28A0092B-C50C-407E-A947-70E740481C1C}">
                <a14:useLocalDpi xmlns:a14="http://schemas.microsoft.com/office/drawing/2010/main" val="0"/>
              </a:ext>
            </a:extLst>
          </a:blip>
          <a:srcRect l="55313" t="702" b="50323"/>
          <a:stretch>
            <a:fillRect/>
          </a:stretch>
        </p:blipFill>
        <p:spPr bwMode="auto">
          <a:xfrm>
            <a:off x="0" y="0"/>
            <a:ext cx="1223963" cy="8143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24" name="Picture 12" descr="3EAF0422D33E222F8F914CC8E44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04025" y="2924175"/>
            <a:ext cx="2120900" cy="15906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8925" name="Text Box 13"/>
          <p:cNvSpPr txBox="1">
            <a:spLocks noChangeArrowheads="1"/>
          </p:cNvSpPr>
          <p:nvPr/>
        </p:nvSpPr>
        <p:spPr bwMode="auto">
          <a:xfrm>
            <a:off x="250825" y="1196975"/>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ja-JP" altLang="en-US" sz="1200">
                <a:solidFill>
                  <a:srgbClr val="000000"/>
                </a:solidFill>
              </a:rPr>
              <a:t>＊</a:t>
            </a:r>
          </a:p>
        </p:txBody>
      </p:sp>
      <p:sp>
        <p:nvSpPr>
          <p:cNvPr id="38926" name="Text Box 14"/>
          <p:cNvSpPr txBox="1">
            <a:spLocks noChangeArrowheads="1"/>
          </p:cNvSpPr>
          <p:nvPr/>
        </p:nvSpPr>
        <p:spPr bwMode="auto">
          <a:xfrm>
            <a:off x="2795588" y="2205038"/>
            <a:ext cx="3365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ja-JP" altLang="en-US" sz="1200">
                <a:solidFill>
                  <a:srgbClr val="000000"/>
                </a:solidFill>
              </a:rPr>
              <a:t>＊</a:t>
            </a:r>
          </a:p>
        </p:txBody>
      </p:sp>
      <p:sp>
        <p:nvSpPr>
          <p:cNvPr id="38927" name="Text Box 15"/>
          <p:cNvSpPr txBox="1">
            <a:spLocks noChangeArrowheads="1"/>
          </p:cNvSpPr>
          <p:nvPr/>
        </p:nvSpPr>
        <p:spPr bwMode="auto">
          <a:xfrm>
            <a:off x="1908175" y="2349500"/>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ja-JP" altLang="en-US" sz="1200">
                <a:solidFill>
                  <a:srgbClr val="000000"/>
                </a:solidFill>
              </a:rPr>
              <a:t>＊</a:t>
            </a:r>
          </a:p>
        </p:txBody>
      </p:sp>
    </p:spTree>
    <p:extLst>
      <p:ext uri="{BB962C8B-B14F-4D97-AF65-F5344CB8AC3E}">
        <p14:creationId xmlns:p14="http://schemas.microsoft.com/office/powerpoint/2010/main" val="36098588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srcRect/>
          <a:stretch>
            <a:fillRect/>
          </a:stretch>
        </p:blipFill>
        <p:spPr bwMode="auto">
          <a:xfrm>
            <a:off x="4572000" y="1939943"/>
            <a:ext cx="4269890" cy="4191001"/>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a:srcRect/>
          <a:stretch>
            <a:fillRect/>
          </a:stretch>
        </p:blipFill>
        <p:spPr bwMode="auto">
          <a:xfrm>
            <a:off x="214282" y="1939943"/>
            <a:ext cx="4269890" cy="4191001"/>
          </a:xfrm>
          <a:prstGeom prst="rect">
            <a:avLst/>
          </a:prstGeom>
          <a:noFill/>
          <a:ln w="9525">
            <a:noFill/>
            <a:miter lim="800000"/>
            <a:headEnd/>
            <a:tailEnd/>
          </a:ln>
          <a:effectLst/>
        </p:spPr>
      </p:pic>
      <p:sp>
        <p:nvSpPr>
          <p:cNvPr id="2" name="タイトル 1"/>
          <p:cNvSpPr>
            <a:spLocks noGrp="1"/>
          </p:cNvSpPr>
          <p:nvPr>
            <p:ph type="title"/>
          </p:nvPr>
        </p:nvSpPr>
        <p:spPr/>
        <p:txBody>
          <a:bodyPr>
            <a:normAutofit fontScale="90000"/>
          </a:bodyPr>
          <a:lstStyle/>
          <a:p>
            <a:pPr marL="180000" lvl="1" indent="-180000" algn="ctr">
              <a:spcBef>
                <a:spcPts val="600"/>
              </a:spcBef>
              <a:spcAft>
                <a:spcPts val="600"/>
              </a:spcAft>
            </a:pPr>
            <a:r>
              <a:rPr lang="ja-JP" altLang="en-US" sz="2800" dirty="0" smtClean="0">
                <a:latin typeface="ＭＳ Ｐゴシック" pitchFamily="50" charset="-128"/>
                <a:ea typeface="ＭＳ Ｐゴシック" pitchFamily="50" charset="-128"/>
              </a:rPr>
              <a:t>近年ピーク時需要の大きかった</a:t>
            </a:r>
            <a:r>
              <a:rPr lang="en-US" altLang="ja-JP" sz="2800" dirty="0" smtClean="0">
                <a:latin typeface="ＭＳ Ｐゴシック" pitchFamily="50" charset="-128"/>
                <a:ea typeface="ＭＳ Ｐゴシック" pitchFamily="50" charset="-128"/>
              </a:rPr>
              <a:t>2008</a:t>
            </a:r>
            <a:r>
              <a:rPr lang="ja-JP" altLang="en-US" sz="2800" dirty="0" smtClean="0">
                <a:latin typeface="ＭＳ Ｐゴシック" pitchFamily="50" charset="-128"/>
                <a:ea typeface="ＭＳ Ｐゴシック" pitchFamily="50" charset="-128"/>
              </a:rPr>
              <a:t>年度の</a:t>
            </a:r>
            <a:r>
              <a:rPr lang="en-US" altLang="ja-JP" sz="2800" dirty="0" smtClean="0">
                <a:latin typeface="ＭＳ Ｐゴシック" pitchFamily="50" charset="-128"/>
                <a:ea typeface="ＭＳ Ｐゴシック" pitchFamily="50" charset="-128"/>
              </a:rPr>
              <a:t/>
            </a:r>
            <a:br>
              <a:rPr lang="en-US" altLang="ja-JP" sz="2800" dirty="0" smtClean="0">
                <a:latin typeface="ＭＳ Ｐゴシック" pitchFamily="50" charset="-128"/>
                <a:ea typeface="ＭＳ Ｐゴシック" pitchFamily="50" charset="-128"/>
              </a:rPr>
            </a:br>
            <a:r>
              <a:rPr lang="ja-JP" altLang="en-US" sz="2800" dirty="0" smtClean="0">
                <a:latin typeface="ＭＳ Ｐゴシック" pitchFamily="50" charset="-128"/>
                <a:ea typeface="ＭＳ Ｐゴシック" pitchFamily="50" charset="-128"/>
              </a:rPr>
              <a:t>年間</a:t>
            </a:r>
            <a:r>
              <a:rPr lang="en-US" altLang="ja-JP" sz="2800" dirty="0" smtClean="0">
                <a:latin typeface="ＭＳ Ｐゴシック" pitchFamily="50" charset="-128"/>
                <a:ea typeface="ＭＳ Ｐゴシック" pitchFamily="50" charset="-128"/>
              </a:rPr>
              <a:t>365</a:t>
            </a:r>
            <a:r>
              <a:rPr lang="ja-JP" altLang="en-US" sz="2800" dirty="0" smtClean="0">
                <a:latin typeface="ＭＳ Ｐゴシック" pitchFamily="50" charset="-128"/>
                <a:ea typeface="ＭＳ Ｐゴシック" pitchFamily="50" charset="-128"/>
              </a:rPr>
              <a:t>日のピーク時電力需要の比較</a:t>
            </a:r>
            <a:endParaRPr lang="en-US" altLang="ja-JP" sz="28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5</a:t>
            </a:fld>
            <a:endParaRPr lang="ja-JP" altLang="en-US">
              <a:solidFill>
                <a:prstClr val="black"/>
              </a:solidFill>
            </a:endParaRPr>
          </a:p>
        </p:txBody>
      </p:sp>
      <p:sp>
        <p:nvSpPr>
          <p:cNvPr id="13" name="テキスト ボックス 12"/>
          <p:cNvSpPr txBox="1"/>
          <p:nvPr/>
        </p:nvSpPr>
        <p:spPr>
          <a:xfrm>
            <a:off x="214282" y="714356"/>
            <a:ext cx="8643998" cy="800219"/>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180000" lvl="1" indent="-180000">
              <a:buFont typeface="Arial" pitchFamily="34" charset="0"/>
              <a:buChar char="•"/>
            </a:pPr>
            <a:r>
              <a:rPr lang="ja-JP" altLang="en-US" sz="1600" dirty="0" smtClean="0">
                <a:solidFill>
                  <a:prstClr val="black"/>
                </a:solidFill>
                <a:latin typeface="ＭＳ Ｐゴシック" pitchFamily="50" charset="-128"/>
              </a:rPr>
              <a:t>中部電力管内では、電力需要が平年より多い場合でも、最大電力需要が発電容量を超過するのは年間</a:t>
            </a:r>
            <a:r>
              <a:rPr lang="en-US" altLang="ja-JP" sz="1600" dirty="0" smtClean="0">
                <a:solidFill>
                  <a:prstClr val="black"/>
                </a:solidFill>
                <a:latin typeface="ＭＳ Ｐゴシック" pitchFamily="50" charset="-128"/>
              </a:rPr>
              <a:t>10</a:t>
            </a:r>
            <a:r>
              <a:rPr lang="ja-JP" altLang="en-US" sz="1600" dirty="0" smtClean="0">
                <a:solidFill>
                  <a:prstClr val="black"/>
                </a:solidFill>
                <a:latin typeface="ＭＳ Ｐゴシック" pitchFamily="50" charset="-128"/>
              </a:rPr>
              <a:t>日程度に留まる。一方東京電力管内では、超過日数が年間</a:t>
            </a:r>
            <a:r>
              <a:rPr lang="en-US" altLang="ja-JP" sz="1600" dirty="0" smtClean="0">
                <a:solidFill>
                  <a:prstClr val="black"/>
                </a:solidFill>
                <a:latin typeface="ＭＳ Ｐゴシック" pitchFamily="50" charset="-128"/>
              </a:rPr>
              <a:t>62</a:t>
            </a:r>
            <a:r>
              <a:rPr lang="ja-JP" altLang="en-US" sz="1600" dirty="0" smtClean="0">
                <a:solidFill>
                  <a:prstClr val="black"/>
                </a:solidFill>
                <a:latin typeface="ＭＳ Ｐゴシック" pitchFamily="50" charset="-128"/>
              </a:rPr>
              <a:t>日程度と見込まれる。</a:t>
            </a:r>
            <a:r>
              <a:rPr lang="en-US" altLang="ja-JP" sz="1600" dirty="0" smtClean="0">
                <a:solidFill>
                  <a:prstClr val="black"/>
                </a:solidFill>
                <a:latin typeface="ＭＳ Ｐゴシック" pitchFamily="50" charset="-128"/>
              </a:rPr>
              <a:t/>
            </a:r>
            <a:br>
              <a:rPr lang="en-US" altLang="ja-JP" sz="1600" dirty="0" smtClean="0">
                <a:solidFill>
                  <a:prstClr val="black"/>
                </a:solidFill>
                <a:latin typeface="ＭＳ Ｐゴシック" pitchFamily="50" charset="-128"/>
              </a:rPr>
            </a:br>
            <a:r>
              <a:rPr lang="ja-JP" altLang="en-US" sz="1400" dirty="0" smtClean="0">
                <a:solidFill>
                  <a:prstClr val="black"/>
                </a:solidFill>
                <a:latin typeface="ＭＳ Ｐゴシック" pitchFamily="50" charset="-128"/>
              </a:rPr>
              <a:t>（ただし、値は日ごとのピーク時刻の需要を表しているため、実際に需要超過となるのは</a:t>
            </a:r>
            <a:r>
              <a:rPr lang="en-US" altLang="ja-JP" sz="1400" dirty="0" smtClean="0">
                <a:solidFill>
                  <a:prstClr val="black"/>
                </a:solidFill>
                <a:latin typeface="ＭＳ Ｐゴシック" pitchFamily="50" charset="-128"/>
              </a:rPr>
              <a:t>1</a:t>
            </a:r>
            <a:r>
              <a:rPr lang="ja-JP" altLang="en-US" sz="1400" dirty="0" smtClean="0">
                <a:solidFill>
                  <a:prstClr val="black"/>
                </a:solidFill>
                <a:latin typeface="ＭＳ Ｐゴシック" pitchFamily="50" charset="-128"/>
              </a:rPr>
              <a:t>日のうち数時間のみ）</a:t>
            </a:r>
            <a:endParaRPr lang="en-US" altLang="ja-JP" sz="1400" dirty="0" smtClean="0">
              <a:solidFill>
                <a:prstClr val="black"/>
              </a:solidFill>
              <a:latin typeface="ＭＳ Ｐゴシック" pitchFamily="50" charset="-128"/>
            </a:endParaRPr>
          </a:p>
        </p:txBody>
      </p:sp>
      <p:sp>
        <p:nvSpPr>
          <p:cNvPr id="44" name="正方形/長方形 43"/>
          <p:cNvSpPr/>
          <p:nvPr/>
        </p:nvSpPr>
        <p:spPr>
          <a:xfrm>
            <a:off x="214282" y="1661686"/>
            <a:ext cx="4286280" cy="323165"/>
          </a:xfrm>
          <a:prstGeom prst="rect">
            <a:avLst/>
          </a:prstGeom>
        </p:spPr>
        <p:txBody>
          <a:bodyPr wrap="square">
            <a:spAutoFit/>
          </a:bodyPr>
          <a:lstStyle/>
          <a:p>
            <a:pPr>
              <a:spcBef>
                <a:spcPct val="0"/>
              </a:spcBef>
            </a:pPr>
            <a:r>
              <a:rPr lang="ja-JP" altLang="en-US" sz="1500" dirty="0" smtClean="0">
                <a:solidFill>
                  <a:prstClr val="black"/>
                </a:solidFill>
              </a:rPr>
              <a:t>○ 中部電力管内のピーク時電力需要（年間</a:t>
            </a:r>
            <a:r>
              <a:rPr lang="en-US" altLang="ja-JP" sz="1500" dirty="0" smtClean="0">
                <a:solidFill>
                  <a:prstClr val="black"/>
                </a:solidFill>
              </a:rPr>
              <a:t>365</a:t>
            </a:r>
            <a:r>
              <a:rPr lang="ja-JP" altLang="en-US" sz="1500" dirty="0" smtClean="0">
                <a:solidFill>
                  <a:prstClr val="black"/>
                </a:solidFill>
              </a:rPr>
              <a:t>日）</a:t>
            </a:r>
            <a:endParaRPr lang="ja-JP" altLang="en-US" sz="1500" dirty="0">
              <a:solidFill>
                <a:prstClr val="black"/>
              </a:solidFill>
            </a:endParaRPr>
          </a:p>
        </p:txBody>
      </p:sp>
      <p:sp>
        <p:nvSpPr>
          <p:cNvPr id="47" name="正方形/長方形 46"/>
          <p:cNvSpPr/>
          <p:nvPr/>
        </p:nvSpPr>
        <p:spPr>
          <a:xfrm>
            <a:off x="4572000" y="1661686"/>
            <a:ext cx="4286280" cy="323165"/>
          </a:xfrm>
          <a:prstGeom prst="rect">
            <a:avLst/>
          </a:prstGeom>
        </p:spPr>
        <p:txBody>
          <a:bodyPr wrap="square">
            <a:spAutoFit/>
          </a:bodyPr>
          <a:lstStyle/>
          <a:p>
            <a:pPr>
              <a:spcBef>
                <a:spcPct val="0"/>
              </a:spcBef>
            </a:pPr>
            <a:r>
              <a:rPr lang="ja-JP" altLang="en-US" sz="1500" dirty="0" smtClean="0">
                <a:solidFill>
                  <a:prstClr val="black"/>
                </a:solidFill>
              </a:rPr>
              <a:t>○ 東京電力管内のピーク時電力需要（年間</a:t>
            </a:r>
            <a:r>
              <a:rPr lang="en-US" altLang="ja-JP" sz="1500" dirty="0" smtClean="0">
                <a:solidFill>
                  <a:prstClr val="black"/>
                </a:solidFill>
              </a:rPr>
              <a:t>365</a:t>
            </a:r>
            <a:r>
              <a:rPr lang="ja-JP" altLang="en-US" sz="1500" dirty="0" smtClean="0">
                <a:solidFill>
                  <a:prstClr val="black"/>
                </a:solidFill>
              </a:rPr>
              <a:t>日）</a:t>
            </a:r>
          </a:p>
        </p:txBody>
      </p:sp>
      <p:sp>
        <p:nvSpPr>
          <p:cNvPr id="53" name="正方形/長方形 52"/>
          <p:cNvSpPr/>
          <p:nvPr/>
        </p:nvSpPr>
        <p:spPr>
          <a:xfrm>
            <a:off x="5214942" y="5723769"/>
            <a:ext cx="3571900" cy="276999"/>
          </a:xfrm>
          <a:prstGeom prst="rect">
            <a:avLst/>
          </a:prstGeom>
        </p:spPr>
        <p:txBody>
          <a:bodyPr wrap="square">
            <a:spAutoFit/>
          </a:bodyPr>
          <a:lstStyle/>
          <a:p>
            <a:pPr algn="ctr">
              <a:spcBef>
                <a:spcPct val="0"/>
              </a:spcBef>
            </a:pPr>
            <a:r>
              <a:rPr lang="ja-JP" altLang="en-US" sz="1200" dirty="0" smtClean="0">
                <a:solidFill>
                  <a:prstClr val="black"/>
                </a:solidFill>
              </a:rPr>
              <a:t>←需要の多い日　（年間</a:t>
            </a:r>
            <a:r>
              <a:rPr lang="en-US" altLang="ja-JP" sz="1200" dirty="0" smtClean="0">
                <a:solidFill>
                  <a:prstClr val="black"/>
                </a:solidFill>
              </a:rPr>
              <a:t>365</a:t>
            </a:r>
            <a:r>
              <a:rPr lang="ja-JP" altLang="en-US" sz="1200" dirty="0" smtClean="0">
                <a:solidFill>
                  <a:prstClr val="black"/>
                </a:solidFill>
              </a:rPr>
              <a:t>日）　需要の少ない日→</a:t>
            </a:r>
          </a:p>
        </p:txBody>
      </p:sp>
      <p:sp>
        <p:nvSpPr>
          <p:cNvPr id="54" name="正方形/長方形 53"/>
          <p:cNvSpPr/>
          <p:nvPr/>
        </p:nvSpPr>
        <p:spPr>
          <a:xfrm>
            <a:off x="214282" y="6427113"/>
            <a:ext cx="8786874" cy="430887"/>
          </a:xfrm>
          <a:prstGeom prst="rect">
            <a:avLst/>
          </a:prstGeom>
          <a:noFill/>
        </p:spPr>
        <p:txBody>
          <a:bodyPr wrap="square">
            <a:spAutoFit/>
          </a:bodyPr>
          <a:lstStyle/>
          <a:p>
            <a:pPr marL="360000" indent="-360000"/>
            <a:r>
              <a:rPr lang="en-US" altLang="ja-JP" sz="1100" dirty="0" smtClean="0">
                <a:solidFill>
                  <a:prstClr val="black"/>
                </a:solidFill>
              </a:rPr>
              <a:t>※1</a:t>
            </a:r>
            <a:r>
              <a:rPr lang="ja-JP" altLang="en-US" sz="1100" dirty="0" smtClean="0">
                <a:solidFill>
                  <a:prstClr val="black"/>
                </a:solidFill>
              </a:rPr>
              <a:t>　日最大電力需要は、近年ピーク時需要の大きかった</a:t>
            </a:r>
            <a:r>
              <a:rPr lang="en-US" altLang="ja-JP" sz="1100" dirty="0" smtClean="0">
                <a:solidFill>
                  <a:prstClr val="black"/>
                </a:solidFill>
              </a:rPr>
              <a:t>2008</a:t>
            </a:r>
            <a:r>
              <a:rPr lang="ja-JP" altLang="en-US" sz="1100" dirty="0" smtClean="0">
                <a:solidFill>
                  <a:prstClr val="black"/>
                </a:solidFill>
              </a:rPr>
              <a:t>年度値のもの。また、供給予備力として日最大電力需要の</a:t>
            </a:r>
            <a:r>
              <a:rPr lang="en-US" altLang="ja-JP" sz="1100" dirty="0" smtClean="0">
                <a:solidFill>
                  <a:prstClr val="black"/>
                </a:solidFill>
              </a:rPr>
              <a:t>10%</a:t>
            </a:r>
            <a:r>
              <a:rPr lang="ja-JP" altLang="en-US" sz="1100" dirty="0" smtClean="0">
                <a:solidFill>
                  <a:prstClr val="black"/>
                </a:solidFill>
              </a:rPr>
              <a:t>を確保した場合の値。</a:t>
            </a:r>
            <a:endParaRPr lang="en-US" altLang="ja-JP" sz="1100" dirty="0" smtClean="0">
              <a:solidFill>
                <a:prstClr val="black"/>
              </a:solidFill>
            </a:endParaRPr>
          </a:p>
          <a:p>
            <a:pPr marL="360000" indent="-360000"/>
            <a:r>
              <a:rPr lang="en-US" altLang="ja-JP" sz="1100" dirty="0" smtClean="0">
                <a:solidFill>
                  <a:prstClr val="black"/>
                </a:solidFill>
              </a:rPr>
              <a:t>※2</a:t>
            </a:r>
            <a:r>
              <a:rPr lang="ja-JP" altLang="en-US" sz="1100" dirty="0" smtClean="0">
                <a:solidFill>
                  <a:prstClr val="black"/>
                </a:solidFill>
              </a:rPr>
              <a:t>　東京電力の発電容量は、日本エネルギー経済研究所資料による夏までの見通し。なお、値は発電端。</a:t>
            </a:r>
            <a:endParaRPr lang="en-US" altLang="ja-JP" sz="1100" dirty="0" smtClean="0">
              <a:solidFill>
                <a:prstClr val="black"/>
              </a:solidFill>
            </a:endParaRPr>
          </a:p>
        </p:txBody>
      </p:sp>
      <p:cxnSp>
        <p:nvCxnSpPr>
          <p:cNvPr id="73" name="直線矢印コネクタ 72"/>
          <p:cNvCxnSpPr/>
          <p:nvPr/>
        </p:nvCxnSpPr>
        <p:spPr>
          <a:xfrm>
            <a:off x="5286380" y="3417887"/>
            <a:ext cx="500066" cy="1588"/>
          </a:xfrm>
          <a:prstGeom prst="straightConnector1">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p:cNvCxnSpPr/>
          <p:nvPr/>
        </p:nvCxnSpPr>
        <p:spPr>
          <a:xfrm>
            <a:off x="904852" y="2843210"/>
            <a:ext cx="142876" cy="1588"/>
          </a:xfrm>
          <a:prstGeom prst="straightConnector1">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a:endCxn id="79" idx="1"/>
          </p:cNvCxnSpPr>
          <p:nvPr/>
        </p:nvCxnSpPr>
        <p:spPr>
          <a:xfrm flipV="1">
            <a:off x="1000100" y="2582758"/>
            <a:ext cx="357190" cy="27475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79" name="正方形/長方形 78"/>
          <p:cNvSpPr/>
          <p:nvPr/>
        </p:nvSpPr>
        <p:spPr>
          <a:xfrm>
            <a:off x="1357290" y="2428869"/>
            <a:ext cx="2000264" cy="307777"/>
          </a:xfrm>
          <a:prstGeom prst="rect">
            <a:avLst/>
          </a:prstGeom>
          <a:solidFill>
            <a:schemeClr val="bg1"/>
          </a:solidFill>
          <a:ln w="12700">
            <a:solidFill>
              <a:srgbClr val="FF0000"/>
            </a:solidFill>
          </a:ln>
        </p:spPr>
        <p:txBody>
          <a:bodyPr wrap="square">
            <a:spAutoFit/>
          </a:bodyPr>
          <a:lstStyle/>
          <a:p>
            <a:pPr>
              <a:spcBef>
                <a:spcPct val="0"/>
              </a:spcBef>
            </a:pPr>
            <a:r>
              <a:rPr lang="ja-JP" altLang="en-US" sz="1400" dirty="0" smtClean="0">
                <a:solidFill>
                  <a:srgbClr val="FF0000"/>
                </a:solidFill>
              </a:rPr>
              <a:t>需要超過日数：</a:t>
            </a:r>
            <a:r>
              <a:rPr lang="en-US" altLang="ja-JP" sz="1400" dirty="0" smtClean="0">
                <a:solidFill>
                  <a:srgbClr val="FF0000"/>
                </a:solidFill>
              </a:rPr>
              <a:t>10</a:t>
            </a:r>
            <a:r>
              <a:rPr lang="ja-JP" altLang="en-US" sz="1400" dirty="0" smtClean="0">
                <a:solidFill>
                  <a:srgbClr val="FF0000"/>
                </a:solidFill>
              </a:rPr>
              <a:t>日</a:t>
            </a:r>
            <a:r>
              <a:rPr lang="en-US" altLang="ja-JP" sz="1400" dirty="0" smtClean="0">
                <a:solidFill>
                  <a:srgbClr val="FF0000"/>
                </a:solidFill>
              </a:rPr>
              <a:t>/</a:t>
            </a:r>
            <a:r>
              <a:rPr lang="ja-JP" altLang="en-US" sz="1400" dirty="0" smtClean="0">
                <a:solidFill>
                  <a:srgbClr val="FF0000"/>
                </a:solidFill>
              </a:rPr>
              <a:t>年</a:t>
            </a:r>
            <a:endParaRPr lang="ja-JP" altLang="en-US" sz="1400" dirty="0">
              <a:solidFill>
                <a:srgbClr val="FF0000"/>
              </a:solidFill>
            </a:endParaRPr>
          </a:p>
        </p:txBody>
      </p:sp>
      <p:cxnSp>
        <p:nvCxnSpPr>
          <p:cNvPr id="83" name="直線コネクタ 82"/>
          <p:cNvCxnSpPr>
            <a:endCxn id="84" idx="1"/>
          </p:cNvCxnSpPr>
          <p:nvPr/>
        </p:nvCxnSpPr>
        <p:spPr>
          <a:xfrm rot="5400000" flipH="1" flipV="1">
            <a:off x="5399036" y="2970168"/>
            <a:ext cx="631945" cy="28575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4" name="正方形/長方形 83"/>
          <p:cNvSpPr/>
          <p:nvPr/>
        </p:nvSpPr>
        <p:spPr>
          <a:xfrm>
            <a:off x="5857884" y="2643182"/>
            <a:ext cx="2000264" cy="307777"/>
          </a:xfrm>
          <a:prstGeom prst="rect">
            <a:avLst/>
          </a:prstGeom>
          <a:solidFill>
            <a:schemeClr val="bg1"/>
          </a:solidFill>
          <a:ln w="12700">
            <a:solidFill>
              <a:srgbClr val="FF0000"/>
            </a:solidFill>
          </a:ln>
        </p:spPr>
        <p:txBody>
          <a:bodyPr wrap="square">
            <a:spAutoFit/>
          </a:bodyPr>
          <a:lstStyle/>
          <a:p>
            <a:pPr>
              <a:spcBef>
                <a:spcPct val="0"/>
              </a:spcBef>
            </a:pPr>
            <a:r>
              <a:rPr lang="ja-JP" altLang="en-US" sz="1400" dirty="0" smtClean="0">
                <a:solidFill>
                  <a:srgbClr val="FF0000"/>
                </a:solidFill>
              </a:rPr>
              <a:t>需要超過日数：</a:t>
            </a:r>
            <a:r>
              <a:rPr lang="en-US" altLang="ja-JP" sz="1400" dirty="0" smtClean="0">
                <a:solidFill>
                  <a:srgbClr val="FF0000"/>
                </a:solidFill>
              </a:rPr>
              <a:t>62</a:t>
            </a:r>
            <a:r>
              <a:rPr lang="ja-JP" altLang="en-US" sz="1400" dirty="0" smtClean="0">
                <a:solidFill>
                  <a:srgbClr val="FF0000"/>
                </a:solidFill>
              </a:rPr>
              <a:t>日</a:t>
            </a:r>
            <a:r>
              <a:rPr lang="en-US" altLang="ja-JP" sz="1400" dirty="0" smtClean="0">
                <a:solidFill>
                  <a:srgbClr val="FF0000"/>
                </a:solidFill>
              </a:rPr>
              <a:t>/</a:t>
            </a:r>
            <a:r>
              <a:rPr lang="ja-JP" altLang="en-US" sz="1400" dirty="0" smtClean="0">
                <a:solidFill>
                  <a:srgbClr val="FF0000"/>
                </a:solidFill>
              </a:rPr>
              <a:t>年</a:t>
            </a:r>
            <a:endParaRPr lang="ja-JP" altLang="en-US" sz="1400" dirty="0">
              <a:solidFill>
                <a:srgbClr val="FF0000"/>
              </a:solidFill>
            </a:endParaRPr>
          </a:p>
        </p:txBody>
      </p:sp>
      <p:sp>
        <p:nvSpPr>
          <p:cNvPr id="87" name="正方形/長方形 86"/>
          <p:cNvSpPr/>
          <p:nvPr/>
        </p:nvSpPr>
        <p:spPr>
          <a:xfrm>
            <a:off x="857224" y="5723769"/>
            <a:ext cx="3571900" cy="276999"/>
          </a:xfrm>
          <a:prstGeom prst="rect">
            <a:avLst/>
          </a:prstGeom>
        </p:spPr>
        <p:txBody>
          <a:bodyPr wrap="square">
            <a:spAutoFit/>
          </a:bodyPr>
          <a:lstStyle/>
          <a:p>
            <a:pPr algn="ctr">
              <a:spcBef>
                <a:spcPct val="0"/>
              </a:spcBef>
            </a:pPr>
            <a:r>
              <a:rPr lang="ja-JP" altLang="en-US" sz="1200" dirty="0" smtClean="0">
                <a:solidFill>
                  <a:prstClr val="black"/>
                </a:solidFill>
              </a:rPr>
              <a:t>←需要の多い日　（年間</a:t>
            </a:r>
            <a:r>
              <a:rPr lang="en-US" altLang="ja-JP" sz="1200" dirty="0" smtClean="0">
                <a:solidFill>
                  <a:prstClr val="black"/>
                </a:solidFill>
              </a:rPr>
              <a:t>365</a:t>
            </a:r>
            <a:r>
              <a:rPr lang="ja-JP" altLang="en-US" sz="1200" dirty="0" smtClean="0">
                <a:solidFill>
                  <a:prstClr val="black"/>
                </a:solidFill>
              </a:rPr>
              <a:t>日）　需要の少ない日→</a:t>
            </a:r>
          </a:p>
        </p:txBody>
      </p:sp>
      <p:sp>
        <p:nvSpPr>
          <p:cNvPr id="88" name="正方形/長方形 87"/>
          <p:cNvSpPr/>
          <p:nvPr/>
        </p:nvSpPr>
        <p:spPr>
          <a:xfrm>
            <a:off x="2786050" y="2857496"/>
            <a:ext cx="1571636" cy="646331"/>
          </a:xfrm>
          <a:prstGeom prst="rect">
            <a:avLst/>
          </a:prstGeom>
        </p:spPr>
        <p:txBody>
          <a:bodyPr wrap="square">
            <a:spAutoFit/>
          </a:bodyPr>
          <a:lstStyle/>
          <a:p>
            <a:pPr algn="ctr">
              <a:spcBef>
                <a:spcPct val="0"/>
              </a:spcBef>
            </a:pPr>
            <a:r>
              <a:rPr lang="ja-JP" altLang="en-US" dirty="0" smtClean="0">
                <a:solidFill>
                  <a:prstClr val="black"/>
                </a:solidFill>
              </a:rPr>
              <a:t>発電容量：</a:t>
            </a:r>
            <a:r>
              <a:rPr lang="en-US" altLang="ja-JP" dirty="0" smtClean="0">
                <a:solidFill>
                  <a:prstClr val="black"/>
                </a:solidFill>
              </a:rPr>
              <a:t>2,951</a:t>
            </a:r>
            <a:r>
              <a:rPr lang="ja-JP" altLang="en-US" dirty="0" smtClean="0">
                <a:solidFill>
                  <a:prstClr val="black"/>
                </a:solidFill>
              </a:rPr>
              <a:t>万</a:t>
            </a:r>
            <a:r>
              <a:rPr lang="en-US" altLang="ja-JP" dirty="0" smtClean="0">
                <a:solidFill>
                  <a:prstClr val="black"/>
                </a:solidFill>
              </a:rPr>
              <a:t>kW</a:t>
            </a:r>
            <a:endParaRPr lang="ja-JP" altLang="en-US" dirty="0" smtClean="0">
              <a:solidFill>
                <a:prstClr val="black"/>
              </a:solidFill>
            </a:endParaRPr>
          </a:p>
        </p:txBody>
      </p:sp>
      <p:sp>
        <p:nvSpPr>
          <p:cNvPr id="89" name="正方形/長方形 88"/>
          <p:cNvSpPr/>
          <p:nvPr/>
        </p:nvSpPr>
        <p:spPr>
          <a:xfrm>
            <a:off x="7143768" y="3429000"/>
            <a:ext cx="1571636" cy="646331"/>
          </a:xfrm>
          <a:prstGeom prst="rect">
            <a:avLst/>
          </a:prstGeom>
        </p:spPr>
        <p:txBody>
          <a:bodyPr wrap="square">
            <a:spAutoFit/>
          </a:bodyPr>
          <a:lstStyle/>
          <a:p>
            <a:pPr algn="ctr">
              <a:spcBef>
                <a:spcPct val="0"/>
              </a:spcBef>
            </a:pPr>
            <a:r>
              <a:rPr lang="ja-JP" altLang="en-US" dirty="0" smtClean="0">
                <a:solidFill>
                  <a:prstClr val="black"/>
                </a:solidFill>
              </a:rPr>
              <a:t>発電容量：</a:t>
            </a:r>
            <a:r>
              <a:rPr lang="en-US" altLang="ja-JP" dirty="0" smtClean="0">
                <a:solidFill>
                  <a:prstClr val="black"/>
                </a:solidFill>
              </a:rPr>
              <a:t>5,380</a:t>
            </a:r>
            <a:r>
              <a:rPr lang="ja-JP" altLang="en-US" dirty="0" smtClean="0">
                <a:solidFill>
                  <a:prstClr val="black"/>
                </a:solidFill>
              </a:rPr>
              <a:t>万</a:t>
            </a:r>
            <a:r>
              <a:rPr lang="en-US" altLang="ja-JP" dirty="0" smtClean="0">
                <a:solidFill>
                  <a:prstClr val="black"/>
                </a:solidFill>
              </a:rPr>
              <a:t>kW</a:t>
            </a:r>
            <a:endParaRPr lang="ja-JP" altLang="en-US" dirty="0" smtClean="0">
              <a:solidFill>
                <a:prstClr val="black"/>
              </a:solidFill>
            </a:endParaRPr>
          </a:p>
        </p:txBody>
      </p:sp>
      <p:sp>
        <p:nvSpPr>
          <p:cNvPr id="93" name="正方形/長方形 92"/>
          <p:cNvSpPr/>
          <p:nvPr/>
        </p:nvSpPr>
        <p:spPr>
          <a:xfrm>
            <a:off x="214282" y="6096348"/>
            <a:ext cx="5500726" cy="261610"/>
          </a:xfrm>
          <a:prstGeom prst="rect">
            <a:avLst/>
          </a:prstGeom>
        </p:spPr>
        <p:txBody>
          <a:bodyPr wrap="square">
            <a:spAutoFit/>
          </a:bodyPr>
          <a:lstStyle/>
          <a:p>
            <a:pPr marL="540000" indent="-540000"/>
            <a:r>
              <a:rPr lang="ja-JP" altLang="en-US" sz="1100" dirty="0" smtClean="0">
                <a:solidFill>
                  <a:prstClr val="black"/>
                </a:solidFill>
              </a:rPr>
              <a:t>（出典）　電力系統利用協議会資料、日本エネルギー経済研究所資料より作成</a:t>
            </a:r>
            <a:endParaRPr lang="en-US" altLang="ja-JP" sz="1100" dirty="0" smtClean="0">
              <a:solidFill>
                <a:prstClr val="black"/>
              </a:solidFill>
            </a:endParaRPr>
          </a:p>
        </p:txBody>
      </p:sp>
      <p:sp>
        <p:nvSpPr>
          <p:cNvPr id="3" name="テキスト ボックス 2"/>
          <p:cNvSpPr txBox="1"/>
          <p:nvPr/>
        </p:nvSpPr>
        <p:spPr>
          <a:xfrm>
            <a:off x="5436096" y="4365104"/>
            <a:ext cx="3050835" cy="1200329"/>
          </a:xfrm>
          <a:prstGeom prst="rect">
            <a:avLst/>
          </a:prstGeom>
          <a:solidFill>
            <a:schemeClr val="bg1"/>
          </a:solidFill>
        </p:spPr>
        <p:txBody>
          <a:bodyPr wrap="none" rtlCol="0">
            <a:spAutoFit/>
          </a:bodyPr>
          <a:lstStyle/>
          <a:p>
            <a:r>
              <a:rPr kumimoji="1" lang="ja-JP" altLang="en-US" dirty="0" smtClean="0"/>
              <a:t>ここから、</a:t>
            </a:r>
            <a:endParaRPr kumimoji="1" lang="en-US" altLang="ja-JP" dirty="0" smtClean="0"/>
          </a:p>
          <a:p>
            <a:r>
              <a:rPr kumimoji="1" lang="ja-JP" altLang="en-US" dirty="0" smtClean="0"/>
              <a:t>①ピーク対策で需要削減</a:t>
            </a:r>
            <a:endParaRPr kumimoji="1" lang="en-US" altLang="ja-JP" dirty="0" smtClean="0"/>
          </a:p>
          <a:p>
            <a:r>
              <a:rPr lang="ja-JP" altLang="en-US" dirty="0" smtClean="0"/>
              <a:t>②自家発電等で供給力アップ</a:t>
            </a:r>
            <a:endParaRPr lang="en-US" altLang="ja-JP" dirty="0" smtClean="0"/>
          </a:p>
          <a:p>
            <a:r>
              <a:rPr kumimoji="1" lang="ja-JP" altLang="en-US" dirty="0"/>
              <a:t>で対応</a:t>
            </a:r>
          </a:p>
        </p:txBody>
      </p:sp>
    </p:spTree>
    <p:extLst>
      <p:ext uri="{BB962C8B-B14F-4D97-AF65-F5344CB8AC3E}">
        <p14:creationId xmlns:p14="http://schemas.microsoft.com/office/powerpoint/2010/main" val="8997776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C:\Documents and Settings\1014870\Local Settings\Temporary Internet Files\Content.IE5\IF0VTEN2\MC900238699[1].wmf"/>
          <p:cNvPicPr>
            <a:picLocks noChangeAspect="1" noChangeArrowheads="1"/>
          </p:cNvPicPr>
          <p:nvPr/>
        </p:nvPicPr>
        <p:blipFill>
          <a:blip r:embed="rId2"/>
          <a:srcRect/>
          <a:stretch>
            <a:fillRect/>
          </a:stretch>
        </p:blipFill>
        <p:spPr bwMode="auto">
          <a:xfrm>
            <a:off x="6143636" y="5985913"/>
            <a:ext cx="459711" cy="411918"/>
          </a:xfrm>
          <a:prstGeom prst="rect">
            <a:avLst/>
          </a:prstGeom>
          <a:noFill/>
        </p:spPr>
      </p:pic>
      <p:pic>
        <p:nvPicPr>
          <p:cNvPr id="2056" name="Picture 8" descr="C:\Documents and Settings\1014870\Local Settings\Temporary Internet Files\Content.IE5\0HO9AN0X\MC900332470[1].wmf"/>
          <p:cNvPicPr>
            <a:picLocks noChangeAspect="1" noChangeArrowheads="1"/>
          </p:cNvPicPr>
          <p:nvPr/>
        </p:nvPicPr>
        <p:blipFill>
          <a:blip r:embed="rId3"/>
          <a:srcRect/>
          <a:stretch>
            <a:fillRect/>
          </a:stretch>
        </p:blipFill>
        <p:spPr bwMode="auto">
          <a:xfrm>
            <a:off x="3786182" y="5844328"/>
            <a:ext cx="679854" cy="550772"/>
          </a:xfrm>
          <a:prstGeom prst="rect">
            <a:avLst/>
          </a:prstGeom>
          <a:noFill/>
        </p:spPr>
      </p:pic>
      <p:pic>
        <p:nvPicPr>
          <p:cNvPr id="2054" name="Picture 6" descr="C:\Documents and Settings\1014870\Local Settings\Temporary Internet Files\Content.IE5\STS3GVCJ\MC900335645[1].wmf"/>
          <p:cNvPicPr>
            <a:picLocks noChangeAspect="1" noChangeArrowheads="1"/>
          </p:cNvPicPr>
          <p:nvPr/>
        </p:nvPicPr>
        <p:blipFill>
          <a:blip r:embed="rId4"/>
          <a:srcRect/>
          <a:stretch>
            <a:fillRect/>
          </a:stretch>
        </p:blipFill>
        <p:spPr bwMode="auto">
          <a:xfrm>
            <a:off x="8215338" y="3068504"/>
            <a:ext cx="624974" cy="596063"/>
          </a:xfrm>
          <a:prstGeom prst="rect">
            <a:avLst/>
          </a:prstGeom>
          <a:noFill/>
        </p:spPr>
      </p:pic>
      <p:pic>
        <p:nvPicPr>
          <p:cNvPr id="2058" name="Picture 10" descr="C:\Documents and Settings\1014870\Local Settings\Temporary Internet Files\Content.IE5\GDKBGN8N\MC900215570[1].wmf"/>
          <p:cNvPicPr>
            <a:picLocks noChangeAspect="1" noChangeArrowheads="1"/>
          </p:cNvPicPr>
          <p:nvPr/>
        </p:nvPicPr>
        <p:blipFill>
          <a:blip r:embed="rId5"/>
          <a:srcRect/>
          <a:stretch>
            <a:fillRect/>
          </a:stretch>
        </p:blipFill>
        <p:spPr bwMode="auto">
          <a:xfrm>
            <a:off x="1643042" y="5786454"/>
            <a:ext cx="596862" cy="627740"/>
          </a:xfrm>
          <a:prstGeom prst="rect">
            <a:avLst/>
          </a:prstGeom>
          <a:noFill/>
        </p:spPr>
      </p:pic>
      <p:sp>
        <p:nvSpPr>
          <p:cNvPr id="2" name="タイトル 1"/>
          <p:cNvSpPr>
            <a:spLocks noGrp="1"/>
          </p:cNvSpPr>
          <p:nvPr>
            <p:ph type="title"/>
          </p:nvPr>
        </p:nvSpPr>
        <p:spPr/>
        <p:txBody>
          <a:bodyPr>
            <a:normAutofit/>
          </a:bodyPr>
          <a:lstStyle/>
          <a:p>
            <a:pPr marL="180000" lvl="1" indent="-180000" algn="ctr">
              <a:spcBef>
                <a:spcPts val="600"/>
              </a:spcBef>
              <a:spcAft>
                <a:spcPts val="600"/>
              </a:spcAft>
            </a:pPr>
            <a:r>
              <a:rPr lang="ja-JP" altLang="en-US" sz="2800" dirty="0" smtClean="0">
                <a:latin typeface="ＭＳ Ｐゴシック" pitchFamily="50" charset="-128"/>
                <a:ea typeface="ＭＳ Ｐゴシック" pitchFamily="50" charset="-128"/>
              </a:rPr>
              <a:t>家庭の節電対策メニュー</a:t>
            </a:r>
            <a:r>
              <a:rPr lang="ja-JP" altLang="en-US" sz="2200" dirty="0" smtClean="0">
                <a:latin typeface="ＭＳ Ｐゴシック" pitchFamily="50" charset="-128"/>
                <a:ea typeface="ＭＳ Ｐゴシック" pitchFamily="50" charset="-128"/>
              </a:rPr>
              <a:t>（電力需給緊急対策本部発表）</a:t>
            </a:r>
            <a:endParaRPr lang="en-US" altLang="ja-JP" sz="22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6</a:t>
            </a:fld>
            <a:endParaRPr lang="ja-JP" altLang="en-US" dirty="0">
              <a:solidFill>
                <a:prstClr val="black"/>
              </a:solidFill>
            </a:endParaRPr>
          </a:p>
        </p:txBody>
      </p:sp>
      <p:sp>
        <p:nvSpPr>
          <p:cNvPr id="51" name="正方形/長方形 50"/>
          <p:cNvSpPr/>
          <p:nvPr/>
        </p:nvSpPr>
        <p:spPr>
          <a:xfrm>
            <a:off x="285720" y="6429396"/>
            <a:ext cx="8858280" cy="430887"/>
          </a:xfrm>
          <a:prstGeom prst="rect">
            <a:avLst/>
          </a:prstGeom>
        </p:spPr>
        <p:txBody>
          <a:bodyPr wrap="square">
            <a:spAutoFit/>
          </a:bodyPr>
          <a:lstStyle/>
          <a:p>
            <a:pPr marL="540000" indent="-540000"/>
            <a:r>
              <a:rPr lang="ja-JP" altLang="en-US" sz="1100" dirty="0" smtClean="0">
                <a:solidFill>
                  <a:prstClr val="black"/>
                </a:solidFill>
              </a:rPr>
              <a:t>（出典）　首相官邸　電力需給緊急対策本部（</a:t>
            </a:r>
            <a:r>
              <a:rPr lang="en-US" altLang="ja-JP" sz="1100" dirty="0" smtClean="0">
                <a:solidFill>
                  <a:prstClr val="black"/>
                </a:solidFill>
              </a:rPr>
              <a:t>5</a:t>
            </a:r>
            <a:r>
              <a:rPr lang="ja-JP" altLang="en-US" sz="1100" dirty="0" smtClean="0">
                <a:solidFill>
                  <a:prstClr val="black"/>
                </a:solidFill>
              </a:rPr>
              <a:t>月</a:t>
            </a:r>
            <a:r>
              <a:rPr lang="en-US" altLang="ja-JP" sz="1100" dirty="0" smtClean="0">
                <a:solidFill>
                  <a:prstClr val="black"/>
                </a:solidFill>
              </a:rPr>
              <a:t>13</a:t>
            </a:r>
            <a:r>
              <a:rPr lang="ja-JP" altLang="en-US" sz="1100" dirty="0" smtClean="0">
                <a:solidFill>
                  <a:prstClr val="black"/>
                </a:solidFill>
              </a:rPr>
              <a:t>日）資料より作成</a:t>
            </a:r>
            <a:endParaRPr lang="en-US" altLang="ja-JP" sz="1100" dirty="0" smtClean="0">
              <a:solidFill>
                <a:prstClr val="black"/>
              </a:solidFill>
            </a:endParaRPr>
          </a:p>
          <a:p>
            <a:pPr marL="540000" indent="-540000"/>
            <a:r>
              <a:rPr lang="en-US" altLang="ja-JP" sz="1100" dirty="0" smtClean="0">
                <a:solidFill>
                  <a:prstClr val="black"/>
                </a:solidFill>
              </a:rPr>
              <a:t>※1</a:t>
            </a:r>
            <a:r>
              <a:rPr lang="ja-JP" altLang="en-US" sz="1100" dirty="0" smtClean="0">
                <a:solidFill>
                  <a:prstClr val="black"/>
                </a:solidFill>
              </a:rPr>
              <a:t>　数値（節電効果）は、在宅世帯の日中の平均的消費電力に対する削減率の目安。（資源エネルギー庁推計）</a:t>
            </a:r>
            <a:endParaRPr lang="en-US" altLang="ja-JP" sz="1100" dirty="0" smtClean="0">
              <a:solidFill>
                <a:prstClr val="black"/>
              </a:solidFill>
            </a:endParaRPr>
          </a:p>
        </p:txBody>
      </p:sp>
      <p:pic>
        <p:nvPicPr>
          <p:cNvPr id="2050" name="Picture 2"/>
          <p:cNvPicPr>
            <a:picLocks noChangeAspect="1" noChangeArrowheads="1"/>
          </p:cNvPicPr>
          <p:nvPr/>
        </p:nvPicPr>
        <p:blipFill>
          <a:blip r:embed="rId6"/>
          <a:srcRect b="11666"/>
          <a:stretch>
            <a:fillRect/>
          </a:stretch>
        </p:blipFill>
        <p:spPr bwMode="auto">
          <a:xfrm>
            <a:off x="86325" y="719781"/>
            <a:ext cx="2628287" cy="2137716"/>
          </a:xfrm>
          <a:prstGeom prst="rect">
            <a:avLst/>
          </a:prstGeom>
          <a:noFill/>
          <a:ln w="9525">
            <a:noFill/>
            <a:miter lim="800000"/>
            <a:headEnd/>
            <a:tailEnd/>
          </a:ln>
          <a:effectLst/>
        </p:spPr>
      </p:pic>
      <p:pic>
        <p:nvPicPr>
          <p:cNvPr id="65" name="Picture 2"/>
          <p:cNvPicPr>
            <a:picLocks noChangeAspect="1" noChangeArrowheads="1"/>
          </p:cNvPicPr>
          <p:nvPr/>
        </p:nvPicPr>
        <p:blipFill>
          <a:blip r:embed="rId6"/>
          <a:srcRect l="43362" t="88954"/>
          <a:stretch>
            <a:fillRect/>
          </a:stretch>
        </p:blipFill>
        <p:spPr bwMode="auto">
          <a:xfrm>
            <a:off x="240603" y="2857496"/>
            <a:ext cx="1831067" cy="328814"/>
          </a:xfrm>
          <a:prstGeom prst="rect">
            <a:avLst/>
          </a:prstGeom>
          <a:noFill/>
          <a:ln w="9525">
            <a:noFill/>
            <a:miter lim="800000"/>
            <a:headEnd/>
            <a:tailEnd/>
          </a:ln>
          <a:effectLst/>
        </p:spPr>
      </p:pic>
      <p:pic>
        <p:nvPicPr>
          <p:cNvPr id="73" name="Picture 8"/>
          <p:cNvPicPr>
            <a:picLocks noChangeAspect="1" noChangeArrowheads="1"/>
          </p:cNvPicPr>
          <p:nvPr/>
        </p:nvPicPr>
        <p:blipFill>
          <a:blip r:embed="rId7"/>
          <a:srcRect/>
          <a:stretch>
            <a:fillRect/>
          </a:stretch>
        </p:blipFill>
        <p:spPr bwMode="auto">
          <a:xfrm>
            <a:off x="2313463" y="4983983"/>
            <a:ext cx="3954366" cy="178394"/>
          </a:xfrm>
          <a:prstGeom prst="rect">
            <a:avLst/>
          </a:prstGeom>
          <a:noFill/>
          <a:ln w="9525">
            <a:noFill/>
            <a:miter lim="800000"/>
            <a:headEnd/>
            <a:tailEnd/>
          </a:ln>
        </p:spPr>
      </p:pic>
      <p:grpSp>
        <p:nvGrpSpPr>
          <p:cNvPr id="74" name="グループ化 73"/>
          <p:cNvGrpSpPr/>
          <p:nvPr/>
        </p:nvGrpSpPr>
        <p:grpSpPr>
          <a:xfrm>
            <a:off x="2353153" y="983454"/>
            <a:ext cx="4379072" cy="3978027"/>
            <a:chOff x="2602359" y="1785926"/>
            <a:chExt cx="3675918" cy="3339269"/>
          </a:xfrm>
        </p:grpSpPr>
        <p:sp>
          <p:nvSpPr>
            <p:cNvPr id="77" name="円/楕円 76"/>
            <p:cNvSpPr/>
            <p:nvPr/>
          </p:nvSpPr>
          <p:spPr>
            <a:xfrm>
              <a:off x="4847705" y="1928801"/>
              <a:ext cx="214314" cy="2143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78" name="Freeform 6"/>
            <p:cNvSpPr>
              <a:spLocks/>
            </p:cNvSpPr>
            <p:nvPr/>
          </p:nvSpPr>
          <p:spPr bwMode="auto">
            <a:xfrm>
              <a:off x="2912141" y="1876176"/>
              <a:ext cx="3366136" cy="3249019"/>
            </a:xfrm>
            <a:custGeom>
              <a:avLst/>
              <a:gdLst/>
              <a:ahLst/>
              <a:cxnLst>
                <a:cxn ang="0">
                  <a:pos x="90" y="681"/>
                </a:cxn>
                <a:cxn ang="0">
                  <a:pos x="90" y="383"/>
                </a:cxn>
                <a:cxn ang="0">
                  <a:pos x="66" y="383"/>
                </a:cxn>
                <a:cxn ang="0">
                  <a:pos x="66" y="383"/>
                </a:cxn>
                <a:cxn ang="0">
                  <a:pos x="66" y="372"/>
                </a:cxn>
                <a:cxn ang="0">
                  <a:pos x="37" y="372"/>
                </a:cxn>
                <a:cxn ang="0">
                  <a:pos x="35" y="383"/>
                </a:cxn>
                <a:cxn ang="0">
                  <a:pos x="6" y="383"/>
                </a:cxn>
                <a:cxn ang="0">
                  <a:pos x="0" y="358"/>
                </a:cxn>
                <a:cxn ang="0">
                  <a:pos x="700" y="0"/>
                </a:cxn>
                <a:cxn ang="0">
                  <a:pos x="1380" y="351"/>
                </a:cxn>
                <a:cxn ang="0">
                  <a:pos x="1378" y="378"/>
                </a:cxn>
                <a:cxn ang="0">
                  <a:pos x="1225" y="378"/>
                </a:cxn>
                <a:cxn ang="0">
                  <a:pos x="1225" y="680"/>
                </a:cxn>
                <a:cxn ang="0">
                  <a:pos x="1341" y="680"/>
                </a:cxn>
                <a:cxn ang="0">
                  <a:pos x="1341" y="751"/>
                </a:cxn>
                <a:cxn ang="0">
                  <a:pos x="1212" y="751"/>
                </a:cxn>
                <a:cxn ang="0">
                  <a:pos x="1212" y="1188"/>
                </a:cxn>
                <a:cxn ang="0">
                  <a:pos x="90" y="681"/>
                </a:cxn>
              </a:cxnLst>
              <a:rect l="0" t="0" r="r" b="b"/>
              <a:pathLst>
                <a:path w="1380" h="1188">
                  <a:moveTo>
                    <a:pt x="90" y="681"/>
                  </a:moveTo>
                  <a:lnTo>
                    <a:pt x="90" y="383"/>
                  </a:lnTo>
                  <a:lnTo>
                    <a:pt x="66" y="383"/>
                  </a:lnTo>
                  <a:lnTo>
                    <a:pt x="66" y="383"/>
                  </a:lnTo>
                  <a:lnTo>
                    <a:pt x="66" y="372"/>
                  </a:lnTo>
                  <a:lnTo>
                    <a:pt x="37" y="372"/>
                  </a:lnTo>
                  <a:lnTo>
                    <a:pt x="35" y="383"/>
                  </a:lnTo>
                  <a:lnTo>
                    <a:pt x="6" y="383"/>
                  </a:lnTo>
                  <a:lnTo>
                    <a:pt x="0" y="358"/>
                  </a:lnTo>
                  <a:lnTo>
                    <a:pt x="700" y="0"/>
                  </a:lnTo>
                  <a:lnTo>
                    <a:pt x="1380" y="351"/>
                  </a:lnTo>
                  <a:lnTo>
                    <a:pt x="1378" y="378"/>
                  </a:lnTo>
                  <a:lnTo>
                    <a:pt x="1225" y="378"/>
                  </a:lnTo>
                  <a:lnTo>
                    <a:pt x="1225" y="680"/>
                  </a:lnTo>
                  <a:lnTo>
                    <a:pt x="1341" y="680"/>
                  </a:lnTo>
                  <a:lnTo>
                    <a:pt x="1341" y="751"/>
                  </a:lnTo>
                  <a:lnTo>
                    <a:pt x="1212" y="751"/>
                  </a:lnTo>
                  <a:lnTo>
                    <a:pt x="1212" y="1188"/>
                  </a:lnTo>
                  <a:lnTo>
                    <a:pt x="90" y="681"/>
                  </a:lnTo>
                  <a:close/>
                </a:path>
              </a:pathLst>
            </a:custGeom>
            <a:solidFill>
              <a:srgbClr val="EFEFF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79" name="Freeform 7"/>
            <p:cNvSpPr>
              <a:spLocks/>
            </p:cNvSpPr>
            <p:nvPr/>
          </p:nvSpPr>
          <p:spPr bwMode="auto">
            <a:xfrm>
              <a:off x="2912141" y="1876176"/>
              <a:ext cx="3366136" cy="3249019"/>
            </a:xfrm>
            <a:custGeom>
              <a:avLst/>
              <a:gdLst/>
              <a:ahLst/>
              <a:cxnLst>
                <a:cxn ang="0">
                  <a:pos x="90" y="681"/>
                </a:cxn>
                <a:cxn ang="0">
                  <a:pos x="90" y="383"/>
                </a:cxn>
                <a:cxn ang="0">
                  <a:pos x="66" y="383"/>
                </a:cxn>
                <a:cxn ang="0">
                  <a:pos x="66" y="383"/>
                </a:cxn>
                <a:cxn ang="0">
                  <a:pos x="66" y="372"/>
                </a:cxn>
                <a:cxn ang="0">
                  <a:pos x="37" y="372"/>
                </a:cxn>
                <a:cxn ang="0">
                  <a:pos x="35" y="383"/>
                </a:cxn>
                <a:cxn ang="0">
                  <a:pos x="6" y="383"/>
                </a:cxn>
                <a:cxn ang="0">
                  <a:pos x="0" y="358"/>
                </a:cxn>
                <a:cxn ang="0">
                  <a:pos x="700" y="0"/>
                </a:cxn>
                <a:cxn ang="0">
                  <a:pos x="1380" y="351"/>
                </a:cxn>
                <a:cxn ang="0">
                  <a:pos x="1378" y="378"/>
                </a:cxn>
                <a:cxn ang="0">
                  <a:pos x="1225" y="378"/>
                </a:cxn>
                <a:cxn ang="0">
                  <a:pos x="1225" y="680"/>
                </a:cxn>
                <a:cxn ang="0">
                  <a:pos x="1341" y="680"/>
                </a:cxn>
                <a:cxn ang="0">
                  <a:pos x="1341" y="751"/>
                </a:cxn>
                <a:cxn ang="0">
                  <a:pos x="1212" y="751"/>
                </a:cxn>
                <a:cxn ang="0">
                  <a:pos x="1212" y="1188"/>
                </a:cxn>
              </a:cxnLst>
              <a:rect l="0" t="0" r="r" b="b"/>
              <a:pathLst>
                <a:path w="1380" h="1188">
                  <a:moveTo>
                    <a:pt x="90" y="681"/>
                  </a:moveTo>
                  <a:lnTo>
                    <a:pt x="90" y="383"/>
                  </a:lnTo>
                  <a:lnTo>
                    <a:pt x="66" y="383"/>
                  </a:lnTo>
                  <a:lnTo>
                    <a:pt x="66" y="383"/>
                  </a:lnTo>
                  <a:lnTo>
                    <a:pt x="66" y="372"/>
                  </a:lnTo>
                  <a:lnTo>
                    <a:pt x="37" y="372"/>
                  </a:lnTo>
                  <a:lnTo>
                    <a:pt x="35" y="383"/>
                  </a:lnTo>
                  <a:lnTo>
                    <a:pt x="6" y="383"/>
                  </a:lnTo>
                  <a:lnTo>
                    <a:pt x="0" y="358"/>
                  </a:lnTo>
                  <a:lnTo>
                    <a:pt x="700" y="0"/>
                  </a:lnTo>
                  <a:lnTo>
                    <a:pt x="1380" y="351"/>
                  </a:lnTo>
                  <a:lnTo>
                    <a:pt x="1378" y="378"/>
                  </a:lnTo>
                  <a:lnTo>
                    <a:pt x="1225" y="378"/>
                  </a:lnTo>
                  <a:lnTo>
                    <a:pt x="1225" y="680"/>
                  </a:lnTo>
                  <a:lnTo>
                    <a:pt x="1341" y="680"/>
                  </a:lnTo>
                  <a:lnTo>
                    <a:pt x="1341" y="751"/>
                  </a:lnTo>
                  <a:lnTo>
                    <a:pt x="1212" y="751"/>
                  </a:lnTo>
                  <a:lnTo>
                    <a:pt x="1212" y="1188"/>
                  </a:lnTo>
                </a:path>
              </a:pathLst>
            </a:custGeom>
            <a:noFill/>
            <a:ln w="4"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80" name="Freeform 11"/>
            <p:cNvSpPr>
              <a:spLocks/>
            </p:cNvSpPr>
            <p:nvPr/>
          </p:nvSpPr>
          <p:spPr bwMode="auto">
            <a:xfrm>
              <a:off x="2602359" y="3738619"/>
              <a:ext cx="3266127" cy="1386576"/>
            </a:xfrm>
            <a:custGeom>
              <a:avLst/>
              <a:gdLst/>
              <a:ahLst/>
              <a:cxnLst>
                <a:cxn ang="0">
                  <a:pos x="1339" y="507"/>
                </a:cxn>
                <a:cxn ang="0">
                  <a:pos x="98" y="507"/>
                </a:cxn>
                <a:cxn ang="0">
                  <a:pos x="98" y="70"/>
                </a:cxn>
                <a:cxn ang="0">
                  <a:pos x="0" y="70"/>
                </a:cxn>
                <a:cxn ang="0">
                  <a:pos x="0" y="0"/>
                </a:cxn>
                <a:cxn ang="0">
                  <a:pos x="217" y="0"/>
                </a:cxn>
                <a:cxn ang="0">
                  <a:pos x="1339" y="507"/>
                </a:cxn>
              </a:cxnLst>
              <a:rect l="0" t="0" r="r" b="b"/>
              <a:pathLst>
                <a:path w="1339" h="507">
                  <a:moveTo>
                    <a:pt x="1339" y="507"/>
                  </a:moveTo>
                  <a:lnTo>
                    <a:pt x="98" y="507"/>
                  </a:lnTo>
                  <a:lnTo>
                    <a:pt x="98" y="70"/>
                  </a:lnTo>
                  <a:lnTo>
                    <a:pt x="0" y="70"/>
                  </a:lnTo>
                  <a:lnTo>
                    <a:pt x="0" y="0"/>
                  </a:lnTo>
                  <a:lnTo>
                    <a:pt x="217" y="0"/>
                  </a:lnTo>
                  <a:lnTo>
                    <a:pt x="1339" y="507"/>
                  </a:lnTo>
                  <a:close/>
                </a:path>
              </a:pathLst>
            </a:custGeom>
            <a:solidFill>
              <a:srgbClr val="EFEFF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81" name="Freeform 12"/>
            <p:cNvSpPr>
              <a:spLocks/>
            </p:cNvSpPr>
            <p:nvPr/>
          </p:nvSpPr>
          <p:spPr bwMode="auto">
            <a:xfrm>
              <a:off x="2602359" y="3738619"/>
              <a:ext cx="3266127" cy="1386576"/>
            </a:xfrm>
            <a:custGeom>
              <a:avLst/>
              <a:gdLst/>
              <a:ahLst/>
              <a:cxnLst>
                <a:cxn ang="0">
                  <a:pos x="1339" y="507"/>
                </a:cxn>
                <a:cxn ang="0">
                  <a:pos x="98" y="507"/>
                </a:cxn>
                <a:cxn ang="0">
                  <a:pos x="98" y="70"/>
                </a:cxn>
                <a:cxn ang="0">
                  <a:pos x="0" y="70"/>
                </a:cxn>
                <a:cxn ang="0">
                  <a:pos x="0" y="0"/>
                </a:cxn>
                <a:cxn ang="0">
                  <a:pos x="217" y="0"/>
                </a:cxn>
              </a:cxnLst>
              <a:rect l="0" t="0" r="r" b="b"/>
              <a:pathLst>
                <a:path w="1339" h="507">
                  <a:moveTo>
                    <a:pt x="1339" y="507"/>
                  </a:moveTo>
                  <a:lnTo>
                    <a:pt x="98" y="507"/>
                  </a:lnTo>
                  <a:lnTo>
                    <a:pt x="98" y="70"/>
                  </a:lnTo>
                  <a:lnTo>
                    <a:pt x="0" y="70"/>
                  </a:lnTo>
                  <a:lnTo>
                    <a:pt x="0" y="0"/>
                  </a:lnTo>
                  <a:lnTo>
                    <a:pt x="217" y="0"/>
                  </a:lnTo>
                </a:path>
              </a:pathLst>
            </a:custGeom>
            <a:noFill/>
            <a:ln w="4"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82" name="Freeform 13"/>
            <p:cNvSpPr>
              <a:spLocks/>
            </p:cNvSpPr>
            <p:nvPr/>
          </p:nvSpPr>
          <p:spPr bwMode="auto">
            <a:xfrm>
              <a:off x="3234119" y="2354777"/>
              <a:ext cx="853730" cy="1381107"/>
            </a:xfrm>
            <a:custGeom>
              <a:avLst/>
              <a:gdLst/>
              <a:ahLst/>
              <a:cxnLst>
                <a:cxn ang="0">
                  <a:pos x="0" y="505"/>
                </a:cxn>
                <a:cxn ang="0">
                  <a:pos x="0" y="173"/>
                </a:cxn>
                <a:cxn ang="0">
                  <a:pos x="350" y="0"/>
                </a:cxn>
                <a:cxn ang="0">
                  <a:pos x="350" y="505"/>
                </a:cxn>
                <a:cxn ang="0">
                  <a:pos x="1" y="505"/>
                </a:cxn>
                <a:cxn ang="0">
                  <a:pos x="0" y="505"/>
                </a:cxn>
              </a:cxnLst>
              <a:rect l="0" t="0" r="r" b="b"/>
              <a:pathLst>
                <a:path w="350" h="505">
                  <a:moveTo>
                    <a:pt x="0" y="505"/>
                  </a:moveTo>
                  <a:lnTo>
                    <a:pt x="0" y="173"/>
                  </a:lnTo>
                  <a:lnTo>
                    <a:pt x="350" y="0"/>
                  </a:lnTo>
                  <a:lnTo>
                    <a:pt x="350" y="505"/>
                  </a:lnTo>
                  <a:lnTo>
                    <a:pt x="1" y="505"/>
                  </a:lnTo>
                  <a:lnTo>
                    <a:pt x="0" y="50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83" name="Freeform 14"/>
            <p:cNvSpPr>
              <a:spLocks/>
            </p:cNvSpPr>
            <p:nvPr/>
          </p:nvSpPr>
          <p:spPr bwMode="auto">
            <a:xfrm>
              <a:off x="3234119" y="2354777"/>
              <a:ext cx="853730" cy="1381107"/>
            </a:xfrm>
            <a:custGeom>
              <a:avLst/>
              <a:gdLst/>
              <a:ahLst/>
              <a:cxnLst>
                <a:cxn ang="0">
                  <a:pos x="0" y="505"/>
                </a:cxn>
                <a:cxn ang="0">
                  <a:pos x="0" y="173"/>
                </a:cxn>
                <a:cxn ang="0">
                  <a:pos x="350" y="0"/>
                </a:cxn>
                <a:cxn ang="0">
                  <a:pos x="350" y="505"/>
                </a:cxn>
                <a:cxn ang="0">
                  <a:pos x="1" y="505"/>
                </a:cxn>
              </a:cxnLst>
              <a:rect l="0" t="0" r="r" b="b"/>
              <a:pathLst>
                <a:path w="350" h="505">
                  <a:moveTo>
                    <a:pt x="0" y="505"/>
                  </a:moveTo>
                  <a:lnTo>
                    <a:pt x="0" y="173"/>
                  </a:lnTo>
                  <a:lnTo>
                    <a:pt x="350" y="0"/>
                  </a:lnTo>
                  <a:lnTo>
                    <a:pt x="350" y="505"/>
                  </a:lnTo>
                  <a:lnTo>
                    <a:pt x="1" y="505"/>
                  </a:lnTo>
                </a:path>
              </a:pathLst>
            </a:custGeom>
            <a:noFill/>
            <a:ln w="4"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84" name="Freeform 15"/>
            <p:cNvSpPr>
              <a:spLocks/>
            </p:cNvSpPr>
            <p:nvPr/>
          </p:nvSpPr>
          <p:spPr bwMode="auto">
            <a:xfrm>
              <a:off x="4202493" y="2040268"/>
              <a:ext cx="1253764" cy="697391"/>
            </a:xfrm>
            <a:custGeom>
              <a:avLst/>
              <a:gdLst/>
              <a:ahLst/>
              <a:cxnLst>
                <a:cxn ang="0">
                  <a:pos x="167" y="0"/>
                </a:cxn>
                <a:cxn ang="0">
                  <a:pos x="0" y="94"/>
                </a:cxn>
                <a:cxn ang="0">
                  <a:pos x="0" y="255"/>
                </a:cxn>
                <a:cxn ang="0">
                  <a:pos x="514" y="255"/>
                </a:cxn>
                <a:cxn ang="0">
                  <a:pos x="514" y="175"/>
                </a:cxn>
                <a:cxn ang="0">
                  <a:pos x="167" y="0"/>
                </a:cxn>
              </a:cxnLst>
              <a:rect l="0" t="0" r="r" b="b"/>
              <a:pathLst>
                <a:path w="514" h="255">
                  <a:moveTo>
                    <a:pt x="167" y="0"/>
                  </a:moveTo>
                  <a:lnTo>
                    <a:pt x="0" y="94"/>
                  </a:lnTo>
                  <a:lnTo>
                    <a:pt x="0" y="255"/>
                  </a:lnTo>
                  <a:lnTo>
                    <a:pt x="514" y="255"/>
                  </a:lnTo>
                  <a:lnTo>
                    <a:pt x="514" y="175"/>
                  </a:lnTo>
                  <a:lnTo>
                    <a:pt x="167" y="0"/>
                  </a:lnTo>
                  <a:close/>
                </a:path>
              </a:pathLst>
            </a:custGeom>
            <a:solidFill>
              <a:srgbClr val="FFFFFF"/>
            </a:solidFill>
            <a:ln w="4"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85" name="Rectangle 16"/>
            <p:cNvSpPr>
              <a:spLocks noChangeArrowheads="1"/>
            </p:cNvSpPr>
            <p:nvPr/>
          </p:nvSpPr>
          <p:spPr bwMode="auto">
            <a:xfrm>
              <a:off x="4202493" y="2893546"/>
              <a:ext cx="431743" cy="842338"/>
            </a:xfrm>
            <a:prstGeom prst="rect">
              <a:avLst/>
            </a:prstGeom>
            <a:solidFill>
              <a:srgbClr val="FFFFFF"/>
            </a:solidFill>
            <a:ln w="4"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86" name="Rectangle 17"/>
            <p:cNvSpPr>
              <a:spLocks noChangeArrowheads="1"/>
            </p:cNvSpPr>
            <p:nvPr/>
          </p:nvSpPr>
          <p:spPr bwMode="auto">
            <a:xfrm>
              <a:off x="4697657" y="2893546"/>
              <a:ext cx="909832" cy="842338"/>
            </a:xfrm>
            <a:prstGeom prst="rect">
              <a:avLst/>
            </a:prstGeom>
            <a:solidFill>
              <a:srgbClr val="FFFFFF"/>
            </a:solidFill>
            <a:ln w="4"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grpSp>
          <p:nvGrpSpPr>
            <p:cNvPr id="87" name="グループ化 597"/>
            <p:cNvGrpSpPr/>
            <p:nvPr/>
          </p:nvGrpSpPr>
          <p:grpSpPr>
            <a:xfrm>
              <a:off x="5653834" y="2617324"/>
              <a:ext cx="221970" cy="1118560"/>
              <a:chOff x="5806757" y="2617324"/>
              <a:chExt cx="221970" cy="1118560"/>
            </a:xfrm>
          </p:grpSpPr>
          <p:sp>
            <p:nvSpPr>
              <p:cNvPr id="474" name="Freeform 18"/>
              <p:cNvSpPr>
                <a:spLocks/>
              </p:cNvSpPr>
              <p:nvPr/>
            </p:nvSpPr>
            <p:spPr bwMode="auto">
              <a:xfrm>
                <a:off x="5806757" y="2617324"/>
                <a:ext cx="221970" cy="1118560"/>
              </a:xfrm>
              <a:custGeom>
                <a:avLst/>
                <a:gdLst/>
                <a:ahLst/>
                <a:cxnLst>
                  <a:cxn ang="0">
                    <a:pos x="65" y="27"/>
                  </a:cxn>
                  <a:cxn ang="0">
                    <a:pos x="65" y="292"/>
                  </a:cxn>
                  <a:cxn ang="0">
                    <a:pos x="0" y="292"/>
                  </a:cxn>
                  <a:cxn ang="0">
                    <a:pos x="0" y="0"/>
                  </a:cxn>
                  <a:cxn ang="0">
                    <a:pos x="35" y="10"/>
                  </a:cxn>
                  <a:cxn ang="0">
                    <a:pos x="65" y="27"/>
                  </a:cxn>
                </a:cxnLst>
                <a:rect l="0" t="0" r="r" b="b"/>
                <a:pathLst>
                  <a:path w="65" h="292">
                    <a:moveTo>
                      <a:pt x="65" y="27"/>
                    </a:moveTo>
                    <a:cubicBezTo>
                      <a:pt x="65" y="292"/>
                      <a:pt x="65" y="292"/>
                      <a:pt x="65" y="292"/>
                    </a:cubicBezTo>
                    <a:cubicBezTo>
                      <a:pt x="0" y="292"/>
                      <a:pt x="0" y="292"/>
                      <a:pt x="0" y="292"/>
                    </a:cubicBezTo>
                    <a:cubicBezTo>
                      <a:pt x="0" y="0"/>
                      <a:pt x="0" y="0"/>
                      <a:pt x="0" y="0"/>
                    </a:cubicBezTo>
                    <a:cubicBezTo>
                      <a:pt x="0" y="0"/>
                      <a:pt x="19" y="0"/>
                      <a:pt x="35" y="10"/>
                    </a:cubicBezTo>
                    <a:cubicBezTo>
                      <a:pt x="51" y="21"/>
                      <a:pt x="65" y="27"/>
                      <a:pt x="65" y="27"/>
                    </a:cubicBezTo>
                    <a:close/>
                  </a:path>
                </a:pathLst>
              </a:custGeom>
              <a:solidFill>
                <a:srgbClr val="B5B5B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75" name="Oval 19"/>
              <p:cNvSpPr>
                <a:spLocks noChangeArrowheads="1"/>
              </p:cNvSpPr>
              <p:nvPr/>
            </p:nvSpPr>
            <p:spPr bwMode="auto">
              <a:xfrm>
                <a:off x="5840907" y="2685696"/>
                <a:ext cx="26832" cy="32818"/>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76" name="Oval 20"/>
              <p:cNvSpPr>
                <a:spLocks noChangeArrowheads="1"/>
              </p:cNvSpPr>
              <p:nvPr/>
            </p:nvSpPr>
            <p:spPr bwMode="auto">
              <a:xfrm>
                <a:off x="5879934" y="2713045"/>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77" name="Oval 21"/>
              <p:cNvSpPr>
                <a:spLocks noChangeArrowheads="1"/>
              </p:cNvSpPr>
              <p:nvPr/>
            </p:nvSpPr>
            <p:spPr bwMode="auto">
              <a:xfrm>
                <a:off x="5872617" y="2655612"/>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78" name="Oval 22"/>
              <p:cNvSpPr>
                <a:spLocks noChangeArrowheads="1"/>
              </p:cNvSpPr>
              <p:nvPr/>
            </p:nvSpPr>
            <p:spPr bwMode="auto">
              <a:xfrm>
                <a:off x="5906766" y="2680226"/>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79" name="Oval 23"/>
              <p:cNvSpPr>
                <a:spLocks noChangeArrowheads="1"/>
              </p:cNvSpPr>
              <p:nvPr/>
            </p:nvSpPr>
            <p:spPr bwMode="auto">
              <a:xfrm>
                <a:off x="5943354" y="2704840"/>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0" name="Oval 24"/>
              <p:cNvSpPr>
                <a:spLocks noChangeArrowheads="1"/>
              </p:cNvSpPr>
              <p:nvPr/>
            </p:nvSpPr>
            <p:spPr bwMode="auto">
              <a:xfrm>
                <a:off x="5828710" y="2647408"/>
                <a:ext cx="26832" cy="32818"/>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1" name="Oval 25"/>
              <p:cNvSpPr>
                <a:spLocks noChangeArrowheads="1"/>
              </p:cNvSpPr>
              <p:nvPr/>
            </p:nvSpPr>
            <p:spPr bwMode="auto">
              <a:xfrm>
                <a:off x="5879934" y="2762272"/>
                <a:ext cx="26832" cy="32818"/>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2" name="Oval 26"/>
              <p:cNvSpPr>
                <a:spLocks noChangeArrowheads="1"/>
              </p:cNvSpPr>
              <p:nvPr/>
            </p:nvSpPr>
            <p:spPr bwMode="auto">
              <a:xfrm>
                <a:off x="5916523" y="2789621"/>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3" name="Oval 27"/>
              <p:cNvSpPr>
                <a:spLocks noChangeArrowheads="1"/>
              </p:cNvSpPr>
              <p:nvPr/>
            </p:nvSpPr>
            <p:spPr bwMode="auto">
              <a:xfrm>
                <a:off x="5909205" y="2732189"/>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4" name="Oval 28"/>
              <p:cNvSpPr>
                <a:spLocks noChangeArrowheads="1"/>
              </p:cNvSpPr>
              <p:nvPr/>
            </p:nvSpPr>
            <p:spPr bwMode="auto">
              <a:xfrm>
                <a:off x="5950672" y="2751333"/>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5" name="Oval 29"/>
              <p:cNvSpPr>
                <a:spLocks noChangeArrowheads="1"/>
              </p:cNvSpPr>
              <p:nvPr/>
            </p:nvSpPr>
            <p:spPr bwMode="auto">
              <a:xfrm>
                <a:off x="5987260" y="2778681"/>
                <a:ext cx="29271"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6" name="Oval 30"/>
              <p:cNvSpPr>
                <a:spLocks noChangeArrowheads="1"/>
              </p:cNvSpPr>
              <p:nvPr/>
            </p:nvSpPr>
            <p:spPr bwMode="auto">
              <a:xfrm>
                <a:off x="5977503" y="2721249"/>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7" name="Oval 31"/>
              <p:cNvSpPr>
                <a:spLocks noChangeArrowheads="1"/>
              </p:cNvSpPr>
              <p:nvPr/>
            </p:nvSpPr>
            <p:spPr bwMode="auto">
              <a:xfrm>
                <a:off x="5848224" y="2871667"/>
                <a:ext cx="26832"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8" name="Oval 32"/>
              <p:cNvSpPr>
                <a:spLocks noChangeArrowheads="1"/>
              </p:cNvSpPr>
              <p:nvPr/>
            </p:nvSpPr>
            <p:spPr bwMode="auto">
              <a:xfrm>
                <a:off x="5884813" y="2893546"/>
                <a:ext cx="29271"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89" name="Oval 33"/>
              <p:cNvSpPr>
                <a:spLocks noChangeArrowheads="1"/>
              </p:cNvSpPr>
              <p:nvPr/>
            </p:nvSpPr>
            <p:spPr bwMode="auto">
              <a:xfrm>
                <a:off x="5879934" y="2836114"/>
                <a:ext cx="21953"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0" name="Oval 34"/>
              <p:cNvSpPr>
                <a:spLocks noChangeArrowheads="1"/>
              </p:cNvSpPr>
              <p:nvPr/>
            </p:nvSpPr>
            <p:spPr bwMode="auto">
              <a:xfrm>
                <a:off x="5914083" y="2863462"/>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1" name="Oval 35"/>
              <p:cNvSpPr>
                <a:spLocks noChangeArrowheads="1"/>
              </p:cNvSpPr>
              <p:nvPr/>
            </p:nvSpPr>
            <p:spPr bwMode="auto">
              <a:xfrm>
                <a:off x="5950672" y="2885341"/>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2" name="Oval 36"/>
              <p:cNvSpPr>
                <a:spLocks noChangeArrowheads="1"/>
              </p:cNvSpPr>
              <p:nvPr/>
            </p:nvSpPr>
            <p:spPr bwMode="auto">
              <a:xfrm>
                <a:off x="5940915" y="2827909"/>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3" name="Oval 37"/>
              <p:cNvSpPr>
                <a:spLocks noChangeArrowheads="1"/>
              </p:cNvSpPr>
              <p:nvPr/>
            </p:nvSpPr>
            <p:spPr bwMode="auto">
              <a:xfrm>
                <a:off x="5884813" y="2948243"/>
                <a:ext cx="29271"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4" name="Oval 38"/>
              <p:cNvSpPr>
                <a:spLocks noChangeArrowheads="1"/>
              </p:cNvSpPr>
              <p:nvPr/>
            </p:nvSpPr>
            <p:spPr bwMode="auto">
              <a:xfrm>
                <a:off x="5923840" y="2970122"/>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5" name="Oval 39"/>
              <p:cNvSpPr>
                <a:spLocks noChangeArrowheads="1"/>
              </p:cNvSpPr>
              <p:nvPr/>
            </p:nvSpPr>
            <p:spPr bwMode="auto">
              <a:xfrm>
                <a:off x="5916523" y="2912690"/>
                <a:ext cx="2439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6" name="Oval 40"/>
              <p:cNvSpPr>
                <a:spLocks noChangeArrowheads="1"/>
              </p:cNvSpPr>
              <p:nvPr/>
            </p:nvSpPr>
            <p:spPr bwMode="auto">
              <a:xfrm>
                <a:off x="5953111" y="2934569"/>
                <a:ext cx="29271"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7" name="Oval 41"/>
              <p:cNvSpPr>
                <a:spLocks noChangeArrowheads="1"/>
              </p:cNvSpPr>
              <p:nvPr/>
            </p:nvSpPr>
            <p:spPr bwMode="auto">
              <a:xfrm>
                <a:off x="5994578" y="2950978"/>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8" name="Oval 42"/>
              <p:cNvSpPr>
                <a:spLocks noChangeArrowheads="1"/>
              </p:cNvSpPr>
              <p:nvPr/>
            </p:nvSpPr>
            <p:spPr bwMode="auto">
              <a:xfrm>
                <a:off x="5984821" y="2901750"/>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99" name="Oval 43"/>
              <p:cNvSpPr>
                <a:spLocks noChangeArrowheads="1"/>
              </p:cNvSpPr>
              <p:nvPr/>
            </p:nvSpPr>
            <p:spPr bwMode="auto">
              <a:xfrm>
                <a:off x="5984821" y="2838848"/>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0" name="Oval 44"/>
              <p:cNvSpPr>
                <a:spLocks noChangeArrowheads="1"/>
              </p:cNvSpPr>
              <p:nvPr/>
            </p:nvSpPr>
            <p:spPr bwMode="auto">
              <a:xfrm>
                <a:off x="5814075" y="2890811"/>
                <a:ext cx="26832"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1" name="Oval 45"/>
              <p:cNvSpPr>
                <a:spLocks noChangeArrowheads="1"/>
              </p:cNvSpPr>
              <p:nvPr/>
            </p:nvSpPr>
            <p:spPr bwMode="auto">
              <a:xfrm>
                <a:off x="5811636" y="2775947"/>
                <a:ext cx="26832"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2" name="Oval 46"/>
              <p:cNvSpPr>
                <a:spLocks noChangeArrowheads="1"/>
              </p:cNvSpPr>
              <p:nvPr/>
            </p:nvSpPr>
            <p:spPr bwMode="auto">
              <a:xfrm>
                <a:off x="5848224" y="2797825"/>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3" name="Oval 47"/>
              <p:cNvSpPr>
                <a:spLocks noChangeArrowheads="1"/>
              </p:cNvSpPr>
              <p:nvPr/>
            </p:nvSpPr>
            <p:spPr bwMode="auto">
              <a:xfrm>
                <a:off x="5840907" y="2740393"/>
                <a:ext cx="2439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4" name="Oval 48"/>
              <p:cNvSpPr>
                <a:spLocks noChangeArrowheads="1"/>
              </p:cNvSpPr>
              <p:nvPr/>
            </p:nvSpPr>
            <p:spPr bwMode="auto">
              <a:xfrm>
                <a:off x="5821393" y="3011145"/>
                <a:ext cx="26832" cy="32818"/>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5" name="Oval 49"/>
              <p:cNvSpPr>
                <a:spLocks noChangeArrowheads="1"/>
              </p:cNvSpPr>
              <p:nvPr/>
            </p:nvSpPr>
            <p:spPr bwMode="auto">
              <a:xfrm>
                <a:off x="5821393" y="2833379"/>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6" name="Oval 50"/>
              <p:cNvSpPr>
                <a:spLocks noChangeArrowheads="1"/>
              </p:cNvSpPr>
              <p:nvPr/>
            </p:nvSpPr>
            <p:spPr bwMode="auto">
              <a:xfrm>
                <a:off x="5821393" y="2959182"/>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7" name="Oval 51"/>
              <p:cNvSpPr>
                <a:spLocks noChangeArrowheads="1"/>
              </p:cNvSpPr>
              <p:nvPr/>
            </p:nvSpPr>
            <p:spPr bwMode="auto">
              <a:xfrm>
                <a:off x="5857981" y="2986531"/>
                <a:ext cx="26832"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8" name="Oval 52"/>
              <p:cNvSpPr>
                <a:spLocks noChangeArrowheads="1"/>
              </p:cNvSpPr>
              <p:nvPr/>
            </p:nvSpPr>
            <p:spPr bwMode="auto">
              <a:xfrm>
                <a:off x="5850663" y="2929099"/>
                <a:ext cx="29271"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09" name="Oval 53"/>
              <p:cNvSpPr>
                <a:spLocks noChangeArrowheads="1"/>
              </p:cNvSpPr>
              <p:nvPr/>
            </p:nvSpPr>
            <p:spPr bwMode="auto">
              <a:xfrm>
                <a:off x="5850663" y="3057638"/>
                <a:ext cx="29271"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0" name="Oval 54"/>
              <p:cNvSpPr>
                <a:spLocks noChangeArrowheads="1"/>
              </p:cNvSpPr>
              <p:nvPr/>
            </p:nvSpPr>
            <p:spPr bwMode="auto">
              <a:xfrm>
                <a:off x="5889691" y="3084986"/>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1" name="Oval 55"/>
              <p:cNvSpPr>
                <a:spLocks noChangeArrowheads="1"/>
              </p:cNvSpPr>
              <p:nvPr/>
            </p:nvSpPr>
            <p:spPr bwMode="auto">
              <a:xfrm>
                <a:off x="5882373" y="3024819"/>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2" name="Oval 56"/>
              <p:cNvSpPr>
                <a:spLocks noChangeArrowheads="1"/>
              </p:cNvSpPr>
              <p:nvPr/>
            </p:nvSpPr>
            <p:spPr bwMode="auto">
              <a:xfrm>
                <a:off x="5916523" y="3049433"/>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3" name="Oval 57"/>
              <p:cNvSpPr>
                <a:spLocks noChangeArrowheads="1"/>
              </p:cNvSpPr>
              <p:nvPr/>
            </p:nvSpPr>
            <p:spPr bwMode="auto">
              <a:xfrm>
                <a:off x="5953111" y="3076782"/>
                <a:ext cx="29271"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4" name="Oval 58"/>
              <p:cNvSpPr>
                <a:spLocks noChangeArrowheads="1"/>
              </p:cNvSpPr>
              <p:nvPr/>
            </p:nvSpPr>
            <p:spPr bwMode="auto">
              <a:xfrm>
                <a:off x="5948233" y="3016615"/>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5" name="Oval 59"/>
              <p:cNvSpPr>
                <a:spLocks noChangeArrowheads="1"/>
              </p:cNvSpPr>
              <p:nvPr/>
            </p:nvSpPr>
            <p:spPr bwMode="auto">
              <a:xfrm>
                <a:off x="5889691" y="3134214"/>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6" name="Oval 60"/>
              <p:cNvSpPr>
                <a:spLocks noChangeArrowheads="1"/>
              </p:cNvSpPr>
              <p:nvPr/>
            </p:nvSpPr>
            <p:spPr bwMode="auto">
              <a:xfrm>
                <a:off x="5931158" y="3161562"/>
                <a:ext cx="21953"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7" name="Oval 61"/>
              <p:cNvSpPr>
                <a:spLocks noChangeArrowheads="1"/>
              </p:cNvSpPr>
              <p:nvPr/>
            </p:nvSpPr>
            <p:spPr bwMode="auto">
              <a:xfrm>
                <a:off x="5923840" y="3112335"/>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8" name="Oval 62"/>
              <p:cNvSpPr>
                <a:spLocks noChangeArrowheads="1"/>
              </p:cNvSpPr>
              <p:nvPr/>
            </p:nvSpPr>
            <p:spPr bwMode="auto">
              <a:xfrm>
                <a:off x="5960429" y="3123274"/>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19" name="Oval 63"/>
              <p:cNvSpPr>
                <a:spLocks noChangeArrowheads="1"/>
              </p:cNvSpPr>
              <p:nvPr/>
            </p:nvSpPr>
            <p:spPr bwMode="auto">
              <a:xfrm>
                <a:off x="5999456" y="3150623"/>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0" name="Oval 64"/>
              <p:cNvSpPr>
                <a:spLocks noChangeArrowheads="1"/>
              </p:cNvSpPr>
              <p:nvPr/>
            </p:nvSpPr>
            <p:spPr bwMode="auto">
              <a:xfrm>
                <a:off x="5992139" y="3087721"/>
                <a:ext cx="24392" cy="32818"/>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1" name="Oval 65"/>
              <p:cNvSpPr>
                <a:spLocks noChangeArrowheads="1"/>
              </p:cNvSpPr>
              <p:nvPr/>
            </p:nvSpPr>
            <p:spPr bwMode="auto">
              <a:xfrm>
                <a:off x="5857981" y="3238139"/>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2" name="Oval 66"/>
              <p:cNvSpPr>
                <a:spLocks noChangeArrowheads="1"/>
              </p:cNvSpPr>
              <p:nvPr/>
            </p:nvSpPr>
            <p:spPr bwMode="auto">
              <a:xfrm>
                <a:off x="5897009" y="3265487"/>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3" name="Oval 67"/>
              <p:cNvSpPr>
                <a:spLocks noChangeArrowheads="1"/>
              </p:cNvSpPr>
              <p:nvPr/>
            </p:nvSpPr>
            <p:spPr bwMode="auto">
              <a:xfrm>
                <a:off x="5889691" y="3208055"/>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4" name="Oval 68"/>
              <p:cNvSpPr>
                <a:spLocks noChangeArrowheads="1"/>
              </p:cNvSpPr>
              <p:nvPr/>
            </p:nvSpPr>
            <p:spPr bwMode="auto">
              <a:xfrm>
                <a:off x="5923840" y="3229934"/>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5" name="Oval 69"/>
              <p:cNvSpPr>
                <a:spLocks noChangeArrowheads="1"/>
              </p:cNvSpPr>
              <p:nvPr/>
            </p:nvSpPr>
            <p:spPr bwMode="auto">
              <a:xfrm>
                <a:off x="5960429" y="3257283"/>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6" name="Oval 70"/>
              <p:cNvSpPr>
                <a:spLocks noChangeArrowheads="1"/>
              </p:cNvSpPr>
              <p:nvPr/>
            </p:nvSpPr>
            <p:spPr bwMode="auto">
              <a:xfrm>
                <a:off x="5953111" y="3197116"/>
                <a:ext cx="2439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7" name="Oval 71"/>
              <p:cNvSpPr>
                <a:spLocks noChangeArrowheads="1"/>
              </p:cNvSpPr>
              <p:nvPr/>
            </p:nvSpPr>
            <p:spPr bwMode="auto">
              <a:xfrm>
                <a:off x="5882373" y="3314715"/>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8" name="Oval 72"/>
              <p:cNvSpPr>
                <a:spLocks noChangeArrowheads="1"/>
              </p:cNvSpPr>
              <p:nvPr/>
            </p:nvSpPr>
            <p:spPr bwMode="auto">
              <a:xfrm>
                <a:off x="5933597" y="3342064"/>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29" name="Oval 73"/>
              <p:cNvSpPr>
                <a:spLocks noChangeArrowheads="1"/>
              </p:cNvSpPr>
              <p:nvPr/>
            </p:nvSpPr>
            <p:spPr bwMode="auto">
              <a:xfrm>
                <a:off x="5923840" y="3292836"/>
                <a:ext cx="26832"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0" name="Oval 74"/>
              <p:cNvSpPr>
                <a:spLocks noChangeArrowheads="1"/>
              </p:cNvSpPr>
              <p:nvPr/>
            </p:nvSpPr>
            <p:spPr bwMode="auto">
              <a:xfrm>
                <a:off x="5967746" y="3303775"/>
                <a:ext cx="2439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1" name="Oval 75"/>
              <p:cNvSpPr>
                <a:spLocks noChangeArrowheads="1"/>
              </p:cNvSpPr>
              <p:nvPr/>
            </p:nvSpPr>
            <p:spPr bwMode="auto">
              <a:xfrm>
                <a:off x="5999456" y="3325654"/>
                <a:ext cx="21953"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2" name="Oval 76"/>
              <p:cNvSpPr>
                <a:spLocks noChangeArrowheads="1"/>
              </p:cNvSpPr>
              <p:nvPr/>
            </p:nvSpPr>
            <p:spPr bwMode="auto">
              <a:xfrm>
                <a:off x="5994578" y="3273692"/>
                <a:ext cx="26832"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3" name="Oval 77"/>
              <p:cNvSpPr>
                <a:spLocks noChangeArrowheads="1"/>
              </p:cNvSpPr>
              <p:nvPr/>
            </p:nvSpPr>
            <p:spPr bwMode="auto">
              <a:xfrm>
                <a:off x="5994578" y="3208055"/>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4" name="Oval 78"/>
              <p:cNvSpPr>
                <a:spLocks noChangeArrowheads="1"/>
              </p:cNvSpPr>
              <p:nvPr/>
            </p:nvSpPr>
            <p:spPr bwMode="auto">
              <a:xfrm>
                <a:off x="5823832" y="3197116"/>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5" name="Oval 79"/>
              <p:cNvSpPr>
                <a:spLocks noChangeArrowheads="1"/>
              </p:cNvSpPr>
              <p:nvPr/>
            </p:nvSpPr>
            <p:spPr bwMode="auto">
              <a:xfrm>
                <a:off x="5816514" y="3076782"/>
                <a:ext cx="29271"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6" name="Oval 80"/>
              <p:cNvSpPr>
                <a:spLocks noChangeArrowheads="1"/>
              </p:cNvSpPr>
              <p:nvPr/>
            </p:nvSpPr>
            <p:spPr bwMode="auto">
              <a:xfrm>
                <a:off x="5821393" y="3142418"/>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7" name="Oval 81"/>
              <p:cNvSpPr>
                <a:spLocks noChangeArrowheads="1"/>
              </p:cNvSpPr>
              <p:nvPr/>
            </p:nvSpPr>
            <p:spPr bwMode="auto">
              <a:xfrm>
                <a:off x="5857981" y="3169767"/>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8" name="Oval 82"/>
              <p:cNvSpPr>
                <a:spLocks noChangeArrowheads="1"/>
              </p:cNvSpPr>
              <p:nvPr/>
            </p:nvSpPr>
            <p:spPr bwMode="auto">
              <a:xfrm>
                <a:off x="5850663" y="3112335"/>
                <a:ext cx="29271"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39" name="Oval 83"/>
              <p:cNvSpPr>
                <a:spLocks noChangeArrowheads="1"/>
              </p:cNvSpPr>
              <p:nvPr/>
            </p:nvSpPr>
            <p:spPr bwMode="auto">
              <a:xfrm>
                <a:off x="5994578" y="3030289"/>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0" name="Oval 84"/>
              <p:cNvSpPr>
                <a:spLocks noChangeArrowheads="1"/>
              </p:cNvSpPr>
              <p:nvPr/>
            </p:nvSpPr>
            <p:spPr bwMode="auto">
              <a:xfrm>
                <a:off x="5965307" y="2978327"/>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1" name="Oval 85"/>
              <p:cNvSpPr>
                <a:spLocks noChangeArrowheads="1"/>
              </p:cNvSpPr>
              <p:nvPr/>
            </p:nvSpPr>
            <p:spPr bwMode="auto">
              <a:xfrm>
                <a:off x="5831150" y="3331124"/>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2" name="Oval 86"/>
              <p:cNvSpPr>
                <a:spLocks noChangeArrowheads="1"/>
              </p:cNvSpPr>
              <p:nvPr/>
            </p:nvSpPr>
            <p:spPr bwMode="auto">
              <a:xfrm>
                <a:off x="5862860" y="3383087"/>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3" name="Oval 87"/>
              <p:cNvSpPr>
                <a:spLocks noChangeArrowheads="1"/>
              </p:cNvSpPr>
              <p:nvPr/>
            </p:nvSpPr>
            <p:spPr bwMode="auto">
              <a:xfrm>
                <a:off x="5848224" y="3287366"/>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4" name="Oval 88"/>
              <p:cNvSpPr>
                <a:spLocks noChangeArrowheads="1"/>
              </p:cNvSpPr>
              <p:nvPr/>
            </p:nvSpPr>
            <p:spPr bwMode="auto">
              <a:xfrm>
                <a:off x="5840907" y="3421375"/>
                <a:ext cx="2439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5" name="Oval 89"/>
              <p:cNvSpPr>
                <a:spLocks noChangeArrowheads="1"/>
              </p:cNvSpPr>
              <p:nvPr/>
            </p:nvSpPr>
            <p:spPr bwMode="auto">
              <a:xfrm>
                <a:off x="5879934" y="3443254"/>
                <a:ext cx="21953" cy="32818"/>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6" name="Oval 90"/>
              <p:cNvSpPr>
                <a:spLocks noChangeArrowheads="1"/>
              </p:cNvSpPr>
              <p:nvPr/>
            </p:nvSpPr>
            <p:spPr bwMode="auto">
              <a:xfrm>
                <a:off x="5821393" y="3374882"/>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7" name="Oval 91"/>
              <p:cNvSpPr>
                <a:spLocks noChangeArrowheads="1"/>
              </p:cNvSpPr>
              <p:nvPr/>
            </p:nvSpPr>
            <p:spPr bwMode="auto">
              <a:xfrm>
                <a:off x="5901887" y="3413170"/>
                <a:ext cx="29271"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8" name="Oval 92"/>
              <p:cNvSpPr>
                <a:spLocks noChangeArrowheads="1"/>
              </p:cNvSpPr>
              <p:nvPr/>
            </p:nvSpPr>
            <p:spPr bwMode="auto">
              <a:xfrm>
                <a:off x="5940915" y="3437784"/>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49" name="Oval 93"/>
              <p:cNvSpPr>
                <a:spLocks noChangeArrowheads="1"/>
              </p:cNvSpPr>
              <p:nvPr/>
            </p:nvSpPr>
            <p:spPr bwMode="auto">
              <a:xfrm>
                <a:off x="5940915" y="3391291"/>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0" name="Oval 94"/>
              <p:cNvSpPr>
                <a:spLocks noChangeArrowheads="1"/>
              </p:cNvSpPr>
              <p:nvPr/>
            </p:nvSpPr>
            <p:spPr bwMode="auto">
              <a:xfrm>
                <a:off x="5879934" y="3497951"/>
                <a:ext cx="21953"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1" name="Oval 95"/>
              <p:cNvSpPr>
                <a:spLocks noChangeArrowheads="1"/>
              </p:cNvSpPr>
              <p:nvPr/>
            </p:nvSpPr>
            <p:spPr bwMode="auto">
              <a:xfrm>
                <a:off x="5916523" y="3519830"/>
                <a:ext cx="24392" cy="32818"/>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2" name="Oval 96"/>
              <p:cNvSpPr>
                <a:spLocks noChangeArrowheads="1"/>
              </p:cNvSpPr>
              <p:nvPr/>
            </p:nvSpPr>
            <p:spPr bwMode="auto">
              <a:xfrm>
                <a:off x="5906766" y="3462398"/>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3" name="Oval 97"/>
              <p:cNvSpPr>
                <a:spLocks noChangeArrowheads="1"/>
              </p:cNvSpPr>
              <p:nvPr/>
            </p:nvSpPr>
            <p:spPr bwMode="auto">
              <a:xfrm>
                <a:off x="5982382" y="3402231"/>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4" name="Oval 98"/>
              <p:cNvSpPr>
                <a:spLocks noChangeArrowheads="1"/>
              </p:cNvSpPr>
              <p:nvPr/>
            </p:nvSpPr>
            <p:spPr bwMode="auto">
              <a:xfrm>
                <a:off x="5816514" y="3260018"/>
                <a:ext cx="29271"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5" name="Oval 99"/>
              <p:cNvSpPr>
                <a:spLocks noChangeArrowheads="1"/>
              </p:cNvSpPr>
              <p:nvPr/>
            </p:nvSpPr>
            <p:spPr bwMode="auto">
              <a:xfrm>
                <a:off x="5970186" y="3355738"/>
                <a:ext cx="29271"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6" name="Oval 100"/>
              <p:cNvSpPr>
                <a:spLocks noChangeArrowheads="1"/>
              </p:cNvSpPr>
              <p:nvPr/>
            </p:nvSpPr>
            <p:spPr bwMode="auto">
              <a:xfrm>
                <a:off x="5814075" y="3610080"/>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7" name="Oval 101"/>
              <p:cNvSpPr>
                <a:spLocks noChangeArrowheads="1"/>
              </p:cNvSpPr>
              <p:nvPr/>
            </p:nvSpPr>
            <p:spPr bwMode="auto">
              <a:xfrm>
                <a:off x="5857981" y="3615550"/>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8" name="Oval 102"/>
              <p:cNvSpPr>
                <a:spLocks noChangeArrowheads="1"/>
              </p:cNvSpPr>
              <p:nvPr/>
            </p:nvSpPr>
            <p:spPr bwMode="auto">
              <a:xfrm>
                <a:off x="5875056" y="3566322"/>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59" name="Oval 103"/>
              <p:cNvSpPr>
                <a:spLocks noChangeArrowheads="1"/>
              </p:cNvSpPr>
              <p:nvPr/>
            </p:nvSpPr>
            <p:spPr bwMode="auto">
              <a:xfrm>
                <a:off x="5918962" y="3571792"/>
                <a:ext cx="29271"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0" name="Oval 104"/>
              <p:cNvSpPr>
                <a:spLocks noChangeArrowheads="1"/>
              </p:cNvSpPr>
              <p:nvPr/>
            </p:nvSpPr>
            <p:spPr bwMode="auto">
              <a:xfrm>
                <a:off x="5948233" y="3604611"/>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1" name="Oval 105"/>
              <p:cNvSpPr>
                <a:spLocks noChangeArrowheads="1"/>
              </p:cNvSpPr>
              <p:nvPr/>
            </p:nvSpPr>
            <p:spPr bwMode="auto">
              <a:xfrm>
                <a:off x="5953111" y="3536239"/>
                <a:ext cx="2439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2" name="Oval 106"/>
              <p:cNvSpPr>
                <a:spLocks noChangeArrowheads="1"/>
              </p:cNvSpPr>
              <p:nvPr/>
            </p:nvSpPr>
            <p:spPr bwMode="auto">
              <a:xfrm>
                <a:off x="5882373" y="3678452"/>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3" name="Oval 107"/>
              <p:cNvSpPr>
                <a:spLocks noChangeArrowheads="1"/>
              </p:cNvSpPr>
              <p:nvPr/>
            </p:nvSpPr>
            <p:spPr bwMode="auto">
              <a:xfrm>
                <a:off x="5918962" y="3705801"/>
                <a:ext cx="29271"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4" name="Oval 108"/>
              <p:cNvSpPr>
                <a:spLocks noChangeArrowheads="1"/>
              </p:cNvSpPr>
              <p:nvPr/>
            </p:nvSpPr>
            <p:spPr bwMode="auto">
              <a:xfrm>
                <a:off x="5901887" y="3623755"/>
                <a:ext cx="29271"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5" name="Oval 109"/>
              <p:cNvSpPr>
                <a:spLocks noChangeArrowheads="1"/>
              </p:cNvSpPr>
              <p:nvPr/>
            </p:nvSpPr>
            <p:spPr bwMode="auto">
              <a:xfrm>
                <a:off x="5953111" y="3667512"/>
                <a:ext cx="24392"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6" name="Oval 110"/>
              <p:cNvSpPr>
                <a:spLocks noChangeArrowheads="1"/>
              </p:cNvSpPr>
              <p:nvPr/>
            </p:nvSpPr>
            <p:spPr bwMode="auto">
              <a:xfrm>
                <a:off x="5992139" y="3692126"/>
                <a:ext cx="2439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7" name="Oval 111"/>
              <p:cNvSpPr>
                <a:spLocks noChangeArrowheads="1"/>
              </p:cNvSpPr>
              <p:nvPr/>
            </p:nvSpPr>
            <p:spPr bwMode="auto">
              <a:xfrm>
                <a:off x="5982382" y="3631959"/>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8" name="Oval 112"/>
              <p:cNvSpPr>
                <a:spLocks noChangeArrowheads="1"/>
              </p:cNvSpPr>
              <p:nvPr/>
            </p:nvSpPr>
            <p:spPr bwMode="auto">
              <a:xfrm>
                <a:off x="5982382" y="3571792"/>
                <a:ext cx="26832"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69" name="Oval 113"/>
              <p:cNvSpPr>
                <a:spLocks noChangeArrowheads="1"/>
              </p:cNvSpPr>
              <p:nvPr/>
            </p:nvSpPr>
            <p:spPr bwMode="auto">
              <a:xfrm>
                <a:off x="5823832" y="3563588"/>
                <a:ext cx="26832"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70" name="Oval 114"/>
              <p:cNvSpPr>
                <a:spLocks noChangeArrowheads="1"/>
              </p:cNvSpPr>
              <p:nvPr/>
            </p:nvSpPr>
            <p:spPr bwMode="auto">
              <a:xfrm>
                <a:off x="5889691" y="3353003"/>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71" name="Oval 115"/>
              <p:cNvSpPr>
                <a:spLocks noChangeArrowheads="1"/>
              </p:cNvSpPr>
              <p:nvPr/>
            </p:nvSpPr>
            <p:spPr bwMode="auto">
              <a:xfrm>
                <a:off x="5806757" y="3506155"/>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72" name="Oval 116"/>
              <p:cNvSpPr>
                <a:spLocks noChangeArrowheads="1"/>
              </p:cNvSpPr>
              <p:nvPr/>
            </p:nvSpPr>
            <p:spPr bwMode="auto">
              <a:xfrm>
                <a:off x="5845785" y="3533504"/>
                <a:ext cx="26832" cy="2461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73" name="Oval 117"/>
              <p:cNvSpPr>
                <a:spLocks noChangeArrowheads="1"/>
              </p:cNvSpPr>
              <p:nvPr/>
            </p:nvSpPr>
            <p:spPr bwMode="auto">
              <a:xfrm>
                <a:off x="5838467" y="3470602"/>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74" name="Oval 118"/>
              <p:cNvSpPr>
                <a:spLocks noChangeArrowheads="1"/>
              </p:cNvSpPr>
              <p:nvPr/>
            </p:nvSpPr>
            <p:spPr bwMode="auto">
              <a:xfrm>
                <a:off x="5950672" y="3487011"/>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75" name="Oval 119"/>
              <p:cNvSpPr>
                <a:spLocks noChangeArrowheads="1"/>
              </p:cNvSpPr>
              <p:nvPr/>
            </p:nvSpPr>
            <p:spPr bwMode="auto">
              <a:xfrm>
                <a:off x="5987260" y="3508890"/>
                <a:ext cx="29271" cy="30084"/>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76" name="Oval 120"/>
              <p:cNvSpPr>
                <a:spLocks noChangeArrowheads="1"/>
              </p:cNvSpPr>
              <p:nvPr/>
            </p:nvSpPr>
            <p:spPr bwMode="auto">
              <a:xfrm>
                <a:off x="5977503" y="3451458"/>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77" name="Oval 121"/>
              <p:cNvSpPr>
                <a:spLocks noChangeArrowheads="1"/>
              </p:cNvSpPr>
              <p:nvPr/>
            </p:nvSpPr>
            <p:spPr bwMode="auto">
              <a:xfrm>
                <a:off x="5821393" y="3692126"/>
                <a:ext cx="26832" cy="32818"/>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578" name="Oval 122"/>
              <p:cNvSpPr>
                <a:spLocks noChangeArrowheads="1"/>
              </p:cNvSpPr>
              <p:nvPr/>
            </p:nvSpPr>
            <p:spPr bwMode="auto">
              <a:xfrm>
                <a:off x="5840907" y="3651103"/>
                <a:ext cx="26832" cy="27349"/>
              </a:xfrm>
              <a:prstGeom prst="ellipse">
                <a:avLst/>
              </a:prstGeom>
              <a:solidFill>
                <a:srgbClr val="E6E6E7"/>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grpSp>
        <p:sp>
          <p:nvSpPr>
            <p:cNvPr id="88" name="Rectangle 123"/>
            <p:cNvSpPr>
              <a:spLocks noChangeArrowheads="1"/>
            </p:cNvSpPr>
            <p:nvPr/>
          </p:nvSpPr>
          <p:spPr bwMode="auto">
            <a:xfrm>
              <a:off x="2953608" y="3919120"/>
              <a:ext cx="707376" cy="1091211"/>
            </a:xfrm>
            <a:prstGeom prst="rect">
              <a:avLst/>
            </a:prstGeom>
            <a:solidFill>
              <a:srgbClr val="FFFFFF"/>
            </a:solidFill>
            <a:ln w="4"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89" name="Rectangle 124"/>
            <p:cNvSpPr>
              <a:spLocks noChangeArrowheads="1"/>
            </p:cNvSpPr>
            <p:nvPr/>
          </p:nvSpPr>
          <p:spPr bwMode="auto">
            <a:xfrm>
              <a:off x="3724404" y="3919120"/>
              <a:ext cx="909832" cy="1091211"/>
            </a:xfrm>
            <a:prstGeom prst="rect">
              <a:avLst/>
            </a:prstGeom>
            <a:solidFill>
              <a:srgbClr val="FFFFFF"/>
            </a:solidFill>
            <a:ln w="4"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0" name="Rectangle 125"/>
            <p:cNvSpPr>
              <a:spLocks noChangeArrowheads="1"/>
            </p:cNvSpPr>
            <p:nvPr/>
          </p:nvSpPr>
          <p:spPr bwMode="auto">
            <a:xfrm>
              <a:off x="4739124" y="3919120"/>
              <a:ext cx="1024476" cy="1091211"/>
            </a:xfrm>
            <a:prstGeom prst="rect">
              <a:avLst/>
            </a:prstGeom>
            <a:solidFill>
              <a:srgbClr val="FFFFFF"/>
            </a:solidFill>
            <a:ln w="4"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1" name="Freeform 126"/>
            <p:cNvSpPr>
              <a:spLocks/>
            </p:cNvSpPr>
            <p:nvPr/>
          </p:nvSpPr>
          <p:spPr bwMode="auto">
            <a:xfrm>
              <a:off x="2990317" y="1897690"/>
              <a:ext cx="1500198" cy="916180"/>
            </a:xfrm>
            <a:custGeom>
              <a:avLst/>
              <a:gdLst/>
              <a:ahLst/>
              <a:cxnLst>
                <a:cxn ang="0">
                  <a:pos x="606" y="0"/>
                </a:cxn>
                <a:cxn ang="0">
                  <a:pos x="616" y="23"/>
                </a:cxn>
                <a:cxn ang="0">
                  <a:pos x="12" y="335"/>
                </a:cxn>
                <a:cxn ang="0">
                  <a:pos x="0" y="312"/>
                </a:cxn>
                <a:cxn ang="0">
                  <a:pos x="606" y="0"/>
                </a:cxn>
              </a:cxnLst>
              <a:rect l="0" t="0" r="r" b="b"/>
              <a:pathLst>
                <a:path w="616" h="335">
                  <a:moveTo>
                    <a:pt x="606" y="0"/>
                  </a:moveTo>
                  <a:lnTo>
                    <a:pt x="616" y="23"/>
                  </a:lnTo>
                  <a:lnTo>
                    <a:pt x="12" y="335"/>
                  </a:lnTo>
                  <a:lnTo>
                    <a:pt x="0" y="312"/>
                  </a:lnTo>
                  <a:lnTo>
                    <a:pt x="606" y="0"/>
                  </a:lnTo>
                  <a:close/>
                </a:path>
              </a:pathLst>
            </a:custGeom>
            <a:solidFill>
              <a:srgbClr val="004098"/>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2" name="Freeform 129"/>
            <p:cNvSpPr>
              <a:spLocks/>
            </p:cNvSpPr>
            <p:nvPr/>
          </p:nvSpPr>
          <p:spPr bwMode="auto">
            <a:xfrm>
              <a:off x="2990197" y="4044924"/>
              <a:ext cx="58541" cy="103925"/>
            </a:xfrm>
            <a:custGeom>
              <a:avLst/>
              <a:gdLst/>
              <a:ahLst/>
              <a:cxnLst>
                <a:cxn ang="0">
                  <a:pos x="0" y="0"/>
                </a:cxn>
                <a:cxn ang="0">
                  <a:pos x="17" y="14"/>
                </a:cxn>
                <a:cxn ang="0">
                  <a:pos x="0" y="27"/>
                </a:cxn>
              </a:cxnLst>
              <a:rect l="0" t="0" r="r" b="b"/>
              <a:pathLst>
                <a:path w="17" h="27">
                  <a:moveTo>
                    <a:pt x="0" y="0"/>
                  </a:moveTo>
                  <a:cubicBezTo>
                    <a:pt x="9" y="0"/>
                    <a:pt x="17" y="6"/>
                    <a:pt x="17" y="14"/>
                  </a:cubicBezTo>
                  <a:cubicBezTo>
                    <a:pt x="17" y="21"/>
                    <a:pt x="9" y="27"/>
                    <a:pt x="0" y="27"/>
                  </a:cubicBezTo>
                </a:path>
              </a:pathLst>
            </a:custGeom>
            <a:solidFill>
              <a:srgbClr val="FFFFFF"/>
            </a:solidFill>
            <a:ln w="3" cap="flat">
              <a:solidFill>
                <a:srgbClr val="727172"/>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3" name="Freeform 130"/>
            <p:cNvSpPr>
              <a:spLocks/>
            </p:cNvSpPr>
            <p:nvPr/>
          </p:nvSpPr>
          <p:spPr bwMode="auto">
            <a:xfrm>
              <a:off x="2990197" y="4044924"/>
              <a:ext cx="58541" cy="103925"/>
            </a:xfrm>
            <a:custGeom>
              <a:avLst/>
              <a:gdLst/>
              <a:ahLst/>
              <a:cxnLst>
                <a:cxn ang="0">
                  <a:pos x="0" y="0"/>
                </a:cxn>
                <a:cxn ang="0">
                  <a:pos x="17" y="14"/>
                </a:cxn>
                <a:cxn ang="0">
                  <a:pos x="0" y="27"/>
                </a:cxn>
              </a:cxnLst>
              <a:rect l="0" t="0" r="r" b="b"/>
              <a:pathLst>
                <a:path w="17" h="27">
                  <a:moveTo>
                    <a:pt x="0" y="0"/>
                  </a:moveTo>
                  <a:cubicBezTo>
                    <a:pt x="9" y="0"/>
                    <a:pt x="17" y="6"/>
                    <a:pt x="17" y="14"/>
                  </a:cubicBezTo>
                  <a:cubicBezTo>
                    <a:pt x="17" y="21"/>
                    <a:pt x="9" y="27"/>
                    <a:pt x="0" y="27"/>
                  </a:cubicBezTo>
                </a:path>
              </a:pathLst>
            </a:custGeom>
            <a:noFill/>
            <a:ln w="3" cap="flat">
              <a:solidFill>
                <a:srgbClr val="727172"/>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4" name="Rectangle 131"/>
            <p:cNvSpPr>
              <a:spLocks noChangeArrowheads="1"/>
            </p:cNvSpPr>
            <p:nvPr/>
          </p:nvSpPr>
          <p:spPr bwMode="auto">
            <a:xfrm>
              <a:off x="2960926" y="4031249"/>
              <a:ext cx="34149" cy="134008"/>
            </a:xfrm>
            <a:prstGeom prst="rect">
              <a:avLst/>
            </a:prstGeom>
            <a:solidFill>
              <a:srgbClr val="B5B5B6"/>
            </a:solidFill>
            <a:ln w="3" cap="flat">
              <a:solidFill>
                <a:srgbClr val="727172"/>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5" name="Rectangle 132"/>
            <p:cNvSpPr>
              <a:spLocks noChangeArrowheads="1"/>
            </p:cNvSpPr>
            <p:nvPr/>
          </p:nvSpPr>
          <p:spPr bwMode="auto">
            <a:xfrm>
              <a:off x="3092644" y="4148849"/>
              <a:ext cx="400034" cy="289896"/>
            </a:xfrm>
            <a:prstGeom prst="rect">
              <a:avLst/>
            </a:prstGeom>
            <a:solidFill>
              <a:srgbClr val="FFFFFF"/>
            </a:solidFill>
            <a:ln w="3" cap="flat">
              <a:solidFill>
                <a:srgbClr val="898989"/>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6" name="Freeform 133"/>
            <p:cNvSpPr>
              <a:spLocks/>
            </p:cNvSpPr>
            <p:nvPr/>
          </p:nvSpPr>
          <p:spPr bwMode="auto">
            <a:xfrm>
              <a:off x="3295100" y="4148849"/>
              <a:ext cx="2439" cy="289896"/>
            </a:xfrm>
            <a:custGeom>
              <a:avLst/>
              <a:gdLst/>
              <a:ahLst/>
              <a:cxnLst>
                <a:cxn ang="0">
                  <a:pos x="0" y="0"/>
                </a:cxn>
                <a:cxn ang="0">
                  <a:pos x="0" y="106"/>
                </a:cxn>
                <a:cxn ang="0">
                  <a:pos x="0" y="0"/>
                </a:cxn>
              </a:cxnLst>
              <a:rect l="0" t="0" r="r" b="b"/>
              <a:pathLst>
                <a:path h="106">
                  <a:moveTo>
                    <a:pt x="0" y="0"/>
                  </a:moveTo>
                  <a:lnTo>
                    <a:pt x="0" y="106"/>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7" name="Line 134"/>
            <p:cNvSpPr>
              <a:spLocks noChangeShapeType="1"/>
            </p:cNvSpPr>
            <p:nvPr/>
          </p:nvSpPr>
          <p:spPr bwMode="auto">
            <a:xfrm>
              <a:off x="3295100" y="4148849"/>
              <a:ext cx="2439" cy="289896"/>
            </a:xfrm>
            <a:prstGeom prst="line">
              <a:avLst/>
            </a:prstGeom>
            <a:noFill/>
            <a:ln w="3" cap="flat">
              <a:solidFill>
                <a:srgbClr val="898989"/>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8" name="Freeform 135"/>
            <p:cNvSpPr>
              <a:spLocks/>
            </p:cNvSpPr>
            <p:nvPr/>
          </p:nvSpPr>
          <p:spPr bwMode="auto">
            <a:xfrm>
              <a:off x="3360959" y="4348494"/>
              <a:ext cx="112205" cy="65637"/>
            </a:xfrm>
            <a:custGeom>
              <a:avLst/>
              <a:gdLst/>
              <a:ahLst/>
              <a:cxnLst>
                <a:cxn ang="0">
                  <a:pos x="0" y="17"/>
                </a:cxn>
                <a:cxn ang="0">
                  <a:pos x="16" y="7"/>
                </a:cxn>
                <a:cxn ang="0">
                  <a:pos x="16" y="17"/>
                </a:cxn>
                <a:cxn ang="0">
                  <a:pos x="33" y="0"/>
                </a:cxn>
              </a:cxnLst>
              <a:rect l="0" t="0" r="r" b="b"/>
              <a:pathLst>
                <a:path w="33" h="17">
                  <a:moveTo>
                    <a:pt x="0" y="17"/>
                  </a:moveTo>
                  <a:cubicBezTo>
                    <a:pt x="6" y="11"/>
                    <a:pt x="8" y="11"/>
                    <a:pt x="16" y="7"/>
                  </a:cubicBezTo>
                  <a:cubicBezTo>
                    <a:pt x="14" y="11"/>
                    <a:pt x="18" y="11"/>
                    <a:pt x="16" y="17"/>
                  </a:cubicBezTo>
                  <a:cubicBezTo>
                    <a:pt x="24" y="5"/>
                    <a:pt x="26" y="6"/>
                    <a:pt x="33" y="0"/>
                  </a:cubicBezTo>
                </a:path>
              </a:pathLst>
            </a:custGeom>
            <a:noFill/>
            <a:ln w="3" cap="flat">
              <a:solidFill>
                <a:srgbClr val="DCDDDD"/>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99" name="Freeform 136"/>
            <p:cNvSpPr>
              <a:spLocks/>
            </p:cNvSpPr>
            <p:nvPr/>
          </p:nvSpPr>
          <p:spPr bwMode="auto">
            <a:xfrm>
              <a:off x="3117036" y="4167993"/>
              <a:ext cx="65859" cy="38288"/>
            </a:xfrm>
            <a:custGeom>
              <a:avLst/>
              <a:gdLst/>
              <a:ahLst/>
              <a:cxnLst>
                <a:cxn ang="0">
                  <a:pos x="0" y="10"/>
                </a:cxn>
                <a:cxn ang="0">
                  <a:pos x="9" y="4"/>
                </a:cxn>
                <a:cxn ang="0">
                  <a:pos x="9" y="10"/>
                </a:cxn>
                <a:cxn ang="0">
                  <a:pos x="19" y="0"/>
                </a:cxn>
              </a:cxnLst>
              <a:rect l="0" t="0" r="r" b="b"/>
              <a:pathLst>
                <a:path w="19" h="10">
                  <a:moveTo>
                    <a:pt x="0" y="10"/>
                  </a:moveTo>
                  <a:cubicBezTo>
                    <a:pt x="4" y="6"/>
                    <a:pt x="5" y="6"/>
                    <a:pt x="9" y="4"/>
                  </a:cubicBezTo>
                  <a:cubicBezTo>
                    <a:pt x="8" y="6"/>
                    <a:pt x="10" y="6"/>
                    <a:pt x="9" y="10"/>
                  </a:cubicBezTo>
                  <a:cubicBezTo>
                    <a:pt x="14" y="3"/>
                    <a:pt x="15" y="4"/>
                    <a:pt x="19" y="0"/>
                  </a:cubicBezTo>
                </a:path>
              </a:pathLst>
            </a:custGeom>
            <a:noFill/>
            <a:ln w="3" cap="flat">
              <a:solidFill>
                <a:srgbClr val="DCDDDD"/>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0" name="Rectangle 137"/>
            <p:cNvSpPr>
              <a:spLocks noChangeArrowheads="1"/>
            </p:cNvSpPr>
            <p:nvPr/>
          </p:nvSpPr>
          <p:spPr bwMode="auto">
            <a:xfrm>
              <a:off x="5473331" y="3139684"/>
              <a:ext cx="117083" cy="579791"/>
            </a:xfrm>
            <a:prstGeom prst="rect">
              <a:avLst/>
            </a:prstGeom>
            <a:solidFill>
              <a:srgbClr val="CAA390"/>
            </a:solidFill>
            <a:ln w="1" cap="flat">
              <a:solidFill>
                <a:srgbClr val="898989"/>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1" name="Freeform 138"/>
            <p:cNvSpPr>
              <a:spLocks/>
            </p:cNvSpPr>
            <p:nvPr/>
          </p:nvSpPr>
          <p:spPr bwMode="auto">
            <a:xfrm>
              <a:off x="5080616" y="3949204"/>
              <a:ext cx="282951" cy="54697"/>
            </a:xfrm>
            <a:custGeom>
              <a:avLst/>
              <a:gdLst/>
              <a:ahLst/>
              <a:cxnLst>
                <a:cxn ang="0">
                  <a:pos x="83" y="0"/>
                </a:cxn>
                <a:cxn ang="0">
                  <a:pos x="41" y="14"/>
                </a:cxn>
                <a:cxn ang="0">
                  <a:pos x="0" y="0"/>
                </a:cxn>
              </a:cxnLst>
              <a:rect l="0" t="0" r="r" b="b"/>
              <a:pathLst>
                <a:path w="83" h="14">
                  <a:moveTo>
                    <a:pt x="83" y="0"/>
                  </a:moveTo>
                  <a:cubicBezTo>
                    <a:pt x="83" y="8"/>
                    <a:pt x="64" y="14"/>
                    <a:pt x="41" y="14"/>
                  </a:cubicBezTo>
                  <a:cubicBezTo>
                    <a:pt x="19" y="14"/>
                    <a:pt x="0" y="8"/>
                    <a:pt x="0" y="0"/>
                  </a:cubicBezTo>
                </a:path>
              </a:pathLst>
            </a:cu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2" name="Rectangle 139"/>
            <p:cNvSpPr>
              <a:spLocks noChangeArrowheads="1"/>
            </p:cNvSpPr>
            <p:nvPr/>
          </p:nvSpPr>
          <p:spPr bwMode="auto">
            <a:xfrm>
              <a:off x="5065980" y="3930059"/>
              <a:ext cx="312221" cy="19144"/>
            </a:xfrm>
            <a:prstGeom prst="rect">
              <a:avLst/>
            </a:prstGeom>
            <a:solidFill>
              <a:srgbClr val="DCDDDD"/>
            </a:solidFill>
            <a:ln w="1" cap="flat">
              <a:solidFill>
                <a:srgbClr val="727172"/>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3" name="Rectangle 140"/>
            <p:cNvSpPr>
              <a:spLocks noChangeArrowheads="1"/>
            </p:cNvSpPr>
            <p:nvPr/>
          </p:nvSpPr>
          <p:spPr bwMode="auto">
            <a:xfrm>
              <a:off x="3741479" y="4274652"/>
              <a:ext cx="260997" cy="716535"/>
            </a:xfrm>
            <a:prstGeom prst="rect">
              <a:avLst/>
            </a:prstGeom>
            <a:solidFill>
              <a:srgbClr val="E0EADF"/>
            </a:solid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4" name="Line 141"/>
            <p:cNvSpPr>
              <a:spLocks noChangeShapeType="1"/>
            </p:cNvSpPr>
            <p:nvPr/>
          </p:nvSpPr>
          <p:spPr bwMode="auto">
            <a:xfrm>
              <a:off x="3746358" y="4676678"/>
              <a:ext cx="251241" cy="2735"/>
            </a:xfrm>
            <a:prstGeom prst="line">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5" name="Line 142"/>
            <p:cNvSpPr>
              <a:spLocks noChangeShapeType="1"/>
            </p:cNvSpPr>
            <p:nvPr/>
          </p:nvSpPr>
          <p:spPr bwMode="auto">
            <a:xfrm>
              <a:off x="3746358" y="4799746"/>
              <a:ext cx="251241" cy="2735"/>
            </a:xfrm>
            <a:prstGeom prst="line">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6" name="Rectangle 143"/>
            <p:cNvSpPr>
              <a:spLocks noChangeArrowheads="1"/>
            </p:cNvSpPr>
            <p:nvPr/>
          </p:nvSpPr>
          <p:spPr bwMode="auto">
            <a:xfrm>
              <a:off x="3748797" y="3940999"/>
              <a:ext cx="834216" cy="191441"/>
            </a:xfrm>
            <a:prstGeom prst="rect">
              <a:avLst/>
            </a:prstGeom>
            <a:solidFill>
              <a:srgbClr val="E0EADF"/>
            </a:solidFill>
            <a:ln w="1"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7" name="Freeform 144"/>
            <p:cNvSpPr>
              <a:spLocks/>
            </p:cNvSpPr>
            <p:nvPr/>
          </p:nvSpPr>
          <p:spPr bwMode="auto">
            <a:xfrm>
              <a:off x="4158587" y="3940999"/>
              <a:ext cx="2439" cy="139478"/>
            </a:xfrm>
            <a:custGeom>
              <a:avLst/>
              <a:gdLst/>
              <a:ahLst/>
              <a:cxnLst>
                <a:cxn ang="0">
                  <a:pos x="0" y="0"/>
                </a:cxn>
                <a:cxn ang="0">
                  <a:pos x="0" y="51"/>
                </a:cxn>
                <a:cxn ang="0">
                  <a:pos x="0" y="0"/>
                </a:cxn>
              </a:cxnLst>
              <a:rect l="0" t="0" r="r" b="b"/>
              <a:pathLst>
                <a:path h="51">
                  <a:moveTo>
                    <a:pt x="0" y="0"/>
                  </a:moveTo>
                  <a:lnTo>
                    <a:pt x="0" y="51"/>
                  </a:lnTo>
                  <a:lnTo>
                    <a:pt x="0" y="0"/>
                  </a:lnTo>
                  <a:close/>
                </a:path>
              </a:pathLst>
            </a:custGeom>
            <a:solidFill>
              <a:srgbClr val="FCEBE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8" name="Line 145"/>
            <p:cNvSpPr>
              <a:spLocks noChangeShapeType="1"/>
            </p:cNvSpPr>
            <p:nvPr/>
          </p:nvSpPr>
          <p:spPr bwMode="auto">
            <a:xfrm>
              <a:off x="4158587" y="3940999"/>
              <a:ext cx="2439" cy="139478"/>
            </a:xfrm>
            <a:prstGeom prst="line">
              <a:avLst/>
            </a:prstGeom>
            <a:noFill/>
            <a:ln w="1"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09" name="Freeform 146"/>
            <p:cNvSpPr>
              <a:spLocks/>
            </p:cNvSpPr>
            <p:nvPr/>
          </p:nvSpPr>
          <p:spPr bwMode="auto">
            <a:xfrm>
              <a:off x="4300062" y="3940999"/>
              <a:ext cx="2439" cy="188706"/>
            </a:xfrm>
            <a:custGeom>
              <a:avLst/>
              <a:gdLst/>
              <a:ahLst/>
              <a:cxnLst>
                <a:cxn ang="0">
                  <a:pos x="0" y="0"/>
                </a:cxn>
                <a:cxn ang="0">
                  <a:pos x="0" y="69"/>
                </a:cxn>
                <a:cxn ang="0">
                  <a:pos x="0" y="0"/>
                </a:cxn>
              </a:cxnLst>
              <a:rect l="0" t="0" r="r" b="b"/>
              <a:pathLst>
                <a:path h="69">
                  <a:moveTo>
                    <a:pt x="0" y="0"/>
                  </a:moveTo>
                  <a:lnTo>
                    <a:pt x="0" y="69"/>
                  </a:lnTo>
                  <a:lnTo>
                    <a:pt x="0" y="0"/>
                  </a:lnTo>
                  <a:close/>
                </a:path>
              </a:pathLst>
            </a:custGeom>
            <a:solidFill>
              <a:srgbClr val="FCEBE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0" name="Line 147"/>
            <p:cNvSpPr>
              <a:spLocks noChangeShapeType="1"/>
            </p:cNvSpPr>
            <p:nvPr/>
          </p:nvSpPr>
          <p:spPr bwMode="auto">
            <a:xfrm>
              <a:off x="4300062" y="3940999"/>
              <a:ext cx="2439" cy="188706"/>
            </a:xfrm>
            <a:prstGeom prst="line">
              <a:avLst/>
            </a:prstGeom>
            <a:noFill/>
            <a:ln w="1"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1" name="Freeform 148"/>
            <p:cNvSpPr>
              <a:spLocks/>
            </p:cNvSpPr>
            <p:nvPr/>
          </p:nvSpPr>
          <p:spPr bwMode="auto">
            <a:xfrm>
              <a:off x="4436659" y="3940999"/>
              <a:ext cx="2439" cy="131274"/>
            </a:xfrm>
            <a:custGeom>
              <a:avLst/>
              <a:gdLst/>
              <a:ahLst/>
              <a:cxnLst>
                <a:cxn ang="0">
                  <a:pos x="0" y="0"/>
                </a:cxn>
                <a:cxn ang="0">
                  <a:pos x="0" y="48"/>
                </a:cxn>
                <a:cxn ang="0">
                  <a:pos x="0" y="0"/>
                </a:cxn>
              </a:cxnLst>
              <a:rect l="0" t="0" r="r" b="b"/>
              <a:pathLst>
                <a:path h="48">
                  <a:moveTo>
                    <a:pt x="0" y="0"/>
                  </a:moveTo>
                  <a:lnTo>
                    <a:pt x="0" y="48"/>
                  </a:lnTo>
                  <a:lnTo>
                    <a:pt x="0" y="0"/>
                  </a:lnTo>
                  <a:close/>
                </a:path>
              </a:pathLst>
            </a:custGeom>
            <a:solidFill>
              <a:srgbClr val="FCEBE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2" name="Line 149"/>
            <p:cNvSpPr>
              <a:spLocks noChangeShapeType="1"/>
            </p:cNvSpPr>
            <p:nvPr/>
          </p:nvSpPr>
          <p:spPr bwMode="auto">
            <a:xfrm>
              <a:off x="4436659" y="3940999"/>
              <a:ext cx="2439" cy="131274"/>
            </a:xfrm>
            <a:prstGeom prst="line">
              <a:avLst/>
            </a:prstGeom>
            <a:noFill/>
            <a:ln w="1"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3" name="Rectangle 150"/>
            <p:cNvSpPr>
              <a:spLocks noChangeArrowheads="1"/>
            </p:cNvSpPr>
            <p:nvPr/>
          </p:nvSpPr>
          <p:spPr bwMode="auto">
            <a:xfrm>
              <a:off x="4131756" y="4080477"/>
              <a:ext cx="51224" cy="46493"/>
            </a:xfrm>
            <a:prstGeom prst="rect">
              <a:avLst/>
            </a:prstGeom>
            <a:solidFill>
              <a:srgbClr val="E0EADF"/>
            </a:solidFill>
            <a:ln w="1"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4" name="Rectangle 151"/>
            <p:cNvSpPr>
              <a:spLocks noChangeArrowheads="1"/>
            </p:cNvSpPr>
            <p:nvPr/>
          </p:nvSpPr>
          <p:spPr bwMode="auto">
            <a:xfrm>
              <a:off x="4412267" y="4080477"/>
              <a:ext cx="51224" cy="46493"/>
            </a:xfrm>
            <a:prstGeom prst="rect">
              <a:avLst/>
            </a:prstGeom>
            <a:solidFill>
              <a:srgbClr val="E0EADF"/>
            </a:solidFill>
            <a:ln w="1"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5" name="Rectangle 152"/>
            <p:cNvSpPr>
              <a:spLocks noChangeArrowheads="1"/>
            </p:cNvSpPr>
            <p:nvPr/>
          </p:nvSpPr>
          <p:spPr bwMode="auto">
            <a:xfrm>
              <a:off x="4014673" y="4630185"/>
              <a:ext cx="585415" cy="361002"/>
            </a:xfrm>
            <a:prstGeom prst="rect">
              <a:avLst/>
            </a:prstGeom>
            <a:solidFill>
              <a:srgbClr val="E0EADF"/>
            </a:solid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6" name="Line 153"/>
            <p:cNvSpPr>
              <a:spLocks noChangeShapeType="1"/>
            </p:cNvSpPr>
            <p:nvPr/>
          </p:nvSpPr>
          <p:spPr bwMode="auto">
            <a:xfrm>
              <a:off x="4014673" y="4676678"/>
              <a:ext cx="580536" cy="2735"/>
            </a:xfrm>
            <a:prstGeom prst="line">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7" name="Line 154"/>
            <p:cNvSpPr>
              <a:spLocks noChangeShapeType="1"/>
            </p:cNvSpPr>
            <p:nvPr/>
          </p:nvSpPr>
          <p:spPr bwMode="auto">
            <a:xfrm>
              <a:off x="4182979" y="4676678"/>
              <a:ext cx="2439" cy="306305"/>
            </a:xfrm>
            <a:prstGeom prst="line">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8" name="Line 155"/>
            <p:cNvSpPr>
              <a:spLocks noChangeShapeType="1"/>
            </p:cNvSpPr>
            <p:nvPr/>
          </p:nvSpPr>
          <p:spPr bwMode="auto">
            <a:xfrm>
              <a:off x="4334212" y="4676678"/>
              <a:ext cx="2439" cy="311775"/>
            </a:xfrm>
            <a:prstGeom prst="line">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19" name="Line 156"/>
            <p:cNvSpPr>
              <a:spLocks noChangeShapeType="1"/>
            </p:cNvSpPr>
            <p:nvPr/>
          </p:nvSpPr>
          <p:spPr bwMode="auto">
            <a:xfrm>
              <a:off x="4014673" y="4720435"/>
              <a:ext cx="319539" cy="2735"/>
            </a:xfrm>
            <a:prstGeom prst="line">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0" name="Line 157"/>
            <p:cNvSpPr>
              <a:spLocks noChangeShapeType="1"/>
            </p:cNvSpPr>
            <p:nvPr/>
          </p:nvSpPr>
          <p:spPr bwMode="auto">
            <a:xfrm>
              <a:off x="4014673" y="4895467"/>
              <a:ext cx="168307" cy="2735"/>
            </a:xfrm>
            <a:prstGeom prst="line">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1" name="Rectangle 158"/>
            <p:cNvSpPr>
              <a:spLocks noChangeArrowheads="1"/>
            </p:cNvSpPr>
            <p:nvPr/>
          </p:nvSpPr>
          <p:spPr bwMode="auto">
            <a:xfrm>
              <a:off x="4063457" y="4917346"/>
              <a:ext cx="68298" cy="24614"/>
            </a:xfrm>
            <a:prstGeom prst="rect">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2" name="Rectangle 159"/>
            <p:cNvSpPr>
              <a:spLocks noChangeArrowheads="1"/>
            </p:cNvSpPr>
            <p:nvPr/>
          </p:nvSpPr>
          <p:spPr bwMode="auto">
            <a:xfrm>
              <a:off x="4224446" y="4682147"/>
              <a:ext cx="17075" cy="38288"/>
            </a:xfrm>
            <a:prstGeom prst="rect">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3" name="Rectangle 160"/>
            <p:cNvSpPr>
              <a:spLocks noChangeArrowheads="1"/>
            </p:cNvSpPr>
            <p:nvPr/>
          </p:nvSpPr>
          <p:spPr bwMode="auto">
            <a:xfrm>
              <a:off x="4265913" y="4682147"/>
              <a:ext cx="19514" cy="38288"/>
            </a:xfrm>
            <a:prstGeom prst="rect">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4" name="Rectangle 161"/>
            <p:cNvSpPr>
              <a:spLocks noChangeArrowheads="1"/>
            </p:cNvSpPr>
            <p:nvPr/>
          </p:nvSpPr>
          <p:spPr bwMode="auto">
            <a:xfrm>
              <a:off x="4061018" y="4745049"/>
              <a:ext cx="68298" cy="24614"/>
            </a:xfrm>
            <a:prstGeom prst="rect">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5" name="Rectangle 162"/>
            <p:cNvSpPr>
              <a:spLocks noChangeArrowheads="1"/>
            </p:cNvSpPr>
            <p:nvPr/>
          </p:nvSpPr>
          <p:spPr bwMode="auto">
            <a:xfrm>
              <a:off x="4190297" y="4799746"/>
              <a:ext cx="24392" cy="57432"/>
            </a:xfrm>
            <a:prstGeom prst="rect">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6" name="Rectangle 163"/>
            <p:cNvSpPr>
              <a:spLocks noChangeArrowheads="1"/>
            </p:cNvSpPr>
            <p:nvPr/>
          </p:nvSpPr>
          <p:spPr bwMode="auto">
            <a:xfrm>
              <a:off x="4441538" y="4687617"/>
              <a:ext cx="51224" cy="27349"/>
            </a:xfrm>
            <a:prstGeom prst="rect">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7" name="Freeform 164"/>
            <p:cNvSpPr>
              <a:spLocks/>
            </p:cNvSpPr>
            <p:nvPr/>
          </p:nvSpPr>
          <p:spPr bwMode="auto">
            <a:xfrm>
              <a:off x="3878076" y="3940999"/>
              <a:ext cx="2439" cy="139478"/>
            </a:xfrm>
            <a:custGeom>
              <a:avLst/>
              <a:gdLst/>
              <a:ahLst/>
              <a:cxnLst>
                <a:cxn ang="0">
                  <a:pos x="0" y="0"/>
                </a:cxn>
                <a:cxn ang="0">
                  <a:pos x="0" y="51"/>
                </a:cxn>
                <a:cxn ang="0">
                  <a:pos x="0" y="0"/>
                </a:cxn>
              </a:cxnLst>
              <a:rect l="0" t="0" r="r" b="b"/>
              <a:pathLst>
                <a:path h="51">
                  <a:moveTo>
                    <a:pt x="0" y="0"/>
                  </a:moveTo>
                  <a:lnTo>
                    <a:pt x="0" y="51"/>
                  </a:lnTo>
                  <a:lnTo>
                    <a:pt x="0" y="0"/>
                  </a:lnTo>
                  <a:close/>
                </a:path>
              </a:pathLst>
            </a:custGeom>
            <a:solidFill>
              <a:srgbClr val="FCEBE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8" name="Line 165"/>
            <p:cNvSpPr>
              <a:spLocks noChangeShapeType="1"/>
            </p:cNvSpPr>
            <p:nvPr/>
          </p:nvSpPr>
          <p:spPr bwMode="auto">
            <a:xfrm>
              <a:off x="3878076" y="3940999"/>
              <a:ext cx="2439" cy="139478"/>
            </a:xfrm>
            <a:prstGeom prst="line">
              <a:avLst/>
            </a:prstGeom>
            <a:noFill/>
            <a:ln w="1"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29" name="Freeform 166"/>
            <p:cNvSpPr>
              <a:spLocks/>
            </p:cNvSpPr>
            <p:nvPr/>
          </p:nvSpPr>
          <p:spPr bwMode="auto">
            <a:xfrm>
              <a:off x="4014673" y="3940999"/>
              <a:ext cx="2439" cy="188706"/>
            </a:xfrm>
            <a:custGeom>
              <a:avLst/>
              <a:gdLst/>
              <a:ahLst/>
              <a:cxnLst>
                <a:cxn ang="0">
                  <a:pos x="0" y="0"/>
                </a:cxn>
                <a:cxn ang="0">
                  <a:pos x="0" y="69"/>
                </a:cxn>
                <a:cxn ang="0">
                  <a:pos x="0" y="0"/>
                </a:cxn>
              </a:cxnLst>
              <a:rect l="0" t="0" r="r" b="b"/>
              <a:pathLst>
                <a:path h="69">
                  <a:moveTo>
                    <a:pt x="0" y="0"/>
                  </a:moveTo>
                  <a:lnTo>
                    <a:pt x="0" y="69"/>
                  </a:lnTo>
                  <a:lnTo>
                    <a:pt x="0" y="0"/>
                  </a:lnTo>
                  <a:close/>
                </a:path>
              </a:pathLst>
            </a:custGeom>
            <a:solidFill>
              <a:srgbClr val="FCEBE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30" name="Line 167"/>
            <p:cNvSpPr>
              <a:spLocks noChangeShapeType="1"/>
            </p:cNvSpPr>
            <p:nvPr/>
          </p:nvSpPr>
          <p:spPr bwMode="auto">
            <a:xfrm>
              <a:off x="4014673" y="3940999"/>
              <a:ext cx="2439" cy="188706"/>
            </a:xfrm>
            <a:prstGeom prst="line">
              <a:avLst/>
            </a:prstGeom>
            <a:noFill/>
            <a:ln w="1"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31" name="Rectangle 168"/>
            <p:cNvSpPr>
              <a:spLocks noChangeArrowheads="1"/>
            </p:cNvSpPr>
            <p:nvPr/>
          </p:nvSpPr>
          <p:spPr bwMode="auto">
            <a:xfrm>
              <a:off x="3851244" y="4080477"/>
              <a:ext cx="51224" cy="46493"/>
            </a:xfrm>
            <a:prstGeom prst="rect">
              <a:avLst/>
            </a:prstGeom>
            <a:solidFill>
              <a:srgbClr val="E0EADF"/>
            </a:solidFill>
            <a:ln w="1"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32" name="Rectangle 169"/>
            <p:cNvSpPr>
              <a:spLocks noChangeArrowheads="1"/>
            </p:cNvSpPr>
            <p:nvPr/>
          </p:nvSpPr>
          <p:spPr bwMode="auto">
            <a:xfrm>
              <a:off x="5219652" y="2502460"/>
              <a:ext cx="141475" cy="210585"/>
            </a:xfrm>
            <a:prstGeom prst="rect">
              <a:avLst/>
            </a:prstGeom>
            <a:solidFill>
              <a:srgbClr val="FDE7C6"/>
            </a:solidFill>
            <a:ln w="1" cap="flat">
              <a:solidFill>
                <a:srgbClr val="DCDDDD"/>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33" name="Rectangle 170"/>
            <p:cNvSpPr>
              <a:spLocks noChangeArrowheads="1"/>
            </p:cNvSpPr>
            <p:nvPr/>
          </p:nvSpPr>
          <p:spPr bwMode="auto">
            <a:xfrm>
              <a:off x="5107447" y="2546218"/>
              <a:ext cx="107326" cy="166827"/>
            </a:xfrm>
            <a:prstGeom prst="rect">
              <a:avLst/>
            </a:prstGeom>
            <a:solidFill>
              <a:srgbClr val="FDE7C6"/>
            </a:solidFill>
            <a:ln w="1" cap="flat">
              <a:solidFill>
                <a:srgbClr val="DCDDDD"/>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41" name="Rectangle 178"/>
            <p:cNvSpPr>
              <a:spLocks noChangeArrowheads="1"/>
            </p:cNvSpPr>
            <p:nvPr/>
          </p:nvSpPr>
          <p:spPr bwMode="auto">
            <a:xfrm>
              <a:off x="4370800" y="2997471"/>
              <a:ext cx="82934" cy="355532"/>
            </a:xfrm>
            <a:prstGeom prst="rect">
              <a:avLst/>
            </a:prstGeom>
            <a:solidFill>
              <a:srgbClr val="FFFFFF"/>
            </a:solidFill>
            <a:ln w="3" cap="flat">
              <a:solidFill>
                <a:srgbClr val="C9CACB"/>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42" name="Freeform 179"/>
            <p:cNvSpPr>
              <a:spLocks/>
            </p:cNvSpPr>
            <p:nvPr/>
          </p:nvSpPr>
          <p:spPr bwMode="auto">
            <a:xfrm>
              <a:off x="4404949" y="3303775"/>
              <a:ext cx="36588" cy="27349"/>
            </a:xfrm>
            <a:custGeom>
              <a:avLst/>
              <a:gdLst/>
              <a:ahLst/>
              <a:cxnLst>
                <a:cxn ang="0">
                  <a:pos x="0" y="7"/>
                </a:cxn>
                <a:cxn ang="0">
                  <a:pos x="5" y="3"/>
                </a:cxn>
                <a:cxn ang="0">
                  <a:pos x="5" y="7"/>
                </a:cxn>
                <a:cxn ang="0">
                  <a:pos x="11" y="0"/>
                </a:cxn>
              </a:cxnLst>
              <a:rect l="0" t="0" r="r" b="b"/>
              <a:pathLst>
                <a:path w="11" h="7">
                  <a:moveTo>
                    <a:pt x="0" y="7"/>
                  </a:moveTo>
                  <a:cubicBezTo>
                    <a:pt x="2" y="5"/>
                    <a:pt x="3" y="5"/>
                    <a:pt x="5" y="3"/>
                  </a:cubicBezTo>
                  <a:cubicBezTo>
                    <a:pt x="5" y="5"/>
                    <a:pt x="6" y="5"/>
                    <a:pt x="5" y="7"/>
                  </a:cubicBezTo>
                  <a:cubicBezTo>
                    <a:pt x="8" y="2"/>
                    <a:pt x="9" y="3"/>
                    <a:pt x="11" y="0"/>
                  </a:cubicBezTo>
                </a:path>
              </a:pathLst>
            </a:custGeom>
            <a:noFill/>
            <a:ln w="1" cap="flat">
              <a:solidFill>
                <a:srgbClr val="D3D3D4"/>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43" name="Freeform 180"/>
            <p:cNvSpPr>
              <a:spLocks/>
            </p:cNvSpPr>
            <p:nvPr/>
          </p:nvSpPr>
          <p:spPr bwMode="auto">
            <a:xfrm>
              <a:off x="4380557" y="3011145"/>
              <a:ext cx="39028" cy="27349"/>
            </a:xfrm>
            <a:custGeom>
              <a:avLst/>
              <a:gdLst/>
              <a:ahLst/>
              <a:cxnLst>
                <a:cxn ang="0">
                  <a:pos x="0" y="7"/>
                </a:cxn>
                <a:cxn ang="0">
                  <a:pos x="5" y="3"/>
                </a:cxn>
                <a:cxn ang="0">
                  <a:pos x="5" y="7"/>
                </a:cxn>
                <a:cxn ang="0">
                  <a:pos x="11" y="0"/>
                </a:cxn>
              </a:cxnLst>
              <a:rect l="0" t="0" r="r" b="b"/>
              <a:pathLst>
                <a:path w="11" h="7">
                  <a:moveTo>
                    <a:pt x="0" y="7"/>
                  </a:moveTo>
                  <a:cubicBezTo>
                    <a:pt x="2" y="5"/>
                    <a:pt x="2" y="5"/>
                    <a:pt x="5" y="3"/>
                  </a:cubicBezTo>
                  <a:cubicBezTo>
                    <a:pt x="4" y="5"/>
                    <a:pt x="6" y="5"/>
                    <a:pt x="5" y="7"/>
                  </a:cubicBezTo>
                  <a:cubicBezTo>
                    <a:pt x="8" y="3"/>
                    <a:pt x="9" y="3"/>
                    <a:pt x="11" y="0"/>
                  </a:cubicBezTo>
                </a:path>
              </a:pathLst>
            </a:custGeom>
            <a:noFill/>
            <a:ln w="1" cap="flat">
              <a:solidFill>
                <a:srgbClr val="D3D3D4"/>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44" name="Rectangle 181"/>
            <p:cNvSpPr>
              <a:spLocks noChangeArrowheads="1"/>
            </p:cNvSpPr>
            <p:nvPr/>
          </p:nvSpPr>
          <p:spPr bwMode="auto">
            <a:xfrm>
              <a:off x="3329249" y="3027554"/>
              <a:ext cx="682984" cy="672777"/>
            </a:xfrm>
            <a:prstGeom prst="rect">
              <a:avLst/>
            </a:prstGeom>
            <a:noFill/>
            <a:ln w="3" cap="flat">
              <a:solidFill>
                <a:srgbClr val="DCDDDD"/>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45" name="Line 182"/>
            <p:cNvSpPr>
              <a:spLocks noChangeShapeType="1"/>
            </p:cNvSpPr>
            <p:nvPr/>
          </p:nvSpPr>
          <p:spPr bwMode="auto">
            <a:xfrm>
              <a:off x="3670741" y="3035759"/>
              <a:ext cx="2439" cy="661837"/>
            </a:xfrm>
            <a:prstGeom prst="line">
              <a:avLst/>
            </a:prstGeom>
            <a:noFill/>
            <a:ln w="3" cap="flat">
              <a:solidFill>
                <a:srgbClr val="DCDDDD"/>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46" name="Freeform 183"/>
            <p:cNvSpPr>
              <a:spLocks/>
            </p:cNvSpPr>
            <p:nvPr/>
          </p:nvSpPr>
          <p:spPr bwMode="auto">
            <a:xfrm>
              <a:off x="3339006" y="3555383"/>
              <a:ext cx="434183" cy="95720"/>
            </a:xfrm>
            <a:custGeom>
              <a:avLst/>
              <a:gdLst/>
              <a:ahLst/>
              <a:cxnLst>
                <a:cxn ang="0">
                  <a:pos x="127" y="8"/>
                </a:cxn>
                <a:cxn ang="0">
                  <a:pos x="118" y="8"/>
                </a:cxn>
                <a:cxn ang="0">
                  <a:pos x="115" y="14"/>
                </a:cxn>
                <a:cxn ang="0">
                  <a:pos x="97" y="14"/>
                </a:cxn>
                <a:cxn ang="0">
                  <a:pos x="88" y="17"/>
                </a:cxn>
                <a:cxn ang="0">
                  <a:pos x="85" y="23"/>
                </a:cxn>
                <a:cxn ang="0">
                  <a:pos x="79" y="24"/>
                </a:cxn>
                <a:cxn ang="0">
                  <a:pos x="62" y="22"/>
                </a:cxn>
                <a:cxn ang="0">
                  <a:pos x="49" y="19"/>
                </a:cxn>
                <a:cxn ang="0">
                  <a:pos x="24" y="22"/>
                </a:cxn>
                <a:cxn ang="0">
                  <a:pos x="14" y="19"/>
                </a:cxn>
                <a:cxn ang="0">
                  <a:pos x="5" y="14"/>
                </a:cxn>
                <a:cxn ang="0">
                  <a:pos x="11" y="2"/>
                </a:cxn>
                <a:cxn ang="0">
                  <a:pos x="98" y="4"/>
                </a:cxn>
                <a:cxn ang="0">
                  <a:pos x="124" y="4"/>
                </a:cxn>
                <a:cxn ang="0">
                  <a:pos x="127" y="8"/>
                </a:cxn>
              </a:cxnLst>
              <a:rect l="0" t="0" r="r" b="b"/>
              <a:pathLst>
                <a:path w="127" h="25">
                  <a:moveTo>
                    <a:pt x="127" y="8"/>
                  </a:moveTo>
                  <a:cubicBezTo>
                    <a:pt x="127" y="8"/>
                    <a:pt x="119" y="7"/>
                    <a:pt x="118" y="8"/>
                  </a:cubicBezTo>
                  <a:cubicBezTo>
                    <a:pt x="117" y="8"/>
                    <a:pt x="117" y="15"/>
                    <a:pt x="115" y="14"/>
                  </a:cubicBezTo>
                  <a:cubicBezTo>
                    <a:pt x="113" y="14"/>
                    <a:pt x="100" y="14"/>
                    <a:pt x="97" y="14"/>
                  </a:cubicBezTo>
                  <a:cubicBezTo>
                    <a:pt x="95" y="15"/>
                    <a:pt x="90" y="18"/>
                    <a:pt x="88" y="17"/>
                  </a:cubicBezTo>
                  <a:cubicBezTo>
                    <a:pt x="86" y="15"/>
                    <a:pt x="86" y="21"/>
                    <a:pt x="85" y="23"/>
                  </a:cubicBezTo>
                  <a:cubicBezTo>
                    <a:pt x="83" y="24"/>
                    <a:pt x="81" y="25"/>
                    <a:pt x="79" y="24"/>
                  </a:cubicBezTo>
                  <a:cubicBezTo>
                    <a:pt x="76" y="23"/>
                    <a:pt x="65" y="22"/>
                    <a:pt x="62" y="22"/>
                  </a:cubicBezTo>
                  <a:cubicBezTo>
                    <a:pt x="59" y="22"/>
                    <a:pt x="51" y="18"/>
                    <a:pt x="49" y="19"/>
                  </a:cubicBezTo>
                  <a:cubicBezTo>
                    <a:pt x="46" y="19"/>
                    <a:pt x="28" y="23"/>
                    <a:pt x="24" y="22"/>
                  </a:cubicBezTo>
                  <a:cubicBezTo>
                    <a:pt x="20" y="21"/>
                    <a:pt x="18" y="21"/>
                    <a:pt x="14" y="19"/>
                  </a:cubicBezTo>
                  <a:cubicBezTo>
                    <a:pt x="10" y="17"/>
                    <a:pt x="6" y="18"/>
                    <a:pt x="5" y="14"/>
                  </a:cubicBezTo>
                  <a:cubicBezTo>
                    <a:pt x="5" y="9"/>
                    <a:pt x="0" y="0"/>
                    <a:pt x="11" y="2"/>
                  </a:cubicBezTo>
                  <a:cubicBezTo>
                    <a:pt x="21" y="3"/>
                    <a:pt x="98" y="4"/>
                    <a:pt x="98" y="4"/>
                  </a:cubicBezTo>
                  <a:cubicBezTo>
                    <a:pt x="124" y="4"/>
                    <a:pt x="124" y="4"/>
                    <a:pt x="124" y="4"/>
                  </a:cubicBezTo>
                  <a:lnTo>
                    <a:pt x="127" y="8"/>
                  </a:ln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47" name="Freeform 184"/>
            <p:cNvSpPr>
              <a:spLocks/>
            </p:cNvSpPr>
            <p:nvPr/>
          </p:nvSpPr>
          <p:spPr bwMode="auto">
            <a:xfrm>
              <a:off x="3331689" y="3276427"/>
              <a:ext cx="495163" cy="385616"/>
            </a:xfrm>
            <a:custGeom>
              <a:avLst/>
              <a:gdLst/>
              <a:ahLst/>
              <a:cxnLst>
                <a:cxn ang="0">
                  <a:pos x="140" y="2"/>
                </a:cxn>
                <a:cxn ang="0">
                  <a:pos x="142" y="3"/>
                </a:cxn>
                <a:cxn ang="0">
                  <a:pos x="141" y="5"/>
                </a:cxn>
                <a:cxn ang="0">
                  <a:pos x="141" y="7"/>
                </a:cxn>
                <a:cxn ang="0">
                  <a:pos x="141" y="24"/>
                </a:cxn>
                <a:cxn ang="0">
                  <a:pos x="130" y="26"/>
                </a:cxn>
                <a:cxn ang="0">
                  <a:pos x="133" y="53"/>
                </a:cxn>
                <a:cxn ang="0">
                  <a:pos x="130" y="56"/>
                </a:cxn>
                <a:cxn ang="0">
                  <a:pos x="128" y="57"/>
                </a:cxn>
                <a:cxn ang="0">
                  <a:pos x="126" y="61"/>
                </a:cxn>
                <a:cxn ang="0">
                  <a:pos x="128" y="69"/>
                </a:cxn>
                <a:cxn ang="0">
                  <a:pos x="133" y="76"/>
                </a:cxn>
                <a:cxn ang="0">
                  <a:pos x="130" y="78"/>
                </a:cxn>
                <a:cxn ang="0">
                  <a:pos x="116" y="80"/>
                </a:cxn>
                <a:cxn ang="0">
                  <a:pos x="105" y="86"/>
                </a:cxn>
                <a:cxn ang="0">
                  <a:pos x="96" y="87"/>
                </a:cxn>
                <a:cxn ang="0">
                  <a:pos x="86" y="91"/>
                </a:cxn>
                <a:cxn ang="0">
                  <a:pos x="83" y="95"/>
                </a:cxn>
                <a:cxn ang="0">
                  <a:pos x="50" y="90"/>
                </a:cxn>
                <a:cxn ang="0">
                  <a:pos x="27" y="93"/>
                </a:cxn>
                <a:cxn ang="0">
                  <a:pos x="23" y="87"/>
                </a:cxn>
                <a:cxn ang="0">
                  <a:pos x="18" y="85"/>
                </a:cxn>
                <a:cxn ang="0">
                  <a:pos x="7" y="77"/>
                </a:cxn>
                <a:cxn ang="0">
                  <a:pos x="2" y="61"/>
                </a:cxn>
                <a:cxn ang="0">
                  <a:pos x="6" y="52"/>
                </a:cxn>
                <a:cxn ang="0">
                  <a:pos x="12" y="48"/>
                </a:cxn>
                <a:cxn ang="0">
                  <a:pos x="31" y="48"/>
                </a:cxn>
                <a:cxn ang="0">
                  <a:pos x="32" y="44"/>
                </a:cxn>
                <a:cxn ang="0">
                  <a:pos x="49" y="48"/>
                </a:cxn>
                <a:cxn ang="0">
                  <a:pos x="55" y="51"/>
                </a:cxn>
                <a:cxn ang="0">
                  <a:pos x="56" y="56"/>
                </a:cxn>
                <a:cxn ang="0">
                  <a:pos x="56" y="63"/>
                </a:cxn>
                <a:cxn ang="0">
                  <a:pos x="59" y="65"/>
                </a:cxn>
                <a:cxn ang="0">
                  <a:pos x="69" y="66"/>
                </a:cxn>
                <a:cxn ang="0">
                  <a:pos x="87" y="66"/>
                </a:cxn>
                <a:cxn ang="0">
                  <a:pos x="93" y="68"/>
                </a:cxn>
                <a:cxn ang="0">
                  <a:pos x="112" y="69"/>
                </a:cxn>
                <a:cxn ang="0">
                  <a:pos x="110" y="54"/>
                </a:cxn>
                <a:cxn ang="0">
                  <a:pos x="107" y="49"/>
                </a:cxn>
                <a:cxn ang="0">
                  <a:pos x="102" y="48"/>
                </a:cxn>
                <a:cxn ang="0">
                  <a:pos x="103" y="42"/>
                </a:cxn>
                <a:cxn ang="0">
                  <a:pos x="124" y="23"/>
                </a:cxn>
                <a:cxn ang="0">
                  <a:pos x="123" y="22"/>
                </a:cxn>
                <a:cxn ang="0">
                  <a:pos x="122" y="4"/>
                </a:cxn>
                <a:cxn ang="0">
                  <a:pos x="139" y="0"/>
                </a:cxn>
              </a:cxnLst>
              <a:rect l="0" t="0" r="r" b="b"/>
              <a:pathLst>
                <a:path w="145" h="101">
                  <a:moveTo>
                    <a:pt x="139" y="0"/>
                  </a:moveTo>
                  <a:cubicBezTo>
                    <a:pt x="140" y="1"/>
                    <a:pt x="140" y="1"/>
                    <a:pt x="140" y="2"/>
                  </a:cubicBezTo>
                  <a:cubicBezTo>
                    <a:pt x="141" y="2"/>
                    <a:pt x="142" y="1"/>
                    <a:pt x="143" y="1"/>
                  </a:cubicBezTo>
                  <a:cubicBezTo>
                    <a:pt x="143" y="2"/>
                    <a:pt x="142" y="2"/>
                    <a:pt x="142" y="3"/>
                  </a:cubicBezTo>
                  <a:cubicBezTo>
                    <a:pt x="143" y="4"/>
                    <a:pt x="144" y="3"/>
                    <a:pt x="145" y="4"/>
                  </a:cubicBezTo>
                  <a:cubicBezTo>
                    <a:pt x="144" y="5"/>
                    <a:pt x="142" y="5"/>
                    <a:pt x="141" y="5"/>
                  </a:cubicBezTo>
                  <a:cubicBezTo>
                    <a:pt x="142" y="6"/>
                    <a:pt x="143" y="7"/>
                    <a:pt x="143" y="8"/>
                  </a:cubicBezTo>
                  <a:cubicBezTo>
                    <a:pt x="141" y="7"/>
                    <a:pt x="141" y="7"/>
                    <a:pt x="141" y="7"/>
                  </a:cubicBezTo>
                  <a:cubicBezTo>
                    <a:pt x="142" y="11"/>
                    <a:pt x="138" y="16"/>
                    <a:pt x="142" y="20"/>
                  </a:cubicBezTo>
                  <a:cubicBezTo>
                    <a:pt x="142" y="21"/>
                    <a:pt x="142" y="22"/>
                    <a:pt x="141" y="24"/>
                  </a:cubicBezTo>
                  <a:cubicBezTo>
                    <a:pt x="138" y="26"/>
                    <a:pt x="136" y="27"/>
                    <a:pt x="133" y="27"/>
                  </a:cubicBezTo>
                  <a:cubicBezTo>
                    <a:pt x="130" y="26"/>
                    <a:pt x="130" y="26"/>
                    <a:pt x="130" y="26"/>
                  </a:cubicBezTo>
                  <a:cubicBezTo>
                    <a:pt x="129" y="28"/>
                    <a:pt x="128" y="29"/>
                    <a:pt x="128" y="31"/>
                  </a:cubicBezTo>
                  <a:cubicBezTo>
                    <a:pt x="130" y="39"/>
                    <a:pt x="132" y="46"/>
                    <a:pt x="133" y="53"/>
                  </a:cubicBezTo>
                  <a:cubicBezTo>
                    <a:pt x="134" y="54"/>
                    <a:pt x="135" y="55"/>
                    <a:pt x="134" y="56"/>
                  </a:cubicBezTo>
                  <a:cubicBezTo>
                    <a:pt x="133" y="58"/>
                    <a:pt x="131" y="56"/>
                    <a:pt x="130" y="56"/>
                  </a:cubicBezTo>
                  <a:cubicBezTo>
                    <a:pt x="129" y="55"/>
                    <a:pt x="129" y="55"/>
                    <a:pt x="129" y="55"/>
                  </a:cubicBezTo>
                  <a:cubicBezTo>
                    <a:pt x="129" y="55"/>
                    <a:pt x="129" y="57"/>
                    <a:pt x="128" y="57"/>
                  </a:cubicBezTo>
                  <a:cubicBezTo>
                    <a:pt x="127" y="56"/>
                    <a:pt x="127" y="54"/>
                    <a:pt x="126" y="55"/>
                  </a:cubicBezTo>
                  <a:cubicBezTo>
                    <a:pt x="125" y="56"/>
                    <a:pt x="126" y="59"/>
                    <a:pt x="126" y="61"/>
                  </a:cubicBezTo>
                  <a:cubicBezTo>
                    <a:pt x="127" y="62"/>
                    <a:pt x="126" y="65"/>
                    <a:pt x="127" y="67"/>
                  </a:cubicBezTo>
                  <a:cubicBezTo>
                    <a:pt x="127" y="67"/>
                    <a:pt x="128" y="68"/>
                    <a:pt x="128" y="69"/>
                  </a:cubicBezTo>
                  <a:cubicBezTo>
                    <a:pt x="127" y="69"/>
                    <a:pt x="127" y="69"/>
                    <a:pt x="127" y="69"/>
                  </a:cubicBezTo>
                  <a:cubicBezTo>
                    <a:pt x="127" y="72"/>
                    <a:pt x="132" y="73"/>
                    <a:pt x="133" y="76"/>
                  </a:cubicBezTo>
                  <a:cubicBezTo>
                    <a:pt x="132" y="77"/>
                    <a:pt x="131" y="76"/>
                    <a:pt x="130" y="76"/>
                  </a:cubicBezTo>
                  <a:cubicBezTo>
                    <a:pt x="129" y="77"/>
                    <a:pt x="130" y="77"/>
                    <a:pt x="130" y="78"/>
                  </a:cubicBezTo>
                  <a:cubicBezTo>
                    <a:pt x="131" y="78"/>
                    <a:pt x="132" y="79"/>
                    <a:pt x="132" y="80"/>
                  </a:cubicBezTo>
                  <a:cubicBezTo>
                    <a:pt x="127" y="81"/>
                    <a:pt x="121" y="79"/>
                    <a:pt x="116" y="80"/>
                  </a:cubicBezTo>
                  <a:cubicBezTo>
                    <a:pt x="116" y="82"/>
                    <a:pt x="116" y="84"/>
                    <a:pt x="116" y="85"/>
                  </a:cubicBezTo>
                  <a:cubicBezTo>
                    <a:pt x="113" y="86"/>
                    <a:pt x="109" y="85"/>
                    <a:pt x="105" y="86"/>
                  </a:cubicBezTo>
                  <a:cubicBezTo>
                    <a:pt x="103" y="86"/>
                    <a:pt x="101" y="86"/>
                    <a:pt x="99" y="86"/>
                  </a:cubicBezTo>
                  <a:cubicBezTo>
                    <a:pt x="97" y="86"/>
                    <a:pt x="97" y="86"/>
                    <a:pt x="96" y="87"/>
                  </a:cubicBezTo>
                  <a:cubicBezTo>
                    <a:pt x="93" y="86"/>
                    <a:pt x="90" y="85"/>
                    <a:pt x="87" y="85"/>
                  </a:cubicBezTo>
                  <a:cubicBezTo>
                    <a:pt x="86" y="87"/>
                    <a:pt x="86" y="89"/>
                    <a:pt x="86" y="91"/>
                  </a:cubicBezTo>
                  <a:cubicBezTo>
                    <a:pt x="85" y="93"/>
                    <a:pt x="85" y="94"/>
                    <a:pt x="85" y="95"/>
                  </a:cubicBezTo>
                  <a:cubicBezTo>
                    <a:pt x="84" y="96"/>
                    <a:pt x="84" y="95"/>
                    <a:pt x="83" y="95"/>
                  </a:cubicBezTo>
                  <a:cubicBezTo>
                    <a:pt x="77" y="95"/>
                    <a:pt x="72" y="94"/>
                    <a:pt x="67" y="93"/>
                  </a:cubicBezTo>
                  <a:cubicBezTo>
                    <a:pt x="61" y="92"/>
                    <a:pt x="55" y="91"/>
                    <a:pt x="50" y="90"/>
                  </a:cubicBezTo>
                  <a:cubicBezTo>
                    <a:pt x="44" y="94"/>
                    <a:pt x="38" y="98"/>
                    <a:pt x="32" y="101"/>
                  </a:cubicBezTo>
                  <a:cubicBezTo>
                    <a:pt x="29" y="99"/>
                    <a:pt x="28" y="96"/>
                    <a:pt x="27" y="93"/>
                  </a:cubicBezTo>
                  <a:cubicBezTo>
                    <a:pt x="27" y="92"/>
                    <a:pt x="27" y="93"/>
                    <a:pt x="26" y="92"/>
                  </a:cubicBezTo>
                  <a:cubicBezTo>
                    <a:pt x="24" y="91"/>
                    <a:pt x="24" y="89"/>
                    <a:pt x="23" y="87"/>
                  </a:cubicBezTo>
                  <a:cubicBezTo>
                    <a:pt x="22" y="88"/>
                    <a:pt x="21" y="88"/>
                    <a:pt x="21" y="89"/>
                  </a:cubicBezTo>
                  <a:cubicBezTo>
                    <a:pt x="20" y="88"/>
                    <a:pt x="19" y="87"/>
                    <a:pt x="18" y="85"/>
                  </a:cubicBezTo>
                  <a:cubicBezTo>
                    <a:pt x="17" y="86"/>
                    <a:pt x="16" y="88"/>
                    <a:pt x="14" y="88"/>
                  </a:cubicBezTo>
                  <a:cubicBezTo>
                    <a:pt x="11" y="85"/>
                    <a:pt x="9" y="81"/>
                    <a:pt x="7" y="77"/>
                  </a:cubicBezTo>
                  <a:cubicBezTo>
                    <a:pt x="5" y="77"/>
                    <a:pt x="2" y="77"/>
                    <a:pt x="0" y="76"/>
                  </a:cubicBezTo>
                  <a:cubicBezTo>
                    <a:pt x="0" y="71"/>
                    <a:pt x="1" y="66"/>
                    <a:pt x="2" y="61"/>
                  </a:cubicBezTo>
                  <a:cubicBezTo>
                    <a:pt x="3" y="60"/>
                    <a:pt x="3" y="57"/>
                    <a:pt x="4" y="55"/>
                  </a:cubicBezTo>
                  <a:cubicBezTo>
                    <a:pt x="6" y="52"/>
                    <a:pt x="6" y="52"/>
                    <a:pt x="6" y="52"/>
                  </a:cubicBezTo>
                  <a:cubicBezTo>
                    <a:pt x="8" y="52"/>
                    <a:pt x="10" y="52"/>
                    <a:pt x="11" y="50"/>
                  </a:cubicBezTo>
                  <a:cubicBezTo>
                    <a:pt x="11" y="49"/>
                    <a:pt x="12" y="49"/>
                    <a:pt x="12" y="48"/>
                  </a:cubicBezTo>
                  <a:cubicBezTo>
                    <a:pt x="18" y="47"/>
                    <a:pt x="23" y="45"/>
                    <a:pt x="28" y="44"/>
                  </a:cubicBezTo>
                  <a:cubicBezTo>
                    <a:pt x="29" y="45"/>
                    <a:pt x="30" y="47"/>
                    <a:pt x="31" y="48"/>
                  </a:cubicBezTo>
                  <a:cubicBezTo>
                    <a:pt x="31" y="48"/>
                    <a:pt x="32" y="47"/>
                    <a:pt x="33" y="47"/>
                  </a:cubicBezTo>
                  <a:cubicBezTo>
                    <a:pt x="33" y="46"/>
                    <a:pt x="31" y="45"/>
                    <a:pt x="32" y="44"/>
                  </a:cubicBezTo>
                  <a:cubicBezTo>
                    <a:pt x="34" y="44"/>
                    <a:pt x="36" y="48"/>
                    <a:pt x="37" y="45"/>
                  </a:cubicBezTo>
                  <a:cubicBezTo>
                    <a:pt x="40" y="47"/>
                    <a:pt x="45" y="47"/>
                    <a:pt x="49" y="48"/>
                  </a:cubicBezTo>
                  <a:cubicBezTo>
                    <a:pt x="51" y="48"/>
                    <a:pt x="51" y="50"/>
                    <a:pt x="52" y="51"/>
                  </a:cubicBezTo>
                  <a:cubicBezTo>
                    <a:pt x="55" y="51"/>
                    <a:pt x="55" y="51"/>
                    <a:pt x="55" y="51"/>
                  </a:cubicBezTo>
                  <a:cubicBezTo>
                    <a:pt x="55" y="52"/>
                    <a:pt x="54" y="53"/>
                    <a:pt x="54" y="53"/>
                  </a:cubicBezTo>
                  <a:cubicBezTo>
                    <a:pt x="54" y="54"/>
                    <a:pt x="56" y="55"/>
                    <a:pt x="56" y="56"/>
                  </a:cubicBezTo>
                  <a:cubicBezTo>
                    <a:pt x="55" y="56"/>
                    <a:pt x="54" y="56"/>
                    <a:pt x="54" y="57"/>
                  </a:cubicBezTo>
                  <a:cubicBezTo>
                    <a:pt x="56" y="58"/>
                    <a:pt x="55" y="61"/>
                    <a:pt x="56" y="63"/>
                  </a:cubicBezTo>
                  <a:cubicBezTo>
                    <a:pt x="56" y="63"/>
                    <a:pt x="57" y="63"/>
                    <a:pt x="57" y="63"/>
                  </a:cubicBezTo>
                  <a:cubicBezTo>
                    <a:pt x="58" y="64"/>
                    <a:pt x="58" y="65"/>
                    <a:pt x="59" y="65"/>
                  </a:cubicBezTo>
                  <a:cubicBezTo>
                    <a:pt x="60" y="65"/>
                    <a:pt x="61" y="64"/>
                    <a:pt x="62" y="65"/>
                  </a:cubicBezTo>
                  <a:cubicBezTo>
                    <a:pt x="63" y="67"/>
                    <a:pt x="66" y="66"/>
                    <a:pt x="69" y="66"/>
                  </a:cubicBezTo>
                  <a:cubicBezTo>
                    <a:pt x="71" y="66"/>
                    <a:pt x="74" y="68"/>
                    <a:pt x="77" y="66"/>
                  </a:cubicBezTo>
                  <a:cubicBezTo>
                    <a:pt x="80" y="66"/>
                    <a:pt x="83" y="66"/>
                    <a:pt x="87" y="66"/>
                  </a:cubicBezTo>
                  <a:cubicBezTo>
                    <a:pt x="86" y="68"/>
                    <a:pt x="89" y="68"/>
                    <a:pt x="90" y="69"/>
                  </a:cubicBezTo>
                  <a:cubicBezTo>
                    <a:pt x="91" y="69"/>
                    <a:pt x="92" y="67"/>
                    <a:pt x="93" y="68"/>
                  </a:cubicBezTo>
                  <a:cubicBezTo>
                    <a:pt x="96" y="69"/>
                    <a:pt x="100" y="68"/>
                    <a:pt x="103" y="67"/>
                  </a:cubicBezTo>
                  <a:cubicBezTo>
                    <a:pt x="106" y="68"/>
                    <a:pt x="109" y="68"/>
                    <a:pt x="112" y="69"/>
                  </a:cubicBezTo>
                  <a:cubicBezTo>
                    <a:pt x="112" y="69"/>
                    <a:pt x="113" y="69"/>
                    <a:pt x="113" y="68"/>
                  </a:cubicBezTo>
                  <a:cubicBezTo>
                    <a:pt x="112" y="63"/>
                    <a:pt x="111" y="59"/>
                    <a:pt x="110" y="54"/>
                  </a:cubicBezTo>
                  <a:cubicBezTo>
                    <a:pt x="109" y="53"/>
                    <a:pt x="108" y="53"/>
                    <a:pt x="106" y="53"/>
                  </a:cubicBezTo>
                  <a:cubicBezTo>
                    <a:pt x="106" y="52"/>
                    <a:pt x="107" y="50"/>
                    <a:pt x="107" y="49"/>
                  </a:cubicBezTo>
                  <a:cubicBezTo>
                    <a:pt x="105" y="49"/>
                    <a:pt x="104" y="51"/>
                    <a:pt x="103" y="50"/>
                  </a:cubicBezTo>
                  <a:cubicBezTo>
                    <a:pt x="102" y="50"/>
                    <a:pt x="102" y="49"/>
                    <a:pt x="102" y="48"/>
                  </a:cubicBezTo>
                  <a:cubicBezTo>
                    <a:pt x="104" y="45"/>
                    <a:pt x="104" y="45"/>
                    <a:pt x="104" y="45"/>
                  </a:cubicBezTo>
                  <a:cubicBezTo>
                    <a:pt x="103" y="44"/>
                    <a:pt x="102" y="43"/>
                    <a:pt x="103" y="42"/>
                  </a:cubicBezTo>
                  <a:cubicBezTo>
                    <a:pt x="105" y="39"/>
                    <a:pt x="108" y="37"/>
                    <a:pt x="111" y="34"/>
                  </a:cubicBezTo>
                  <a:cubicBezTo>
                    <a:pt x="113" y="29"/>
                    <a:pt x="120" y="27"/>
                    <a:pt x="124" y="23"/>
                  </a:cubicBezTo>
                  <a:cubicBezTo>
                    <a:pt x="124" y="23"/>
                    <a:pt x="124" y="22"/>
                    <a:pt x="123" y="21"/>
                  </a:cubicBezTo>
                  <a:cubicBezTo>
                    <a:pt x="123" y="21"/>
                    <a:pt x="123" y="22"/>
                    <a:pt x="123" y="22"/>
                  </a:cubicBezTo>
                  <a:cubicBezTo>
                    <a:pt x="121" y="22"/>
                    <a:pt x="120" y="20"/>
                    <a:pt x="120" y="19"/>
                  </a:cubicBezTo>
                  <a:cubicBezTo>
                    <a:pt x="117" y="14"/>
                    <a:pt x="118" y="8"/>
                    <a:pt x="122" y="4"/>
                  </a:cubicBezTo>
                  <a:cubicBezTo>
                    <a:pt x="126" y="0"/>
                    <a:pt x="133" y="0"/>
                    <a:pt x="137" y="2"/>
                  </a:cubicBezTo>
                  <a:cubicBezTo>
                    <a:pt x="138" y="1"/>
                    <a:pt x="139" y="0"/>
                    <a:pt x="139" y="0"/>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48" name="Freeform 185"/>
            <p:cNvSpPr>
              <a:spLocks/>
            </p:cNvSpPr>
            <p:nvPr/>
          </p:nvSpPr>
          <p:spPr bwMode="auto">
            <a:xfrm>
              <a:off x="3758554" y="3298306"/>
              <a:ext cx="56102" cy="82046"/>
            </a:xfrm>
            <a:custGeom>
              <a:avLst/>
              <a:gdLst/>
              <a:ahLst/>
              <a:cxnLst>
                <a:cxn ang="0">
                  <a:pos x="15" y="5"/>
                </a:cxn>
                <a:cxn ang="0">
                  <a:pos x="13" y="4"/>
                </a:cxn>
                <a:cxn ang="0">
                  <a:pos x="12" y="5"/>
                </a:cxn>
                <a:cxn ang="0">
                  <a:pos x="14" y="5"/>
                </a:cxn>
                <a:cxn ang="0">
                  <a:pos x="14" y="11"/>
                </a:cxn>
                <a:cxn ang="0">
                  <a:pos x="16" y="16"/>
                </a:cxn>
                <a:cxn ang="0">
                  <a:pos x="10" y="20"/>
                </a:cxn>
                <a:cxn ang="0">
                  <a:pos x="7" y="16"/>
                </a:cxn>
                <a:cxn ang="0">
                  <a:pos x="3" y="18"/>
                </a:cxn>
                <a:cxn ang="0">
                  <a:pos x="2" y="18"/>
                </a:cxn>
                <a:cxn ang="0">
                  <a:pos x="0" y="16"/>
                </a:cxn>
                <a:cxn ang="0">
                  <a:pos x="1" y="14"/>
                </a:cxn>
                <a:cxn ang="0">
                  <a:pos x="1" y="14"/>
                </a:cxn>
                <a:cxn ang="0">
                  <a:pos x="4" y="14"/>
                </a:cxn>
                <a:cxn ang="0">
                  <a:pos x="5" y="13"/>
                </a:cxn>
                <a:cxn ang="0">
                  <a:pos x="2" y="13"/>
                </a:cxn>
                <a:cxn ang="0">
                  <a:pos x="1" y="12"/>
                </a:cxn>
                <a:cxn ang="0">
                  <a:pos x="1" y="8"/>
                </a:cxn>
                <a:cxn ang="0">
                  <a:pos x="5" y="7"/>
                </a:cxn>
                <a:cxn ang="0">
                  <a:pos x="7" y="11"/>
                </a:cxn>
                <a:cxn ang="0">
                  <a:pos x="11" y="3"/>
                </a:cxn>
                <a:cxn ang="0">
                  <a:pos x="12" y="2"/>
                </a:cxn>
                <a:cxn ang="0">
                  <a:pos x="13" y="3"/>
                </a:cxn>
                <a:cxn ang="0">
                  <a:pos x="14" y="0"/>
                </a:cxn>
                <a:cxn ang="0">
                  <a:pos x="15" y="5"/>
                </a:cxn>
              </a:cxnLst>
              <a:rect l="0" t="0" r="r" b="b"/>
              <a:pathLst>
                <a:path w="16" h="21">
                  <a:moveTo>
                    <a:pt x="15" y="5"/>
                  </a:moveTo>
                  <a:cubicBezTo>
                    <a:pt x="14" y="5"/>
                    <a:pt x="14" y="4"/>
                    <a:pt x="13" y="4"/>
                  </a:cubicBezTo>
                  <a:cubicBezTo>
                    <a:pt x="12" y="4"/>
                    <a:pt x="12" y="5"/>
                    <a:pt x="12" y="5"/>
                  </a:cubicBezTo>
                  <a:cubicBezTo>
                    <a:pt x="13" y="6"/>
                    <a:pt x="13" y="4"/>
                    <a:pt x="14" y="5"/>
                  </a:cubicBezTo>
                  <a:cubicBezTo>
                    <a:pt x="16" y="7"/>
                    <a:pt x="13" y="9"/>
                    <a:pt x="14" y="11"/>
                  </a:cubicBezTo>
                  <a:cubicBezTo>
                    <a:pt x="15" y="13"/>
                    <a:pt x="16" y="14"/>
                    <a:pt x="16" y="16"/>
                  </a:cubicBezTo>
                  <a:cubicBezTo>
                    <a:pt x="15" y="18"/>
                    <a:pt x="12" y="19"/>
                    <a:pt x="10" y="20"/>
                  </a:cubicBezTo>
                  <a:cubicBezTo>
                    <a:pt x="9" y="19"/>
                    <a:pt x="8" y="17"/>
                    <a:pt x="7" y="16"/>
                  </a:cubicBezTo>
                  <a:cubicBezTo>
                    <a:pt x="5" y="16"/>
                    <a:pt x="6" y="21"/>
                    <a:pt x="3" y="18"/>
                  </a:cubicBezTo>
                  <a:cubicBezTo>
                    <a:pt x="3" y="18"/>
                    <a:pt x="3" y="18"/>
                    <a:pt x="2" y="18"/>
                  </a:cubicBezTo>
                  <a:cubicBezTo>
                    <a:pt x="1" y="19"/>
                    <a:pt x="1" y="17"/>
                    <a:pt x="0" y="16"/>
                  </a:cubicBezTo>
                  <a:cubicBezTo>
                    <a:pt x="0" y="16"/>
                    <a:pt x="0" y="14"/>
                    <a:pt x="1" y="14"/>
                  </a:cubicBezTo>
                  <a:cubicBezTo>
                    <a:pt x="1" y="14"/>
                    <a:pt x="1" y="14"/>
                    <a:pt x="1" y="14"/>
                  </a:cubicBezTo>
                  <a:cubicBezTo>
                    <a:pt x="2" y="15"/>
                    <a:pt x="3" y="14"/>
                    <a:pt x="4" y="14"/>
                  </a:cubicBezTo>
                  <a:cubicBezTo>
                    <a:pt x="5" y="14"/>
                    <a:pt x="4" y="14"/>
                    <a:pt x="5" y="13"/>
                  </a:cubicBezTo>
                  <a:cubicBezTo>
                    <a:pt x="4" y="13"/>
                    <a:pt x="3" y="14"/>
                    <a:pt x="2" y="13"/>
                  </a:cubicBezTo>
                  <a:cubicBezTo>
                    <a:pt x="1" y="13"/>
                    <a:pt x="1" y="12"/>
                    <a:pt x="1" y="12"/>
                  </a:cubicBezTo>
                  <a:cubicBezTo>
                    <a:pt x="0" y="10"/>
                    <a:pt x="1" y="9"/>
                    <a:pt x="1" y="8"/>
                  </a:cubicBezTo>
                  <a:cubicBezTo>
                    <a:pt x="2" y="7"/>
                    <a:pt x="4" y="7"/>
                    <a:pt x="5" y="7"/>
                  </a:cubicBezTo>
                  <a:cubicBezTo>
                    <a:pt x="6" y="8"/>
                    <a:pt x="6" y="10"/>
                    <a:pt x="7" y="11"/>
                  </a:cubicBezTo>
                  <a:cubicBezTo>
                    <a:pt x="9" y="9"/>
                    <a:pt x="8" y="5"/>
                    <a:pt x="11" y="3"/>
                  </a:cubicBezTo>
                  <a:cubicBezTo>
                    <a:pt x="12" y="2"/>
                    <a:pt x="12" y="2"/>
                    <a:pt x="12" y="2"/>
                  </a:cubicBezTo>
                  <a:cubicBezTo>
                    <a:pt x="13" y="2"/>
                    <a:pt x="12" y="3"/>
                    <a:pt x="13" y="3"/>
                  </a:cubicBezTo>
                  <a:cubicBezTo>
                    <a:pt x="14" y="2"/>
                    <a:pt x="14" y="1"/>
                    <a:pt x="14" y="0"/>
                  </a:cubicBezTo>
                  <a:cubicBezTo>
                    <a:pt x="15" y="1"/>
                    <a:pt x="15" y="4"/>
                    <a:pt x="15" y="5"/>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49" name="Freeform 186"/>
            <p:cNvSpPr>
              <a:spLocks/>
            </p:cNvSpPr>
            <p:nvPr/>
          </p:nvSpPr>
          <p:spPr bwMode="auto">
            <a:xfrm>
              <a:off x="3800021" y="3336594"/>
              <a:ext cx="4878" cy="5470"/>
            </a:xfrm>
            <a:custGeom>
              <a:avLst/>
              <a:gdLst/>
              <a:ahLst/>
              <a:cxnLst>
                <a:cxn ang="0">
                  <a:pos x="1" y="0"/>
                </a:cxn>
                <a:cxn ang="0">
                  <a:pos x="1" y="1"/>
                </a:cxn>
                <a:cxn ang="0">
                  <a:pos x="0" y="1"/>
                </a:cxn>
                <a:cxn ang="0">
                  <a:pos x="1" y="0"/>
                </a:cxn>
              </a:cxnLst>
              <a:rect l="0" t="0" r="r" b="b"/>
              <a:pathLst>
                <a:path w="1" h="1">
                  <a:moveTo>
                    <a:pt x="1" y="0"/>
                  </a:moveTo>
                  <a:cubicBezTo>
                    <a:pt x="1" y="0"/>
                    <a:pt x="1" y="1"/>
                    <a:pt x="1" y="1"/>
                  </a:cubicBezTo>
                  <a:cubicBezTo>
                    <a:pt x="0" y="1"/>
                    <a:pt x="0" y="1"/>
                    <a:pt x="0" y="1"/>
                  </a:cubicBezTo>
                  <a:cubicBezTo>
                    <a:pt x="0" y="1"/>
                    <a:pt x="0" y="0"/>
                    <a:pt x="1" y="0"/>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0" name="Freeform 187"/>
            <p:cNvSpPr>
              <a:spLocks/>
            </p:cNvSpPr>
            <p:nvPr/>
          </p:nvSpPr>
          <p:spPr bwMode="auto">
            <a:xfrm>
              <a:off x="3775628" y="3363942"/>
              <a:ext cx="14635" cy="10939"/>
            </a:xfrm>
            <a:custGeom>
              <a:avLst/>
              <a:gdLst/>
              <a:ahLst/>
              <a:cxnLst>
                <a:cxn ang="0">
                  <a:pos x="4" y="3"/>
                </a:cxn>
                <a:cxn ang="0">
                  <a:pos x="1" y="2"/>
                </a:cxn>
                <a:cxn ang="0">
                  <a:pos x="2" y="0"/>
                </a:cxn>
                <a:cxn ang="0">
                  <a:pos x="4" y="3"/>
                </a:cxn>
              </a:cxnLst>
              <a:rect l="0" t="0" r="r" b="b"/>
              <a:pathLst>
                <a:path w="4" h="3">
                  <a:moveTo>
                    <a:pt x="4" y="3"/>
                  </a:moveTo>
                  <a:cubicBezTo>
                    <a:pt x="3" y="3"/>
                    <a:pt x="2" y="3"/>
                    <a:pt x="1" y="2"/>
                  </a:cubicBezTo>
                  <a:cubicBezTo>
                    <a:pt x="0" y="1"/>
                    <a:pt x="1" y="0"/>
                    <a:pt x="2" y="0"/>
                  </a:cubicBezTo>
                  <a:cubicBezTo>
                    <a:pt x="3" y="1"/>
                    <a:pt x="3" y="2"/>
                    <a:pt x="4" y="3"/>
                  </a:cubicBez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1" name="Freeform 188"/>
            <p:cNvSpPr>
              <a:spLocks/>
            </p:cNvSpPr>
            <p:nvPr/>
          </p:nvSpPr>
          <p:spPr bwMode="auto">
            <a:xfrm>
              <a:off x="3756114" y="3369412"/>
              <a:ext cx="17075" cy="19144"/>
            </a:xfrm>
            <a:custGeom>
              <a:avLst/>
              <a:gdLst/>
              <a:ahLst/>
              <a:cxnLst>
                <a:cxn ang="0">
                  <a:pos x="4" y="3"/>
                </a:cxn>
                <a:cxn ang="0">
                  <a:pos x="4" y="5"/>
                </a:cxn>
                <a:cxn ang="0">
                  <a:pos x="0" y="1"/>
                </a:cxn>
                <a:cxn ang="0">
                  <a:pos x="1" y="0"/>
                </a:cxn>
                <a:cxn ang="0">
                  <a:pos x="4" y="3"/>
                </a:cxn>
              </a:cxnLst>
              <a:rect l="0" t="0" r="r" b="b"/>
              <a:pathLst>
                <a:path w="5" h="5">
                  <a:moveTo>
                    <a:pt x="4" y="3"/>
                  </a:moveTo>
                  <a:cubicBezTo>
                    <a:pt x="5" y="4"/>
                    <a:pt x="4" y="4"/>
                    <a:pt x="4" y="5"/>
                  </a:cubicBezTo>
                  <a:cubicBezTo>
                    <a:pt x="3" y="4"/>
                    <a:pt x="1" y="3"/>
                    <a:pt x="0" y="1"/>
                  </a:cubicBezTo>
                  <a:cubicBezTo>
                    <a:pt x="1" y="0"/>
                    <a:pt x="1" y="0"/>
                    <a:pt x="1" y="0"/>
                  </a:cubicBezTo>
                  <a:lnTo>
                    <a:pt x="4" y="3"/>
                  </a:lnTo>
                  <a:close/>
                </a:path>
              </a:pathLst>
            </a:custGeom>
            <a:solidFill>
              <a:srgbClr val="9ABA8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2" name="Freeform 189"/>
            <p:cNvSpPr>
              <a:spLocks/>
            </p:cNvSpPr>
            <p:nvPr/>
          </p:nvSpPr>
          <p:spPr bwMode="auto">
            <a:xfrm>
              <a:off x="3697573" y="3374882"/>
              <a:ext cx="73177" cy="103925"/>
            </a:xfrm>
            <a:custGeom>
              <a:avLst/>
              <a:gdLst/>
              <a:ahLst/>
              <a:cxnLst>
                <a:cxn ang="0">
                  <a:pos x="20" y="4"/>
                </a:cxn>
                <a:cxn ang="0">
                  <a:pos x="21" y="7"/>
                </a:cxn>
                <a:cxn ang="0">
                  <a:pos x="17" y="4"/>
                </a:cxn>
                <a:cxn ang="0">
                  <a:pos x="13" y="10"/>
                </a:cxn>
                <a:cxn ang="0">
                  <a:pos x="15" y="20"/>
                </a:cxn>
                <a:cxn ang="0">
                  <a:pos x="17" y="27"/>
                </a:cxn>
                <a:cxn ang="0">
                  <a:pos x="9" y="27"/>
                </a:cxn>
                <a:cxn ang="0">
                  <a:pos x="0" y="26"/>
                </a:cxn>
                <a:cxn ang="0">
                  <a:pos x="1" y="21"/>
                </a:cxn>
                <a:cxn ang="0">
                  <a:pos x="16" y="0"/>
                </a:cxn>
                <a:cxn ang="0">
                  <a:pos x="20" y="4"/>
                </a:cxn>
              </a:cxnLst>
              <a:rect l="0" t="0" r="r" b="b"/>
              <a:pathLst>
                <a:path w="21" h="27">
                  <a:moveTo>
                    <a:pt x="20" y="4"/>
                  </a:moveTo>
                  <a:cubicBezTo>
                    <a:pt x="20" y="5"/>
                    <a:pt x="21" y="6"/>
                    <a:pt x="21" y="7"/>
                  </a:cubicBezTo>
                  <a:cubicBezTo>
                    <a:pt x="20" y="5"/>
                    <a:pt x="19" y="3"/>
                    <a:pt x="17" y="4"/>
                  </a:cubicBezTo>
                  <a:cubicBezTo>
                    <a:pt x="15" y="5"/>
                    <a:pt x="14" y="8"/>
                    <a:pt x="13" y="10"/>
                  </a:cubicBezTo>
                  <a:cubicBezTo>
                    <a:pt x="14" y="13"/>
                    <a:pt x="15" y="16"/>
                    <a:pt x="15" y="20"/>
                  </a:cubicBezTo>
                  <a:cubicBezTo>
                    <a:pt x="16" y="22"/>
                    <a:pt x="18" y="24"/>
                    <a:pt x="17" y="27"/>
                  </a:cubicBezTo>
                  <a:cubicBezTo>
                    <a:pt x="14" y="26"/>
                    <a:pt x="12" y="27"/>
                    <a:pt x="9" y="27"/>
                  </a:cubicBezTo>
                  <a:cubicBezTo>
                    <a:pt x="6" y="27"/>
                    <a:pt x="3" y="27"/>
                    <a:pt x="0" y="26"/>
                  </a:cubicBezTo>
                  <a:cubicBezTo>
                    <a:pt x="0" y="24"/>
                    <a:pt x="1" y="23"/>
                    <a:pt x="1" y="21"/>
                  </a:cubicBezTo>
                  <a:cubicBezTo>
                    <a:pt x="2" y="12"/>
                    <a:pt x="7" y="2"/>
                    <a:pt x="16" y="0"/>
                  </a:cubicBezTo>
                  <a:cubicBezTo>
                    <a:pt x="17" y="1"/>
                    <a:pt x="19" y="3"/>
                    <a:pt x="20" y="4"/>
                  </a:cubicBezTo>
                  <a:close/>
                </a:path>
              </a:pathLst>
            </a:custGeom>
            <a:solidFill>
              <a:srgbClr val="9ABA8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3" name="Freeform 190"/>
            <p:cNvSpPr>
              <a:spLocks/>
            </p:cNvSpPr>
            <p:nvPr/>
          </p:nvSpPr>
          <p:spPr bwMode="auto">
            <a:xfrm>
              <a:off x="3746358" y="3394026"/>
              <a:ext cx="36588" cy="87516"/>
            </a:xfrm>
            <a:custGeom>
              <a:avLst/>
              <a:gdLst/>
              <a:ahLst/>
              <a:cxnLst>
                <a:cxn ang="0">
                  <a:pos x="7" y="3"/>
                </a:cxn>
                <a:cxn ang="0">
                  <a:pos x="10" y="14"/>
                </a:cxn>
                <a:cxn ang="0">
                  <a:pos x="11" y="21"/>
                </a:cxn>
                <a:cxn ang="0">
                  <a:pos x="5" y="23"/>
                </a:cxn>
                <a:cxn ang="0">
                  <a:pos x="2" y="14"/>
                </a:cxn>
                <a:cxn ang="0">
                  <a:pos x="0" y="5"/>
                </a:cxn>
                <a:cxn ang="0">
                  <a:pos x="3" y="0"/>
                </a:cxn>
                <a:cxn ang="0">
                  <a:pos x="7" y="3"/>
                </a:cxn>
              </a:cxnLst>
              <a:rect l="0" t="0" r="r" b="b"/>
              <a:pathLst>
                <a:path w="11" h="23">
                  <a:moveTo>
                    <a:pt x="7" y="3"/>
                  </a:moveTo>
                  <a:cubicBezTo>
                    <a:pt x="8" y="7"/>
                    <a:pt x="9" y="11"/>
                    <a:pt x="10" y="14"/>
                  </a:cubicBezTo>
                  <a:cubicBezTo>
                    <a:pt x="10" y="16"/>
                    <a:pt x="11" y="18"/>
                    <a:pt x="11" y="21"/>
                  </a:cubicBezTo>
                  <a:cubicBezTo>
                    <a:pt x="9" y="21"/>
                    <a:pt x="7" y="23"/>
                    <a:pt x="5" y="23"/>
                  </a:cubicBezTo>
                  <a:cubicBezTo>
                    <a:pt x="4" y="20"/>
                    <a:pt x="4" y="16"/>
                    <a:pt x="2" y="14"/>
                  </a:cubicBezTo>
                  <a:cubicBezTo>
                    <a:pt x="1" y="11"/>
                    <a:pt x="1" y="8"/>
                    <a:pt x="0" y="5"/>
                  </a:cubicBezTo>
                  <a:cubicBezTo>
                    <a:pt x="1" y="3"/>
                    <a:pt x="2" y="1"/>
                    <a:pt x="3" y="0"/>
                  </a:cubicBezTo>
                  <a:cubicBezTo>
                    <a:pt x="5" y="0"/>
                    <a:pt x="5" y="2"/>
                    <a:pt x="7" y="3"/>
                  </a:cubicBezTo>
                  <a:close/>
                </a:path>
              </a:pathLst>
            </a:custGeom>
            <a:solidFill>
              <a:srgbClr val="9ABA8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4" name="Freeform 191"/>
            <p:cNvSpPr>
              <a:spLocks/>
            </p:cNvSpPr>
            <p:nvPr/>
          </p:nvSpPr>
          <p:spPr bwMode="auto">
            <a:xfrm>
              <a:off x="3685377" y="3418640"/>
              <a:ext cx="21953" cy="38288"/>
            </a:xfrm>
            <a:custGeom>
              <a:avLst/>
              <a:gdLst/>
              <a:ahLst/>
              <a:cxnLst>
                <a:cxn ang="0">
                  <a:pos x="4" y="10"/>
                </a:cxn>
                <a:cxn ang="0">
                  <a:pos x="0" y="6"/>
                </a:cxn>
                <a:cxn ang="0">
                  <a:pos x="5" y="1"/>
                </a:cxn>
                <a:cxn ang="0">
                  <a:pos x="7" y="0"/>
                </a:cxn>
                <a:cxn ang="0">
                  <a:pos x="4" y="10"/>
                </a:cxn>
              </a:cxnLst>
              <a:rect l="0" t="0" r="r" b="b"/>
              <a:pathLst>
                <a:path w="7" h="10">
                  <a:moveTo>
                    <a:pt x="4" y="10"/>
                  </a:moveTo>
                  <a:cubicBezTo>
                    <a:pt x="3" y="9"/>
                    <a:pt x="1" y="8"/>
                    <a:pt x="0" y="6"/>
                  </a:cubicBezTo>
                  <a:cubicBezTo>
                    <a:pt x="2" y="4"/>
                    <a:pt x="3" y="3"/>
                    <a:pt x="5" y="1"/>
                  </a:cubicBezTo>
                  <a:cubicBezTo>
                    <a:pt x="7" y="0"/>
                    <a:pt x="7" y="0"/>
                    <a:pt x="7" y="0"/>
                  </a:cubicBezTo>
                  <a:cubicBezTo>
                    <a:pt x="5" y="3"/>
                    <a:pt x="5" y="7"/>
                    <a:pt x="4" y="10"/>
                  </a:cubicBezTo>
                  <a:close/>
                </a:path>
              </a:pathLst>
            </a:custGeom>
            <a:solidFill>
              <a:srgbClr val="9ABA8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5" name="Freeform 192"/>
            <p:cNvSpPr>
              <a:spLocks/>
            </p:cNvSpPr>
            <p:nvPr/>
          </p:nvSpPr>
          <p:spPr bwMode="auto">
            <a:xfrm>
              <a:off x="3431697" y="3451458"/>
              <a:ext cx="26832" cy="27349"/>
            </a:xfrm>
            <a:custGeom>
              <a:avLst/>
              <a:gdLst/>
              <a:ahLst/>
              <a:cxnLst>
                <a:cxn ang="0">
                  <a:pos x="7" y="3"/>
                </a:cxn>
                <a:cxn ang="0">
                  <a:pos x="7" y="7"/>
                </a:cxn>
                <a:cxn ang="0">
                  <a:pos x="6" y="5"/>
                </a:cxn>
                <a:cxn ang="0">
                  <a:pos x="4" y="7"/>
                </a:cxn>
                <a:cxn ang="0">
                  <a:pos x="3" y="5"/>
                </a:cxn>
                <a:cxn ang="0">
                  <a:pos x="0" y="7"/>
                </a:cxn>
                <a:cxn ang="0">
                  <a:pos x="2" y="4"/>
                </a:cxn>
                <a:cxn ang="0">
                  <a:pos x="0" y="4"/>
                </a:cxn>
                <a:cxn ang="0">
                  <a:pos x="5" y="2"/>
                </a:cxn>
                <a:cxn ang="0">
                  <a:pos x="4" y="0"/>
                </a:cxn>
                <a:cxn ang="0">
                  <a:pos x="7" y="3"/>
                </a:cxn>
              </a:cxnLst>
              <a:rect l="0" t="0" r="r" b="b"/>
              <a:pathLst>
                <a:path w="8" h="7">
                  <a:moveTo>
                    <a:pt x="7" y="3"/>
                  </a:moveTo>
                  <a:cubicBezTo>
                    <a:pt x="7" y="4"/>
                    <a:pt x="8" y="5"/>
                    <a:pt x="7" y="7"/>
                  </a:cubicBezTo>
                  <a:cubicBezTo>
                    <a:pt x="7" y="6"/>
                    <a:pt x="7" y="5"/>
                    <a:pt x="6" y="5"/>
                  </a:cubicBezTo>
                  <a:cubicBezTo>
                    <a:pt x="5" y="6"/>
                    <a:pt x="5" y="6"/>
                    <a:pt x="4" y="7"/>
                  </a:cubicBezTo>
                  <a:cubicBezTo>
                    <a:pt x="4" y="7"/>
                    <a:pt x="4" y="4"/>
                    <a:pt x="3" y="5"/>
                  </a:cubicBezTo>
                  <a:cubicBezTo>
                    <a:pt x="2" y="6"/>
                    <a:pt x="1" y="6"/>
                    <a:pt x="0" y="7"/>
                  </a:cubicBezTo>
                  <a:cubicBezTo>
                    <a:pt x="0" y="6"/>
                    <a:pt x="2" y="5"/>
                    <a:pt x="2" y="4"/>
                  </a:cubicBezTo>
                  <a:cubicBezTo>
                    <a:pt x="1" y="4"/>
                    <a:pt x="0" y="4"/>
                    <a:pt x="0" y="4"/>
                  </a:cubicBezTo>
                  <a:cubicBezTo>
                    <a:pt x="1" y="3"/>
                    <a:pt x="3" y="2"/>
                    <a:pt x="5" y="2"/>
                  </a:cubicBezTo>
                  <a:cubicBezTo>
                    <a:pt x="5" y="1"/>
                    <a:pt x="4" y="0"/>
                    <a:pt x="4" y="0"/>
                  </a:cubicBezTo>
                  <a:cubicBezTo>
                    <a:pt x="5" y="0"/>
                    <a:pt x="7" y="1"/>
                    <a:pt x="7" y="3"/>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6" name="Freeform 193"/>
            <p:cNvSpPr>
              <a:spLocks/>
            </p:cNvSpPr>
            <p:nvPr/>
          </p:nvSpPr>
          <p:spPr bwMode="auto">
            <a:xfrm>
              <a:off x="3685377" y="3451458"/>
              <a:ext cx="4878" cy="16409"/>
            </a:xfrm>
            <a:custGeom>
              <a:avLst/>
              <a:gdLst/>
              <a:ahLst/>
              <a:cxnLst>
                <a:cxn ang="0">
                  <a:pos x="1" y="3"/>
                </a:cxn>
                <a:cxn ang="0">
                  <a:pos x="2" y="3"/>
                </a:cxn>
                <a:cxn ang="0">
                  <a:pos x="0" y="4"/>
                </a:cxn>
                <a:cxn ang="0">
                  <a:pos x="1" y="0"/>
                </a:cxn>
                <a:cxn ang="0">
                  <a:pos x="1" y="3"/>
                </a:cxn>
              </a:cxnLst>
              <a:rect l="0" t="0" r="r" b="b"/>
              <a:pathLst>
                <a:path w="2" h="4">
                  <a:moveTo>
                    <a:pt x="1" y="3"/>
                  </a:moveTo>
                  <a:cubicBezTo>
                    <a:pt x="2" y="3"/>
                    <a:pt x="2" y="3"/>
                    <a:pt x="2" y="3"/>
                  </a:cubicBezTo>
                  <a:cubicBezTo>
                    <a:pt x="2" y="3"/>
                    <a:pt x="1" y="4"/>
                    <a:pt x="0" y="4"/>
                  </a:cubicBezTo>
                  <a:cubicBezTo>
                    <a:pt x="0" y="2"/>
                    <a:pt x="0" y="1"/>
                    <a:pt x="1" y="0"/>
                  </a:cubicBezTo>
                  <a:cubicBezTo>
                    <a:pt x="2" y="1"/>
                    <a:pt x="0" y="2"/>
                    <a:pt x="1" y="3"/>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7" name="Freeform 194"/>
            <p:cNvSpPr>
              <a:spLocks/>
            </p:cNvSpPr>
            <p:nvPr/>
          </p:nvSpPr>
          <p:spPr bwMode="auto">
            <a:xfrm>
              <a:off x="3687816" y="3456928"/>
              <a:ext cx="7318" cy="2735"/>
            </a:xfrm>
            <a:custGeom>
              <a:avLst/>
              <a:gdLst/>
              <a:ahLst/>
              <a:cxnLst>
                <a:cxn ang="0">
                  <a:pos x="2" y="1"/>
                </a:cxn>
                <a:cxn ang="0">
                  <a:pos x="1" y="1"/>
                </a:cxn>
                <a:cxn ang="0">
                  <a:pos x="1" y="0"/>
                </a:cxn>
                <a:cxn ang="0">
                  <a:pos x="2" y="1"/>
                </a:cxn>
              </a:cxnLst>
              <a:rect l="0" t="0" r="r" b="b"/>
              <a:pathLst>
                <a:path w="2" h="1">
                  <a:moveTo>
                    <a:pt x="2" y="1"/>
                  </a:moveTo>
                  <a:cubicBezTo>
                    <a:pt x="2" y="1"/>
                    <a:pt x="1" y="1"/>
                    <a:pt x="1" y="1"/>
                  </a:cubicBezTo>
                  <a:cubicBezTo>
                    <a:pt x="0" y="1"/>
                    <a:pt x="1" y="0"/>
                    <a:pt x="1" y="0"/>
                  </a:cubicBezTo>
                  <a:cubicBezTo>
                    <a:pt x="1" y="0"/>
                    <a:pt x="2" y="0"/>
                    <a:pt x="2" y="1"/>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8" name="Freeform 195"/>
            <p:cNvSpPr>
              <a:spLocks/>
            </p:cNvSpPr>
            <p:nvPr/>
          </p:nvSpPr>
          <p:spPr bwMode="auto">
            <a:xfrm>
              <a:off x="3473164" y="3476072"/>
              <a:ext cx="46345" cy="57432"/>
            </a:xfrm>
            <a:custGeom>
              <a:avLst/>
              <a:gdLst/>
              <a:ahLst/>
              <a:cxnLst>
                <a:cxn ang="0">
                  <a:pos x="13" y="0"/>
                </a:cxn>
                <a:cxn ang="0">
                  <a:pos x="12" y="2"/>
                </a:cxn>
                <a:cxn ang="0">
                  <a:pos x="13" y="3"/>
                </a:cxn>
                <a:cxn ang="0">
                  <a:pos x="12" y="4"/>
                </a:cxn>
                <a:cxn ang="0">
                  <a:pos x="14" y="10"/>
                </a:cxn>
                <a:cxn ang="0">
                  <a:pos x="13" y="10"/>
                </a:cxn>
                <a:cxn ang="0">
                  <a:pos x="12" y="12"/>
                </a:cxn>
                <a:cxn ang="0">
                  <a:pos x="7" y="15"/>
                </a:cxn>
                <a:cxn ang="0">
                  <a:pos x="5" y="10"/>
                </a:cxn>
                <a:cxn ang="0">
                  <a:pos x="0" y="10"/>
                </a:cxn>
                <a:cxn ang="0">
                  <a:pos x="0" y="9"/>
                </a:cxn>
                <a:cxn ang="0">
                  <a:pos x="11" y="8"/>
                </a:cxn>
                <a:cxn ang="0">
                  <a:pos x="11" y="8"/>
                </a:cxn>
                <a:cxn ang="0">
                  <a:pos x="11" y="0"/>
                </a:cxn>
                <a:cxn ang="0">
                  <a:pos x="13" y="0"/>
                </a:cxn>
              </a:cxnLst>
              <a:rect l="0" t="0" r="r" b="b"/>
              <a:pathLst>
                <a:path w="14" h="15">
                  <a:moveTo>
                    <a:pt x="13" y="0"/>
                  </a:moveTo>
                  <a:cubicBezTo>
                    <a:pt x="13" y="1"/>
                    <a:pt x="11" y="1"/>
                    <a:pt x="12" y="2"/>
                  </a:cubicBezTo>
                  <a:cubicBezTo>
                    <a:pt x="13" y="3"/>
                    <a:pt x="13" y="3"/>
                    <a:pt x="13" y="3"/>
                  </a:cubicBezTo>
                  <a:cubicBezTo>
                    <a:pt x="13" y="3"/>
                    <a:pt x="12" y="4"/>
                    <a:pt x="12" y="4"/>
                  </a:cubicBezTo>
                  <a:cubicBezTo>
                    <a:pt x="14" y="5"/>
                    <a:pt x="13" y="8"/>
                    <a:pt x="14" y="10"/>
                  </a:cubicBezTo>
                  <a:cubicBezTo>
                    <a:pt x="13" y="10"/>
                    <a:pt x="13" y="10"/>
                    <a:pt x="13" y="10"/>
                  </a:cubicBezTo>
                  <a:cubicBezTo>
                    <a:pt x="12" y="10"/>
                    <a:pt x="12" y="11"/>
                    <a:pt x="12" y="12"/>
                  </a:cubicBezTo>
                  <a:cubicBezTo>
                    <a:pt x="10" y="13"/>
                    <a:pt x="9" y="14"/>
                    <a:pt x="7" y="15"/>
                  </a:cubicBezTo>
                  <a:cubicBezTo>
                    <a:pt x="7" y="13"/>
                    <a:pt x="6" y="11"/>
                    <a:pt x="5" y="10"/>
                  </a:cubicBezTo>
                  <a:cubicBezTo>
                    <a:pt x="3" y="9"/>
                    <a:pt x="1" y="10"/>
                    <a:pt x="0" y="10"/>
                  </a:cubicBezTo>
                  <a:cubicBezTo>
                    <a:pt x="0" y="9"/>
                    <a:pt x="0" y="9"/>
                    <a:pt x="0" y="9"/>
                  </a:cubicBezTo>
                  <a:cubicBezTo>
                    <a:pt x="3" y="8"/>
                    <a:pt x="7" y="8"/>
                    <a:pt x="11" y="8"/>
                  </a:cubicBezTo>
                  <a:cubicBezTo>
                    <a:pt x="11" y="8"/>
                    <a:pt x="11" y="8"/>
                    <a:pt x="11" y="8"/>
                  </a:cubicBezTo>
                  <a:cubicBezTo>
                    <a:pt x="12" y="5"/>
                    <a:pt x="11" y="3"/>
                    <a:pt x="11" y="0"/>
                  </a:cubicBezTo>
                  <a:cubicBezTo>
                    <a:pt x="11" y="0"/>
                    <a:pt x="12" y="0"/>
                    <a:pt x="13" y="0"/>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59" name="Freeform 196"/>
            <p:cNvSpPr>
              <a:spLocks/>
            </p:cNvSpPr>
            <p:nvPr/>
          </p:nvSpPr>
          <p:spPr bwMode="auto">
            <a:xfrm>
              <a:off x="3412183" y="3476072"/>
              <a:ext cx="80495" cy="79311"/>
            </a:xfrm>
            <a:custGeom>
              <a:avLst/>
              <a:gdLst/>
              <a:ahLst/>
              <a:cxnLst>
                <a:cxn ang="0">
                  <a:pos x="9" y="3"/>
                </a:cxn>
                <a:cxn ang="0">
                  <a:pos x="10" y="3"/>
                </a:cxn>
                <a:cxn ang="0">
                  <a:pos x="12" y="0"/>
                </a:cxn>
                <a:cxn ang="0">
                  <a:pos x="14" y="2"/>
                </a:cxn>
                <a:cxn ang="0">
                  <a:pos x="14" y="1"/>
                </a:cxn>
                <a:cxn ang="0">
                  <a:pos x="15" y="9"/>
                </a:cxn>
                <a:cxn ang="0">
                  <a:pos x="17" y="10"/>
                </a:cxn>
                <a:cxn ang="0">
                  <a:pos x="18" y="13"/>
                </a:cxn>
                <a:cxn ang="0">
                  <a:pos x="20" y="10"/>
                </a:cxn>
                <a:cxn ang="0">
                  <a:pos x="23" y="12"/>
                </a:cxn>
                <a:cxn ang="0">
                  <a:pos x="24" y="16"/>
                </a:cxn>
                <a:cxn ang="0">
                  <a:pos x="19" y="18"/>
                </a:cxn>
                <a:cxn ang="0">
                  <a:pos x="18" y="16"/>
                </a:cxn>
                <a:cxn ang="0">
                  <a:pos x="20" y="15"/>
                </a:cxn>
                <a:cxn ang="0">
                  <a:pos x="18" y="15"/>
                </a:cxn>
                <a:cxn ang="0">
                  <a:pos x="17" y="18"/>
                </a:cxn>
                <a:cxn ang="0">
                  <a:pos x="20" y="19"/>
                </a:cxn>
                <a:cxn ang="0">
                  <a:pos x="16" y="21"/>
                </a:cxn>
                <a:cxn ang="0">
                  <a:pos x="14" y="20"/>
                </a:cxn>
                <a:cxn ang="0">
                  <a:pos x="12" y="21"/>
                </a:cxn>
                <a:cxn ang="0">
                  <a:pos x="12" y="19"/>
                </a:cxn>
                <a:cxn ang="0">
                  <a:pos x="6" y="20"/>
                </a:cxn>
                <a:cxn ang="0">
                  <a:pos x="0" y="12"/>
                </a:cxn>
                <a:cxn ang="0">
                  <a:pos x="5" y="8"/>
                </a:cxn>
                <a:cxn ang="0">
                  <a:pos x="9" y="0"/>
                </a:cxn>
                <a:cxn ang="0">
                  <a:pos x="9" y="3"/>
                </a:cxn>
              </a:cxnLst>
              <a:rect l="0" t="0" r="r" b="b"/>
              <a:pathLst>
                <a:path w="24" h="21">
                  <a:moveTo>
                    <a:pt x="9" y="3"/>
                  </a:moveTo>
                  <a:cubicBezTo>
                    <a:pt x="10" y="3"/>
                    <a:pt x="10" y="3"/>
                    <a:pt x="10" y="3"/>
                  </a:cubicBezTo>
                  <a:cubicBezTo>
                    <a:pt x="11" y="2"/>
                    <a:pt x="11" y="1"/>
                    <a:pt x="12" y="0"/>
                  </a:cubicBezTo>
                  <a:cubicBezTo>
                    <a:pt x="13" y="1"/>
                    <a:pt x="13" y="2"/>
                    <a:pt x="14" y="2"/>
                  </a:cubicBezTo>
                  <a:cubicBezTo>
                    <a:pt x="14" y="1"/>
                    <a:pt x="14" y="1"/>
                    <a:pt x="14" y="1"/>
                  </a:cubicBezTo>
                  <a:cubicBezTo>
                    <a:pt x="16" y="3"/>
                    <a:pt x="16" y="6"/>
                    <a:pt x="15" y="9"/>
                  </a:cubicBezTo>
                  <a:cubicBezTo>
                    <a:pt x="15" y="10"/>
                    <a:pt x="16" y="9"/>
                    <a:pt x="17" y="10"/>
                  </a:cubicBezTo>
                  <a:cubicBezTo>
                    <a:pt x="17" y="11"/>
                    <a:pt x="17" y="12"/>
                    <a:pt x="18" y="13"/>
                  </a:cubicBezTo>
                  <a:cubicBezTo>
                    <a:pt x="18" y="12"/>
                    <a:pt x="18" y="11"/>
                    <a:pt x="20" y="10"/>
                  </a:cubicBezTo>
                  <a:cubicBezTo>
                    <a:pt x="21" y="10"/>
                    <a:pt x="23" y="11"/>
                    <a:pt x="23" y="12"/>
                  </a:cubicBezTo>
                  <a:cubicBezTo>
                    <a:pt x="24" y="13"/>
                    <a:pt x="24" y="15"/>
                    <a:pt x="24" y="16"/>
                  </a:cubicBezTo>
                  <a:cubicBezTo>
                    <a:pt x="22" y="17"/>
                    <a:pt x="21" y="18"/>
                    <a:pt x="19" y="18"/>
                  </a:cubicBezTo>
                  <a:cubicBezTo>
                    <a:pt x="18" y="17"/>
                    <a:pt x="18" y="17"/>
                    <a:pt x="18" y="16"/>
                  </a:cubicBezTo>
                  <a:cubicBezTo>
                    <a:pt x="19" y="16"/>
                    <a:pt x="20" y="17"/>
                    <a:pt x="20" y="15"/>
                  </a:cubicBezTo>
                  <a:cubicBezTo>
                    <a:pt x="20" y="15"/>
                    <a:pt x="19" y="15"/>
                    <a:pt x="18" y="15"/>
                  </a:cubicBezTo>
                  <a:cubicBezTo>
                    <a:pt x="17" y="15"/>
                    <a:pt x="17" y="17"/>
                    <a:pt x="17" y="18"/>
                  </a:cubicBezTo>
                  <a:cubicBezTo>
                    <a:pt x="18" y="18"/>
                    <a:pt x="19" y="19"/>
                    <a:pt x="20" y="19"/>
                  </a:cubicBezTo>
                  <a:cubicBezTo>
                    <a:pt x="18" y="20"/>
                    <a:pt x="17" y="21"/>
                    <a:pt x="16" y="21"/>
                  </a:cubicBezTo>
                  <a:cubicBezTo>
                    <a:pt x="15" y="21"/>
                    <a:pt x="15" y="20"/>
                    <a:pt x="14" y="20"/>
                  </a:cubicBezTo>
                  <a:cubicBezTo>
                    <a:pt x="12" y="21"/>
                    <a:pt x="12" y="21"/>
                    <a:pt x="12" y="21"/>
                  </a:cubicBezTo>
                  <a:cubicBezTo>
                    <a:pt x="12" y="20"/>
                    <a:pt x="13" y="19"/>
                    <a:pt x="12" y="19"/>
                  </a:cubicBezTo>
                  <a:cubicBezTo>
                    <a:pt x="10" y="20"/>
                    <a:pt x="8" y="21"/>
                    <a:pt x="6" y="20"/>
                  </a:cubicBezTo>
                  <a:cubicBezTo>
                    <a:pt x="3" y="18"/>
                    <a:pt x="0" y="15"/>
                    <a:pt x="0" y="12"/>
                  </a:cubicBezTo>
                  <a:cubicBezTo>
                    <a:pt x="2" y="11"/>
                    <a:pt x="4" y="10"/>
                    <a:pt x="5" y="8"/>
                  </a:cubicBezTo>
                  <a:cubicBezTo>
                    <a:pt x="7" y="6"/>
                    <a:pt x="7" y="2"/>
                    <a:pt x="9" y="0"/>
                  </a:cubicBezTo>
                  <a:lnTo>
                    <a:pt x="9" y="3"/>
                  </a:ln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0" name="Freeform 197"/>
            <p:cNvSpPr>
              <a:spLocks/>
            </p:cNvSpPr>
            <p:nvPr/>
          </p:nvSpPr>
          <p:spPr bwMode="auto">
            <a:xfrm>
              <a:off x="3773189" y="3478807"/>
              <a:ext cx="17075" cy="10939"/>
            </a:xfrm>
            <a:custGeom>
              <a:avLst/>
              <a:gdLst/>
              <a:ahLst/>
              <a:cxnLst>
                <a:cxn ang="0">
                  <a:pos x="5" y="3"/>
                </a:cxn>
                <a:cxn ang="0">
                  <a:pos x="0" y="1"/>
                </a:cxn>
                <a:cxn ang="0">
                  <a:pos x="3" y="0"/>
                </a:cxn>
                <a:cxn ang="0">
                  <a:pos x="5" y="3"/>
                </a:cxn>
              </a:cxnLst>
              <a:rect l="0" t="0" r="r" b="b"/>
              <a:pathLst>
                <a:path w="5" h="3">
                  <a:moveTo>
                    <a:pt x="5" y="3"/>
                  </a:moveTo>
                  <a:cubicBezTo>
                    <a:pt x="3" y="3"/>
                    <a:pt x="2" y="2"/>
                    <a:pt x="0" y="1"/>
                  </a:cubicBezTo>
                  <a:cubicBezTo>
                    <a:pt x="1" y="1"/>
                    <a:pt x="2" y="0"/>
                    <a:pt x="3" y="0"/>
                  </a:cubicBezTo>
                  <a:cubicBezTo>
                    <a:pt x="3" y="1"/>
                    <a:pt x="4" y="2"/>
                    <a:pt x="5" y="3"/>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1" name="Freeform 198"/>
            <p:cNvSpPr>
              <a:spLocks/>
            </p:cNvSpPr>
            <p:nvPr/>
          </p:nvSpPr>
          <p:spPr bwMode="auto">
            <a:xfrm>
              <a:off x="3712208" y="3481542"/>
              <a:ext cx="46345" cy="73841"/>
            </a:xfrm>
            <a:custGeom>
              <a:avLst/>
              <a:gdLst/>
              <a:ahLst/>
              <a:cxnLst>
                <a:cxn ang="0">
                  <a:pos x="11" y="0"/>
                </a:cxn>
                <a:cxn ang="0">
                  <a:pos x="13" y="10"/>
                </a:cxn>
                <a:cxn ang="0">
                  <a:pos x="14" y="16"/>
                </a:cxn>
                <a:cxn ang="0">
                  <a:pos x="5" y="19"/>
                </a:cxn>
                <a:cxn ang="0">
                  <a:pos x="4" y="18"/>
                </a:cxn>
                <a:cxn ang="0">
                  <a:pos x="0" y="0"/>
                </a:cxn>
                <a:cxn ang="0">
                  <a:pos x="11" y="0"/>
                </a:cxn>
              </a:cxnLst>
              <a:rect l="0" t="0" r="r" b="b"/>
              <a:pathLst>
                <a:path w="14" h="19">
                  <a:moveTo>
                    <a:pt x="11" y="0"/>
                  </a:moveTo>
                  <a:cubicBezTo>
                    <a:pt x="12" y="4"/>
                    <a:pt x="13" y="7"/>
                    <a:pt x="13" y="10"/>
                  </a:cubicBezTo>
                  <a:cubicBezTo>
                    <a:pt x="13" y="12"/>
                    <a:pt x="14" y="14"/>
                    <a:pt x="14" y="16"/>
                  </a:cubicBezTo>
                  <a:cubicBezTo>
                    <a:pt x="11" y="18"/>
                    <a:pt x="8" y="18"/>
                    <a:pt x="5" y="19"/>
                  </a:cubicBezTo>
                  <a:cubicBezTo>
                    <a:pt x="4" y="19"/>
                    <a:pt x="4" y="18"/>
                    <a:pt x="4" y="18"/>
                  </a:cubicBezTo>
                  <a:cubicBezTo>
                    <a:pt x="2" y="12"/>
                    <a:pt x="1" y="6"/>
                    <a:pt x="0" y="0"/>
                  </a:cubicBezTo>
                  <a:cubicBezTo>
                    <a:pt x="4" y="1"/>
                    <a:pt x="8" y="0"/>
                    <a:pt x="11" y="0"/>
                  </a:cubicBezTo>
                  <a:close/>
                </a:path>
              </a:pathLst>
            </a:custGeom>
            <a:solidFill>
              <a:srgbClr val="9ABA8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2" name="Freeform 199"/>
            <p:cNvSpPr>
              <a:spLocks/>
            </p:cNvSpPr>
            <p:nvPr/>
          </p:nvSpPr>
          <p:spPr bwMode="auto">
            <a:xfrm>
              <a:off x="3753675" y="3481542"/>
              <a:ext cx="12196" cy="54697"/>
            </a:xfrm>
            <a:custGeom>
              <a:avLst/>
              <a:gdLst/>
              <a:ahLst/>
              <a:cxnLst>
                <a:cxn ang="0">
                  <a:pos x="3" y="9"/>
                </a:cxn>
                <a:cxn ang="0">
                  <a:pos x="4" y="14"/>
                </a:cxn>
                <a:cxn ang="0">
                  <a:pos x="3" y="14"/>
                </a:cxn>
                <a:cxn ang="0">
                  <a:pos x="0" y="0"/>
                </a:cxn>
                <a:cxn ang="0">
                  <a:pos x="2" y="0"/>
                </a:cxn>
                <a:cxn ang="0">
                  <a:pos x="3" y="9"/>
                </a:cxn>
              </a:cxnLst>
              <a:rect l="0" t="0" r="r" b="b"/>
              <a:pathLst>
                <a:path w="4" h="14">
                  <a:moveTo>
                    <a:pt x="3" y="9"/>
                  </a:moveTo>
                  <a:cubicBezTo>
                    <a:pt x="2" y="11"/>
                    <a:pt x="4" y="12"/>
                    <a:pt x="4" y="14"/>
                  </a:cubicBezTo>
                  <a:cubicBezTo>
                    <a:pt x="3" y="14"/>
                    <a:pt x="3" y="14"/>
                    <a:pt x="3" y="14"/>
                  </a:cubicBezTo>
                  <a:cubicBezTo>
                    <a:pt x="1" y="10"/>
                    <a:pt x="1" y="5"/>
                    <a:pt x="0" y="0"/>
                  </a:cubicBezTo>
                  <a:cubicBezTo>
                    <a:pt x="1" y="0"/>
                    <a:pt x="1" y="0"/>
                    <a:pt x="2" y="0"/>
                  </a:cubicBezTo>
                  <a:cubicBezTo>
                    <a:pt x="3" y="3"/>
                    <a:pt x="0" y="7"/>
                    <a:pt x="3" y="9"/>
                  </a:cubicBezTo>
                  <a:close/>
                </a:path>
              </a:pathLst>
            </a:custGeom>
            <a:solidFill>
              <a:srgbClr val="9ABA8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3" name="Freeform 200"/>
            <p:cNvSpPr>
              <a:spLocks/>
            </p:cNvSpPr>
            <p:nvPr/>
          </p:nvSpPr>
          <p:spPr bwMode="auto">
            <a:xfrm>
              <a:off x="3765871" y="3481542"/>
              <a:ext cx="4878" cy="5470"/>
            </a:xfrm>
            <a:custGeom>
              <a:avLst/>
              <a:gdLst/>
              <a:ahLst/>
              <a:cxnLst>
                <a:cxn ang="0">
                  <a:pos x="1" y="1"/>
                </a:cxn>
                <a:cxn ang="0">
                  <a:pos x="1" y="1"/>
                </a:cxn>
                <a:cxn ang="0">
                  <a:pos x="1" y="0"/>
                </a:cxn>
                <a:cxn ang="0">
                  <a:pos x="1" y="1"/>
                </a:cxn>
              </a:cxnLst>
              <a:rect l="0" t="0" r="r" b="b"/>
              <a:pathLst>
                <a:path w="1" h="1">
                  <a:moveTo>
                    <a:pt x="1" y="1"/>
                  </a:moveTo>
                  <a:cubicBezTo>
                    <a:pt x="1" y="1"/>
                    <a:pt x="1" y="1"/>
                    <a:pt x="1" y="1"/>
                  </a:cubicBezTo>
                  <a:cubicBezTo>
                    <a:pt x="1" y="1"/>
                    <a:pt x="0" y="1"/>
                    <a:pt x="1" y="0"/>
                  </a:cubicBezTo>
                  <a:cubicBezTo>
                    <a:pt x="1" y="0"/>
                    <a:pt x="1" y="1"/>
                    <a:pt x="1" y="1"/>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4" name="Freeform 201"/>
            <p:cNvSpPr>
              <a:spLocks/>
            </p:cNvSpPr>
            <p:nvPr/>
          </p:nvSpPr>
          <p:spPr bwMode="auto">
            <a:xfrm>
              <a:off x="3441454" y="3481542"/>
              <a:ext cx="17075" cy="19144"/>
            </a:xfrm>
            <a:custGeom>
              <a:avLst/>
              <a:gdLst/>
              <a:ahLst/>
              <a:cxnLst>
                <a:cxn ang="0">
                  <a:pos x="4" y="3"/>
                </a:cxn>
                <a:cxn ang="0">
                  <a:pos x="5" y="5"/>
                </a:cxn>
                <a:cxn ang="0">
                  <a:pos x="2" y="2"/>
                </a:cxn>
                <a:cxn ang="0">
                  <a:pos x="0" y="2"/>
                </a:cxn>
                <a:cxn ang="0">
                  <a:pos x="4" y="3"/>
                </a:cxn>
              </a:cxnLst>
              <a:rect l="0" t="0" r="r" b="b"/>
              <a:pathLst>
                <a:path w="5" h="5">
                  <a:moveTo>
                    <a:pt x="4" y="3"/>
                  </a:moveTo>
                  <a:cubicBezTo>
                    <a:pt x="4" y="4"/>
                    <a:pt x="5" y="5"/>
                    <a:pt x="5" y="5"/>
                  </a:cubicBezTo>
                  <a:cubicBezTo>
                    <a:pt x="4" y="4"/>
                    <a:pt x="3" y="2"/>
                    <a:pt x="2" y="2"/>
                  </a:cubicBezTo>
                  <a:cubicBezTo>
                    <a:pt x="0" y="2"/>
                    <a:pt x="0" y="2"/>
                    <a:pt x="0" y="2"/>
                  </a:cubicBezTo>
                  <a:cubicBezTo>
                    <a:pt x="2" y="0"/>
                    <a:pt x="3" y="2"/>
                    <a:pt x="4" y="3"/>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5" name="Freeform 202"/>
            <p:cNvSpPr>
              <a:spLocks/>
            </p:cNvSpPr>
            <p:nvPr/>
          </p:nvSpPr>
          <p:spPr bwMode="auto">
            <a:xfrm>
              <a:off x="3439015" y="3514360"/>
              <a:ext cx="9757" cy="5470"/>
            </a:xfrm>
            <a:custGeom>
              <a:avLst/>
              <a:gdLst/>
              <a:ahLst/>
              <a:cxnLst>
                <a:cxn ang="0">
                  <a:pos x="0" y="0"/>
                </a:cxn>
                <a:cxn ang="0">
                  <a:pos x="0" y="1"/>
                </a:cxn>
                <a:cxn ang="0">
                  <a:pos x="2" y="0"/>
                </a:cxn>
                <a:cxn ang="0">
                  <a:pos x="1" y="2"/>
                </a:cxn>
                <a:cxn ang="0">
                  <a:pos x="0" y="1"/>
                </a:cxn>
                <a:cxn ang="0">
                  <a:pos x="0" y="0"/>
                </a:cxn>
              </a:cxnLst>
              <a:rect l="0" t="0" r="r" b="b"/>
              <a:pathLst>
                <a:path w="3" h="2">
                  <a:moveTo>
                    <a:pt x="0" y="0"/>
                  </a:moveTo>
                  <a:cubicBezTo>
                    <a:pt x="0" y="0"/>
                    <a:pt x="0" y="1"/>
                    <a:pt x="0" y="1"/>
                  </a:cubicBezTo>
                  <a:cubicBezTo>
                    <a:pt x="1" y="2"/>
                    <a:pt x="2" y="1"/>
                    <a:pt x="2" y="0"/>
                  </a:cubicBezTo>
                  <a:cubicBezTo>
                    <a:pt x="3" y="1"/>
                    <a:pt x="2" y="2"/>
                    <a:pt x="1" y="2"/>
                  </a:cubicBezTo>
                  <a:cubicBezTo>
                    <a:pt x="1" y="2"/>
                    <a:pt x="0" y="2"/>
                    <a:pt x="0" y="1"/>
                  </a:cubicBezTo>
                  <a:cubicBezTo>
                    <a:pt x="0" y="0"/>
                    <a:pt x="0" y="0"/>
                    <a:pt x="0" y="0"/>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6" name="Freeform 203"/>
            <p:cNvSpPr>
              <a:spLocks/>
            </p:cNvSpPr>
            <p:nvPr/>
          </p:nvSpPr>
          <p:spPr bwMode="auto">
            <a:xfrm>
              <a:off x="3446332" y="3525299"/>
              <a:ext cx="19514" cy="13674"/>
            </a:xfrm>
            <a:custGeom>
              <a:avLst/>
              <a:gdLst/>
              <a:ahLst/>
              <a:cxnLst>
                <a:cxn ang="0">
                  <a:pos x="6" y="3"/>
                </a:cxn>
                <a:cxn ang="0">
                  <a:pos x="5" y="4"/>
                </a:cxn>
                <a:cxn ang="0">
                  <a:pos x="0" y="1"/>
                </a:cxn>
                <a:cxn ang="0">
                  <a:pos x="3" y="1"/>
                </a:cxn>
                <a:cxn ang="0">
                  <a:pos x="6" y="3"/>
                </a:cxn>
              </a:cxnLst>
              <a:rect l="0" t="0" r="r" b="b"/>
              <a:pathLst>
                <a:path w="6" h="4">
                  <a:moveTo>
                    <a:pt x="6" y="3"/>
                  </a:moveTo>
                  <a:cubicBezTo>
                    <a:pt x="5" y="3"/>
                    <a:pt x="6" y="4"/>
                    <a:pt x="5" y="4"/>
                  </a:cubicBezTo>
                  <a:cubicBezTo>
                    <a:pt x="3" y="3"/>
                    <a:pt x="1" y="3"/>
                    <a:pt x="0" y="1"/>
                  </a:cubicBezTo>
                  <a:cubicBezTo>
                    <a:pt x="1" y="0"/>
                    <a:pt x="2" y="1"/>
                    <a:pt x="3" y="1"/>
                  </a:cubicBezTo>
                  <a:cubicBezTo>
                    <a:pt x="4" y="2"/>
                    <a:pt x="5" y="2"/>
                    <a:pt x="6" y="3"/>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7" name="Freeform 204"/>
            <p:cNvSpPr>
              <a:spLocks/>
            </p:cNvSpPr>
            <p:nvPr/>
          </p:nvSpPr>
          <p:spPr bwMode="auto">
            <a:xfrm>
              <a:off x="3448772" y="3528034"/>
              <a:ext cx="14635" cy="8205"/>
            </a:xfrm>
            <a:custGeom>
              <a:avLst/>
              <a:gdLst/>
              <a:ahLst/>
              <a:cxnLst>
                <a:cxn ang="0">
                  <a:pos x="4" y="2"/>
                </a:cxn>
                <a:cxn ang="0">
                  <a:pos x="0" y="0"/>
                </a:cxn>
                <a:cxn ang="0">
                  <a:pos x="4" y="2"/>
                </a:cxn>
              </a:cxnLst>
              <a:rect l="0" t="0" r="r" b="b"/>
              <a:pathLst>
                <a:path w="4" h="2">
                  <a:moveTo>
                    <a:pt x="4" y="2"/>
                  </a:moveTo>
                  <a:cubicBezTo>
                    <a:pt x="3" y="2"/>
                    <a:pt x="1" y="2"/>
                    <a:pt x="0" y="0"/>
                  </a:cubicBezTo>
                  <a:cubicBezTo>
                    <a:pt x="1" y="0"/>
                    <a:pt x="3" y="1"/>
                    <a:pt x="4" y="2"/>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8" name="Freeform 205"/>
            <p:cNvSpPr>
              <a:spLocks/>
            </p:cNvSpPr>
            <p:nvPr/>
          </p:nvSpPr>
          <p:spPr bwMode="auto">
            <a:xfrm>
              <a:off x="3790264" y="3528034"/>
              <a:ext cx="7318" cy="10939"/>
            </a:xfrm>
            <a:custGeom>
              <a:avLst/>
              <a:gdLst/>
              <a:ahLst/>
              <a:cxnLst>
                <a:cxn ang="0">
                  <a:pos x="2" y="1"/>
                </a:cxn>
                <a:cxn ang="0">
                  <a:pos x="2" y="3"/>
                </a:cxn>
                <a:cxn ang="0">
                  <a:pos x="2" y="3"/>
                </a:cxn>
                <a:cxn ang="0">
                  <a:pos x="0" y="0"/>
                </a:cxn>
                <a:cxn ang="0">
                  <a:pos x="2" y="1"/>
                </a:cxn>
              </a:cxnLst>
              <a:rect l="0" t="0" r="r" b="b"/>
              <a:pathLst>
                <a:path w="2" h="3">
                  <a:moveTo>
                    <a:pt x="2" y="1"/>
                  </a:moveTo>
                  <a:cubicBezTo>
                    <a:pt x="2" y="3"/>
                    <a:pt x="2" y="3"/>
                    <a:pt x="2" y="3"/>
                  </a:cubicBezTo>
                  <a:cubicBezTo>
                    <a:pt x="2" y="3"/>
                    <a:pt x="2" y="3"/>
                    <a:pt x="2" y="3"/>
                  </a:cubicBezTo>
                  <a:cubicBezTo>
                    <a:pt x="2" y="2"/>
                    <a:pt x="2" y="0"/>
                    <a:pt x="0" y="0"/>
                  </a:cubicBezTo>
                  <a:cubicBezTo>
                    <a:pt x="1" y="0"/>
                    <a:pt x="2" y="1"/>
                    <a:pt x="2"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69" name="Freeform 207"/>
            <p:cNvSpPr>
              <a:spLocks/>
            </p:cNvSpPr>
            <p:nvPr/>
          </p:nvSpPr>
          <p:spPr bwMode="auto">
            <a:xfrm>
              <a:off x="3787823" y="3528035"/>
              <a:ext cx="4878" cy="16409"/>
            </a:xfrm>
            <a:custGeom>
              <a:avLst/>
              <a:gdLst/>
              <a:ahLst/>
              <a:cxnLst>
                <a:cxn ang="0">
                  <a:pos x="2" y="2"/>
                </a:cxn>
                <a:cxn ang="0">
                  <a:pos x="1" y="4"/>
                </a:cxn>
                <a:cxn ang="0">
                  <a:pos x="1" y="4"/>
                </a:cxn>
                <a:cxn ang="0">
                  <a:pos x="0" y="1"/>
                </a:cxn>
                <a:cxn ang="0">
                  <a:pos x="0" y="0"/>
                </a:cxn>
                <a:cxn ang="0">
                  <a:pos x="2" y="2"/>
                </a:cxn>
              </a:cxnLst>
              <a:rect l="0" t="0" r="r" b="b"/>
              <a:pathLst>
                <a:path w="2" h="4">
                  <a:moveTo>
                    <a:pt x="2" y="2"/>
                  </a:moveTo>
                  <a:cubicBezTo>
                    <a:pt x="2" y="3"/>
                    <a:pt x="2" y="4"/>
                    <a:pt x="1" y="4"/>
                  </a:cubicBezTo>
                  <a:cubicBezTo>
                    <a:pt x="1" y="4"/>
                    <a:pt x="1" y="4"/>
                    <a:pt x="1" y="4"/>
                  </a:cubicBezTo>
                  <a:cubicBezTo>
                    <a:pt x="2" y="3"/>
                    <a:pt x="1" y="2"/>
                    <a:pt x="0" y="1"/>
                  </a:cubicBezTo>
                  <a:cubicBezTo>
                    <a:pt x="0" y="1"/>
                    <a:pt x="0" y="1"/>
                    <a:pt x="0" y="0"/>
                  </a:cubicBezTo>
                  <a:cubicBezTo>
                    <a:pt x="1" y="1"/>
                    <a:pt x="1" y="2"/>
                    <a:pt x="2" y="2"/>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0" name="Freeform 208"/>
            <p:cNvSpPr>
              <a:spLocks/>
            </p:cNvSpPr>
            <p:nvPr/>
          </p:nvSpPr>
          <p:spPr bwMode="auto">
            <a:xfrm>
              <a:off x="3763431" y="3544444"/>
              <a:ext cx="2439" cy="8205"/>
            </a:xfrm>
            <a:custGeom>
              <a:avLst/>
              <a:gdLst/>
              <a:ahLst/>
              <a:cxnLst>
                <a:cxn ang="0">
                  <a:pos x="1" y="2"/>
                </a:cxn>
                <a:cxn ang="0">
                  <a:pos x="0" y="0"/>
                </a:cxn>
                <a:cxn ang="0">
                  <a:pos x="1" y="2"/>
                </a:cxn>
              </a:cxnLst>
              <a:rect l="0" t="0" r="r" b="b"/>
              <a:pathLst>
                <a:path w="1" h="2">
                  <a:moveTo>
                    <a:pt x="1" y="2"/>
                  </a:moveTo>
                  <a:cubicBezTo>
                    <a:pt x="0" y="2"/>
                    <a:pt x="0" y="1"/>
                    <a:pt x="0" y="0"/>
                  </a:cubicBezTo>
                  <a:cubicBezTo>
                    <a:pt x="1" y="1"/>
                    <a:pt x="1" y="1"/>
                    <a:pt x="1" y="2"/>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1" name="Freeform 209"/>
            <p:cNvSpPr>
              <a:spLocks/>
            </p:cNvSpPr>
            <p:nvPr/>
          </p:nvSpPr>
          <p:spPr bwMode="auto">
            <a:xfrm>
              <a:off x="3439013" y="3552649"/>
              <a:ext cx="12196" cy="5470"/>
            </a:xfrm>
            <a:custGeom>
              <a:avLst/>
              <a:gdLst/>
              <a:ahLst/>
              <a:cxnLst>
                <a:cxn ang="0">
                  <a:pos x="4" y="0"/>
                </a:cxn>
                <a:cxn ang="0">
                  <a:pos x="3" y="2"/>
                </a:cxn>
                <a:cxn ang="0">
                  <a:pos x="0" y="1"/>
                </a:cxn>
                <a:cxn ang="0">
                  <a:pos x="4" y="0"/>
                </a:cxn>
              </a:cxnLst>
              <a:rect l="0" t="0" r="r" b="b"/>
              <a:pathLst>
                <a:path w="4" h="2">
                  <a:moveTo>
                    <a:pt x="4" y="0"/>
                  </a:moveTo>
                  <a:cubicBezTo>
                    <a:pt x="3" y="0"/>
                    <a:pt x="4" y="1"/>
                    <a:pt x="3" y="2"/>
                  </a:cubicBezTo>
                  <a:cubicBezTo>
                    <a:pt x="2" y="2"/>
                    <a:pt x="1" y="1"/>
                    <a:pt x="0" y="1"/>
                  </a:cubicBezTo>
                  <a:cubicBezTo>
                    <a:pt x="1" y="1"/>
                    <a:pt x="2" y="0"/>
                    <a:pt x="4" y="0"/>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2" name="Freeform 210"/>
            <p:cNvSpPr>
              <a:spLocks/>
            </p:cNvSpPr>
            <p:nvPr/>
          </p:nvSpPr>
          <p:spPr bwMode="auto">
            <a:xfrm>
              <a:off x="3736599" y="3552649"/>
              <a:ext cx="34149" cy="13674"/>
            </a:xfrm>
            <a:custGeom>
              <a:avLst/>
              <a:gdLst/>
              <a:ahLst/>
              <a:cxnLst>
                <a:cxn ang="0">
                  <a:pos x="10" y="4"/>
                </a:cxn>
                <a:cxn ang="0">
                  <a:pos x="2" y="3"/>
                </a:cxn>
                <a:cxn ang="0">
                  <a:pos x="0" y="1"/>
                </a:cxn>
                <a:cxn ang="0">
                  <a:pos x="6" y="0"/>
                </a:cxn>
                <a:cxn ang="0">
                  <a:pos x="10" y="4"/>
                </a:cxn>
              </a:cxnLst>
              <a:rect l="0" t="0" r="r" b="b"/>
              <a:pathLst>
                <a:path w="10" h="4">
                  <a:moveTo>
                    <a:pt x="10" y="4"/>
                  </a:moveTo>
                  <a:cubicBezTo>
                    <a:pt x="8" y="4"/>
                    <a:pt x="4" y="3"/>
                    <a:pt x="2" y="3"/>
                  </a:cubicBezTo>
                  <a:cubicBezTo>
                    <a:pt x="1" y="3"/>
                    <a:pt x="0" y="2"/>
                    <a:pt x="0" y="1"/>
                  </a:cubicBezTo>
                  <a:cubicBezTo>
                    <a:pt x="2" y="1"/>
                    <a:pt x="4" y="0"/>
                    <a:pt x="6" y="0"/>
                  </a:cubicBezTo>
                  <a:lnTo>
                    <a:pt x="10" y="4"/>
                  </a:ln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3" name="Freeform 211"/>
            <p:cNvSpPr>
              <a:spLocks/>
            </p:cNvSpPr>
            <p:nvPr/>
          </p:nvSpPr>
          <p:spPr bwMode="auto">
            <a:xfrm>
              <a:off x="3763431" y="3552649"/>
              <a:ext cx="17075" cy="13674"/>
            </a:xfrm>
            <a:custGeom>
              <a:avLst/>
              <a:gdLst/>
              <a:ahLst/>
              <a:cxnLst>
                <a:cxn ang="0">
                  <a:pos x="3" y="1"/>
                </a:cxn>
                <a:cxn ang="0">
                  <a:pos x="5" y="3"/>
                </a:cxn>
                <a:cxn ang="0">
                  <a:pos x="0" y="0"/>
                </a:cxn>
                <a:cxn ang="0">
                  <a:pos x="3" y="1"/>
                </a:cxn>
              </a:cxnLst>
              <a:rect l="0" t="0" r="r" b="b"/>
              <a:pathLst>
                <a:path w="5" h="4">
                  <a:moveTo>
                    <a:pt x="3" y="1"/>
                  </a:moveTo>
                  <a:cubicBezTo>
                    <a:pt x="3" y="2"/>
                    <a:pt x="4" y="2"/>
                    <a:pt x="5" y="3"/>
                  </a:cubicBezTo>
                  <a:cubicBezTo>
                    <a:pt x="3" y="4"/>
                    <a:pt x="2" y="2"/>
                    <a:pt x="0" y="0"/>
                  </a:cubicBezTo>
                  <a:cubicBezTo>
                    <a:pt x="1" y="1"/>
                    <a:pt x="2" y="1"/>
                    <a:pt x="3" y="1"/>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4" name="Freeform 212"/>
            <p:cNvSpPr>
              <a:spLocks/>
            </p:cNvSpPr>
            <p:nvPr/>
          </p:nvSpPr>
          <p:spPr bwMode="auto">
            <a:xfrm>
              <a:off x="3729281" y="3563588"/>
              <a:ext cx="51224" cy="19144"/>
            </a:xfrm>
            <a:custGeom>
              <a:avLst/>
              <a:gdLst/>
              <a:ahLst/>
              <a:cxnLst>
                <a:cxn ang="0">
                  <a:pos x="7" y="2"/>
                </a:cxn>
                <a:cxn ang="0">
                  <a:pos x="15" y="4"/>
                </a:cxn>
                <a:cxn ang="0">
                  <a:pos x="9" y="4"/>
                </a:cxn>
                <a:cxn ang="0">
                  <a:pos x="2" y="4"/>
                </a:cxn>
                <a:cxn ang="0">
                  <a:pos x="1" y="3"/>
                </a:cxn>
                <a:cxn ang="0">
                  <a:pos x="2" y="0"/>
                </a:cxn>
                <a:cxn ang="0">
                  <a:pos x="7" y="2"/>
                </a:cxn>
              </a:cxnLst>
              <a:rect l="0" t="0" r="r" b="b"/>
              <a:pathLst>
                <a:path w="15" h="5">
                  <a:moveTo>
                    <a:pt x="7" y="2"/>
                  </a:moveTo>
                  <a:cubicBezTo>
                    <a:pt x="9" y="3"/>
                    <a:pt x="13" y="1"/>
                    <a:pt x="15" y="4"/>
                  </a:cubicBezTo>
                  <a:cubicBezTo>
                    <a:pt x="13" y="5"/>
                    <a:pt x="11" y="5"/>
                    <a:pt x="9" y="4"/>
                  </a:cubicBezTo>
                  <a:cubicBezTo>
                    <a:pt x="7" y="4"/>
                    <a:pt x="4" y="4"/>
                    <a:pt x="2" y="4"/>
                  </a:cubicBezTo>
                  <a:cubicBezTo>
                    <a:pt x="1" y="4"/>
                    <a:pt x="0" y="4"/>
                    <a:pt x="1" y="3"/>
                  </a:cubicBezTo>
                  <a:cubicBezTo>
                    <a:pt x="1" y="3"/>
                    <a:pt x="2" y="1"/>
                    <a:pt x="2" y="0"/>
                  </a:cubicBezTo>
                  <a:cubicBezTo>
                    <a:pt x="3" y="2"/>
                    <a:pt x="5" y="1"/>
                    <a:pt x="7" y="2"/>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5" name="Freeform 213"/>
            <p:cNvSpPr>
              <a:spLocks/>
            </p:cNvSpPr>
            <p:nvPr/>
          </p:nvSpPr>
          <p:spPr bwMode="auto">
            <a:xfrm>
              <a:off x="3397546" y="3601876"/>
              <a:ext cx="14635" cy="10939"/>
            </a:xfrm>
            <a:custGeom>
              <a:avLst/>
              <a:gdLst/>
              <a:ahLst/>
              <a:cxnLst>
                <a:cxn ang="0">
                  <a:pos x="4" y="1"/>
                </a:cxn>
                <a:cxn ang="0">
                  <a:pos x="2" y="3"/>
                </a:cxn>
                <a:cxn ang="0">
                  <a:pos x="0" y="0"/>
                </a:cxn>
                <a:cxn ang="0">
                  <a:pos x="4" y="1"/>
                </a:cxn>
              </a:cxnLst>
              <a:rect l="0" t="0" r="r" b="b"/>
              <a:pathLst>
                <a:path w="4" h="3">
                  <a:moveTo>
                    <a:pt x="4" y="1"/>
                  </a:moveTo>
                  <a:cubicBezTo>
                    <a:pt x="3" y="2"/>
                    <a:pt x="3" y="2"/>
                    <a:pt x="2" y="3"/>
                  </a:cubicBezTo>
                  <a:cubicBezTo>
                    <a:pt x="1" y="2"/>
                    <a:pt x="0" y="1"/>
                    <a:pt x="0" y="0"/>
                  </a:cubicBezTo>
                  <a:lnTo>
                    <a:pt x="4" y="1"/>
                  </a:lnTo>
                  <a:close/>
                </a:path>
              </a:pathLst>
            </a:custGeom>
            <a:solidFill>
              <a:srgbClr val="FFE9A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6" name="Freeform 214"/>
            <p:cNvSpPr>
              <a:spLocks/>
            </p:cNvSpPr>
            <p:nvPr/>
          </p:nvSpPr>
          <p:spPr bwMode="auto">
            <a:xfrm>
              <a:off x="3414621" y="3604611"/>
              <a:ext cx="26832" cy="19144"/>
            </a:xfrm>
            <a:custGeom>
              <a:avLst/>
              <a:gdLst/>
              <a:ahLst/>
              <a:cxnLst>
                <a:cxn ang="0">
                  <a:pos x="7" y="2"/>
                </a:cxn>
                <a:cxn ang="0">
                  <a:pos x="7" y="5"/>
                </a:cxn>
                <a:cxn ang="0">
                  <a:pos x="6" y="4"/>
                </a:cxn>
                <a:cxn ang="0">
                  <a:pos x="6" y="5"/>
                </a:cxn>
                <a:cxn ang="0">
                  <a:pos x="5" y="4"/>
                </a:cxn>
                <a:cxn ang="0">
                  <a:pos x="4" y="5"/>
                </a:cxn>
                <a:cxn ang="0">
                  <a:pos x="3" y="4"/>
                </a:cxn>
                <a:cxn ang="0">
                  <a:pos x="3" y="5"/>
                </a:cxn>
                <a:cxn ang="0">
                  <a:pos x="0" y="1"/>
                </a:cxn>
                <a:cxn ang="0">
                  <a:pos x="0" y="0"/>
                </a:cxn>
                <a:cxn ang="0">
                  <a:pos x="7" y="2"/>
                </a:cxn>
              </a:cxnLst>
              <a:rect l="0" t="0" r="r" b="b"/>
              <a:pathLst>
                <a:path w="8" h="5">
                  <a:moveTo>
                    <a:pt x="7" y="2"/>
                  </a:moveTo>
                  <a:cubicBezTo>
                    <a:pt x="7" y="3"/>
                    <a:pt x="8" y="4"/>
                    <a:pt x="7" y="5"/>
                  </a:cubicBezTo>
                  <a:cubicBezTo>
                    <a:pt x="7" y="5"/>
                    <a:pt x="7" y="3"/>
                    <a:pt x="6" y="4"/>
                  </a:cubicBezTo>
                  <a:cubicBezTo>
                    <a:pt x="6" y="4"/>
                    <a:pt x="6" y="5"/>
                    <a:pt x="6" y="5"/>
                  </a:cubicBezTo>
                  <a:cubicBezTo>
                    <a:pt x="5" y="5"/>
                    <a:pt x="5" y="4"/>
                    <a:pt x="5" y="4"/>
                  </a:cubicBezTo>
                  <a:cubicBezTo>
                    <a:pt x="4" y="5"/>
                    <a:pt x="4" y="5"/>
                    <a:pt x="4" y="5"/>
                  </a:cubicBezTo>
                  <a:cubicBezTo>
                    <a:pt x="4" y="5"/>
                    <a:pt x="4" y="4"/>
                    <a:pt x="3" y="4"/>
                  </a:cubicBezTo>
                  <a:cubicBezTo>
                    <a:pt x="3" y="4"/>
                    <a:pt x="3" y="5"/>
                    <a:pt x="3" y="5"/>
                  </a:cubicBezTo>
                  <a:cubicBezTo>
                    <a:pt x="1" y="5"/>
                    <a:pt x="0" y="3"/>
                    <a:pt x="0" y="1"/>
                  </a:cubicBezTo>
                  <a:cubicBezTo>
                    <a:pt x="0" y="0"/>
                    <a:pt x="0" y="0"/>
                    <a:pt x="0" y="0"/>
                  </a:cubicBezTo>
                  <a:cubicBezTo>
                    <a:pt x="2" y="1"/>
                    <a:pt x="5" y="1"/>
                    <a:pt x="7" y="2"/>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7" name="Freeform 215"/>
            <p:cNvSpPr>
              <a:spLocks/>
            </p:cNvSpPr>
            <p:nvPr/>
          </p:nvSpPr>
          <p:spPr bwMode="auto">
            <a:xfrm>
              <a:off x="3441452" y="3612816"/>
              <a:ext cx="4878" cy="8205"/>
            </a:xfrm>
            <a:custGeom>
              <a:avLst/>
              <a:gdLst/>
              <a:ahLst/>
              <a:cxnLst>
                <a:cxn ang="0">
                  <a:pos x="0" y="1"/>
                </a:cxn>
                <a:cxn ang="0">
                  <a:pos x="0" y="0"/>
                </a:cxn>
                <a:cxn ang="0">
                  <a:pos x="1" y="0"/>
                </a:cxn>
                <a:cxn ang="0">
                  <a:pos x="0" y="1"/>
                </a:cxn>
              </a:cxnLst>
              <a:rect l="0" t="0" r="r" b="b"/>
              <a:pathLst>
                <a:path w="1" h="2">
                  <a:moveTo>
                    <a:pt x="0" y="1"/>
                  </a:moveTo>
                  <a:cubicBezTo>
                    <a:pt x="1" y="2"/>
                    <a:pt x="0" y="1"/>
                    <a:pt x="0" y="0"/>
                  </a:cubicBezTo>
                  <a:cubicBezTo>
                    <a:pt x="1" y="0"/>
                    <a:pt x="1" y="0"/>
                    <a:pt x="1" y="0"/>
                  </a:cubicBezTo>
                  <a:lnTo>
                    <a:pt x="0" y="1"/>
                  </a:ln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8" name="Freeform 216"/>
            <p:cNvSpPr>
              <a:spLocks/>
            </p:cNvSpPr>
            <p:nvPr/>
          </p:nvSpPr>
          <p:spPr bwMode="auto">
            <a:xfrm>
              <a:off x="3446331" y="3615551"/>
              <a:ext cx="4878" cy="16409"/>
            </a:xfrm>
            <a:custGeom>
              <a:avLst/>
              <a:gdLst/>
              <a:ahLst/>
              <a:cxnLst>
                <a:cxn ang="0">
                  <a:pos x="1" y="4"/>
                </a:cxn>
                <a:cxn ang="0">
                  <a:pos x="0" y="4"/>
                </a:cxn>
                <a:cxn ang="0">
                  <a:pos x="1" y="0"/>
                </a:cxn>
                <a:cxn ang="0">
                  <a:pos x="1" y="4"/>
                </a:cxn>
              </a:cxnLst>
              <a:rect l="0" t="0" r="r" b="b"/>
              <a:pathLst>
                <a:path w="2" h="4">
                  <a:moveTo>
                    <a:pt x="1" y="4"/>
                  </a:moveTo>
                  <a:cubicBezTo>
                    <a:pt x="1" y="4"/>
                    <a:pt x="0" y="4"/>
                    <a:pt x="0" y="4"/>
                  </a:cubicBezTo>
                  <a:cubicBezTo>
                    <a:pt x="0" y="3"/>
                    <a:pt x="0" y="1"/>
                    <a:pt x="1" y="0"/>
                  </a:cubicBezTo>
                  <a:cubicBezTo>
                    <a:pt x="1" y="1"/>
                    <a:pt x="2" y="2"/>
                    <a:pt x="1" y="4"/>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79" name="Freeform 217"/>
            <p:cNvSpPr>
              <a:spLocks/>
            </p:cNvSpPr>
            <p:nvPr/>
          </p:nvSpPr>
          <p:spPr bwMode="auto">
            <a:xfrm>
              <a:off x="3336566" y="3448724"/>
              <a:ext cx="97569" cy="117599"/>
            </a:xfrm>
            <a:custGeom>
              <a:avLst/>
              <a:gdLst/>
              <a:ahLst/>
              <a:cxnLst>
                <a:cxn ang="0">
                  <a:pos x="21" y="27"/>
                </a:cxn>
                <a:cxn ang="0">
                  <a:pos x="16" y="16"/>
                </a:cxn>
                <a:cxn ang="0">
                  <a:pos x="23" y="15"/>
                </a:cxn>
                <a:cxn ang="0">
                  <a:pos x="19" y="10"/>
                </a:cxn>
                <a:cxn ang="0">
                  <a:pos x="26" y="7"/>
                </a:cxn>
                <a:cxn ang="0">
                  <a:pos x="28" y="7"/>
                </a:cxn>
                <a:cxn ang="0">
                  <a:pos x="28" y="6"/>
                </a:cxn>
                <a:cxn ang="0">
                  <a:pos x="26" y="6"/>
                </a:cxn>
                <a:cxn ang="0">
                  <a:pos x="26" y="5"/>
                </a:cxn>
                <a:cxn ang="0">
                  <a:pos x="29" y="3"/>
                </a:cxn>
                <a:cxn ang="0">
                  <a:pos x="27" y="0"/>
                </a:cxn>
                <a:cxn ang="0">
                  <a:pos x="18" y="2"/>
                </a:cxn>
                <a:cxn ang="0">
                  <a:pos x="10" y="7"/>
                </a:cxn>
                <a:cxn ang="0">
                  <a:pos x="6" y="8"/>
                </a:cxn>
                <a:cxn ang="0">
                  <a:pos x="3" y="11"/>
                </a:cxn>
                <a:cxn ang="0">
                  <a:pos x="0" y="30"/>
                </a:cxn>
                <a:cxn ang="0">
                  <a:pos x="2" y="31"/>
                </a:cxn>
                <a:cxn ang="0">
                  <a:pos x="4" y="31"/>
                </a:cxn>
                <a:cxn ang="0">
                  <a:pos x="8" y="30"/>
                </a:cxn>
                <a:cxn ang="0">
                  <a:pos x="21" y="27"/>
                </a:cxn>
              </a:cxnLst>
              <a:rect l="0" t="0" r="r" b="b"/>
              <a:pathLst>
                <a:path w="29" h="31">
                  <a:moveTo>
                    <a:pt x="21" y="27"/>
                  </a:moveTo>
                  <a:cubicBezTo>
                    <a:pt x="24" y="27"/>
                    <a:pt x="15" y="20"/>
                    <a:pt x="16" y="16"/>
                  </a:cubicBezTo>
                  <a:cubicBezTo>
                    <a:pt x="16" y="12"/>
                    <a:pt x="22" y="16"/>
                    <a:pt x="23" y="15"/>
                  </a:cubicBezTo>
                  <a:cubicBezTo>
                    <a:pt x="25" y="15"/>
                    <a:pt x="22" y="13"/>
                    <a:pt x="19" y="10"/>
                  </a:cubicBezTo>
                  <a:cubicBezTo>
                    <a:pt x="16" y="8"/>
                    <a:pt x="23" y="6"/>
                    <a:pt x="26" y="7"/>
                  </a:cubicBezTo>
                  <a:cubicBezTo>
                    <a:pt x="27" y="7"/>
                    <a:pt x="27" y="7"/>
                    <a:pt x="28" y="7"/>
                  </a:cubicBezTo>
                  <a:cubicBezTo>
                    <a:pt x="28" y="7"/>
                    <a:pt x="28" y="6"/>
                    <a:pt x="28" y="6"/>
                  </a:cubicBezTo>
                  <a:cubicBezTo>
                    <a:pt x="26" y="6"/>
                    <a:pt x="26" y="6"/>
                    <a:pt x="26" y="6"/>
                  </a:cubicBezTo>
                  <a:cubicBezTo>
                    <a:pt x="26" y="6"/>
                    <a:pt x="26" y="5"/>
                    <a:pt x="26" y="5"/>
                  </a:cubicBezTo>
                  <a:cubicBezTo>
                    <a:pt x="29" y="3"/>
                    <a:pt x="29" y="3"/>
                    <a:pt x="29" y="3"/>
                  </a:cubicBezTo>
                  <a:cubicBezTo>
                    <a:pt x="28" y="2"/>
                    <a:pt x="28" y="1"/>
                    <a:pt x="27" y="0"/>
                  </a:cubicBezTo>
                  <a:cubicBezTo>
                    <a:pt x="24" y="1"/>
                    <a:pt x="21" y="2"/>
                    <a:pt x="18" y="2"/>
                  </a:cubicBezTo>
                  <a:cubicBezTo>
                    <a:pt x="15" y="4"/>
                    <a:pt x="10" y="3"/>
                    <a:pt x="10" y="7"/>
                  </a:cubicBezTo>
                  <a:cubicBezTo>
                    <a:pt x="6" y="8"/>
                    <a:pt x="6" y="8"/>
                    <a:pt x="6" y="8"/>
                  </a:cubicBezTo>
                  <a:cubicBezTo>
                    <a:pt x="5" y="8"/>
                    <a:pt x="4" y="10"/>
                    <a:pt x="3" y="11"/>
                  </a:cubicBezTo>
                  <a:cubicBezTo>
                    <a:pt x="1" y="17"/>
                    <a:pt x="0" y="24"/>
                    <a:pt x="0" y="30"/>
                  </a:cubicBezTo>
                  <a:cubicBezTo>
                    <a:pt x="1" y="31"/>
                    <a:pt x="1" y="31"/>
                    <a:pt x="2" y="31"/>
                  </a:cubicBezTo>
                  <a:cubicBezTo>
                    <a:pt x="3" y="31"/>
                    <a:pt x="3" y="31"/>
                    <a:pt x="4" y="31"/>
                  </a:cubicBezTo>
                  <a:cubicBezTo>
                    <a:pt x="5" y="31"/>
                    <a:pt x="7" y="31"/>
                    <a:pt x="8" y="30"/>
                  </a:cubicBezTo>
                  <a:cubicBezTo>
                    <a:pt x="12" y="29"/>
                    <a:pt x="18" y="28"/>
                    <a:pt x="21" y="27"/>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0" name="Freeform 218"/>
            <p:cNvSpPr>
              <a:spLocks/>
            </p:cNvSpPr>
            <p:nvPr/>
          </p:nvSpPr>
          <p:spPr bwMode="auto">
            <a:xfrm>
              <a:off x="3363397" y="3574528"/>
              <a:ext cx="58541" cy="35553"/>
            </a:xfrm>
            <a:custGeom>
              <a:avLst/>
              <a:gdLst/>
              <a:ahLst/>
              <a:cxnLst>
                <a:cxn ang="0">
                  <a:pos x="8" y="1"/>
                </a:cxn>
                <a:cxn ang="0">
                  <a:pos x="0" y="1"/>
                </a:cxn>
                <a:cxn ang="0">
                  <a:pos x="5" y="9"/>
                </a:cxn>
                <a:cxn ang="0">
                  <a:pos x="5" y="9"/>
                </a:cxn>
                <a:cxn ang="0">
                  <a:pos x="12" y="5"/>
                </a:cxn>
                <a:cxn ang="0">
                  <a:pos x="13" y="3"/>
                </a:cxn>
                <a:cxn ang="0">
                  <a:pos x="8" y="1"/>
                </a:cxn>
              </a:cxnLst>
              <a:rect l="0" t="0" r="r" b="b"/>
              <a:pathLst>
                <a:path w="17" h="9">
                  <a:moveTo>
                    <a:pt x="8" y="1"/>
                  </a:moveTo>
                  <a:cubicBezTo>
                    <a:pt x="6" y="1"/>
                    <a:pt x="4" y="1"/>
                    <a:pt x="0" y="1"/>
                  </a:cubicBezTo>
                  <a:cubicBezTo>
                    <a:pt x="1" y="4"/>
                    <a:pt x="3" y="6"/>
                    <a:pt x="5" y="9"/>
                  </a:cubicBezTo>
                  <a:cubicBezTo>
                    <a:pt x="5" y="9"/>
                    <a:pt x="5" y="9"/>
                    <a:pt x="5" y="9"/>
                  </a:cubicBezTo>
                  <a:cubicBezTo>
                    <a:pt x="8" y="7"/>
                    <a:pt x="10" y="6"/>
                    <a:pt x="12" y="5"/>
                  </a:cubicBezTo>
                  <a:cubicBezTo>
                    <a:pt x="13" y="4"/>
                    <a:pt x="13" y="4"/>
                    <a:pt x="13" y="3"/>
                  </a:cubicBezTo>
                  <a:cubicBezTo>
                    <a:pt x="17" y="0"/>
                    <a:pt x="11" y="2"/>
                    <a:pt x="8"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1" name="Freeform 219"/>
            <p:cNvSpPr>
              <a:spLocks/>
            </p:cNvSpPr>
            <p:nvPr/>
          </p:nvSpPr>
          <p:spPr bwMode="auto">
            <a:xfrm>
              <a:off x="3348762" y="3470603"/>
              <a:ext cx="114644" cy="123069"/>
            </a:xfrm>
            <a:custGeom>
              <a:avLst/>
              <a:gdLst/>
              <a:ahLst/>
              <a:cxnLst>
                <a:cxn ang="0">
                  <a:pos x="32" y="22"/>
                </a:cxn>
                <a:cxn ang="0">
                  <a:pos x="17" y="26"/>
                </a:cxn>
                <a:cxn ang="0">
                  <a:pos x="16" y="26"/>
                </a:cxn>
                <a:cxn ang="0">
                  <a:pos x="25" y="23"/>
                </a:cxn>
                <a:cxn ang="0">
                  <a:pos x="18" y="15"/>
                </a:cxn>
                <a:cxn ang="0">
                  <a:pos x="23" y="9"/>
                </a:cxn>
                <a:cxn ang="0">
                  <a:pos x="20" y="2"/>
                </a:cxn>
                <a:cxn ang="0">
                  <a:pos x="21" y="2"/>
                </a:cxn>
                <a:cxn ang="0">
                  <a:pos x="23" y="7"/>
                </a:cxn>
                <a:cxn ang="0">
                  <a:pos x="24" y="3"/>
                </a:cxn>
                <a:cxn ang="0">
                  <a:pos x="24" y="3"/>
                </a:cxn>
                <a:cxn ang="0">
                  <a:pos x="24" y="1"/>
                </a:cxn>
                <a:cxn ang="0">
                  <a:pos x="22" y="1"/>
                </a:cxn>
                <a:cxn ang="0">
                  <a:pos x="15" y="4"/>
                </a:cxn>
                <a:cxn ang="0">
                  <a:pos x="19" y="9"/>
                </a:cxn>
                <a:cxn ang="0">
                  <a:pos x="12" y="10"/>
                </a:cxn>
                <a:cxn ang="0">
                  <a:pos x="17" y="21"/>
                </a:cxn>
                <a:cxn ang="0">
                  <a:pos x="4" y="24"/>
                </a:cxn>
                <a:cxn ang="0">
                  <a:pos x="0" y="25"/>
                </a:cxn>
                <a:cxn ang="0">
                  <a:pos x="14" y="25"/>
                </a:cxn>
                <a:cxn ang="0">
                  <a:pos x="15" y="25"/>
                </a:cxn>
                <a:cxn ang="0">
                  <a:pos x="14" y="26"/>
                </a:cxn>
                <a:cxn ang="0">
                  <a:pos x="3" y="26"/>
                </a:cxn>
                <a:cxn ang="0">
                  <a:pos x="4" y="28"/>
                </a:cxn>
                <a:cxn ang="0">
                  <a:pos x="12" y="28"/>
                </a:cxn>
                <a:cxn ang="0">
                  <a:pos x="17" y="30"/>
                </a:cxn>
                <a:cxn ang="0">
                  <a:pos x="16" y="32"/>
                </a:cxn>
                <a:cxn ang="0">
                  <a:pos x="30" y="24"/>
                </a:cxn>
                <a:cxn ang="0">
                  <a:pos x="33" y="23"/>
                </a:cxn>
                <a:cxn ang="0">
                  <a:pos x="32" y="22"/>
                </a:cxn>
              </a:cxnLst>
              <a:rect l="0" t="0" r="r" b="b"/>
              <a:pathLst>
                <a:path w="33" h="32">
                  <a:moveTo>
                    <a:pt x="32" y="22"/>
                  </a:moveTo>
                  <a:cubicBezTo>
                    <a:pt x="27" y="24"/>
                    <a:pt x="22" y="25"/>
                    <a:pt x="17" y="26"/>
                  </a:cubicBezTo>
                  <a:cubicBezTo>
                    <a:pt x="17" y="26"/>
                    <a:pt x="16" y="26"/>
                    <a:pt x="16" y="26"/>
                  </a:cubicBezTo>
                  <a:cubicBezTo>
                    <a:pt x="19" y="25"/>
                    <a:pt x="22" y="24"/>
                    <a:pt x="25" y="23"/>
                  </a:cubicBezTo>
                  <a:cubicBezTo>
                    <a:pt x="22" y="22"/>
                    <a:pt x="19" y="19"/>
                    <a:pt x="18" y="15"/>
                  </a:cubicBezTo>
                  <a:cubicBezTo>
                    <a:pt x="16" y="11"/>
                    <a:pt x="22" y="12"/>
                    <a:pt x="23" y="9"/>
                  </a:cubicBezTo>
                  <a:cubicBezTo>
                    <a:pt x="22" y="6"/>
                    <a:pt x="21" y="4"/>
                    <a:pt x="20" y="2"/>
                  </a:cubicBezTo>
                  <a:cubicBezTo>
                    <a:pt x="21" y="2"/>
                    <a:pt x="21" y="2"/>
                    <a:pt x="21" y="2"/>
                  </a:cubicBezTo>
                  <a:cubicBezTo>
                    <a:pt x="22" y="4"/>
                    <a:pt x="23" y="5"/>
                    <a:pt x="23" y="7"/>
                  </a:cubicBezTo>
                  <a:cubicBezTo>
                    <a:pt x="24" y="6"/>
                    <a:pt x="24" y="4"/>
                    <a:pt x="24" y="3"/>
                  </a:cubicBezTo>
                  <a:cubicBezTo>
                    <a:pt x="24" y="3"/>
                    <a:pt x="24" y="3"/>
                    <a:pt x="24" y="3"/>
                  </a:cubicBezTo>
                  <a:cubicBezTo>
                    <a:pt x="23" y="3"/>
                    <a:pt x="24" y="2"/>
                    <a:pt x="24" y="1"/>
                  </a:cubicBezTo>
                  <a:cubicBezTo>
                    <a:pt x="23" y="1"/>
                    <a:pt x="23" y="1"/>
                    <a:pt x="22" y="1"/>
                  </a:cubicBezTo>
                  <a:cubicBezTo>
                    <a:pt x="19" y="0"/>
                    <a:pt x="12" y="2"/>
                    <a:pt x="15" y="4"/>
                  </a:cubicBezTo>
                  <a:cubicBezTo>
                    <a:pt x="18" y="7"/>
                    <a:pt x="21" y="9"/>
                    <a:pt x="19" y="9"/>
                  </a:cubicBezTo>
                  <a:cubicBezTo>
                    <a:pt x="18" y="10"/>
                    <a:pt x="12" y="6"/>
                    <a:pt x="12" y="10"/>
                  </a:cubicBezTo>
                  <a:cubicBezTo>
                    <a:pt x="11" y="14"/>
                    <a:pt x="20" y="21"/>
                    <a:pt x="17" y="21"/>
                  </a:cubicBezTo>
                  <a:cubicBezTo>
                    <a:pt x="14" y="22"/>
                    <a:pt x="8" y="23"/>
                    <a:pt x="4" y="24"/>
                  </a:cubicBezTo>
                  <a:cubicBezTo>
                    <a:pt x="3" y="25"/>
                    <a:pt x="1" y="25"/>
                    <a:pt x="0" y="25"/>
                  </a:cubicBezTo>
                  <a:cubicBezTo>
                    <a:pt x="5" y="25"/>
                    <a:pt x="9" y="25"/>
                    <a:pt x="14" y="25"/>
                  </a:cubicBezTo>
                  <a:cubicBezTo>
                    <a:pt x="15" y="25"/>
                    <a:pt x="15" y="25"/>
                    <a:pt x="15" y="25"/>
                  </a:cubicBezTo>
                  <a:cubicBezTo>
                    <a:pt x="14" y="26"/>
                    <a:pt x="14" y="26"/>
                    <a:pt x="14" y="26"/>
                  </a:cubicBezTo>
                  <a:cubicBezTo>
                    <a:pt x="10" y="26"/>
                    <a:pt x="7" y="26"/>
                    <a:pt x="3" y="26"/>
                  </a:cubicBezTo>
                  <a:cubicBezTo>
                    <a:pt x="4" y="27"/>
                    <a:pt x="4" y="27"/>
                    <a:pt x="4" y="28"/>
                  </a:cubicBezTo>
                  <a:cubicBezTo>
                    <a:pt x="8" y="28"/>
                    <a:pt x="10" y="28"/>
                    <a:pt x="12" y="28"/>
                  </a:cubicBezTo>
                  <a:cubicBezTo>
                    <a:pt x="15" y="29"/>
                    <a:pt x="21" y="27"/>
                    <a:pt x="17" y="30"/>
                  </a:cubicBezTo>
                  <a:cubicBezTo>
                    <a:pt x="17" y="31"/>
                    <a:pt x="17" y="31"/>
                    <a:pt x="16" y="32"/>
                  </a:cubicBezTo>
                  <a:cubicBezTo>
                    <a:pt x="21" y="29"/>
                    <a:pt x="25" y="26"/>
                    <a:pt x="30" y="24"/>
                  </a:cubicBezTo>
                  <a:cubicBezTo>
                    <a:pt x="31" y="25"/>
                    <a:pt x="32" y="23"/>
                    <a:pt x="33" y="23"/>
                  </a:cubicBezTo>
                  <a:lnTo>
                    <a:pt x="32" y="22"/>
                  </a:ln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2" name="Freeform 220"/>
            <p:cNvSpPr>
              <a:spLocks/>
            </p:cNvSpPr>
            <p:nvPr/>
          </p:nvSpPr>
          <p:spPr bwMode="auto">
            <a:xfrm>
              <a:off x="3560975" y="3612816"/>
              <a:ext cx="4878" cy="19144"/>
            </a:xfrm>
            <a:custGeom>
              <a:avLst/>
              <a:gdLst/>
              <a:ahLst/>
              <a:cxnLst>
                <a:cxn ang="0">
                  <a:pos x="0" y="0"/>
                </a:cxn>
                <a:cxn ang="0">
                  <a:pos x="0" y="3"/>
                </a:cxn>
                <a:cxn ang="0">
                  <a:pos x="1" y="4"/>
                </a:cxn>
                <a:cxn ang="0">
                  <a:pos x="1" y="0"/>
                </a:cxn>
                <a:cxn ang="0">
                  <a:pos x="0" y="0"/>
                </a:cxn>
              </a:cxnLst>
              <a:rect l="0" t="0" r="r" b="b"/>
              <a:pathLst>
                <a:path w="1" h="5">
                  <a:moveTo>
                    <a:pt x="0" y="0"/>
                  </a:moveTo>
                  <a:cubicBezTo>
                    <a:pt x="0" y="1"/>
                    <a:pt x="0" y="2"/>
                    <a:pt x="0" y="3"/>
                  </a:cubicBezTo>
                  <a:cubicBezTo>
                    <a:pt x="0" y="3"/>
                    <a:pt x="0" y="5"/>
                    <a:pt x="1" y="4"/>
                  </a:cubicBezTo>
                  <a:cubicBezTo>
                    <a:pt x="1" y="0"/>
                    <a:pt x="1" y="0"/>
                    <a:pt x="1" y="0"/>
                  </a:cubicBezTo>
                  <a:cubicBezTo>
                    <a:pt x="0" y="0"/>
                    <a:pt x="0" y="0"/>
                    <a:pt x="0" y="0"/>
                  </a:cubicBezTo>
                  <a:close/>
                </a:path>
              </a:pathLst>
            </a:custGeom>
            <a:solidFill>
              <a:srgbClr val="FFE9A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3" name="Freeform 221"/>
            <p:cNvSpPr>
              <a:spLocks/>
            </p:cNvSpPr>
            <p:nvPr/>
          </p:nvSpPr>
          <p:spPr bwMode="auto">
            <a:xfrm>
              <a:off x="3558535" y="3610081"/>
              <a:ext cx="7318" cy="2735"/>
            </a:xfrm>
            <a:custGeom>
              <a:avLst/>
              <a:gdLst/>
              <a:ahLst/>
              <a:cxnLst>
                <a:cxn ang="0">
                  <a:pos x="1" y="0"/>
                </a:cxn>
                <a:cxn ang="0">
                  <a:pos x="0" y="0"/>
                </a:cxn>
                <a:cxn ang="0">
                  <a:pos x="1" y="1"/>
                </a:cxn>
                <a:cxn ang="0">
                  <a:pos x="2" y="1"/>
                </a:cxn>
                <a:cxn ang="0">
                  <a:pos x="1" y="0"/>
                </a:cxn>
              </a:cxnLst>
              <a:rect l="0" t="0" r="r" b="b"/>
              <a:pathLst>
                <a:path w="2" h="1">
                  <a:moveTo>
                    <a:pt x="1" y="0"/>
                  </a:moveTo>
                  <a:cubicBezTo>
                    <a:pt x="1" y="0"/>
                    <a:pt x="1" y="0"/>
                    <a:pt x="0" y="0"/>
                  </a:cubicBezTo>
                  <a:cubicBezTo>
                    <a:pt x="0" y="1"/>
                    <a:pt x="1" y="1"/>
                    <a:pt x="1" y="1"/>
                  </a:cubicBezTo>
                  <a:cubicBezTo>
                    <a:pt x="1" y="1"/>
                    <a:pt x="1" y="1"/>
                    <a:pt x="2" y="1"/>
                  </a:cubicBezTo>
                  <a:lnTo>
                    <a:pt x="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4" name="Freeform 222"/>
            <p:cNvSpPr>
              <a:spLocks/>
            </p:cNvSpPr>
            <p:nvPr/>
          </p:nvSpPr>
          <p:spPr bwMode="auto">
            <a:xfrm>
              <a:off x="3465845" y="3566323"/>
              <a:ext cx="92691" cy="62902"/>
            </a:xfrm>
            <a:custGeom>
              <a:avLst/>
              <a:gdLst/>
              <a:ahLst/>
              <a:cxnLst>
                <a:cxn ang="0">
                  <a:pos x="22" y="11"/>
                </a:cxn>
                <a:cxn ang="0">
                  <a:pos x="17" y="9"/>
                </a:cxn>
                <a:cxn ang="0">
                  <a:pos x="12" y="3"/>
                </a:cxn>
                <a:cxn ang="0">
                  <a:pos x="10" y="1"/>
                </a:cxn>
                <a:cxn ang="0">
                  <a:pos x="0" y="12"/>
                </a:cxn>
                <a:cxn ang="0">
                  <a:pos x="12" y="13"/>
                </a:cxn>
                <a:cxn ang="0">
                  <a:pos x="27" y="16"/>
                </a:cxn>
                <a:cxn ang="0">
                  <a:pos x="27" y="12"/>
                </a:cxn>
                <a:cxn ang="0">
                  <a:pos x="22" y="11"/>
                </a:cxn>
              </a:cxnLst>
              <a:rect l="0" t="0" r="r" b="b"/>
              <a:pathLst>
                <a:path w="27" h="16">
                  <a:moveTo>
                    <a:pt x="22" y="11"/>
                  </a:moveTo>
                  <a:cubicBezTo>
                    <a:pt x="22" y="10"/>
                    <a:pt x="19" y="8"/>
                    <a:pt x="17" y="9"/>
                  </a:cubicBezTo>
                  <a:cubicBezTo>
                    <a:pt x="14" y="10"/>
                    <a:pt x="11" y="5"/>
                    <a:pt x="12" y="3"/>
                  </a:cubicBezTo>
                  <a:cubicBezTo>
                    <a:pt x="12" y="1"/>
                    <a:pt x="11" y="0"/>
                    <a:pt x="10" y="1"/>
                  </a:cubicBezTo>
                  <a:cubicBezTo>
                    <a:pt x="8" y="5"/>
                    <a:pt x="6" y="12"/>
                    <a:pt x="0" y="12"/>
                  </a:cubicBezTo>
                  <a:cubicBezTo>
                    <a:pt x="4" y="12"/>
                    <a:pt x="8" y="14"/>
                    <a:pt x="12" y="13"/>
                  </a:cubicBezTo>
                  <a:cubicBezTo>
                    <a:pt x="16" y="15"/>
                    <a:pt x="22" y="15"/>
                    <a:pt x="27" y="16"/>
                  </a:cubicBezTo>
                  <a:cubicBezTo>
                    <a:pt x="27" y="15"/>
                    <a:pt x="27" y="14"/>
                    <a:pt x="27" y="12"/>
                  </a:cubicBezTo>
                  <a:cubicBezTo>
                    <a:pt x="25" y="13"/>
                    <a:pt x="22" y="12"/>
                    <a:pt x="22" y="11"/>
                  </a:cubicBezTo>
                  <a:close/>
                </a:path>
              </a:pathLst>
            </a:custGeom>
            <a:solidFill>
              <a:srgbClr val="FFE9A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5" name="Freeform 223"/>
            <p:cNvSpPr>
              <a:spLocks/>
            </p:cNvSpPr>
            <p:nvPr/>
          </p:nvSpPr>
          <p:spPr bwMode="auto">
            <a:xfrm>
              <a:off x="3568292" y="3558118"/>
              <a:ext cx="58541" cy="82046"/>
            </a:xfrm>
            <a:custGeom>
              <a:avLst/>
              <a:gdLst/>
              <a:ahLst/>
              <a:cxnLst>
                <a:cxn ang="0">
                  <a:pos x="12" y="16"/>
                </a:cxn>
                <a:cxn ang="0">
                  <a:pos x="1" y="14"/>
                </a:cxn>
                <a:cxn ang="0">
                  <a:pos x="0" y="14"/>
                </a:cxn>
                <a:cxn ang="0">
                  <a:pos x="0" y="16"/>
                </a:cxn>
                <a:cxn ang="0">
                  <a:pos x="1" y="19"/>
                </a:cxn>
                <a:cxn ang="0">
                  <a:pos x="15" y="21"/>
                </a:cxn>
                <a:cxn ang="0">
                  <a:pos x="16" y="12"/>
                </a:cxn>
                <a:cxn ang="0">
                  <a:pos x="17" y="0"/>
                </a:cxn>
                <a:cxn ang="0">
                  <a:pos x="12" y="16"/>
                </a:cxn>
              </a:cxnLst>
              <a:rect l="0" t="0" r="r" b="b"/>
              <a:pathLst>
                <a:path w="17" h="21">
                  <a:moveTo>
                    <a:pt x="12" y="16"/>
                  </a:moveTo>
                  <a:cubicBezTo>
                    <a:pt x="10" y="19"/>
                    <a:pt x="3" y="12"/>
                    <a:pt x="1" y="14"/>
                  </a:cubicBezTo>
                  <a:cubicBezTo>
                    <a:pt x="0" y="14"/>
                    <a:pt x="0" y="14"/>
                    <a:pt x="0" y="14"/>
                  </a:cubicBezTo>
                  <a:cubicBezTo>
                    <a:pt x="0" y="15"/>
                    <a:pt x="0" y="15"/>
                    <a:pt x="0" y="16"/>
                  </a:cubicBezTo>
                  <a:cubicBezTo>
                    <a:pt x="0" y="17"/>
                    <a:pt x="0" y="18"/>
                    <a:pt x="1" y="19"/>
                  </a:cubicBezTo>
                  <a:cubicBezTo>
                    <a:pt x="5" y="20"/>
                    <a:pt x="10" y="20"/>
                    <a:pt x="15" y="21"/>
                  </a:cubicBezTo>
                  <a:cubicBezTo>
                    <a:pt x="16" y="18"/>
                    <a:pt x="16" y="15"/>
                    <a:pt x="16" y="12"/>
                  </a:cubicBezTo>
                  <a:cubicBezTo>
                    <a:pt x="16" y="8"/>
                    <a:pt x="17" y="4"/>
                    <a:pt x="17" y="0"/>
                  </a:cubicBezTo>
                  <a:cubicBezTo>
                    <a:pt x="15" y="1"/>
                    <a:pt x="14" y="14"/>
                    <a:pt x="12" y="16"/>
                  </a:cubicBezTo>
                  <a:close/>
                </a:path>
              </a:pathLst>
            </a:custGeom>
            <a:solidFill>
              <a:srgbClr val="FFE9A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6" name="Freeform 224"/>
            <p:cNvSpPr>
              <a:spLocks/>
            </p:cNvSpPr>
            <p:nvPr/>
          </p:nvSpPr>
          <p:spPr bwMode="auto">
            <a:xfrm>
              <a:off x="3468284" y="3517096"/>
              <a:ext cx="158550" cy="114864"/>
            </a:xfrm>
            <a:custGeom>
              <a:avLst/>
              <a:gdLst/>
              <a:ahLst/>
              <a:cxnLst>
                <a:cxn ang="0">
                  <a:pos x="46" y="4"/>
                </a:cxn>
                <a:cxn ang="0">
                  <a:pos x="37" y="4"/>
                </a:cxn>
                <a:cxn ang="0">
                  <a:pos x="23" y="4"/>
                </a:cxn>
                <a:cxn ang="0">
                  <a:pos x="22" y="3"/>
                </a:cxn>
                <a:cxn ang="0">
                  <a:pos x="20" y="3"/>
                </a:cxn>
                <a:cxn ang="0">
                  <a:pos x="16" y="1"/>
                </a:cxn>
                <a:cxn ang="0">
                  <a:pos x="0" y="11"/>
                </a:cxn>
                <a:cxn ang="0">
                  <a:pos x="9" y="13"/>
                </a:cxn>
                <a:cxn ang="0">
                  <a:pos x="9" y="14"/>
                </a:cxn>
                <a:cxn ang="0">
                  <a:pos x="11" y="16"/>
                </a:cxn>
                <a:cxn ang="0">
                  <a:pos x="16" y="22"/>
                </a:cxn>
                <a:cxn ang="0">
                  <a:pos x="21" y="24"/>
                </a:cxn>
                <a:cxn ang="0">
                  <a:pos x="26" y="25"/>
                </a:cxn>
                <a:cxn ang="0">
                  <a:pos x="25" y="23"/>
                </a:cxn>
                <a:cxn ang="0">
                  <a:pos x="26" y="23"/>
                </a:cxn>
                <a:cxn ang="0">
                  <a:pos x="28" y="23"/>
                </a:cxn>
                <a:cxn ang="0">
                  <a:pos x="29" y="25"/>
                </a:cxn>
                <a:cxn ang="0">
                  <a:pos x="30" y="25"/>
                </a:cxn>
                <a:cxn ang="0">
                  <a:pos x="41" y="27"/>
                </a:cxn>
                <a:cxn ang="0">
                  <a:pos x="46" y="11"/>
                </a:cxn>
                <a:cxn ang="0">
                  <a:pos x="46" y="4"/>
                </a:cxn>
              </a:cxnLst>
              <a:rect l="0" t="0" r="r" b="b"/>
              <a:pathLst>
                <a:path w="46" h="30">
                  <a:moveTo>
                    <a:pt x="46" y="4"/>
                  </a:moveTo>
                  <a:cubicBezTo>
                    <a:pt x="43" y="4"/>
                    <a:pt x="40" y="5"/>
                    <a:pt x="37" y="4"/>
                  </a:cubicBezTo>
                  <a:cubicBezTo>
                    <a:pt x="33" y="6"/>
                    <a:pt x="27" y="4"/>
                    <a:pt x="23" y="4"/>
                  </a:cubicBezTo>
                  <a:cubicBezTo>
                    <a:pt x="22" y="3"/>
                    <a:pt x="22" y="3"/>
                    <a:pt x="22" y="3"/>
                  </a:cubicBezTo>
                  <a:cubicBezTo>
                    <a:pt x="21" y="2"/>
                    <a:pt x="20" y="3"/>
                    <a:pt x="20" y="3"/>
                  </a:cubicBezTo>
                  <a:cubicBezTo>
                    <a:pt x="17" y="4"/>
                    <a:pt x="18" y="0"/>
                    <a:pt x="16" y="1"/>
                  </a:cubicBezTo>
                  <a:cubicBezTo>
                    <a:pt x="10" y="3"/>
                    <a:pt x="5" y="7"/>
                    <a:pt x="0" y="11"/>
                  </a:cubicBezTo>
                  <a:cubicBezTo>
                    <a:pt x="3" y="11"/>
                    <a:pt x="7" y="11"/>
                    <a:pt x="9" y="13"/>
                  </a:cubicBezTo>
                  <a:cubicBezTo>
                    <a:pt x="9" y="13"/>
                    <a:pt x="9" y="14"/>
                    <a:pt x="9" y="14"/>
                  </a:cubicBezTo>
                  <a:cubicBezTo>
                    <a:pt x="10" y="13"/>
                    <a:pt x="11" y="14"/>
                    <a:pt x="11" y="16"/>
                  </a:cubicBezTo>
                  <a:cubicBezTo>
                    <a:pt x="10" y="18"/>
                    <a:pt x="13" y="23"/>
                    <a:pt x="16" y="22"/>
                  </a:cubicBezTo>
                  <a:cubicBezTo>
                    <a:pt x="18" y="21"/>
                    <a:pt x="21" y="23"/>
                    <a:pt x="21" y="24"/>
                  </a:cubicBezTo>
                  <a:cubicBezTo>
                    <a:pt x="21" y="25"/>
                    <a:pt x="24" y="26"/>
                    <a:pt x="26" y="25"/>
                  </a:cubicBezTo>
                  <a:cubicBezTo>
                    <a:pt x="26" y="25"/>
                    <a:pt x="25" y="24"/>
                    <a:pt x="25" y="23"/>
                  </a:cubicBezTo>
                  <a:cubicBezTo>
                    <a:pt x="26" y="23"/>
                    <a:pt x="26" y="23"/>
                    <a:pt x="26" y="23"/>
                  </a:cubicBezTo>
                  <a:cubicBezTo>
                    <a:pt x="28" y="23"/>
                    <a:pt x="28" y="23"/>
                    <a:pt x="28" y="23"/>
                  </a:cubicBezTo>
                  <a:cubicBezTo>
                    <a:pt x="28" y="24"/>
                    <a:pt x="28" y="24"/>
                    <a:pt x="29" y="25"/>
                  </a:cubicBezTo>
                  <a:cubicBezTo>
                    <a:pt x="29" y="25"/>
                    <a:pt x="29" y="25"/>
                    <a:pt x="30" y="25"/>
                  </a:cubicBezTo>
                  <a:cubicBezTo>
                    <a:pt x="32" y="23"/>
                    <a:pt x="39" y="30"/>
                    <a:pt x="41" y="27"/>
                  </a:cubicBezTo>
                  <a:cubicBezTo>
                    <a:pt x="43" y="25"/>
                    <a:pt x="44" y="12"/>
                    <a:pt x="46" y="11"/>
                  </a:cubicBezTo>
                  <a:cubicBezTo>
                    <a:pt x="46" y="9"/>
                    <a:pt x="46" y="6"/>
                    <a:pt x="46" y="4"/>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7" name="Freeform 225"/>
            <p:cNvSpPr>
              <a:spLocks/>
            </p:cNvSpPr>
            <p:nvPr/>
          </p:nvSpPr>
          <p:spPr bwMode="auto">
            <a:xfrm>
              <a:off x="3404864" y="3563588"/>
              <a:ext cx="87812" cy="49228"/>
            </a:xfrm>
            <a:custGeom>
              <a:avLst/>
              <a:gdLst/>
              <a:ahLst/>
              <a:cxnLst>
                <a:cxn ang="0">
                  <a:pos x="14" y="10"/>
                </a:cxn>
                <a:cxn ang="0">
                  <a:pos x="17" y="3"/>
                </a:cxn>
                <a:cxn ang="0">
                  <a:pos x="18" y="0"/>
                </a:cxn>
                <a:cxn ang="0">
                  <a:pos x="16" y="0"/>
                </a:cxn>
                <a:cxn ang="0">
                  <a:pos x="13" y="2"/>
                </a:cxn>
                <a:cxn ang="0">
                  <a:pos x="0" y="9"/>
                </a:cxn>
                <a:cxn ang="0">
                  <a:pos x="14" y="13"/>
                </a:cxn>
                <a:cxn ang="0">
                  <a:pos x="21" y="12"/>
                </a:cxn>
                <a:cxn ang="0">
                  <a:pos x="26" y="5"/>
                </a:cxn>
                <a:cxn ang="0">
                  <a:pos x="14" y="10"/>
                </a:cxn>
              </a:cxnLst>
              <a:rect l="0" t="0" r="r" b="b"/>
              <a:pathLst>
                <a:path w="26" h="13">
                  <a:moveTo>
                    <a:pt x="14" y="10"/>
                  </a:moveTo>
                  <a:cubicBezTo>
                    <a:pt x="10" y="9"/>
                    <a:pt x="16" y="3"/>
                    <a:pt x="17" y="3"/>
                  </a:cubicBezTo>
                  <a:cubicBezTo>
                    <a:pt x="18" y="3"/>
                    <a:pt x="18" y="1"/>
                    <a:pt x="18" y="0"/>
                  </a:cubicBezTo>
                  <a:cubicBezTo>
                    <a:pt x="18" y="0"/>
                    <a:pt x="17" y="0"/>
                    <a:pt x="16" y="0"/>
                  </a:cubicBezTo>
                  <a:cubicBezTo>
                    <a:pt x="15" y="1"/>
                    <a:pt x="14" y="2"/>
                    <a:pt x="13" y="2"/>
                  </a:cubicBezTo>
                  <a:cubicBezTo>
                    <a:pt x="9" y="4"/>
                    <a:pt x="4" y="6"/>
                    <a:pt x="0" y="9"/>
                  </a:cubicBezTo>
                  <a:cubicBezTo>
                    <a:pt x="4" y="11"/>
                    <a:pt x="9" y="12"/>
                    <a:pt x="14" y="13"/>
                  </a:cubicBezTo>
                  <a:cubicBezTo>
                    <a:pt x="16" y="13"/>
                    <a:pt x="19" y="13"/>
                    <a:pt x="21" y="12"/>
                  </a:cubicBezTo>
                  <a:cubicBezTo>
                    <a:pt x="23" y="10"/>
                    <a:pt x="25" y="7"/>
                    <a:pt x="26" y="5"/>
                  </a:cubicBezTo>
                  <a:cubicBezTo>
                    <a:pt x="23" y="8"/>
                    <a:pt x="18" y="11"/>
                    <a:pt x="14" y="10"/>
                  </a:cubicBezTo>
                  <a:close/>
                </a:path>
              </a:pathLst>
            </a:custGeom>
            <a:solidFill>
              <a:srgbClr val="FFE9A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8" name="Freeform 226"/>
            <p:cNvSpPr>
              <a:spLocks/>
            </p:cNvSpPr>
            <p:nvPr/>
          </p:nvSpPr>
          <p:spPr bwMode="auto">
            <a:xfrm>
              <a:off x="3439013" y="3563588"/>
              <a:ext cx="58541" cy="41023"/>
            </a:xfrm>
            <a:custGeom>
              <a:avLst/>
              <a:gdLst/>
              <a:ahLst/>
              <a:cxnLst>
                <a:cxn ang="0">
                  <a:pos x="8" y="0"/>
                </a:cxn>
                <a:cxn ang="0">
                  <a:pos x="7" y="3"/>
                </a:cxn>
                <a:cxn ang="0">
                  <a:pos x="4" y="10"/>
                </a:cxn>
                <a:cxn ang="0">
                  <a:pos x="16" y="5"/>
                </a:cxn>
                <a:cxn ang="0">
                  <a:pos x="17" y="2"/>
                </a:cxn>
                <a:cxn ang="0">
                  <a:pos x="8" y="0"/>
                </a:cxn>
              </a:cxnLst>
              <a:rect l="0" t="0" r="r" b="b"/>
              <a:pathLst>
                <a:path w="17" h="11">
                  <a:moveTo>
                    <a:pt x="8" y="0"/>
                  </a:moveTo>
                  <a:cubicBezTo>
                    <a:pt x="8" y="1"/>
                    <a:pt x="8" y="3"/>
                    <a:pt x="7" y="3"/>
                  </a:cubicBezTo>
                  <a:cubicBezTo>
                    <a:pt x="6" y="3"/>
                    <a:pt x="0" y="9"/>
                    <a:pt x="4" y="10"/>
                  </a:cubicBezTo>
                  <a:cubicBezTo>
                    <a:pt x="8" y="11"/>
                    <a:pt x="13" y="8"/>
                    <a:pt x="16" y="5"/>
                  </a:cubicBezTo>
                  <a:cubicBezTo>
                    <a:pt x="16" y="4"/>
                    <a:pt x="17" y="3"/>
                    <a:pt x="17" y="2"/>
                  </a:cubicBezTo>
                  <a:cubicBezTo>
                    <a:pt x="14" y="0"/>
                    <a:pt x="11" y="0"/>
                    <a:pt x="8"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89" name="Freeform 227"/>
            <p:cNvSpPr>
              <a:spLocks/>
            </p:cNvSpPr>
            <p:nvPr/>
          </p:nvSpPr>
          <p:spPr bwMode="auto">
            <a:xfrm>
              <a:off x="3629273" y="3538974"/>
              <a:ext cx="9757" cy="16409"/>
            </a:xfrm>
            <a:custGeom>
              <a:avLst/>
              <a:gdLst/>
              <a:ahLst/>
              <a:cxnLst>
                <a:cxn ang="0">
                  <a:pos x="2" y="1"/>
                </a:cxn>
                <a:cxn ang="0">
                  <a:pos x="0" y="0"/>
                </a:cxn>
                <a:cxn ang="0">
                  <a:pos x="0" y="3"/>
                </a:cxn>
                <a:cxn ang="0">
                  <a:pos x="2" y="4"/>
                </a:cxn>
                <a:cxn ang="0">
                  <a:pos x="2" y="1"/>
                </a:cxn>
              </a:cxnLst>
              <a:rect l="0" t="0" r="r" b="b"/>
              <a:pathLst>
                <a:path w="3" h="4">
                  <a:moveTo>
                    <a:pt x="2" y="1"/>
                  </a:moveTo>
                  <a:cubicBezTo>
                    <a:pt x="2" y="0"/>
                    <a:pt x="1" y="0"/>
                    <a:pt x="0" y="0"/>
                  </a:cubicBezTo>
                  <a:cubicBezTo>
                    <a:pt x="0" y="1"/>
                    <a:pt x="0" y="2"/>
                    <a:pt x="0" y="3"/>
                  </a:cubicBezTo>
                  <a:cubicBezTo>
                    <a:pt x="1" y="3"/>
                    <a:pt x="1" y="3"/>
                    <a:pt x="2" y="4"/>
                  </a:cubicBezTo>
                  <a:cubicBezTo>
                    <a:pt x="1" y="3"/>
                    <a:pt x="3" y="2"/>
                    <a:pt x="2"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0" name="Freeform 228"/>
            <p:cNvSpPr>
              <a:spLocks/>
            </p:cNvSpPr>
            <p:nvPr/>
          </p:nvSpPr>
          <p:spPr bwMode="auto">
            <a:xfrm>
              <a:off x="3629273" y="3547179"/>
              <a:ext cx="102448" cy="57432"/>
            </a:xfrm>
            <a:custGeom>
              <a:avLst/>
              <a:gdLst/>
              <a:ahLst/>
              <a:cxnLst>
                <a:cxn ang="0">
                  <a:pos x="26" y="4"/>
                </a:cxn>
                <a:cxn ang="0">
                  <a:pos x="21" y="5"/>
                </a:cxn>
                <a:cxn ang="0">
                  <a:pos x="12" y="1"/>
                </a:cxn>
                <a:cxn ang="0">
                  <a:pos x="4" y="2"/>
                </a:cxn>
                <a:cxn ang="0">
                  <a:pos x="2" y="2"/>
                </a:cxn>
                <a:cxn ang="0">
                  <a:pos x="2" y="2"/>
                </a:cxn>
                <a:cxn ang="0">
                  <a:pos x="2" y="2"/>
                </a:cxn>
                <a:cxn ang="0">
                  <a:pos x="0" y="1"/>
                </a:cxn>
                <a:cxn ang="0">
                  <a:pos x="0" y="13"/>
                </a:cxn>
                <a:cxn ang="0">
                  <a:pos x="9" y="15"/>
                </a:cxn>
                <a:cxn ang="0">
                  <a:pos x="12" y="14"/>
                </a:cxn>
                <a:cxn ang="0">
                  <a:pos x="22" y="13"/>
                </a:cxn>
                <a:cxn ang="0">
                  <a:pos x="28" y="13"/>
                </a:cxn>
                <a:cxn ang="0">
                  <a:pos x="29" y="7"/>
                </a:cxn>
                <a:cxn ang="0">
                  <a:pos x="30" y="6"/>
                </a:cxn>
                <a:cxn ang="0">
                  <a:pos x="29" y="4"/>
                </a:cxn>
                <a:cxn ang="0">
                  <a:pos x="26" y="4"/>
                </a:cxn>
              </a:cxnLst>
              <a:rect l="0" t="0" r="r" b="b"/>
              <a:pathLst>
                <a:path w="30" h="15">
                  <a:moveTo>
                    <a:pt x="26" y="4"/>
                  </a:moveTo>
                  <a:cubicBezTo>
                    <a:pt x="24" y="4"/>
                    <a:pt x="23" y="6"/>
                    <a:pt x="21" y="5"/>
                  </a:cubicBezTo>
                  <a:cubicBezTo>
                    <a:pt x="18" y="3"/>
                    <a:pt x="14" y="0"/>
                    <a:pt x="12" y="1"/>
                  </a:cubicBezTo>
                  <a:cubicBezTo>
                    <a:pt x="9" y="2"/>
                    <a:pt x="6" y="2"/>
                    <a:pt x="4" y="2"/>
                  </a:cubicBezTo>
                  <a:cubicBezTo>
                    <a:pt x="3" y="2"/>
                    <a:pt x="2" y="2"/>
                    <a:pt x="2" y="2"/>
                  </a:cubicBezTo>
                  <a:cubicBezTo>
                    <a:pt x="2" y="2"/>
                    <a:pt x="2" y="2"/>
                    <a:pt x="2" y="2"/>
                  </a:cubicBezTo>
                  <a:cubicBezTo>
                    <a:pt x="2" y="2"/>
                    <a:pt x="2" y="2"/>
                    <a:pt x="2" y="2"/>
                  </a:cubicBezTo>
                  <a:cubicBezTo>
                    <a:pt x="1" y="1"/>
                    <a:pt x="1" y="1"/>
                    <a:pt x="0" y="1"/>
                  </a:cubicBezTo>
                  <a:cubicBezTo>
                    <a:pt x="0" y="5"/>
                    <a:pt x="0" y="9"/>
                    <a:pt x="0" y="13"/>
                  </a:cubicBezTo>
                  <a:cubicBezTo>
                    <a:pt x="3" y="14"/>
                    <a:pt x="6" y="14"/>
                    <a:pt x="9" y="15"/>
                  </a:cubicBezTo>
                  <a:cubicBezTo>
                    <a:pt x="10" y="14"/>
                    <a:pt x="11" y="13"/>
                    <a:pt x="12" y="14"/>
                  </a:cubicBezTo>
                  <a:cubicBezTo>
                    <a:pt x="16" y="14"/>
                    <a:pt x="19" y="14"/>
                    <a:pt x="22" y="13"/>
                  </a:cubicBezTo>
                  <a:cubicBezTo>
                    <a:pt x="24" y="13"/>
                    <a:pt x="26" y="14"/>
                    <a:pt x="28" y="13"/>
                  </a:cubicBezTo>
                  <a:cubicBezTo>
                    <a:pt x="28" y="11"/>
                    <a:pt x="28" y="9"/>
                    <a:pt x="29" y="7"/>
                  </a:cubicBezTo>
                  <a:cubicBezTo>
                    <a:pt x="29" y="7"/>
                    <a:pt x="29" y="6"/>
                    <a:pt x="30" y="6"/>
                  </a:cubicBezTo>
                  <a:cubicBezTo>
                    <a:pt x="29" y="4"/>
                    <a:pt x="29" y="4"/>
                    <a:pt x="29" y="4"/>
                  </a:cubicBezTo>
                  <a:cubicBezTo>
                    <a:pt x="29" y="4"/>
                    <a:pt x="27" y="4"/>
                    <a:pt x="26" y="4"/>
                  </a:cubicBezTo>
                  <a:close/>
                </a:path>
              </a:pathLst>
            </a:custGeom>
            <a:solidFill>
              <a:srgbClr val="FFE9A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1" name="Freeform 229"/>
            <p:cNvSpPr>
              <a:spLocks/>
            </p:cNvSpPr>
            <p:nvPr/>
          </p:nvSpPr>
          <p:spPr bwMode="auto">
            <a:xfrm>
              <a:off x="3636591" y="3533505"/>
              <a:ext cx="92691" cy="38288"/>
            </a:xfrm>
            <a:custGeom>
              <a:avLst/>
              <a:gdLst/>
              <a:ahLst/>
              <a:cxnLst>
                <a:cxn ang="0">
                  <a:pos x="10" y="5"/>
                </a:cxn>
                <a:cxn ang="0">
                  <a:pos x="19" y="9"/>
                </a:cxn>
                <a:cxn ang="0">
                  <a:pos x="24" y="8"/>
                </a:cxn>
                <a:cxn ang="0">
                  <a:pos x="27" y="8"/>
                </a:cxn>
                <a:cxn ang="0">
                  <a:pos x="27" y="7"/>
                </a:cxn>
                <a:cxn ang="0">
                  <a:pos x="24" y="3"/>
                </a:cxn>
                <a:cxn ang="0">
                  <a:pos x="17" y="2"/>
                </a:cxn>
                <a:cxn ang="0">
                  <a:pos x="9" y="2"/>
                </a:cxn>
                <a:cxn ang="0">
                  <a:pos x="3" y="2"/>
                </a:cxn>
                <a:cxn ang="0">
                  <a:pos x="0" y="6"/>
                </a:cxn>
                <a:cxn ang="0">
                  <a:pos x="2" y="6"/>
                </a:cxn>
                <a:cxn ang="0">
                  <a:pos x="10" y="5"/>
                </a:cxn>
              </a:cxnLst>
              <a:rect l="0" t="0" r="r" b="b"/>
              <a:pathLst>
                <a:path w="27" h="10">
                  <a:moveTo>
                    <a:pt x="10" y="5"/>
                  </a:moveTo>
                  <a:cubicBezTo>
                    <a:pt x="12" y="4"/>
                    <a:pt x="16" y="7"/>
                    <a:pt x="19" y="9"/>
                  </a:cubicBezTo>
                  <a:cubicBezTo>
                    <a:pt x="21" y="10"/>
                    <a:pt x="22" y="8"/>
                    <a:pt x="24" y="8"/>
                  </a:cubicBezTo>
                  <a:cubicBezTo>
                    <a:pt x="25" y="8"/>
                    <a:pt x="27" y="8"/>
                    <a:pt x="27" y="8"/>
                  </a:cubicBezTo>
                  <a:cubicBezTo>
                    <a:pt x="27" y="7"/>
                    <a:pt x="27" y="7"/>
                    <a:pt x="27" y="7"/>
                  </a:cubicBezTo>
                  <a:cubicBezTo>
                    <a:pt x="24" y="8"/>
                    <a:pt x="25" y="4"/>
                    <a:pt x="24" y="3"/>
                  </a:cubicBezTo>
                  <a:cubicBezTo>
                    <a:pt x="22" y="3"/>
                    <a:pt x="20" y="2"/>
                    <a:pt x="17" y="2"/>
                  </a:cubicBezTo>
                  <a:cubicBezTo>
                    <a:pt x="15" y="0"/>
                    <a:pt x="12" y="2"/>
                    <a:pt x="9" y="2"/>
                  </a:cubicBezTo>
                  <a:cubicBezTo>
                    <a:pt x="6" y="2"/>
                    <a:pt x="5" y="2"/>
                    <a:pt x="3" y="2"/>
                  </a:cubicBezTo>
                  <a:cubicBezTo>
                    <a:pt x="1" y="2"/>
                    <a:pt x="1" y="4"/>
                    <a:pt x="0" y="6"/>
                  </a:cubicBezTo>
                  <a:cubicBezTo>
                    <a:pt x="0" y="6"/>
                    <a:pt x="1" y="6"/>
                    <a:pt x="2" y="6"/>
                  </a:cubicBezTo>
                  <a:cubicBezTo>
                    <a:pt x="4" y="6"/>
                    <a:pt x="7" y="6"/>
                    <a:pt x="10" y="5"/>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2" name="Freeform 230"/>
            <p:cNvSpPr>
              <a:spLocks/>
            </p:cNvSpPr>
            <p:nvPr/>
          </p:nvSpPr>
          <p:spPr bwMode="auto">
            <a:xfrm>
              <a:off x="3429256" y="3621020"/>
              <a:ext cx="68298" cy="38288"/>
            </a:xfrm>
            <a:custGeom>
              <a:avLst/>
              <a:gdLst/>
              <a:ahLst/>
              <a:cxnLst>
                <a:cxn ang="0">
                  <a:pos x="18" y="0"/>
                </a:cxn>
                <a:cxn ang="0">
                  <a:pos x="5" y="7"/>
                </a:cxn>
                <a:cxn ang="0">
                  <a:pos x="0" y="5"/>
                </a:cxn>
                <a:cxn ang="0">
                  <a:pos x="4" y="10"/>
                </a:cxn>
                <a:cxn ang="0">
                  <a:pos x="20" y="0"/>
                </a:cxn>
                <a:cxn ang="0">
                  <a:pos x="18" y="0"/>
                </a:cxn>
              </a:cxnLst>
              <a:rect l="0" t="0" r="r" b="b"/>
              <a:pathLst>
                <a:path w="20" h="10">
                  <a:moveTo>
                    <a:pt x="18" y="0"/>
                  </a:moveTo>
                  <a:cubicBezTo>
                    <a:pt x="15" y="2"/>
                    <a:pt x="6" y="8"/>
                    <a:pt x="5" y="7"/>
                  </a:cubicBezTo>
                  <a:cubicBezTo>
                    <a:pt x="3" y="6"/>
                    <a:pt x="2" y="6"/>
                    <a:pt x="0" y="5"/>
                  </a:cubicBezTo>
                  <a:cubicBezTo>
                    <a:pt x="1" y="7"/>
                    <a:pt x="2" y="9"/>
                    <a:pt x="4" y="10"/>
                  </a:cubicBezTo>
                  <a:cubicBezTo>
                    <a:pt x="10" y="8"/>
                    <a:pt x="15" y="3"/>
                    <a:pt x="20" y="0"/>
                  </a:cubicBezTo>
                  <a:cubicBezTo>
                    <a:pt x="19" y="0"/>
                    <a:pt x="19" y="0"/>
                    <a:pt x="18"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3" name="Freeform 231"/>
            <p:cNvSpPr>
              <a:spLocks/>
            </p:cNvSpPr>
            <p:nvPr/>
          </p:nvSpPr>
          <p:spPr bwMode="auto">
            <a:xfrm>
              <a:off x="3429256" y="3615551"/>
              <a:ext cx="60981" cy="35553"/>
            </a:xfrm>
            <a:custGeom>
              <a:avLst/>
              <a:gdLst/>
              <a:ahLst/>
              <a:cxnLst>
                <a:cxn ang="0">
                  <a:pos x="18" y="1"/>
                </a:cxn>
                <a:cxn ang="0">
                  <a:pos x="7" y="0"/>
                </a:cxn>
                <a:cxn ang="0">
                  <a:pos x="7" y="4"/>
                </a:cxn>
                <a:cxn ang="0">
                  <a:pos x="5" y="5"/>
                </a:cxn>
                <a:cxn ang="0">
                  <a:pos x="4" y="3"/>
                </a:cxn>
                <a:cxn ang="0">
                  <a:pos x="4" y="3"/>
                </a:cxn>
                <a:cxn ang="0">
                  <a:pos x="3" y="3"/>
                </a:cxn>
                <a:cxn ang="0">
                  <a:pos x="0" y="3"/>
                </a:cxn>
                <a:cxn ang="0">
                  <a:pos x="0" y="6"/>
                </a:cxn>
                <a:cxn ang="0">
                  <a:pos x="5" y="8"/>
                </a:cxn>
                <a:cxn ang="0">
                  <a:pos x="18" y="1"/>
                </a:cxn>
              </a:cxnLst>
              <a:rect l="0" t="0" r="r" b="b"/>
              <a:pathLst>
                <a:path w="18" h="9">
                  <a:moveTo>
                    <a:pt x="18" y="1"/>
                  </a:moveTo>
                  <a:cubicBezTo>
                    <a:pt x="14" y="1"/>
                    <a:pt x="10" y="1"/>
                    <a:pt x="7" y="0"/>
                  </a:cubicBezTo>
                  <a:cubicBezTo>
                    <a:pt x="7" y="4"/>
                    <a:pt x="7" y="4"/>
                    <a:pt x="7" y="4"/>
                  </a:cubicBezTo>
                  <a:cubicBezTo>
                    <a:pt x="7" y="5"/>
                    <a:pt x="6" y="6"/>
                    <a:pt x="5" y="5"/>
                  </a:cubicBezTo>
                  <a:cubicBezTo>
                    <a:pt x="3" y="5"/>
                    <a:pt x="4" y="4"/>
                    <a:pt x="4" y="3"/>
                  </a:cubicBezTo>
                  <a:cubicBezTo>
                    <a:pt x="4" y="3"/>
                    <a:pt x="4" y="3"/>
                    <a:pt x="4" y="3"/>
                  </a:cubicBezTo>
                  <a:cubicBezTo>
                    <a:pt x="3" y="3"/>
                    <a:pt x="3" y="3"/>
                    <a:pt x="3" y="3"/>
                  </a:cubicBezTo>
                  <a:cubicBezTo>
                    <a:pt x="2" y="4"/>
                    <a:pt x="1" y="2"/>
                    <a:pt x="0" y="3"/>
                  </a:cubicBezTo>
                  <a:cubicBezTo>
                    <a:pt x="0" y="4"/>
                    <a:pt x="0" y="5"/>
                    <a:pt x="0" y="6"/>
                  </a:cubicBezTo>
                  <a:cubicBezTo>
                    <a:pt x="2" y="7"/>
                    <a:pt x="3" y="7"/>
                    <a:pt x="5" y="8"/>
                  </a:cubicBezTo>
                  <a:cubicBezTo>
                    <a:pt x="6" y="9"/>
                    <a:pt x="15" y="3"/>
                    <a:pt x="18" y="1"/>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4" name="Rectangle 232"/>
            <p:cNvSpPr>
              <a:spLocks noChangeArrowheads="1"/>
            </p:cNvSpPr>
            <p:nvPr/>
          </p:nvSpPr>
          <p:spPr bwMode="auto">
            <a:xfrm>
              <a:off x="3314613" y="3571793"/>
              <a:ext cx="602489" cy="57432"/>
            </a:xfrm>
            <a:prstGeom prst="rect">
              <a:avLst/>
            </a:prstGeom>
            <a:solidFill>
              <a:srgbClr val="FFFFFF"/>
            </a:solid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5" name="Rectangle 233"/>
            <p:cNvSpPr>
              <a:spLocks noChangeArrowheads="1"/>
            </p:cNvSpPr>
            <p:nvPr/>
          </p:nvSpPr>
          <p:spPr bwMode="auto">
            <a:xfrm>
              <a:off x="3304856" y="3623755"/>
              <a:ext cx="619564" cy="84781"/>
            </a:xfrm>
            <a:prstGeom prst="rect">
              <a:avLst/>
            </a:prstGeom>
            <a:solidFill>
              <a:srgbClr val="CAA390"/>
            </a:solidFill>
            <a:ln w="3" cap="flat">
              <a:solidFill>
                <a:srgbClr val="CAA39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6" name="Rectangle 234"/>
            <p:cNvSpPr>
              <a:spLocks noChangeArrowheads="1"/>
            </p:cNvSpPr>
            <p:nvPr/>
          </p:nvSpPr>
          <p:spPr bwMode="auto">
            <a:xfrm>
              <a:off x="3268267" y="3407701"/>
              <a:ext cx="36588" cy="300835"/>
            </a:xfrm>
            <a:prstGeom prst="rect">
              <a:avLst/>
            </a:prstGeom>
            <a:solidFill>
              <a:srgbClr val="CAA390"/>
            </a:solidFill>
            <a:ln w="3" cap="flat">
              <a:solidFill>
                <a:srgbClr val="CAA39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7" name="Rectangle 235"/>
            <p:cNvSpPr>
              <a:spLocks noChangeArrowheads="1"/>
            </p:cNvSpPr>
            <p:nvPr/>
          </p:nvSpPr>
          <p:spPr bwMode="auto">
            <a:xfrm>
              <a:off x="3526825" y="4725906"/>
              <a:ext cx="117083" cy="265282"/>
            </a:xfrm>
            <a:prstGeom prst="rect">
              <a:avLst/>
            </a:prstGeom>
            <a:solidFill>
              <a:srgbClr val="FFFFFF"/>
            </a:solidFill>
            <a:ln w="3" cap="flat">
              <a:solidFill>
                <a:srgbClr val="727172"/>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8" name="Freeform 236"/>
            <p:cNvSpPr>
              <a:spLocks/>
            </p:cNvSpPr>
            <p:nvPr/>
          </p:nvSpPr>
          <p:spPr bwMode="auto">
            <a:xfrm>
              <a:off x="5312341" y="3197116"/>
              <a:ext cx="136597" cy="519624"/>
            </a:xfrm>
            <a:custGeom>
              <a:avLst/>
              <a:gdLst/>
              <a:ahLst/>
              <a:cxnLst>
                <a:cxn ang="0">
                  <a:pos x="30" y="132"/>
                </a:cxn>
                <a:cxn ang="0">
                  <a:pos x="24" y="129"/>
                </a:cxn>
                <a:cxn ang="0">
                  <a:pos x="23" y="127"/>
                </a:cxn>
                <a:cxn ang="0">
                  <a:pos x="23" y="35"/>
                </a:cxn>
                <a:cxn ang="0">
                  <a:pos x="28" y="35"/>
                </a:cxn>
                <a:cxn ang="0">
                  <a:pos x="35" y="36"/>
                </a:cxn>
                <a:cxn ang="0">
                  <a:pos x="37" y="36"/>
                </a:cxn>
                <a:cxn ang="0">
                  <a:pos x="39" y="34"/>
                </a:cxn>
                <a:cxn ang="0">
                  <a:pos x="38" y="31"/>
                </a:cxn>
                <a:cxn ang="0">
                  <a:pos x="36" y="21"/>
                </a:cxn>
                <a:cxn ang="0">
                  <a:pos x="35" y="14"/>
                </a:cxn>
                <a:cxn ang="0">
                  <a:pos x="35" y="9"/>
                </a:cxn>
                <a:cxn ang="0">
                  <a:pos x="35" y="9"/>
                </a:cxn>
                <a:cxn ang="0">
                  <a:pos x="36" y="8"/>
                </a:cxn>
                <a:cxn ang="0">
                  <a:pos x="36" y="6"/>
                </a:cxn>
                <a:cxn ang="0">
                  <a:pos x="35" y="5"/>
                </a:cxn>
                <a:cxn ang="0">
                  <a:pos x="33" y="4"/>
                </a:cxn>
                <a:cxn ang="0">
                  <a:pos x="32" y="4"/>
                </a:cxn>
                <a:cxn ang="0">
                  <a:pos x="24" y="3"/>
                </a:cxn>
                <a:cxn ang="0">
                  <a:pos x="20" y="2"/>
                </a:cxn>
                <a:cxn ang="0">
                  <a:pos x="13" y="2"/>
                </a:cxn>
                <a:cxn ang="0">
                  <a:pos x="12" y="4"/>
                </a:cxn>
                <a:cxn ang="0">
                  <a:pos x="12" y="7"/>
                </a:cxn>
                <a:cxn ang="0">
                  <a:pos x="11" y="9"/>
                </a:cxn>
                <a:cxn ang="0">
                  <a:pos x="3" y="23"/>
                </a:cxn>
                <a:cxn ang="0">
                  <a:pos x="1" y="25"/>
                </a:cxn>
                <a:cxn ang="0">
                  <a:pos x="0" y="26"/>
                </a:cxn>
                <a:cxn ang="0">
                  <a:pos x="3" y="29"/>
                </a:cxn>
                <a:cxn ang="0">
                  <a:pos x="11" y="32"/>
                </a:cxn>
                <a:cxn ang="0">
                  <a:pos x="10" y="36"/>
                </a:cxn>
                <a:cxn ang="0">
                  <a:pos x="12" y="37"/>
                </a:cxn>
                <a:cxn ang="0">
                  <a:pos x="14" y="37"/>
                </a:cxn>
                <a:cxn ang="0">
                  <a:pos x="14" y="35"/>
                </a:cxn>
                <a:cxn ang="0">
                  <a:pos x="12" y="33"/>
                </a:cxn>
                <a:cxn ang="0">
                  <a:pos x="12" y="32"/>
                </a:cxn>
                <a:cxn ang="0">
                  <a:pos x="16" y="33"/>
                </a:cxn>
                <a:cxn ang="0">
                  <a:pos x="16" y="34"/>
                </a:cxn>
                <a:cxn ang="0">
                  <a:pos x="17" y="35"/>
                </a:cxn>
                <a:cxn ang="0">
                  <a:pos x="17" y="129"/>
                </a:cxn>
                <a:cxn ang="0">
                  <a:pos x="13" y="130"/>
                </a:cxn>
                <a:cxn ang="0">
                  <a:pos x="11" y="134"/>
                </a:cxn>
                <a:cxn ang="0">
                  <a:pos x="27" y="134"/>
                </a:cxn>
                <a:cxn ang="0">
                  <a:pos x="30" y="132"/>
                </a:cxn>
              </a:cxnLst>
              <a:rect l="0" t="0" r="r" b="b"/>
              <a:pathLst>
                <a:path w="40" h="136">
                  <a:moveTo>
                    <a:pt x="30" y="132"/>
                  </a:moveTo>
                  <a:cubicBezTo>
                    <a:pt x="28" y="130"/>
                    <a:pt x="25" y="129"/>
                    <a:pt x="24" y="129"/>
                  </a:cubicBezTo>
                  <a:cubicBezTo>
                    <a:pt x="23" y="128"/>
                    <a:pt x="23" y="128"/>
                    <a:pt x="23" y="127"/>
                  </a:cubicBezTo>
                  <a:cubicBezTo>
                    <a:pt x="24" y="127"/>
                    <a:pt x="23" y="36"/>
                    <a:pt x="23" y="35"/>
                  </a:cubicBezTo>
                  <a:cubicBezTo>
                    <a:pt x="24" y="35"/>
                    <a:pt x="26" y="35"/>
                    <a:pt x="28" y="35"/>
                  </a:cubicBezTo>
                  <a:cubicBezTo>
                    <a:pt x="30" y="35"/>
                    <a:pt x="32" y="35"/>
                    <a:pt x="35" y="36"/>
                  </a:cubicBezTo>
                  <a:cubicBezTo>
                    <a:pt x="36" y="36"/>
                    <a:pt x="36" y="35"/>
                    <a:pt x="37" y="36"/>
                  </a:cubicBezTo>
                  <a:cubicBezTo>
                    <a:pt x="38" y="36"/>
                    <a:pt x="39" y="35"/>
                    <a:pt x="39" y="34"/>
                  </a:cubicBezTo>
                  <a:cubicBezTo>
                    <a:pt x="40" y="33"/>
                    <a:pt x="38" y="32"/>
                    <a:pt x="38" y="31"/>
                  </a:cubicBezTo>
                  <a:cubicBezTo>
                    <a:pt x="37" y="28"/>
                    <a:pt x="37" y="24"/>
                    <a:pt x="36" y="21"/>
                  </a:cubicBezTo>
                  <a:cubicBezTo>
                    <a:pt x="36" y="19"/>
                    <a:pt x="35" y="16"/>
                    <a:pt x="35" y="14"/>
                  </a:cubicBezTo>
                  <a:cubicBezTo>
                    <a:pt x="35" y="12"/>
                    <a:pt x="35" y="11"/>
                    <a:pt x="35" y="9"/>
                  </a:cubicBezTo>
                  <a:cubicBezTo>
                    <a:pt x="35" y="9"/>
                    <a:pt x="35" y="9"/>
                    <a:pt x="35" y="9"/>
                  </a:cubicBezTo>
                  <a:cubicBezTo>
                    <a:pt x="36" y="9"/>
                    <a:pt x="36" y="8"/>
                    <a:pt x="36" y="8"/>
                  </a:cubicBezTo>
                  <a:cubicBezTo>
                    <a:pt x="36" y="7"/>
                    <a:pt x="37" y="7"/>
                    <a:pt x="36" y="6"/>
                  </a:cubicBezTo>
                  <a:cubicBezTo>
                    <a:pt x="36" y="6"/>
                    <a:pt x="35" y="5"/>
                    <a:pt x="35" y="5"/>
                  </a:cubicBezTo>
                  <a:cubicBezTo>
                    <a:pt x="34" y="5"/>
                    <a:pt x="33" y="5"/>
                    <a:pt x="33" y="4"/>
                  </a:cubicBezTo>
                  <a:cubicBezTo>
                    <a:pt x="32" y="4"/>
                    <a:pt x="32" y="4"/>
                    <a:pt x="32" y="4"/>
                  </a:cubicBezTo>
                  <a:cubicBezTo>
                    <a:pt x="29" y="4"/>
                    <a:pt x="27" y="3"/>
                    <a:pt x="24" y="3"/>
                  </a:cubicBezTo>
                  <a:cubicBezTo>
                    <a:pt x="23" y="2"/>
                    <a:pt x="21" y="2"/>
                    <a:pt x="20" y="2"/>
                  </a:cubicBezTo>
                  <a:cubicBezTo>
                    <a:pt x="17" y="2"/>
                    <a:pt x="15" y="0"/>
                    <a:pt x="13" y="2"/>
                  </a:cubicBezTo>
                  <a:cubicBezTo>
                    <a:pt x="12" y="3"/>
                    <a:pt x="12" y="3"/>
                    <a:pt x="12" y="4"/>
                  </a:cubicBezTo>
                  <a:cubicBezTo>
                    <a:pt x="13" y="5"/>
                    <a:pt x="12" y="6"/>
                    <a:pt x="12" y="7"/>
                  </a:cubicBezTo>
                  <a:cubicBezTo>
                    <a:pt x="11" y="8"/>
                    <a:pt x="10" y="8"/>
                    <a:pt x="11" y="9"/>
                  </a:cubicBezTo>
                  <a:cubicBezTo>
                    <a:pt x="8" y="14"/>
                    <a:pt x="6" y="19"/>
                    <a:pt x="3" y="23"/>
                  </a:cubicBezTo>
                  <a:cubicBezTo>
                    <a:pt x="3" y="24"/>
                    <a:pt x="2" y="25"/>
                    <a:pt x="1" y="25"/>
                  </a:cubicBezTo>
                  <a:cubicBezTo>
                    <a:pt x="1" y="25"/>
                    <a:pt x="0" y="25"/>
                    <a:pt x="0" y="26"/>
                  </a:cubicBezTo>
                  <a:cubicBezTo>
                    <a:pt x="0" y="28"/>
                    <a:pt x="2" y="28"/>
                    <a:pt x="3" y="29"/>
                  </a:cubicBezTo>
                  <a:cubicBezTo>
                    <a:pt x="6" y="30"/>
                    <a:pt x="8" y="31"/>
                    <a:pt x="11" y="32"/>
                  </a:cubicBezTo>
                  <a:cubicBezTo>
                    <a:pt x="12" y="34"/>
                    <a:pt x="9" y="34"/>
                    <a:pt x="10" y="36"/>
                  </a:cubicBezTo>
                  <a:cubicBezTo>
                    <a:pt x="10" y="37"/>
                    <a:pt x="11" y="37"/>
                    <a:pt x="12" y="37"/>
                  </a:cubicBezTo>
                  <a:cubicBezTo>
                    <a:pt x="13" y="37"/>
                    <a:pt x="13" y="37"/>
                    <a:pt x="14" y="37"/>
                  </a:cubicBezTo>
                  <a:cubicBezTo>
                    <a:pt x="14" y="36"/>
                    <a:pt x="14" y="36"/>
                    <a:pt x="14" y="35"/>
                  </a:cubicBezTo>
                  <a:cubicBezTo>
                    <a:pt x="14" y="34"/>
                    <a:pt x="13" y="33"/>
                    <a:pt x="12" y="33"/>
                  </a:cubicBezTo>
                  <a:cubicBezTo>
                    <a:pt x="12" y="33"/>
                    <a:pt x="12" y="32"/>
                    <a:pt x="12" y="32"/>
                  </a:cubicBezTo>
                  <a:cubicBezTo>
                    <a:pt x="14" y="32"/>
                    <a:pt x="15" y="33"/>
                    <a:pt x="16" y="33"/>
                  </a:cubicBezTo>
                  <a:cubicBezTo>
                    <a:pt x="16" y="33"/>
                    <a:pt x="16" y="33"/>
                    <a:pt x="16" y="34"/>
                  </a:cubicBezTo>
                  <a:cubicBezTo>
                    <a:pt x="16" y="34"/>
                    <a:pt x="17" y="34"/>
                    <a:pt x="17" y="35"/>
                  </a:cubicBezTo>
                  <a:cubicBezTo>
                    <a:pt x="17" y="36"/>
                    <a:pt x="17" y="128"/>
                    <a:pt x="17" y="129"/>
                  </a:cubicBezTo>
                  <a:cubicBezTo>
                    <a:pt x="16" y="129"/>
                    <a:pt x="15" y="129"/>
                    <a:pt x="13" y="130"/>
                  </a:cubicBezTo>
                  <a:cubicBezTo>
                    <a:pt x="13" y="130"/>
                    <a:pt x="8" y="133"/>
                    <a:pt x="11" y="134"/>
                  </a:cubicBezTo>
                  <a:cubicBezTo>
                    <a:pt x="14" y="135"/>
                    <a:pt x="23" y="136"/>
                    <a:pt x="27" y="134"/>
                  </a:cubicBezTo>
                  <a:cubicBezTo>
                    <a:pt x="29" y="133"/>
                    <a:pt x="29" y="133"/>
                    <a:pt x="30" y="132"/>
                  </a:cubicBezTo>
                  <a:close/>
                </a:path>
              </a:pathLst>
            </a:custGeom>
            <a:solidFill>
              <a:srgbClr val="595959"/>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199" name="Freeform 237"/>
            <p:cNvSpPr>
              <a:spLocks/>
            </p:cNvSpPr>
            <p:nvPr/>
          </p:nvSpPr>
          <p:spPr bwMode="auto">
            <a:xfrm>
              <a:off x="5317219" y="3292837"/>
              <a:ext cx="124401" cy="38288"/>
            </a:xfrm>
            <a:custGeom>
              <a:avLst/>
              <a:gdLst/>
              <a:ahLst/>
              <a:cxnLst>
                <a:cxn ang="0">
                  <a:pos x="37" y="9"/>
                </a:cxn>
                <a:cxn ang="0">
                  <a:pos x="32" y="9"/>
                </a:cxn>
                <a:cxn ang="0">
                  <a:pos x="27" y="9"/>
                </a:cxn>
                <a:cxn ang="0">
                  <a:pos x="18" y="8"/>
                </a:cxn>
                <a:cxn ang="0">
                  <a:pos x="13" y="6"/>
                </a:cxn>
                <a:cxn ang="0">
                  <a:pos x="5" y="4"/>
                </a:cxn>
                <a:cxn ang="0">
                  <a:pos x="0" y="1"/>
                </a:cxn>
                <a:cxn ang="0">
                  <a:pos x="0" y="1"/>
                </a:cxn>
                <a:cxn ang="0">
                  <a:pos x="1" y="1"/>
                </a:cxn>
                <a:cxn ang="0">
                  <a:pos x="5" y="3"/>
                </a:cxn>
                <a:cxn ang="0">
                  <a:pos x="12" y="5"/>
                </a:cxn>
                <a:cxn ang="0">
                  <a:pos x="14" y="5"/>
                </a:cxn>
                <a:cxn ang="0">
                  <a:pos x="16" y="6"/>
                </a:cxn>
                <a:cxn ang="0">
                  <a:pos x="22" y="7"/>
                </a:cxn>
                <a:cxn ang="0">
                  <a:pos x="24" y="7"/>
                </a:cxn>
                <a:cxn ang="0">
                  <a:pos x="25" y="8"/>
                </a:cxn>
                <a:cxn ang="0">
                  <a:pos x="29" y="8"/>
                </a:cxn>
                <a:cxn ang="0">
                  <a:pos x="31" y="8"/>
                </a:cxn>
                <a:cxn ang="0">
                  <a:pos x="37" y="8"/>
                </a:cxn>
                <a:cxn ang="0">
                  <a:pos x="37" y="9"/>
                </a:cxn>
              </a:cxnLst>
              <a:rect l="0" t="0" r="r" b="b"/>
              <a:pathLst>
                <a:path w="37" h="10">
                  <a:moveTo>
                    <a:pt x="37" y="9"/>
                  </a:moveTo>
                  <a:cubicBezTo>
                    <a:pt x="35" y="10"/>
                    <a:pt x="33" y="10"/>
                    <a:pt x="32" y="9"/>
                  </a:cubicBezTo>
                  <a:cubicBezTo>
                    <a:pt x="30" y="10"/>
                    <a:pt x="29" y="9"/>
                    <a:pt x="27" y="9"/>
                  </a:cubicBezTo>
                  <a:cubicBezTo>
                    <a:pt x="24" y="9"/>
                    <a:pt x="21" y="9"/>
                    <a:pt x="18" y="8"/>
                  </a:cubicBezTo>
                  <a:cubicBezTo>
                    <a:pt x="16" y="8"/>
                    <a:pt x="15" y="7"/>
                    <a:pt x="13" y="6"/>
                  </a:cubicBezTo>
                  <a:cubicBezTo>
                    <a:pt x="10" y="6"/>
                    <a:pt x="8" y="5"/>
                    <a:pt x="5" y="4"/>
                  </a:cubicBezTo>
                  <a:cubicBezTo>
                    <a:pt x="3" y="3"/>
                    <a:pt x="2" y="3"/>
                    <a:pt x="0" y="1"/>
                  </a:cubicBezTo>
                  <a:cubicBezTo>
                    <a:pt x="0" y="1"/>
                    <a:pt x="0" y="1"/>
                    <a:pt x="0" y="1"/>
                  </a:cubicBezTo>
                  <a:cubicBezTo>
                    <a:pt x="0" y="0"/>
                    <a:pt x="1" y="1"/>
                    <a:pt x="1" y="1"/>
                  </a:cubicBezTo>
                  <a:cubicBezTo>
                    <a:pt x="2" y="2"/>
                    <a:pt x="4" y="2"/>
                    <a:pt x="5" y="3"/>
                  </a:cubicBezTo>
                  <a:cubicBezTo>
                    <a:pt x="7" y="3"/>
                    <a:pt x="10" y="4"/>
                    <a:pt x="12" y="5"/>
                  </a:cubicBezTo>
                  <a:cubicBezTo>
                    <a:pt x="13" y="5"/>
                    <a:pt x="13" y="5"/>
                    <a:pt x="14" y="5"/>
                  </a:cubicBezTo>
                  <a:cubicBezTo>
                    <a:pt x="14" y="5"/>
                    <a:pt x="15" y="5"/>
                    <a:pt x="16" y="6"/>
                  </a:cubicBezTo>
                  <a:cubicBezTo>
                    <a:pt x="18" y="6"/>
                    <a:pt x="20" y="7"/>
                    <a:pt x="22" y="7"/>
                  </a:cubicBezTo>
                  <a:cubicBezTo>
                    <a:pt x="22" y="8"/>
                    <a:pt x="23" y="7"/>
                    <a:pt x="24" y="7"/>
                  </a:cubicBezTo>
                  <a:cubicBezTo>
                    <a:pt x="24" y="7"/>
                    <a:pt x="25" y="8"/>
                    <a:pt x="25" y="8"/>
                  </a:cubicBezTo>
                  <a:cubicBezTo>
                    <a:pt x="27" y="8"/>
                    <a:pt x="28" y="8"/>
                    <a:pt x="29" y="8"/>
                  </a:cubicBezTo>
                  <a:cubicBezTo>
                    <a:pt x="30" y="8"/>
                    <a:pt x="31" y="8"/>
                    <a:pt x="31" y="8"/>
                  </a:cubicBezTo>
                  <a:cubicBezTo>
                    <a:pt x="33" y="8"/>
                    <a:pt x="35" y="9"/>
                    <a:pt x="37" y="8"/>
                  </a:cubicBezTo>
                  <a:cubicBezTo>
                    <a:pt x="37" y="8"/>
                    <a:pt x="37" y="9"/>
                    <a:pt x="37" y="9"/>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0" name="Freeform 238"/>
            <p:cNvSpPr>
              <a:spLocks/>
            </p:cNvSpPr>
            <p:nvPr/>
          </p:nvSpPr>
          <p:spPr bwMode="auto">
            <a:xfrm>
              <a:off x="5361125" y="3202586"/>
              <a:ext cx="70738" cy="19144"/>
            </a:xfrm>
            <a:custGeom>
              <a:avLst/>
              <a:gdLst/>
              <a:ahLst/>
              <a:cxnLst>
                <a:cxn ang="0">
                  <a:pos x="21" y="5"/>
                </a:cxn>
                <a:cxn ang="0">
                  <a:pos x="15" y="4"/>
                </a:cxn>
                <a:cxn ang="0">
                  <a:pos x="0" y="1"/>
                </a:cxn>
                <a:cxn ang="0">
                  <a:pos x="1" y="0"/>
                </a:cxn>
                <a:cxn ang="0">
                  <a:pos x="2" y="1"/>
                </a:cxn>
                <a:cxn ang="0">
                  <a:pos x="9" y="2"/>
                </a:cxn>
                <a:cxn ang="0">
                  <a:pos x="14" y="2"/>
                </a:cxn>
                <a:cxn ang="0">
                  <a:pos x="21" y="5"/>
                </a:cxn>
              </a:cxnLst>
              <a:rect l="0" t="0" r="r" b="b"/>
              <a:pathLst>
                <a:path w="21" h="5">
                  <a:moveTo>
                    <a:pt x="21" y="5"/>
                  </a:moveTo>
                  <a:cubicBezTo>
                    <a:pt x="19" y="5"/>
                    <a:pt x="17" y="5"/>
                    <a:pt x="15" y="4"/>
                  </a:cubicBezTo>
                  <a:cubicBezTo>
                    <a:pt x="10" y="4"/>
                    <a:pt x="5" y="3"/>
                    <a:pt x="0" y="1"/>
                  </a:cubicBezTo>
                  <a:cubicBezTo>
                    <a:pt x="0" y="0"/>
                    <a:pt x="1" y="1"/>
                    <a:pt x="1" y="0"/>
                  </a:cubicBezTo>
                  <a:cubicBezTo>
                    <a:pt x="2" y="0"/>
                    <a:pt x="2" y="0"/>
                    <a:pt x="2" y="1"/>
                  </a:cubicBezTo>
                  <a:cubicBezTo>
                    <a:pt x="5" y="1"/>
                    <a:pt x="7" y="1"/>
                    <a:pt x="9" y="2"/>
                  </a:cubicBezTo>
                  <a:cubicBezTo>
                    <a:pt x="11" y="1"/>
                    <a:pt x="12" y="2"/>
                    <a:pt x="14" y="2"/>
                  </a:cubicBezTo>
                  <a:cubicBezTo>
                    <a:pt x="16" y="3"/>
                    <a:pt x="19" y="3"/>
                    <a:pt x="21" y="5"/>
                  </a:cubicBezTo>
                  <a:close/>
                </a:path>
              </a:pathLst>
            </a:custGeom>
            <a:solidFill>
              <a:srgbClr val="FACC88"/>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1" name="Freeform 239"/>
            <p:cNvSpPr>
              <a:spLocks/>
            </p:cNvSpPr>
            <p:nvPr/>
          </p:nvSpPr>
          <p:spPr bwMode="auto">
            <a:xfrm>
              <a:off x="5424545" y="3229935"/>
              <a:ext cx="14635" cy="92985"/>
            </a:xfrm>
            <a:custGeom>
              <a:avLst/>
              <a:gdLst/>
              <a:ahLst/>
              <a:cxnLst>
                <a:cxn ang="0">
                  <a:pos x="4" y="23"/>
                </a:cxn>
                <a:cxn ang="0">
                  <a:pos x="4" y="23"/>
                </a:cxn>
                <a:cxn ang="0">
                  <a:pos x="2" y="23"/>
                </a:cxn>
                <a:cxn ang="0">
                  <a:pos x="2" y="23"/>
                </a:cxn>
                <a:cxn ang="0">
                  <a:pos x="0" y="5"/>
                </a:cxn>
                <a:cxn ang="0">
                  <a:pos x="0" y="1"/>
                </a:cxn>
                <a:cxn ang="0">
                  <a:pos x="1" y="0"/>
                </a:cxn>
                <a:cxn ang="0">
                  <a:pos x="2" y="13"/>
                </a:cxn>
                <a:cxn ang="0">
                  <a:pos x="4" y="23"/>
                </a:cxn>
              </a:cxnLst>
              <a:rect l="0" t="0" r="r" b="b"/>
              <a:pathLst>
                <a:path w="4" h="24">
                  <a:moveTo>
                    <a:pt x="4" y="23"/>
                  </a:moveTo>
                  <a:cubicBezTo>
                    <a:pt x="4" y="23"/>
                    <a:pt x="4" y="23"/>
                    <a:pt x="4" y="23"/>
                  </a:cubicBezTo>
                  <a:cubicBezTo>
                    <a:pt x="3" y="24"/>
                    <a:pt x="2" y="23"/>
                    <a:pt x="2" y="23"/>
                  </a:cubicBezTo>
                  <a:cubicBezTo>
                    <a:pt x="2" y="23"/>
                    <a:pt x="2" y="23"/>
                    <a:pt x="2" y="23"/>
                  </a:cubicBezTo>
                  <a:cubicBezTo>
                    <a:pt x="1" y="17"/>
                    <a:pt x="1" y="11"/>
                    <a:pt x="0" y="5"/>
                  </a:cubicBezTo>
                  <a:cubicBezTo>
                    <a:pt x="0" y="1"/>
                    <a:pt x="0" y="1"/>
                    <a:pt x="0" y="1"/>
                  </a:cubicBezTo>
                  <a:cubicBezTo>
                    <a:pt x="0" y="0"/>
                    <a:pt x="1" y="0"/>
                    <a:pt x="1" y="0"/>
                  </a:cubicBezTo>
                  <a:cubicBezTo>
                    <a:pt x="2" y="4"/>
                    <a:pt x="2" y="9"/>
                    <a:pt x="2" y="13"/>
                  </a:cubicBezTo>
                  <a:cubicBezTo>
                    <a:pt x="3" y="16"/>
                    <a:pt x="4" y="20"/>
                    <a:pt x="4" y="23"/>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2" name="Freeform 240"/>
            <p:cNvSpPr>
              <a:spLocks/>
            </p:cNvSpPr>
            <p:nvPr/>
          </p:nvSpPr>
          <p:spPr bwMode="auto">
            <a:xfrm>
              <a:off x="5361125" y="3210791"/>
              <a:ext cx="68298" cy="16409"/>
            </a:xfrm>
            <a:custGeom>
              <a:avLst/>
              <a:gdLst/>
              <a:ahLst/>
              <a:cxnLst>
                <a:cxn ang="0">
                  <a:pos x="20" y="4"/>
                </a:cxn>
                <a:cxn ang="0">
                  <a:pos x="14" y="4"/>
                </a:cxn>
                <a:cxn ang="0">
                  <a:pos x="11" y="3"/>
                </a:cxn>
                <a:cxn ang="0">
                  <a:pos x="2" y="1"/>
                </a:cxn>
                <a:cxn ang="0">
                  <a:pos x="0" y="0"/>
                </a:cxn>
                <a:cxn ang="0">
                  <a:pos x="2" y="0"/>
                </a:cxn>
                <a:cxn ang="0">
                  <a:pos x="9" y="2"/>
                </a:cxn>
                <a:cxn ang="0">
                  <a:pos x="20" y="4"/>
                </a:cxn>
              </a:cxnLst>
              <a:rect l="0" t="0" r="r" b="b"/>
              <a:pathLst>
                <a:path w="20" h="4">
                  <a:moveTo>
                    <a:pt x="20" y="4"/>
                  </a:moveTo>
                  <a:cubicBezTo>
                    <a:pt x="18" y="4"/>
                    <a:pt x="16" y="4"/>
                    <a:pt x="14" y="4"/>
                  </a:cubicBezTo>
                  <a:cubicBezTo>
                    <a:pt x="13" y="3"/>
                    <a:pt x="12" y="3"/>
                    <a:pt x="11" y="3"/>
                  </a:cubicBezTo>
                  <a:cubicBezTo>
                    <a:pt x="8" y="3"/>
                    <a:pt x="5" y="2"/>
                    <a:pt x="2" y="1"/>
                  </a:cubicBezTo>
                  <a:cubicBezTo>
                    <a:pt x="1" y="1"/>
                    <a:pt x="0" y="1"/>
                    <a:pt x="0" y="0"/>
                  </a:cubicBezTo>
                  <a:cubicBezTo>
                    <a:pt x="0" y="0"/>
                    <a:pt x="1" y="0"/>
                    <a:pt x="2" y="0"/>
                  </a:cubicBezTo>
                  <a:cubicBezTo>
                    <a:pt x="4" y="1"/>
                    <a:pt x="7" y="1"/>
                    <a:pt x="9" y="2"/>
                  </a:cubicBezTo>
                  <a:cubicBezTo>
                    <a:pt x="12" y="3"/>
                    <a:pt x="17" y="3"/>
                    <a:pt x="20" y="4"/>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3" name="Freeform 241"/>
            <p:cNvSpPr>
              <a:spLocks/>
            </p:cNvSpPr>
            <p:nvPr/>
          </p:nvSpPr>
          <p:spPr bwMode="auto">
            <a:xfrm>
              <a:off x="5419667" y="3229935"/>
              <a:ext cx="9757" cy="87516"/>
            </a:xfrm>
            <a:custGeom>
              <a:avLst/>
              <a:gdLst/>
              <a:ahLst/>
              <a:cxnLst>
                <a:cxn ang="0">
                  <a:pos x="3" y="23"/>
                </a:cxn>
                <a:cxn ang="0">
                  <a:pos x="1" y="23"/>
                </a:cxn>
                <a:cxn ang="0">
                  <a:pos x="0" y="16"/>
                </a:cxn>
                <a:cxn ang="0">
                  <a:pos x="0" y="5"/>
                </a:cxn>
                <a:cxn ang="0">
                  <a:pos x="0" y="0"/>
                </a:cxn>
                <a:cxn ang="0">
                  <a:pos x="1" y="0"/>
                </a:cxn>
                <a:cxn ang="0">
                  <a:pos x="3" y="20"/>
                </a:cxn>
                <a:cxn ang="0">
                  <a:pos x="3" y="23"/>
                </a:cxn>
              </a:cxnLst>
              <a:rect l="0" t="0" r="r" b="b"/>
              <a:pathLst>
                <a:path w="3" h="23">
                  <a:moveTo>
                    <a:pt x="3" y="23"/>
                  </a:moveTo>
                  <a:cubicBezTo>
                    <a:pt x="2" y="23"/>
                    <a:pt x="1" y="23"/>
                    <a:pt x="1" y="23"/>
                  </a:cubicBezTo>
                  <a:cubicBezTo>
                    <a:pt x="1" y="21"/>
                    <a:pt x="0" y="19"/>
                    <a:pt x="0" y="16"/>
                  </a:cubicBezTo>
                  <a:cubicBezTo>
                    <a:pt x="0" y="13"/>
                    <a:pt x="1" y="9"/>
                    <a:pt x="0" y="5"/>
                  </a:cubicBezTo>
                  <a:cubicBezTo>
                    <a:pt x="0" y="4"/>
                    <a:pt x="0" y="2"/>
                    <a:pt x="0" y="0"/>
                  </a:cubicBezTo>
                  <a:cubicBezTo>
                    <a:pt x="1" y="0"/>
                    <a:pt x="1" y="0"/>
                    <a:pt x="1" y="0"/>
                  </a:cubicBezTo>
                  <a:cubicBezTo>
                    <a:pt x="2" y="7"/>
                    <a:pt x="2" y="14"/>
                    <a:pt x="3" y="20"/>
                  </a:cubicBezTo>
                  <a:lnTo>
                    <a:pt x="3" y="23"/>
                  </a:ln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4" name="Freeform 242"/>
            <p:cNvSpPr>
              <a:spLocks/>
            </p:cNvSpPr>
            <p:nvPr/>
          </p:nvSpPr>
          <p:spPr bwMode="auto">
            <a:xfrm>
              <a:off x="5407471" y="3229935"/>
              <a:ext cx="12196" cy="87516"/>
            </a:xfrm>
            <a:custGeom>
              <a:avLst/>
              <a:gdLst/>
              <a:ahLst/>
              <a:cxnLst>
                <a:cxn ang="0">
                  <a:pos x="3" y="15"/>
                </a:cxn>
                <a:cxn ang="0">
                  <a:pos x="3" y="22"/>
                </a:cxn>
                <a:cxn ang="0">
                  <a:pos x="3" y="23"/>
                </a:cxn>
                <a:cxn ang="0">
                  <a:pos x="0" y="23"/>
                </a:cxn>
                <a:cxn ang="0">
                  <a:pos x="1" y="6"/>
                </a:cxn>
                <a:cxn ang="0">
                  <a:pos x="1" y="1"/>
                </a:cxn>
                <a:cxn ang="0">
                  <a:pos x="1" y="0"/>
                </a:cxn>
                <a:cxn ang="0">
                  <a:pos x="3" y="0"/>
                </a:cxn>
                <a:cxn ang="0">
                  <a:pos x="3" y="15"/>
                </a:cxn>
              </a:cxnLst>
              <a:rect l="0" t="0" r="r" b="b"/>
              <a:pathLst>
                <a:path w="3" h="23">
                  <a:moveTo>
                    <a:pt x="3" y="15"/>
                  </a:moveTo>
                  <a:cubicBezTo>
                    <a:pt x="3" y="17"/>
                    <a:pt x="3" y="20"/>
                    <a:pt x="3" y="22"/>
                  </a:cubicBezTo>
                  <a:cubicBezTo>
                    <a:pt x="3" y="22"/>
                    <a:pt x="3" y="23"/>
                    <a:pt x="3" y="23"/>
                  </a:cubicBezTo>
                  <a:cubicBezTo>
                    <a:pt x="2" y="23"/>
                    <a:pt x="1" y="23"/>
                    <a:pt x="0" y="23"/>
                  </a:cubicBezTo>
                  <a:cubicBezTo>
                    <a:pt x="0" y="17"/>
                    <a:pt x="1" y="12"/>
                    <a:pt x="1" y="6"/>
                  </a:cubicBezTo>
                  <a:cubicBezTo>
                    <a:pt x="1" y="4"/>
                    <a:pt x="1" y="2"/>
                    <a:pt x="1" y="1"/>
                  </a:cubicBezTo>
                  <a:cubicBezTo>
                    <a:pt x="1" y="0"/>
                    <a:pt x="1" y="0"/>
                    <a:pt x="1" y="0"/>
                  </a:cubicBezTo>
                  <a:cubicBezTo>
                    <a:pt x="2" y="0"/>
                    <a:pt x="2" y="0"/>
                    <a:pt x="3" y="0"/>
                  </a:cubicBezTo>
                  <a:cubicBezTo>
                    <a:pt x="3" y="5"/>
                    <a:pt x="3" y="10"/>
                    <a:pt x="3" y="15"/>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5" name="Freeform 243"/>
            <p:cNvSpPr>
              <a:spLocks/>
            </p:cNvSpPr>
            <p:nvPr/>
          </p:nvSpPr>
          <p:spPr bwMode="auto">
            <a:xfrm>
              <a:off x="5390396" y="3229935"/>
              <a:ext cx="21953" cy="87516"/>
            </a:xfrm>
            <a:custGeom>
              <a:avLst/>
              <a:gdLst/>
              <a:ahLst/>
              <a:cxnLst>
                <a:cxn ang="0">
                  <a:pos x="4" y="23"/>
                </a:cxn>
                <a:cxn ang="0">
                  <a:pos x="1" y="21"/>
                </a:cxn>
                <a:cxn ang="0">
                  <a:pos x="2" y="13"/>
                </a:cxn>
                <a:cxn ang="0">
                  <a:pos x="4" y="0"/>
                </a:cxn>
                <a:cxn ang="0">
                  <a:pos x="6" y="0"/>
                </a:cxn>
                <a:cxn ang="0">
                  <a:pos x="4" y="23"/>
                </a:cxn>
              </a:cxnLst>
              <a:rect l="0" t="0" r="r" b="b"/>
              <a:pathLst>
                <a:path w="6" h="23">
                  <a:moveTo>
                    <a:pt x="4" y="23"/>
                  </a:moveTo>
                  <a:cubicBezTo>
                    <a:pt x="3" y="22"/>
                    <a:pt x="0" y="23"/>
                    <a:pt x="1" y="21"/>
                  </a:cubicBezTo>
                  <a:cubicBezTo>
                    <a:pt x="2" y="18"/>
                    <a:pt x="2" y="16"/>
                    <a:pt x="2" y="13"/>
                  </a:cubicBezTo>
                  <a:cubicBezTo>
                    <a:pt x="3" y="9"/>
                    <a:pt x="4" y="4"/>
                    <a:pt x="4" y="0"/>
                  </a:cubicBezTo>
                  <a:cubicBezTo>
                    <a:pt x="5" y="0"/>
                    <a:pt x="5" y="0"/>
                    <a:pt x="6" y="0"/>
                  </a:cubicBezTo>
                  <a:cubicBezTo>
                    <a:pt x="5" y="8"/>
                    <a:pt x="5" y="15"/>
                    <a:pt x="4" y="23"/>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6" name="Freeform 244"/>
            <p:cNvSpPr>
              <a:spLocks/>
            </p:cNvSpPr>
            <p:nvPr/>
          </p:nvSpPr>
          <p:spPr bwMode="auto">
            <a:xfrm>
              <a:off x="5387957" y="3227200"/>
              <a:ext cx="17075" cy="87516"/>
            </a:xfrm>
            <a:custGeom>
              <a:avLst/>
              <a:gdLst/>
              <a:ahLst/>
              <a:cxnLst>
                <a:cxn ang="0">
                  <a:pos x="2" y="22"/>
                </a:cxn>
                <a:cxn ang="0">
                  <a:pos x="1" y="23"/>
                </a:cxn>
                <a:cxn ang="0">
                  <a:pos x="0" y="23"/>
                </a:cxn>
                <a:cxn ang="0">
                  <a:pos x="0" y="21"/>
                </a:cxn>
                <a:cxn ang="0">
                  <a:pos x="1" y="15"/>
                </a:cxn>
                <a:cxn ang="0">
                  <a:pos x="1" y="13"/>
                </a:cxn>
                <a:cxn ang="0">
                  <a:pos x="3" y="0"/>
                </a:cxn>
                <a:cxn ang="0">
                  <a:pos x="5" y="1"/>
                </a:cxn>
                <a:cxn ang="0">
                  <a:pos x="2" y="22"/>
                </a:cxn>
              </a:cxnLst>
              <a:rect l="0" t="0" r="r" b="b"/>
              <a:pathLst>
                <a:path w="5" h="23">
                  <a:moveTo>
                    <a:pt x="2" y="22"/>
                  </a:moveTo>
                  <a:cubicBezTo>
                    <a:pt x="1" y="23"/>
                    <a:pt x="2" y="23"/>
                    <a:pt x="1" y="23"/>
                  </a:cubicBezTo>
                  <a:cubicBezTo>
                    <a:pt x="1" y="23"/>
                    <a:pt x="0" y="23"/>
                    <a:pt x="0" y="23"/>
                  </a:cubicBezTo>
                  <a:cubicBezTo>
                    <a:pt x="0" y="22"/>
                    <a:pt x="0" y="21"/>
                    <a:pt x="0" y="21"/>
                  </a:cubicBezTo>
                  <a:cubicBezTo>
                    <a:pt x="0" y="19"/>
                    <a:pt x="1" y="17"/>
                    <a:pt x="1" y="15"/>
                  </a:cubicBezTo>
                  <a:cubicBezTo>
                    <a:pt x="1" y="15"/>
                    <a:pt x="1" y="14"/>
                    <a:pt x="1" y="13"/>
                  </a:cubicBezTo>
                  <a:cubicBezTo>
                    <a:pt x="2" y="9"/>
                    <a:pt x="2" y="5"/>
                    <a:pt x="3" y="0"/>
                  </a:cubicBezTo>
                  <a:cubicBezTo>
                    <a:pt x="4" y="0"/>
                    <a:pt x="4" y="0"/>
                    <a:pt x="5" y="1"/>
                  </a:cubicBezTo>
                  <a:cubicBezTo>
                    <a:pt x="4" y="8"/>
                    <a:pt x="2" y="15"/>
                    <a:pt x="2" y="22"/>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7" name="Freeform 245"/>
            <p:cNvSpPr>
              <a:spLocks/>
            </p:cNvSpPr>
            <p:nvPr/>
          </p:nvSpPr>
          <p:spPr bwMode="auto">
            <a:xfrm>
              <a:off x="5373321" y="3227200"/>
              <a:ext cx="21953" cy="87516"/>
            </a:xfrm>
            <a:custGeom>
              <a:avLst/>
              <a:gdLst/>
              <a:ahLst/>
              <a:cxnLst>
                <a:cxn ang="0">
                  <a:pos x="4" y="18"/>
                </a:cxn>
                <a:cxn ang="0">
                  <a:pos x="3" y="22"/>
                </a:cxn>
                <a:cxn ang="0">
                  <a:pos x="2" y="23"/>
                </a:cxn>
                <a:cxn ang="0">
                  <a:pos x="0" y="22"/>
                </a:cxn>
                <a:cxn ang="0">
                  <a:pos x="1" y="19"/>
                </a:cxn>
                <a:cxn ang="0">
                  <a:pos x="5" y="0"/>
                </a:cxn>
                <a:cxn ang="0">
                  <a:pos x="6" y="0"/>
                </a:cxn>
                <a:cxn ang="0">
                  <a:pos x="4" y="18"/>
                </a:cxn>
              </a:cxnLst>
              <a:rect l="0" t="0" r="r" b="b"/>
              <a:pathLst>
                <a:path w="6" h="23">
                  <a:moveTo>
                    <a:pt x="4" y="18"/>
                  </a:moveTo>
                  <a:cubicBezTo>
                    <a:pt x="3" y="19"/>
                    <a:pt x="3" y="20"/>
                    <a:pt x="3" y="22"/>
                  </a:cubicBezTo>
                  <a:cubicBezTo>
                    <a:pt x="3" y="22"/>
                    <a:pt x="3" y="23"/>
                    <a:pt x="2" y="23"/>
                  </a:cubicBezTo>
                  <a:cubicBezTo>
                    <a:pt x="1" y="22"/>
                    <a:pt x="1" y="22"/>
                    <a:pt x="0" y="22"/>
                  </a:cubicBezTo>
                  <a:cubicBezTo>
                    <a:pt x="0" y="21"/>
                    <a:pt x="1" y="20"/>
                    <a:pt x="1" y="19"/>
                  </a:cubicBezTo>
                  <a:cubicBezTo>
                    <a:pt x="2" y="13"/>
                    <a:pt x="4" y="6"/>
                    <a:pt x="5" y="0"/>
                  </a:cubicBezTo>
                  <a:cubicBezTo>
                    <a:pt x="6" y="0"/>
                    <a:pt x="6" y="0"/>
                    <a:pt x="6" y="0"/>
                  </a:cubicBezTo>
                  <a:cubicBezTo>
                    <a:pt x="5" y="6"/>
                    <a:pt x="5" y="12"/>
                    <a:pt x="4" y="18"/>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8" name="Freeform 246"/>
            <p:cNvSpPr>
              <a:spLocks/>
            </p:cNvSpPr>
            <p:nvPr/>
          </p:nvSpPr>
          <p:spPr bwMode="auto">
            <a:xfrm>
              <a:off x="5361125" y="3221730"/>
              <a:ext cx="26832" cy="90251"/>
            </a:xfrm>
            <a:custGeom>
              <a:avLst/>
              <a:gdLst/>
              <a:ahLst/>
              <a:cxnLst>
                <a:cxn ang="0">
                  <a:pos x="6" y="11"/>
                </a:cxn>
                <a:cxn ang="0">
                  <a:pos x="4" y="22"/>
                </a:cxn>
                <a:cxn ang="0">
                  <a:pos x="3" y="23"/>
                </a:cxn>
                <a:cxn ang="0">
                  <a:pos x="1" y="22"/>
                </a:cxn>
                <a:cxn ang="0">
                  <a:pos x="0" y="22"/>
                </a:cxn>
                <a:cxn ang="0">
                  <a:pos x="3" y="10"/>
                </a:cxn>
                <a:cxn ang="0">
                  <a:pos x="5" y="4"/>
                </a:cxn>
                <a:cxn ang="0">
                  <a:pos x="6" y="3"/>
                </a:cxn>
                <a:cxn ang="0">
                  <a:pos x="6" y="0"/>
                </a:cxn>
                <a:cxn ang="0">
                  <a:pos x="8" y="1"/>
                </a:cxn>
                <a:cxn ang="0">
                  <a:pos x="6" y="11"/>
                </a:cxn>
              </a:cxnLst>
              <a:rect l="0" t="0" r="r" b="b"/>
              <a:pathLst>
                <a:path w="8" h="23">
                  <a:moveTo>
                    <a:pt x="6" y="11"/>
                  </a:moveTo>
                  <a:cubicBezTo>
                    <a:pt x="5" y="14"/>
                    <a:pt x="4" y="18"/>
                    <a:pt x="4" y="22"/>
                  </a:cubicBezTo>
                  <a:cubicBezTo>
                    <a:pt x="3" y="22"/>
                    <a:pt x="4" y="23"/>
                    <a:pt x="3" y="23"/>
                  </a:cubicBezTo>
                  <a:cubicBezTo>
                    <a:pt x="2" y="23"/>
                    <a:pt x="1" y="23"/>
                    <a:pt x="1" y="22"/>
                  </a:cubicBezTo>
                  <a:cubicBezTo>
                    <a:pt x="0" y="22"/>
                    <a:pt x="0" y="22"/>
                    <a:pt x="0" y="22"/>
                  </a:cubicBezTo>
                  <a:cubicBezTo>
                    <a:pt x="1" y="18"/>
                    <a:pt x="2" y="14"/>
                    <a:pt x="3" y="10"/>
                  </a:cubicBezTo>
                  <a:cubicBezTo>
                    <a:pt x="4" y="8"/>
                    <a:pt x="5" y="6"/>
                    <a:pt x="5" y="4"/>
                  </a:cubicBezTo>
                  <a:cubicBezTo>
                    <a:pt x="5" y="4"/>
                    <a:pt x="5" y="3"/>
                    <a:pt x="6" y="3"/>
                  </a:cubicBezTo>
                  <a:cubicBezTo>
                    <a:pt x="6" y="0"/>
                    <a:pt x="6" y="0"/>
                    <a:pt x="6" y="0"/>
                  </a:cubicBezTo>
                  <a:cubicBezTo>
                    <a:pt x="7" y="0"/>
                    <a:pt x="8" y="0"/>
                    <a:pt x="8" y="1"/>
                  </a:cubicBezTo>
                  <a:cubicBezTo>
                    <a:pt x="8" y="4"/>
                    <a:pt x="7" y="8"/>
                    <a:pt x="6" y="11"/>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09" name="Freeform 247"/>
            <p:cNvSpPr>
              <a:spLocks/>
            </p:cNvSpPr>
            <p:nvPr/>
          </p:nvSpPr>
          <p:spPr bwMode="auto">
            <a:xfrm>
              <a:off x="5373321" y="3325655"/>
              <a:ext cx="14635" cy="366472"/>
            </a:xfrm>
            <a:custGeom>
              <a:avLst/>
              <a:gdLst/>
              <a:ahLst/>
              <a:cxnLst>
                <a:cxn ang="0">
                  <a:pos x="4" y="95"/>
                </a:cxn>
                <a:cxn ang="0">
                  <a:pos x="1" y="95"/>
                </a:cxn>
                <a:cxn ang="0">
                  <a:pos x="0" y="0"/>
                </a:cxn>
                <a:cxn ang="0">
                  <a:pos x="2" y="0"/>
                </a:cxn>
                <a:cxn ang="0">
                  <a:pos x="4" y="1"/>
                </a:cxn>
                <a:cxn ang="0">
                  <a:pos x="4" y="95"/>
                </a:cxn>
              </a:cxnLst>
              <a:rect l="0" t="0" r="r" b="b"/>
              <a:pathLst>
                <a:path w="4" h="96">
                  <a:moveTo>
                    <a:pt x="4" y="95"/>
                  </a:moveTo>
                  <a:cubicBezTo>
                    <a:pt x="3" y="95"/>
                    <a:pt x="2" y="96"/>
                    <a:pt x="1" y="95"/>
                  </a:cubicBezTo>
                  <a:cubicBezTo>
                    <a:pt x="0" y="93"/>
                    <a:pt x="0" y="2"/>
                    <a:pt x="0" y="0"/>
                  </a:cubicBezTo>
                  <a:cubicBezTo>
                    <a:pt x="1" y="0"/>
                    <a:pt x="1" y="0"/>
                    <a:pt x="2" y="0"/>
                  </a:cubicBezTo>
                  <a:cubicBezTo>
                    <a:pt x="4" y="1"/>
                    <a:pt x="4" y="1"/>
                    <a:pt x="4" y="1"/>
                  </a:cubicBezTo>
                  <a:cubicBezTo>
                    <a:pt x="4" y="2"/>
                    <a:pt x="4" y="94"/>
                    <a:pt x="4" y="95"/>
                  </a:cubicBezTo>
                  <a:close/>
                </a:path>
              </a:pathLst>
            </a:custGeom>
            <a:solidFill>
              <a:srgbClr val="E2C7B8"/>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10" name="Freeform 248"/>
            <p:cNvSpPr>
              <a:spLocks/>
            </p:cNvSpPr>
            <p:nvPr/>
          </p:nvSpPr>
          <p:spPr bwMode="auto">
            <a:xfrm>
              <a:off x="5344051" y="3218995"/>
              <a:ext cx="36588" cy="87516"/>
            </a:xfrm>
            <a:custGeom>
              <a:avLst/>
              <a:gdLst/>
              <a:ahLst/>
              <a:cxnLst>
                <a:cxn ang="0">
                  <a:pos x="9" y="6"/>
                </a:cxn>
                <a:cxn ang="0">
                  <a:pos x="5" y="20"/>
                </a:cxn>
                <a:cxn ang="0">
                  <a:pos x="4" y="22"/>
                </a:cxn>
                <a:cxn ang="0">
                  <a:pos x="4" y="23"/>
                </a:cxn>
                <a:cxn ang="0">
                  <a:pos x="1" y="22"/>
                </a:cxn>
                <a:cxn ang="0">
                  <a:pos x="1" y="21"/>
                </a:cxn>
                <a:cxn ang="0">
                  <a:pos x="3" y="15"/>
                </a:cxn>
                <a:cxn ang="0">
                  <a:pos x="8" y="1"/>
                </a:cxn>
                <a:cxn ang="0">
                  <a:pos x="11" y="1"/>
                </a:cxn>
                <a:cxn ang="0">
                  <a:pos x="9" y="6"/>
                </a:cxn>
              </a:cxnLst>
              <a:rect l="0" t="0" r="r" b="b"/>
              <a:pathLst>
                <a:path w="11" h="23">
                  <a:moveTo>
                    <a:pt x="9" y="6"/>
                  </a:moveTo>
                  <a:cubicBezTo>
                    <a:pt x="8" y="11"/>
                    <a:pt x="6" y="16"/>
                    <a:pt x="5" y="20"/>
                  </a:cubicBezTo>
                  <a:cubicBezTo>
                    <a:pt x="5" y="21"/>
                    <a:pt x="5" y="22"/>
                    <a:pt x="4" y="22"/>
                  </a:cubicBezTo>
                  <a:cubicBezTo>
                    <a:pt x="4" y="23"/>
                    <a:pt x="4" y="23"/>
                    <a:pt x="4" y="23"/>
                  </a:cubicBezTo>
                  <a:cubicBezTo>
                    <a:pt x="3" y="23"/>
                    <a:pt x="2" y="22"/>
                    <a:pt x="1" y="22"/>
                  </a:cubicBezTo>
                  <a:cubicBezTo>
                    <a:pt x="1" y="22"/>
                    <a:pt x="0" y="22"/>
                    <a:pt x="1" y="21"/>
                  </a:cubicBezTo>
                  <a:cubicBezTo>
                    <a:pt x="2" y="19"/>
                    <a:pt x="2" y="17"/>
                    <a:pt x="3" y="15"/>
                  </a:cubicBezTo>
                  <a:cubicBezTo>
                    <a:pt x="5" y="10"/>
                    <a:pt x="7" y="6"/>
                    <a:pt x="8" y="1"/>
                  </a:cubicBezTo>
                  <a:cubicBezTo>
                    <a:pt x="9" y="0"/>
                    <a:pt x="10" y="1"/>
                    <a:pt x="11" y="1"/>
                  </a:cubicBezTo>
                  <a:cubicBezTo>
                    <a:pt x="10" y="3"/>
                    <a:pt x="10" y="4"/>
                    <a:pt x="9" y="6"/>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11" name="Freeform 249"/>
            <p:cNvSpPr>
              <a:spLocks/>
            </p:cNvSpPr>
            <p:nvPr/>
          </p:nvSpPr>
          <p:spPr bwMode="auto">
            <a:xfrm>
              <a:off x="5336733" y="3218995"/>
              <a:ext cx="34149" cy="84781"/>
            </a:xfrm>
            <a:custGeom>
              <a:avLst/>
              <a:gdLst/>
              <a:ahLst/>
              <a:cxnLst>
                <a:cxn ang="0">
                  <a:pos x="8" y="5"/>
                </a:cxn>
                <a:cxn ang="0">
                  <a:pos x="4" y="16"/>
                </a:cxn>
                <a:cxn ang="0">
                  <a:pos x="3" y="18"/>
                </a:cxn>
                <a:cxn ang="0">
                  <a:pos x="2" y="21"/>
                </a:cxn>
                <a:cxn ang="0">
                  <a:pos x="0" y="21"/>
                </a:cxn>
                <a:cxn ang="0">
                  <a:pos x="0" y="20"/>
                </a:cxn>
                <a:cxn ang="0">
                  <a:pos x="0" y="19"/>
                </a:cxn>
                <a:cxn ang="0">
                  <a:pos x="2" y="15"/>
                </a:cxn>
                <a:cxn ang="0">
                  <a:pos x="6" y="5"/>
                </a:cxn>
                <a:cxn ang="0">
                  <a:pos x="8" y="0"/>
                </a:cxn>
                <a:cxn ang="0">
                  <a:pos x="10" y="0"/>
                </a:cxn>
                <a:cxn ang="0">
                  <a:pos x="8" y="5"/>
                </a:cxn>
              </a:cxnLst>
              <a:rect l="0" t="0" r="r" b="b"/>
              <a:pathLst>
                <a:path w="10" h="22">
                  <a:moveTo>
                    <a:pt x="8" y="5"/>
                  </a:moveTo>
                  <a:cubicBezTo>
                    <a:pt x="7" y="8"/>
                    <a:pt x="6" y="12"/>
                    <a:pt x="4" y="16"/>
                  </a:cubicBezTo>
                  <a:cubicBezTo>
                    <a:pt x="4" y="16"/>
                    <a:pt x="4" y="17"/>
                    <a:pt x="3" y="18"/>
                  </a:cubicBezTo>
                  <a:cubicBezTo>
                    <a:pt x="3" y="19"/>
                    <a:pt x="2" y="20"/>
                    <a:pt x="2" y="21"/>
                  </a:cubicBezTo>
                  <a:cubicBezTo>
                    <a:pt x="1" y="22"/>
                    <a:pt x="1" y="21"/>
                    <a:pt x="0" y="21"/>
                  </a:cubicBezTo>
                  <a:cubicBezTo>
                    <a:pt x="0" y="21"/>
                    <a:pt x="0" y="21"/>
                    <a:pt x="0" y="20"/>
                  </a:cubicBezTo>
                  <a:cubicBezTo>
                    <a:pt x="0" y="20"/>
                    <a:pt x="0" y="19"/>
                    <a:pt x="0" y="19"/>
                  </a:cubicBezTo>
                  <a:cubicBezTo>
                    <a:pt x="1" y="18"/>
                    <a:pt x="2" y="16"/>
                    <a:pt x="2" y="15"/>
                  </a:cubicBezTo>
                  <a:cubicBezTo>
                    <a:pt x="3" y="11"/>
                    <a:pt x="5" y="8"/>
                    <a:pt x="6" y="5"/>
                  </a:cubicBezTo>
                  <a:cubicBezTo>
                    <a:pt x="7" y="3"/>
                    <a:pt x="7" y="2"/>
                    <a:pt x="8" y="0"/>
                  </a:cubicBezTo>
                  <a:cubicBezTo>
                    <a:pt x="9" y="0"/>
                    <a:pt x="9" y="0"/>
                    <a:pt x="10" y="0"/>
                  </a:cubicBezTo>
                  <a:cubicBezTo>
                    <a:pt x="10" y="2"/>
                    <a:pt x="9" y="3"/>
                    <a:pt x="8" y="5"/>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12" name="Freeform 250"/>
            <p:cNvSpPr>
              <a:spLocks/>
            </p:cNvSpPr>
            <p:nvPr/>
          </p:nvSpPr>
          <p:spPr bwMode="auto">
            <a:xfrm>
              <a:off x="5322098" y="3218995"/>
              <a:ext cx="41467" cy="76576"/>
            </a:xfrm>
            <a:custGeom>
              <a:avLst/>
              <a:gdLst/>
              <a:ahLst/>
              <a:cxnLst>
                <a:cxn ang="0">
                  <a:pos x="9" y="8"/>
                </a:cxn>
                <a:cxn ang="0">
                  <a:pos x="5" y="15"/>
                </a:cxn>
                <a:cxn ang="0">
                  <a:pos x="3" y="20"/>
                </a:cxn>
                <a:cxn ang="0">
                  <a:pos x="1" y="19"/>
                </a:cxn>
                <a:cxn ang="0">
                  <a:pos x="2" y="16"/>
                </a:cxn>
                <a:cxn ang="0">
                  <a:pos x="4" y="13"/>
                </a:cxn>
                <a:cxn ang="0">
                  <a:pos x="5" y="10"/>
                </a:cxn>
                <a:cxn ang="0">
                  <a:pos x="8" y="4"/>
                </a:cxn>
                <a:cxn ang="0">
                  <a:pos x="11" y="0"/>
                </a:cxn>
                <a:cxn ang="0">
                  <a:pos x="12" y="0"/>
                </a:cxn>
                <a:cxn ang="0">
                  <a:pos x="9" y="8"/>
                </a:cxn>
              </a:cxnLst>
              <a:rect l="0" t="0" r="r" b="b"/>
              <a:pathLst>
                <a:path w="12" h="20">
                  <a:moveTo>
                    <a:pt x="9" y="8"/>
                  </a:moveTo>
                  <a:cubicBezTo>
                    <a:pt x="7" y="10"/>
                    <a:pt x="7" y="13"/>
                    <a:pt x="5" y="15"/>
                  </a:cubicBezTo>
                  <a:cubicBezTo>
                    <a:pt x="5" y="17"/>
                    <a:pt x="4" y="18"/>
                    <a:pt x="3" y="20"/>
                  </a:cubicBezTo>
                  <a:cubicBezTo>
                    <a:pt x="2" y="20"/>
                    <a:pt x="2" y="19"/>
                    <a:pt x="1" y="19"/>
                  </a:cubicBezTo>
                  <a:cubicBezTo>
                    <a:pt x="0" y="18"/>
                    <a:pt x="1" y="17"/>
                    <a:pt x="2" y="16"/>
                  </a:cubicBezTo>
                  <a:cubicBezTo>
                    <a:pt x="2" y="15"/>
                    <a:pt x="3" y="14"/>
                    <a:pt x="4" y="13"/>
                  </a:cubicBezTo>
                  <a:cubicBezTo>
                    <a:pt x="4" y="12"/>
                    <a:pt x="5" y="11"/>
                    <a:pt x="5" y="10"/>
                  </a:cubicBezTo>
                  <a:cubicBezTo>
                    <a:pt x="6" y="8"/>
                    <a:pt x="7" y="6"/>
                    <a:pt x="8" y="4"/>
                  </a:cubicBezTo>
                  <a:cubicBezTo>
                    <a:pt x="9" y="3"/>
                    <a:pt x="10" y="1"/>
                    <a:pt x="11" y="0"/>
                  </a:cubicBezTo>
                  <a:cubicBezTo>
                    <a:pt x="12" y="0"/>
                    <a:pt x="12" y="0"/>
                    <a:pt x="12" y="0"/>
                  </a:cubicBezTo>
                  <a:cubicBezTo>
                    <a:pt x="11" y="3"/>
                    <a:pt x="10" y="5"/>
                    <a:pt x="9" y="8"/>
                  </a:cubicBezTo>
                  <a:close/>
                </a:path>
              </a:pathLst>
            </a:custGeom>
            <a:solidFill>
              <a:srgbClr val="FDE7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13" name="Freeform 251"/>
            <p:cNvSpPr>
              <a:spLocks/>
            </p:cNvSpPr>
            <p:nvPr/>
          </p:nvSpPr>
          <p:spPr bwMode="auto">
            <a:xfrm>
              <a:off x="5351368" y="3325655"/>
              <a:ext cx="4878" cy="8205"/>
            </a:xfrm>
            <a:custGeom>
              <a:avLst/>
              <a:gdLst/>
              <a:ahLst/>
              <a:cxnLst>
                <a:cxn ang="0">
                  <a:pos x="2" y="2"/>
                </a:cxn>
                <a:cxn ang="0">
                  <a:pos x="0" y="2"/>
                </a:cxn>
                <a:cxn ang="0">
                  <a:pos x="0" y="1"/>
                </a:cxn>
                <a:cxn ang="0">
                  <a:pos x="1" y="0"/>
                </a:cxn>
                <a:cxn ang="0">
                  <a:pos x="2" y="1"/>
                </a:cxn>
                <a:cxn ang="0">
                  <a:pos x="2" y="2"/>
                </a:cxn>
              </a:cxnLst>
              <a:rect l="0" t="0" r="r" b="b"/>
              <a:pathLst>
                <a:path w="2" h="2">
                  <a:moveTo>
                    <a:pt x="2" y="2"/>
                  </a:moveTo>
                  <a:cubicBezTo>
                    <a:pt x="1" y="2"/>
                    <a:pt x="1" y="2"/>
                    <a:pt x="0" y="2"/>
                  </a:cubicBezTo>
                  <a:cubicBezTo>
                    <a:pt x="0" y="1"/>
                    <a:pt x="0" y="1"/>
                    <a:pt x="0" y="1"/>
                  </a:cubicBezTo>
                  <a:cubicBezTo>
                    <a:pt x="0" y="0"/>
                    <a:pt x="1" y="0"/>
                    <a:pt x="1" y="0"/>
                  </a:cubicBezTo>
                  <a:cubicBezTo>
                    <a:pt x="2" y="0"/>
                    <a:pt x="2" y="0"/>
                    <a:pt x="2" y="1"/>
                  </a:cubicBezTo>
                  <a:cubicBezTo>
                    <a:pt x="2" y="1"/>
                    <a:pt x="2" y="2"/>
                    <a:pt x="2" y="2"/>
                  </a:cubicBezTo>
                  <a:close/>
                </a:path>
              </a:pathLst>
            </a:custGeom>
            <a:solidFill>
              <a:srgbClr val="F19C9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14" name="Freeform 252"/>
            <p:cNvSpPr>
              <a:spLocks/>
            </p:cNvSpPr>
            <p:nvPr/>
          </p:nvSpPr>
          <p:spPr bwMode="auto">
            <a:xfrm>
              <a:off x="5351368" y="3689392"/>
              <a:ext cx="60981" cy="19144"/>
            </a:xfrm>
            <a:custGeom>
              <a:avLst/>
              <a:gdLst/>
              <a:ahLst/>
              <a:cxnLst>
                <a:cxn ang="0">
                  <a:pos x="13" y="1"/>
                </a:cxn>
                <a:cxn ang="0">
                  <a:pos x="18" y="3"/>
                </a:cxn>
                <a:cxn ang="0">
                  <a:pos x="14" y="4"/>
                </a:cxn>
                <a:cxn ang="0">
                  <a:pos x="8" y="5"/>
                </a:cxn>
                <a:cxn ang="0">
                  <a:pos x="4" y="4"/>
                </a:cxn>
                <a:cxn ang="0">
                  <a:pos x="0" y="4"/>
                </a:cxn>
                <a:cxn ang="0">
                  <a:pos x="5" y="1"/>
                </a:cxn>
                <a:cxn ang="0">
                  <a:pos x="8" y="1"/>
                </a:cxn>
                <a:cxn ang="0">
                  <a:pos x="13" y="1"/>
                </a:cxn>
              </a:cxnLst>
              <a:rect l="0" t="0" r="r" b="b"/>
              <a:pathLst>
                <a:path w="18" h="5">
                  <a:moveTo>
                    <a:pt x="13" y="1"/>
                  </a:moveTo>
                  <a:cubicBezTo>
                    <a:pt x="14" y="1"/>
                    <a:pt x="18" y="2"/>
                    <a:pt x="18" y="3"/>
                  </a:cubicBezTo>
                  <a:cubicBezTo>
                    <a:pt x="18" y="3"/>
                    <a:pt x="15" y="4"/>
                    <a:pt x="14" y="4"/>
                  </a:cubicBezTo>
                  <a:cubicBezTo>
                    <a:pt x="13" y="5"/>
                    <a:pt x="10" y="5"/>
                    <a:pt x="8" y="5"/>
                  </a:cubicBezTo>
                  <a:cubicBezTo>
                    <a:pt x="6" y="5"/>
                    <a:pt x="5" y="5"/>
                    <a:pt x="4" y="4"/>
                  </a:cubicBezTo>
                  <a:cubicBezTo>
                    <a:pt x="3" y="4"/>
                    <a:pt x="0" y="4"/>
                    <a:pt x="0" y="4"/>
                  </a:cubicBezTo>
                  <a:cubicBezTo>
                    <a:pt x="0" y="3"/>
                    <a:pt x="3" y="1"/>
                    <a:pt x="5" y="1"/>
                  </a:cubicBezTo>
                  <a:cubicBezTo>
                    <a:pt x="6" y="0"/>
                    <a:pt x="7" y="1"/>
                    <a:pt x="8" y="1"/>
                  </a:cubicBezTo>
                  <a:cubicBezTo>
                    <a:pt x="10" y="1"/>
                    <a:pt x="12" y="0"/>
                    <a:pt x="13" y="1"/>
                  </a:cubicBezTo>
                  <a:close/>
                </a:path>
              </a:pathLst>
            </a:custGeom>
            <a:solidFill>
              <a:srgbClr val="E2C7B8"/>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15" name="Rectangle 253"/>
            <p:cNvSpPr>
              <a:spLocks noChangeArrowheads="1"/>
            </p:cNvSpPr>
            <p:nvPr/>
          </p:nvSpPr>
          <p:spPr bwMode="auto">
            <a:xfrm>
              <a:off x="4617576" y="4419601"/>
              <a:ext cx="19514" cy="90251"/>
            </a:xfrm>
            <a:prstGeom prst="rect">
              <a:avLst/>
            </a:prstGeom>
            <a:solidFill>
              <a:srgbClr val="FFF798"/>
            </a:solid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17" name="Freeform 257"/>
            <p:cNvSpPr>
              <a:spLocks/>
            </p:cNvSpPr>
            <p:nvPr/>
          </p:nvSpPr>
          <p:spPr bwMode="auto">
            <a:xfrm>
              <a:off x="4854466" y="1968796"/>
              <a:ext cx="921933" cy="580372"/>
            </a:xfrm>
            <a:custGeom>
              <a:avLst/>
              <a:gdLst/>
              <a:ahLst/>
              <a:cxnLst>
                <a:cxn ang="0">
                  <a:pos x="9" y="0"/>
                </a:cxn>
                <a:cxn ang="0">
                  <a:pos x="0" y="21"/>
                </a:cxn>
                <a:cxn ang="0">
                  <a:pos x="592" y="328"/>
                </a:cxn>
                <a:cxn ang="0">
                  <a:pos x="595" y="306"/>
                </a:cxn>
                <a:cxn ang="0">
                  <a:pos x="9" y="0"/>
                </a:cxn>
              </a:cxnLst>
              <a:rect l="0" t="0" r="r" b="b"/>
              <a:pathLst>
                <a:path w="595" h="328">
                  <a:moveTo>
                    <a:pt x="9" y="0"/>
                  </a:moveTo>
                  <a:lnTo>
                    <a:pt x="0" y="21"/>
                  </a:lnTo>
                  <a:lnTo>
                    <a:pt x="592" y="328"/>
                  </a:lnTo>
                  <a:lnTo>
                    <a:pt x="595" y="306"/>
                  </a:lnTo>
                  <a:lnTo>
                    <a:pt x="9"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18" name="Freeform 281"/>
            <p:cNvSpPr>
              <a:spLocks/>
            </p:cNvSpPr>
            <p:nvPr/>
          </p:nvSpPr>
          <p:spPr bwMode="auto">
            <a:xfrm>
              <a:off x="4500078" y="1785926"/>
              <a:ext cx="241484" cy="103925"/>
            </a:xfrm>
            <a:custGeom>
              <a:avLst/>
              <a:gdLst/>
              <a:ahLst/>
              <a:cxnLst>
                <a:cxn ang="0">
                  <a:pos x="48" y="19"/>
                </a:cxn>
                <a:cxn ang="0">
                  <a:pos x="8" y="38"/>
                </a:cxn>
                <a:cxn ang="0">
                  <a:pos x="0" y="24"/>
                </a:cxn>
                <a:cxn ang="0">
                  <a:pos x="48" y="0"/>
                </a:cxn>
                <a:cxn ang="0">
                  <a:pos x="99" y="26"/>
                </a:cxn>
                <a:cxn ang="0">
                  <a:pos x="90" y="38"/>
                </a:cxn>
                <a:cxn ang="0">
                  <a:pos x="48" y="19"/>
                </a:cxn>
              </a:cxnLst>
              <a:rect l="0" t="0" r="r" b="b"/>
              <a:pathLst>
                <a:path w="99" h="38">
                  <a:moveTo>
                    <a:pt x="48" y="19"/>
                  </a:moveTo>
                  <a:lnTo>
                    <a:pt x="8" y="38"/>
                  </a:lnTo>
                  <a:lnTo>
                    <a:pt x="0" y="24"/>
                  </a:lnTo>
                  <a:lnTo>
                    <a:pt x="48" y="0"/>
                  </a:lnTo>
                  <a:lnTo>
                    <a:pt x="99" y="26"/>
                  </a:lnTo>
                  <a:lnTo>
                    <a:pt x="90" y="38"/>
                  </a:lnTo>
                  <a:lnTo>
                    <a:pt x="48" y="19"/>
                  </a:lnTo>
                  <a:close/>
                </a:path>
              </a:pathLst>
            </a:custGeom>
            <a:solidFill>
              <a:srgbClr val="EFEFF0"/>
            </a:solidFill>
            <a:ln w="4" cap="flat">
              <a:solidFill>
                <a:srgbClr val="898989"/>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19" name="Freeform 282"/>
            <p:cNvSpPr>
              <a:spLocks/>
            </p:cNvSpPr>
            <p:nvPr/>
          </p:nvSpPr>
          <p:spPr bwMode="auto">
            <a:xfrm>
              <a:off x="4756197" y="4922816"/>
              <a:ext cx="851291" cy="60167"/>
            </a:xfrm>
            <a:custGeom>
              <a:avLst/>
              <a:gdLst/>
              <a:ahLst/>
              <a:cxnLst>
                <a:cxn ang="0">
                  <a:pos x="6" y="0"/>
                </a:cxn>
                <a:cxn ang="0">
                  <a:pos x="349" y="0"/>
                </a:cxn>
                <a:cxn ang="0">
                  <a:pos x="349" y="22"/>
                </a:cxn>
                <a:cxn ang="0">
                  <a:pos x="0" y="22"/>
                </a:cxn>
                <a:cxn ang="0">
                  <a:pos x="6" y="0"/>
                </a:cxn>
              </a:cxnLst>
              <a:rect l="0" t="0" r="r" b="b"/>
              <a:pathLst>
                <a:path w="349" h="22">
                  <a:moveTo>
                    <a:pt x="6" y="0"/>
                  </a:moveTo>
                  <a:lnTo>
                    <a:pt x="349" y="0"/>
                  </a:lnTo>
                  <a:lnTo>
                    <a:pt x="349" y="22"/>
                  </a:lnTo>
                  <a:lnTo>
                    <a:pt x="0" y="22"/>
                  </a:lnTo>
                  <a:lnTo>
                    <a:pt x="6" y="0"/>
                  </a:lnTo>
                  <a:close/>
                </a:path>
              </a:pathLst>
            </a:custGeom>
            <a:solidFill>
              <a:srgbClr val="D3EDFB"/>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0" name="Freeform 283"/>
            <p:cNvSpPr>
              <a:spLocks/>
            </p:cNvSpPr>
            <p:nvPr/>
          </p:nvSpPr>
          <p:spPr bwMode="auto">
            <a:xfrm>
              <a:off x="4756197" y="4922816"/>
              <a:ext cx="851291" cy="60167"/>
            </a:xfrm>
            <a:custGeom>
              <a:avLst/>
              <a:gdLst/>
              <a:ahLst/>
              <a:cxnLst>
                <a:cxn ang="0">
                  <a:pos x="6" y="0"/>
                </a:cxn>
                <a:cxn ang="0">
                  <a:pos x="349" y="0"/>
                </a:cxn>
                <a:cxn ang="0">
                  <a:pos x="349" y="22"/>
                </a:cxn>
                <a:cxn ang="0">
                  <a:pos x="0" y="22"/>
                </a:cxn>
              </a:cxnLst>
              <a:rect l="0" t="0" r="r" b="b"/>
              <a:pathLst>
                <a:path w="349" h="22">
                  <a:moveTo>
                    <a:pt x="6" y="0"/>
                  </a:moveTo>
                  <a:lnTo>
                    <a:pt x="349" y="0"/>
                  </a:lnTo>
                  <a:lnTo>
                    <a:pt x="349" y="22"/>
                  </a:lnTo>
                  <a:lnTo>
                    <a:pt x="0" y="22"/>
                  </a:lnTo>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1" name="Freeform 284"/>
            <p:cNvSpPr>
              <a:spLocks/>
            </p:cNvSpPr>
            <p:nvPr/>
          </p:nvSpPr>
          <p:spPr bwMode="auto">
            <a:xfrm>
              <a:off x="4797664" y="4654799"/>
              <a:ext cx="273194" cy="317244"/>
            </a:xfrm>
            <a:custGeom>
              <a:avLst/>
              <a:gdLst/>
              <a:ahLst/>
              <a:cxnLst>
                <a:cxn ang="0">
                  <a:pos x="57" y="48"/>
                </a:cxn>
                <a:cxn ang="0">
                  <a:pos x="62" y="45"/>
                </a:cxn>
                <a:cxn ang="0">
                  <a:pos x="67" y="43"/>
                </a:cxn>
                <a:cxn ang="0">
                  <a:pos x="78" y="38"/>
                </a:cxn>
                <a:cxn ang="0">
                  <a:pos x="67" y="38"/>
                </a:cxn>
                <a:cxn ang="0">
                  <a:pos x="58" y="37"/>
                </a:cxn>
                <a:cxn ang="0">
                  <a:pos x="35" y="36"/>
                </a:cxn>
                <a:cxn ang="0">
                  <a:pos x="28" y="33"/>
                </a:cxn>
                <a:cxn ang="0">
                  <a:pos x="38" y="18"/>
                </a:cxn>
                <a:cxn ang="0">
                  <a:pos x="40" y="10"/>
                </a:cxn>
                <a:cxn ang="0">
                  <a:pos x="42" y="5"/>
                </a:cxn>
                <a:cxn ang="0">
                  <a:pos x="35" y="0"/>
                </a:cxn>
                <a:cxn ang="0">
                  <a:pos x="32" y="4"/>
                </a:cxn>
                <a:cxn ang="0">
                  <a:pos x="11" y="17"/>
                </a:cxn>
                <a:cxn ang="0">
                  <a:pos x="8" y="23"/>
                </a:cxn>
                <a:cxn ang="0">
                  <a:pos x="4" y="24"/>
                </a:cxn>
                <a:cxn ang="0">
                  <a:pos x="0" y="31"/>
                </a:cxn>
                <a:cxn ang="0">
                  <a:pos x="9" y="31"/>
                </a:cxn>
                <a:cxn ang="0">
                  <a:pos x="10" y="33"/>
                </a:cxn>
                <a:cxn ang="0">
                  <a:pos x="8" y="38"/>
                </a:cxn>
                <a:cxn ang="0">
                  <a:pos x="18" y="32"/>
                </a:cxn>
                <a:cxn ang="0">
                  <a:pos x="22" y="31"/>
                </a:cxn>
                <a:cxn ang="0">
                  <a:pos x="7" y="51"/>
                </a:cxn>
                <a:cxn ang="0">
                  <a:pos x="10" y="79"/>
                </a:cxn>
                <a:cxn ang="0">
                  <a:pos x="22" y="81"/>
                </a:cxn>
                <a:cxn ang="0">
                  <a:pos x="43" y="76"/>
                </a:cxn>
                <a:cxn ang="0">
                  <a:pos x="54" y="80"/>
                </a:cxn>
                <a:cxn ang="0">
                  <a:pos x="53" y="83"/>
                </a:cxn>
                <a:cxn ang="0">
                  <a:pos x="79" y="82"/>
                </a:cxn>
                <a:cxn ang="0">
                  <a:pos x="80" y="80"/>
                </a:cxn>
                <a:cxn ang="0">
                  <a:pos x="69" y="70"/>
                </a:cxn>
                <a:cxn ang="0">
                  <a:pos x="66" y="73"/>
                </a:cxn>
                <a:cxn ang="0">
                  <a:pos x="62" y="65"/>
                </a:cxn>
              </a:cxnLst>
              <a:rect l="0" t="0" r="r" b="b"/>
              <a:pathLst>
                <a:path w="80" h="83">
                  <a:moveTo>
                    <a:pt x="64" y="63"/>
                  </a:moveTo>
                  <a:cubicBezTo>
                    <a:pt x="59" y="52"/>
                    <a:pt x="57" y="48"/>
                    <a:pt x="57" y="48"/>
                  </a:cubicBezTo>
                  <a:cubicBezTo>
                    <a:pt x="56" y="46"/>
                    <a:pt x="61" y="47"/>
                    <a:pt x="61" y="46"/>
                  </a:cubicBezTo>
                  <a:cubicBezTo>
                    <a:pt x="62" y="46"/>
                    <a:pt x="61" y="45"/>
                    <a:pt x="62" y="45"/>
                  </a:cubicBezTo>
                  <a:cubicBezTo>
                    <a:pt x="66" y="46"/>
                    <a:pt x="69" y="45"/>
                    <a:pt x="68" y="45"/>
                  </a:cubicBezTo>
                  <a:cubicBezTo>
                    <a:pt x="67" y="43"/>
                    <a:pt x="69" y="44"/>
                    <a:pt x="67" y="43"/>
                  </a:cubicBezTo>
                  <a:cubicBezTo>
                    <a:pt x="67" y="42"/>
                    <a:pt x="78" y="42"/>
                    <a:pt x="78" y="42"/>
                  </a:cubicBezTo>
                  <a:cubicBezTo>
                    <a:pt x="78" y="41"/>
                    <a:pt x="79" y="39"/>
                    <a:pt x="78" y="38"/>
                  </a:cubicBezTo>
                  <a:cubicBezTo>
                    <a:pt x="78" y="38"/>
                    <a:pt x="78" y="38"/>
                    <a:pt x="78" y="38"/>
                  </a:cubicBezTo>
                  <a:cubicBezTo>
                    <a:pt x="75" y="37"/>
                    <a:pt x="71" y="38"/>
                    <a:pt x="67" y="38"/>
                  </a:cubicBezTo>
                  <a:cubicBezTo>
                    <a:pt x="67" y="38"/>
                    <a:pt x="67" y="37"/>
                    <a:pt x="66" y="37"/>
                  </a:cubicBezTo>
                  <a:cubicBezTo>
                    <a:pt x="63" y="36"/>
                    <a:pt x="61" y="38"/>
                    <a:pt x="58" y="37"/>
                  </a:cubicBezTo>
                  <a:cubicBezTo>
                    <a:pt x="52" y="36"/>
                    <a:pt x="47" y="37"/>
                    <a:pt x="41" y="36"/>
                  </a:cubicBezTo>
                  <a:cubicBezTo>
                    <a:pt x="40" y="36"/>
                    <a:pt x="37" y="36"/>
                    <a:pt x="35" y="36"/>
                  </a:cubicBezTo>
                  <a:cubicBezTo>
                    <a:pt x="33" y="36"/>
                    <a:pt x="31" y="35"/>
                    <a:pt x="28" y="36"/>
                  </a:cubicBezTo>
                  <a:cubicBezTo>
                    <a:pt x="29" y="35"/>
                    <a:pt x="27" y="34"/>
                    <a:pt x="28" y="33"/>
                  </a:cubicBezTo>
                  <a:cubicBezTo>
                    <a:pt x="34" y="33"/>
                    <a:pt x="40" y="32"/>
                    <a:pt x="43" y="26"/>
                  </a:cubicBezTo>
                  <a:cubicBezTo>
                    <a:pt x="44" y="22"/>
                    <a:pt x="39" y="22"/>
                    <a:pt x="38" y="18"/>
                  </a:cubicBezTo>
                  <a:cubicBezTo>
                    <a:pt x="38" y="15"/>
                    <a:pt x="39" y="12"/>
                    <a:pt x="37" y="9"/>
                  </a:cubicBezTo>
                  <a:cubicBezTo>
                    <a:pt x="38" y="9"/>
                    <a:pt x="39" y="10"/>
                    <a:pt x="40" y="10"/>
                  </a:cubicBezTo>
                  <a:cubicBezTo>
                    <a:pt x="40" y="9"/>
                    <a:pt x="39" y="7"/>
                    <a:pt x="39" y="7"/>
                  </a:cubicBezTo>
                  <a:cubicBezTo>
                    <a:pt x="39" y="6"/>
                    <a:pt x="42" y="6"/>
                    <a:pt x="42" y="5"/>
                  </a:cubicBezTo>
                  <a:cubicBezTo>
                    <a:pt x="40" y="4"/>
                    <a:pt x="37" y="3"/>
                    <a:pt x="35" y="4"/>
                  </a:cubicBezTo>
                  <a:cubicBezTo>
                    <a:pt x="35" y="3"/>
                    <a:pt x="36" y="1"/>
                    <a:pt x="35" y="0"/>
                  </a:cubicBezTo>
                  <a:cubicBezTo>
                    <a:pt x="34" y="0"/>
                    <a:pt x="34" y="0"/>
                    <a:pt x="34" y="0"/>
                  </a:cubicBezTo>
                  <a:cubicBezTo>
                    <a:pt x="33" y="1"/>
                    <a:pt x="34" y="4"/>
                    <a:pt x="32" y="4"/>
                  </a:cubicBezTo>
                  <a:cubicBezTo>
                    <a:pt x="29" y="3"/>
                    <a:pt x="25" y="2"/>
                    <a:pt x="22" y="3"/>
                  </a:cubicBezTo>
                  <a:cubicBezTo>
                    <a:pt x="16" y="5"/>
                    <a:pt x="12" y="11"/>
                    <a:pt x="11" y="17"/>
                  </a:cubicBezTo>
                  <a:cubicBezTo>
                    <a:pt x="11" y="21"/>
                    <a:pt x="11" y="21"/>
                    <a:pt x="11" y="21"/>
                  </a:cubicBezTo>
                  <a:cubicBezTo>
                    <a:pt x="10" y="22"/>
                    <a:pt x="8" y="21"/>
                    <a:pt x="8" y="23"/>
                  </a:cubicBezTo>
                  <a:cubicBezTo>
                    <a:pt x="7" y="24"/>
                    <a:pt x="7" y="24"/>
                    <a:pt x="7" y="24"/>
                  </a:cubicBezTo>
                  <a:cubicBezTo>
                    <a:pt x="6" y="24"/>
                    <a:pt x="5" y="23"/>
                    <a:pt x="4" y="24"/>
                  </a:cubicBezTo>
                  <a:cubicBezTo>
                    <a:pt x="3" y="25"/>
                    <a:pt x="5" y="28"/>
                    <a:pt x="2" y="28"/>
                  </a:cubicBezTo>
                  <a:cubicBezTo>
                    <a:pt x="1" y="29"/>
                    <a:pt x="0" y="30"/>
                    <a:pt x="0" y="31"/>
                  </a:cubicBezTo>
                  <a:cubicBezTo>
                    <a:pt x="2" y="33"/>
                    <a:pt x="3" y="30"/>
                    <a:pt x="5" y="30"/>
                  </a:cubicBezTo>
                  <a:cubicBezTo>
                    <a:pt x="6" y="30"/>
                    <a:pt x="7" y="32"/>
                    <a:pt x="9" y="31"/>
                  </a:cubicBezTo>
                  <a:cubicBezTo>
                    <a:pt x="9" y="30"/>
                    <a:pt x="10" y="30"/>
                    <a:pt x="10" y="29"/>
                  </a:cubicBezTo>
                  <a:cubicBezTo>
                    <a:pt x="10" y="30"/>
                    <a:pt x="10" y="32"/>
                    <a:pt x="10" y="33"/>
                  </a:cubicBezTo>
                  <a:cubicBezTo>
                    <a:pt x="9" y="33"/>
                    <a:pt x="8" y="35"/>
                    <a:pt x="7" y="36"/>
                  </a:cubicBezTo>
                  <a:cubicBezTo>
                    <a:pt x="7" y="37"/>
                    <a:pt x="7" y="38"/>
                    <a:pt x="8" y="38"/>
                  </a:cubicBezTo>
                  <a:cubicBezTo>
                    <a:pt x="10" y="38"/>
                    <a:pt x="12" y="33"/>
                    <a:pt x="14" y="35"/>
                  </a:cubicBezTo>
                  <a:cubicBezTo>
                    <a:pt x="16" y="34"/>
                    <a:pt x="16" y="31"/>
                    <a:pt x="18" y="32"/>
                  </a:cubicBezTo>
                  <a:cubicBezTo>
                    <a:pt x="19" y="32"/>
                    <a:pt x="19" y="31"/>
                    <a:pt x="20" y="30"/>
                  </a:cubicBezTo>
                  <a:cubicBezTo>
                    <a:pt x="20" y="31"/>
                    <a:pt x="21" y="31"/>
                    <a:pt x="22" y="31"/>
                  </a:cubicBezTo>
                  <a:cubicBezTo>
                    <a:pt x="20" y="34"/>
                    <a:pt x="17" y="35"/>
                    <a:pt x="15" y="37"/>
                  </a:cubicBezTo>
                  <a:cubicBezTo>
                    <a:pt x="11" y="40"/>
                    <a:pt x="9" y="46"/>
                    <a:pt x="7" y="51"/>
                  </a:cubicBezTo>
                  <a:cubicBezTo>
                    <a:pt x="6" y="54"/>
                    <a:pt x="5" y="61"/>
                    <a:pt x="4" y="64"/>
                  </a:cubicBezTo>
                  <a:cubicBezTo>
                    <a:pt x="4" y="70"/>
                    <a:pt x="8" y="77"/>
                    <a:pt x="10" y="79"/>
                  </a:cubicBezTo>
                  <a:cubicBezTo>
                    <a:pt x="10" y="79"/>
                    <a:pt x="12" y="78"/>
                    <a:pt x="14" y="78"/>
                  </a:cubicBezTo>
                  <a:cubicBezTo>
                    <a:pt x="14" y="78"/>
                    <a:pt x="18" y="81"/>
                    <a:pt x="22" y="81"/>
                  </a:cubicBezTo>
                  <a:cubicBezTo>
                    <a:pt x="27" y="81"/>
                    <a:pt x="32" y="81"/>
                    <a:pt x="37" y="80"/>
                  </a:cubicBezTo>
                  <a:cubicBezTo>
                    <a:pt x="40" y="81"/>
                    <a:pt x="42" y="76"/>
                    <a:pt x="43" y="76"/>
                  </a:cubicBezTo>
                  <a:cubicBezTo>
                    <a:pt x="45" y="77"/>
                    <a:pt x="49" y="76"/>
                    <a:pt x="52" y="75"/>
                  </a:cubicBezTo>
                  <a:cubicBezTo>
                    <a:pt x="52" y="76"/>
                    <a:pt x="53" y="79"/>
                    <a:pt x="54" y="80"/>
                  </a:cubicBezTo>
                  <a:cubicBezTo>
                    <a:pt x="53" y="81"/>
                    <a:pt x="52" y="80"/>
                    <a:pt x="52" y="81"/>
                  </a:cubicBezTo>
                  <a:cubicBezTo>
                    <a:pt x="52" y="82"/>
                    <a:pt x="52" y="83"/>
                    <a:pt x="53" y="83"/>
                  </a:cubicBezTo>
                  <a:cubicBezTo>
                    <a:pt x="54" y="83"/>
                    <a:pt x="55" y="82"/>
                    <a:pt x="57" y="83"/>
                  </a:cubicBezTo>
                  <a:cubicBezTo>
                    <a:pt x="64" y="83"/>
                    <a:pt x="72" y="82"/>
                    <a:pt x="79" y="82"/>
                  </a:cubicBezTo>
                  <a:cubicBezTo>
                    <a:pt x="80" y="82"/>
                    <a:pt x="80" y="81"/>
                    <a:pt x="80" y="80"/>
                  </a:cubicBezTo>
                  <a:cubicBezTo>
                    <a:pt x="80" y="80"/>
                    <a:pt x="80" y="80"/>
                    <a:pt x="80" y="80"/>
                  </a:cubicBezTo>
                  <a:cubicBezTo>
                    <a:pt x="79" y="74"/>
                    <a:pt x="77" y="73"/>
                    <a:pt x="77" y="73"/>
                  </a:cubicBezTo>
                  <a:cubicBezTo>
                    <a:pt x="76" y="71"/>
                    <a:pt x="73" y="69"/>
                    <a:pt x="69" y="70"/>
                  </a:cubicBezTo>
                  <a:cubicBezTo>
                    <a:pt x="67" y="71"/>
                    <a:pt x="67" y="71"/>
                    <a:pt x="67" y="71"/>
                  </a:cubicBezTo>
                  <a:cubicBezTo>
                    <a:pt x="66" y="73"/>
                    <a:pt x="66" y="73"/>
                    <a:pt x="66" y="73"/>
                  </a:cubicBezTo>
                  <a:cubicBezTo>
                    <a:pt x="63" y="69"/>
                    <a:pt x="63" y="69"/>
                    <a:pt x="63" y="69"/>
                  </a:cubicBezTo>
                  <a:cubicBezTo>
                    <a:pt x="62" y="65"/>
                    <a:pt x="62" y="65"/>
                    <a:pt x="62" y="65"/>
                  </a:cubicBezTo>
                  <a:cubicBezTo>
                    <a:pt x="62" y="64"/>
                    <a:pt x="64" y="65"/>
                    <a:pt x="64" y="63"/>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2" name="Freeform 285"/>
            <p:cNvSpPr>
              <a:spLocks/>
            </p:cNvSpPr>
            <p:nvPr/>
          </p:nvSpPr>
          <p:spPr bwMode="auto">
            <a:xfrm>
              <a:off x="4873280" y="4687618"/>
              <a:ext cx="68298" cy="92985"/>
            </a:xfrm>
            <a:custGeom>
              <a:avLst/>
              <a:gdLst/>
              <a:ahLst/>
              <a:cxnLst>
                <a:cxn ang="0">
                  <a:pos x="3" y="21"/>
                </a:cxn>
                <a:cxn ang="0">
                  <a:pos x="3" y="21"/>
                </a:cxn>
                <a:cxn ang="0">
                  <a:pos x="4" y="21"/>
                </a:cxn>
                <a:cxn ang="0">
                  <a:pos x="3" y="20"/>
                </a:cxn>
                <a:cxn ang="0">
                  <a:pos x="0" y="15"/>
                </a:cxn>
                <a:cxn ang="0">
                  <a:pos x="5" y="12"/>
                </a:cxn>
                <a:cxn ang="0">
                  <a:pos x="7" y="14"/>
                </a:cxn>
                <a:cxn ang="0">
                  <a:pos x="7" y="13"/>
                </a:cxn>
                <a:cxn ang="0">
                  <a:pos x="6" y="6"/>
                </a:cxn>
                <a:cxn ang="0">
                  <a:pos x="9" y="3"/>
                </a:cxn>
                <a:cxn ang="0">
                  <a:pos x="12" y="0"/>
                </a:cxn>
                <a:cxn ang="0">
                  <a:pos x="13" y="2"/>
                </a:cxn>
                <a:cxn ang="0">
                  <a:pos x="14" y="0"/>
                </a:cxn>
                <a:cxn ang="0">
                  <a:pos x="15" y="10"/>
                </a:cxn>
                <a:cxn ang="0">
                  <a:pos x="20" y="16"/>
                </a:cxn>
                <a:cxn ang="0">
                  <a:pos x="10" y="23"/>
                </a:cxn>
                <a:cxn ang="0">
                  <a:pos x="4" y="24"/>
                </a:cxn>
                <a:cxn ang="0">
                  <a:pos x="2" y="22"/>
                </a:cxn>
                <a:cxn ang="0">
                  <a:pos x="3" y="21"/>
                </a:cxn>
              </a:cxnLst>
              <a:rect l="0" t="0" r="r" b="b"/>
              <a:pathLst>
                <a:path w="20" h="24">
                  <a:moveTo>
                    <a:pt x="3" y="21"/>
                  </a:moveTo>
                  <a:cubicBezTo>
                    <a:pt x="3" y="21"/>
                    <a:pt x="3" y="21"/>
                    <a:pt x="3" y="21"/>
                  </a:cubicBezTo>
                  <a:cubicBezTo>
                    <a:pt x="3" y="21"/>
                    <a:pt x="4" y="22"/>
                    <a:pt x="4" y="21"/>
                  </a:cubicBezTo>
                  <a:cubicBezTo>
                    <a:pt x="4" y="20"/>
                    <a:pt x="3" y="20"/>
                    <a:pt x="3" y="20"/>
                  </a:cubicBezTo>
                  <a:cubicBezTo>
                    <a:pt x="1" y="19"/>
                    <a:pt x="0" y="17"/>
                    <a:pt x="0" y="15"/>
                  </a:cubicBezTo>
                  <a:cubicBezTo>
                    <a:pt x="1" y="13"/>
                    <a:pt x="3" y="12"/>
                    <a:pt x="5" y="12"/>
                  </a:cubicBezTo>
                  <a:cubicBezTo>
                    <a:pt x="6" y="12"/>
                    <a:pt x="6" y="13"/>
                    <a:pt x="7" y="14"/>
                  </a:cubicBezTo>
                  <a:cubicBezTo>
                    <a:pt x="7" y="13"/>
                    <a:pt x="7" y="13"/>
                    <a:pt x="7" y="13"/>
                  </a:cubicBezTo>
                  <a:cubicBezTo>
                    <a:pt x="8" y="11"/>
                    <a:pt x="6" y="8"/>
                    <a:pt x="6" y="6"/>
                  </a:cubicBezTo>
                  <a:cubicBezTo>
                    <a:pt x="9" y="3"/>
                    <a:pt x="9" y="3"/>
                    <a:pt x="9" y="3"/>
                  </a:cubicBezTo>
                  <a:cubicBezTo>
                    <a:pt x="10" y="2"/>
                    <a:pt x="11" y="1"/>
                    <a:pt x="12" y="0"/>
                  </a:cubicBezTo>
                  <a:cubicBezTo>
                    <a:pt x="12" y="1"/>
                    <a:pt x="12" y="2"/>
                    <a:pt x="13" y="2"/>
                  </a:cubicBezTo>
                  <a:cubicBezTo>
                    <a:pt x="14" y="1"/>
                    <a:pt x="14" y="1"/>
                    <a:pt x="14" y="0"/>
                  </a:cubicBezTo>
                  <a:cubicBezTo>
                    <a:pt x="17" y="2"/>
                    <a:pt x="15" y="6"/>
                    <a:pt x="15" y="10"/>
                  </a:cubicBezTo>
                  <a:cubicBezTo>
                    <a:pt x="16" y="12"/>
                    <a:pt x="20" y="13"/>
                    <a:pt x="20" y="16"/>
                  </a:cubicBezTo>
                  <a:cubicBezTo>
                    <a:pt x="18" y="21"/>
                    <a:pt x="14" y="22"/>
                    <a:pt x="10" y="23"/>
                  </a:cubicBezTo>
                  <a:cubicBezTo>
                    <a:pt x="8" y="23"/>
                    <a:pt x="6" y="22"/>
                    <a:pt x="4" y="24"/>
                  </a:cubicBezTo>
                  <a:cubicBezTo>
                    <a:pt x="4" y="23"/>
                    <a:pt x="3" y="23"/>
                    <a:pt x="2" y="22"/>
                  </a:cubicBezTo>
                  <a:cubicBezTo>
                    <a:pt x="2" y="22"/>
                    <a:pt x="2" y="21"/>
                    <a:pt x="3" y="21"/>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3" name="Freeform 286"/>
            <p:cNvSpPr>
              <a:spLocks/>
            </p:cNvSpPr>
            <p:nvPr/>
          </p:nvSpPr>
          <p:spPr bwMode="auto">
            <a:xfrm>
              <a:off x="4800103" y="4657534"/>
              <a:ext cx="134158" cy="114864"/>
            </a:xfrm>
            <a:custGeom>
              <a:avLst/>
              <a:gdLst/>
              <a:ahLst/>
              <a:cxnLst>
                <a:cxn ang="0">
                  <a:pos x="2" y="27"/>
                </a:cxn>
                <a:cxn ang="0">
                  <a:pos x="4" y="24"/>
                </a:cxn>
                <a:cxn ang="0">
                  <a:pos x="7" y="24"/>
                </a:cxn>
                <a:cxn ang="0">
                  <a:pos x="7" y="22"/>
                </a:cxn>
                <a:cxn ang="0">
                  <a:pos x="12" y="20"/>
                </a:cxn>
                <a:cxn ang="0">
                  <a:pos x="11" y="15"/>
                </a:cxn>
                <a:cxn ang="0">
                  <a:pos x="19" y="4"/>
                </a:cxn>
                <a:cxn ang="0">
                  <a:pos x="31" y="4"/>
                </a:cxn>
                <a:cxn ang="0">
                  <a:pos x="33" y="0"/>
                </a:cxn>
                <a:cxn ang="0">
                  <a:pos x="34" y="4"/>
                </a:cxn>
                <a:cxn ang="0">
                  <a:pos x="39" y="4"/>
                </a:cxn>
                <a:cxn ang="0">
                  <a:pos x="37" y="4"/>
                </a:cxn>
                <a:cxn ang="0">
                  <a:pos x="35" y="6"/>
                </a:cxn>
                <a:cxn ang="0">
                  <a:pos x="36" y="6"/>
                </a:cxn>
                <a:cxn ang="0">
                  <a:pos x="38" y="8"/>
                </a:cxn>
                <a:cxn ang="0">
                  <a:pos x="35" y="6"/>
                </a:cxn>
                <a:cxn ang="0">
                  <a:pos x="34" y="8"/>
                </a:cxn>
                <a:cxn ang="0">
                  <a:pos x="33" y="6"/>
                </a:cxn>
                <a:cxn ang="0">
                  <a:pos x="28" y="12"/>
                </a:cxn>
                <a:cxn ang="0">
                  <a:pos x="27" y="19"/>
                </a:cxn>
                <a:cxn ang="0">
                  <a:pos x="26" y="19"/>
                </a:cxn>
                <a:cxn ang="0">
                  <a:pos x="23" y="19"/>
                </a:cxn>
                <a:cxn ang="0">
                  <a:pos x="20" y="24"/>
                </a:cxn>
                <a:cxn ang="0">
                  <a:pos x="24" y="29"/>
                </a:cxn>
                <a:cxn ang="0">
                  <a:pos x="23" y="30"/>
                </a:cxn>
                <a:cxn ang="0">
                  <a:pos x="20" y="29"/>
                </a:cxn>
                <a:cxn ang="0">
                  <a:pos x="15" y="26"/>
                </a:cxn>
                <a:cxn ang="0">
                  <a:pos x="13" y="28"/>
                </a:cxn>
                <a:cxn ang="0">
                  <a:pos x="10" y="27"/>
                </a:cxn>
                <a:cxn ang="0">
                  <a:pos x="7" y="29"/>
                </a:cxn>
                <a:cxn ang="0">
                  <a:pos x="4" y="27"/>
                </a:cxn>
                <a:cxn ang="0">
                  <a:pos x="0" y="30"/>
                </a:cxn>
                <a:cxn ang="0">
                  <a:pos x="2" y="27"/>
                </a:cxn>
              </a:cxnLst>
              <a:rect l="0" t="0" r="r" b="b"/>
              <a:pathLst>
                <a:path w="39" h="30">
                  <a:moveTo>
                    <a:pt x="2" y="27"/>
                  </a:moveTo>
                  <a:cubicBezTo>
                    <a:pt x="5" y="28"/>
                    <a:pt x="3" y="25"/>
                    <a:pt x="4" y="24"/>
                  </a:cubicBezTo>
                  <a:cubicBezTo>
                    <a:pt x="5" y="24"/>
                    <a:pt x="6" y="24"/>
                    <a:pt x="7" y="24"/>
                  </a:cubicBezTo>
                  <a:cubicBezTo>
                    <a:pt x="8" y="24"/>
                    <a:pt x="7" y="23"/>
                    <a:pt x="7" y="22"/>
                  </a:cubicBezTo>
                  <a:cubicBezTo>
                    <a:pt x="8" y="20"/>
                    <a:pt x="11" y="23"/>
                    <a:pt x="12" y="20"/>
                  </a:cubicBezTo>
                  <a:cubicBezTo>
                    <a:pt x="10" y="19"/>
                    <a:pt x="11" y="17"/>
                    <a:pt x="11" y="15"/>
                  </a:cubicBezTo>
                  <a:cubicBezTo>
                    <a:pt x="12" y="11"/>
                    <a:pt x="14" y="6"/>
                    <a:pt x="19" y="4"/>
                  </a:cubicBezTo>
                  <a:cubicBezTo>
                    <a:pt x="22" y="2"/>
                    <a:pt x="27" y="2"/>
                    <a:pt x="31" y="4"/>
                  </a:cubicBezTo>
                  <a:cubicBezTo>
                    <a:pt x="33" y="4"/>
                    <a:pt x="32" y="1"/>
                    <a:pt x="33" y="0"/>
                  </a:cubicBezTo>
                  <a:cubicBezTo>
                    <a:pt x="34" y="2"/>
                    <a:pt x="33" y="3"/>
                    <a:pt x="34" y="4"/>
                  </a:cubicBezTo>
                  <a:cubicBezTo>
                    <a:pt x="35" y="3"/>
                    <a:pt x="38" y="3"/>
                    <a:pt x="39" y="4"/>
                  </a:cubicBezTo>
                  <a:cubicBezTo>
                    <a:pt x="38" y="4"/>
                    <a:pt x="38" y="5"/>
                    <a:pt x="37" y="4"/>
                  </a:cubicBezTo>
                  <a:cubicBezTo>
                    <a:pt x="36" y="5"/>
                    <a:pt x="35" y="5"/>
                    <a:pt x="35" y="6"/>
                  </a:cubicBezTo>
                  <a:cubicBezTo>
                    <a:pt x="35" y="6"/>
                    <a:pt x="36" y="6"/>
                    <a:pt x="36" y="6"/>
                  </a:cubicBezTo>
                  <a:cubicBezTo>
                    <a:pt x="37" y="6"/>
                    <a:pt x="38" y="7"/>
                    <a:pt x="38" y="8"/>
                  </a:cubicBezTo>
                  <a:cubicBezTo>
                    <a:pt x="37" y="7"/>
                    <a:pt x="36" y="6"/>
                    <a:pt x="35" y="6"/>
                  </a:cubicBezTo>
                  <a:cubicBezTo>
                    <a:pt x="34" y="6"/>
                    <a:pt x="35" y="7"/>
                    <a:pt x="34" y="8"/>
                  </a:cubicBezTo>
                  <a:cubicBezTo>
                    <a:pt x="33" y="7"/>
                    <a:pt x="34" y="6"/>
                    <a:pt x="33" y="6"/>
                  </a:cubicBezTo>
                  <a:cubicBezTo>
                    <a:pt x="31" y="8"/>
                    <a:pt x="30" y="10"/>
                    <a:pt x="28" y="12"/>
                  </a:cubicBezTo>
                  <a:cubicBezTo>
                    <a:pt x="25" y="14"/>
                    <a:pt x="28" y="17"/>
                    <a:pt x="27" y="19"/>
                  </a:cubicBezTo>
                  <a:cubicBezTo>
                    <a:pt x="27" y="19"/>
                    <a:pt x="26" y="19"/>
                    <a:pt x="26" y="19"/>
                  </a:cubicBezTo>
                  <a:cubicBezTo>
                    <a:pt x="25" y="18"/>
                    <a:pt x="24" y="19"/>
                    <a:pt x="23" y="19"/>
                  </a:cubicBezTo>
                  <a:cubicBezTo>
                    <a:pt x="21" y="21"/>
                    <a:pt x="20" y="22"/>
                    <a:pt x="20" y="24"/>
                  </a:cubicBezTo>
                  <a:cubicBezTo>
                    <a:pt x="21" y="26"/>
                    <a:pt x="21" y="29"/>
                    <a:pt x="24" y="29"/>
                  </a:cubicBezTo>
                  <a:cubicBezTo>
                    <a:pt x="23" y="29"/>
                    <a:pt x="23" y="30"/>
                    <a:pt x="23" y="30"/>
                  </a:cubicBezTo>
                  <a:cubicBezTo>
                    <a:pt x="22" y="30"/>
                    <a:pt x="21" y="29"/>
                    <a:pt x="20" y="29"/>
                  </a:cubicBezTo>
                  <a:cubicBezTo>
                    <a:pt x="19" y="28"/>
                    <a:pt x="17" y="27"/>
                    <a:pt x="15" y="26"/>
                  </a:cubicBezTo>
                  <a:cubicBezTo>
                    <a:pt x="13" y="28"/>
                    <a:pt x="13" y="28"/>
                    <a:pt x="13" y="28"/>
                  </a:cubicBezTo>
                  <a:cubicBezTo>
                    <a:pt x="12" y="29"/>
                    <a:pt x="11" y="28"/>
                    <a:pt x="10" y="27"/>
                  </a:cubicBezTo>
                  <a:cubicBezTo>
                    <a:pt x="9" y="26"/>
                    <a:pt x="8" y="28"/>
                    <a:pt x="7" y="29"/>
                  </a:cubicBezTo>
                  <a:cubicBezTo>
                    <a:pt x="6" y="29"/>
                    <a:pt x="5" y="28"/>
                    <a:pt x="4" y="27"/>
                  </a:cubicBezTo>
                  <a:cubicBezTo>
                    <a:pt x="3" y="28"/>
                    <a:pt x="2" y="29"/>
                    <a:pt x="0" y="30"/>
                  </a:cubicBezTo>
                  <a:cubicBezTo>
                    <a:pt x="0" y="29"/>
                    <a:pt x="1" y="28"/>
                    <a:pt x="2" y="27"/>
                  </a:cubicBezTo>
                  <a:close/>
                </a:path>
              </a:pathLst>
            </a:custGeom>
            <a:solidFill>
              <a:srgbClr val="9F7244"/>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4" name="Freeform 287"/>
            <p:cNvSpPr>
              <a:spLocks/>
            </p:cNvSpPr>
            <p:nvPr/>
          </p:nvSpPr>
          <p:spPr bwMode="auto">
            <a:xfrm>
              <a:off x="4992802" y="4922816"/>
              <a:ext cx="78055" cy="46493"/>
            </a:xfrm>
            <a:custGeom>
              <a:avLst/>
              <a:gdLst/>
              <a:ahLst/>
              <a:cxnLst>
                <a:cxn ang="0">
                  <a:pos x="18" y="2"/>
                </a:cxn>
                <a:cxn ang="0">
                  <a:pos x="12" y="1"/>
                </a:cxn>
                <a:cxn ang="0">
                  <a:pos x="8" y="7"/>
                </a:cxn>
                <a:cxn ang="0">
                  <a:pos x="9" y="10"/>
                </a:cxn>
                <a:cxn ang="0">
                  <a:pos x="8" y="10"/>
                </a:cxn>
                <a:cxn ang="0">
                  <a:pos x="0" y="11"/>
                </a:cxn>
                <a:cxn ang="0">
                  <a:pos x="1" y="12"/>
                </a:cxn>
                <a:cxn ang="0">
                  <a:pos x="22" y="11"/>
                </a:cxn>
                <a:cxn ang="0">
                  <a:pos x="18" y="2"/>
                </a:cxn>
              </a:cxnLst>
              <a:rect l="0" t="0" r="r" b="b"/>
              <a:pathLst>
                <a:path w="23" h="12">
                  <a:moveTo>
                    <a:pt x="18" y="2"/>
                  </a:moveTo>
                  <a:cubicBezTo>
                    <a:pt x="16" y="1"/>
                    <a:pt x="15" y="0"/>
                    <a:pt x="12" y="1"/>
                  </a:cubicBezTo>
                  <a:cubicBezTo>
                    <a:pt x="10" y="2"/>
                    <a:pt x="9" y="5"/>
                    <a:pt x="8" y="7"/>
                  </a:cubicBezTo>
                  <a:cubicBezTo>
                    <a:pt x="9" y="8"/>
                    <a:pt x="8" y="9"/>
                    <a:pt x="9" y="10"/>
                  </a:cubicBezTo>
                  <a:cubicBezTo>
                    <a:pt x="8" y="10"/>
                    <a:pt x="8" y="10"/>
                    <a:pt x="8" y="10"/>
                  </a:cubicBezTo>
                  <a:cubicBezTo>
                    <a:pt x="6" y="10"/>
                    <a:pt x="3" y="11"/>
                    <a:pt x="0" y="11"/>
                  </a:cubicBezTo>
                  <a:cubicBezTo>
                    <a:pt x="0" y="11"/>
                    <a:pt x="0" y="12"/>
                    <a:pt x="1" y="12"/>
                  </a:cubicBezTo>
                  <a:cubicBezTo>
                    <a:pt x="8" y="12"/>
                    <a:pt x="15" y="12"/>
                    <a:pt x="22" y="11"/>
                  </a:cubicBezTo>
                  <a:cubicBezTo>
                    <a:pt x="23" y="7"/>
                    <a:pt x="21" y="4"/>
                    <a:pt x="18" y="2"/>
                  </a:cubicBez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5" name="Freeform 288"/>
            <p:cNvSpPr>
              <a:spLocks/>
            </p:cNvSpPr>
            <p:nvPr/>
          </p:nvSpPr>
          <p:spPr bwMode="auto">
            <a:xfrm>
              <a:off x="5061100" y="4802482"/>
              <a:ext cx="2439" cy="8205"/>
            </a:xfrm>
            <a:custGeom>
              <a:avLst/>
              <a:gdLst/>
              <a:ahLst/>
              <a:cxnLst>
                <a:cxn ang="0">
                  <a:pos x="0" y="0"/>
                </a:cxn>
                <a:cxn ang="0">
                  <a:pos x="0" y="0"/>
                </a:cxn>
                <a:cxn ang="0">
                  <a:pos x="0" y="2"/>
                </a:cxn>
                <a:cxn ang="0">
                  <a:pos x="1" y="2"/>
                </a:cxn>
                <a:cxn ang="0">
                  <a:pos x="0" y="0"/>
                </a:cxn>
              </a:cxnLst>
              <a:rect l="0" t="0" r="r" b="b"/>
              <a:pathLst>
                <a:path w="1" h="2">
                  <a:moveTo>
                    <a:pt x="0" y="0"/>
                  </a:moveTo>
                  <a:cubicBezTo>
                    <a:pt x="0" y="0"/>
                    <a:pt x="0" y="0"/>
                    <a:pt x="0" y="0"/>
                  </a:cubicBezTo>
                  <a:cubicBezTo>
                    <a:pt x="0" y="2"/>
                    <a:pt x="0" y="2"/>
                    <a:pt x="0" y="2"/>
                  </a:cubicBezTo>
                  <a:cubicBezTo>
                    <a:pt x="0" y="2"/>
                    <a:pt x="1" y="2"/>
                    <a:pt x="1" y="2"/>
                  </a:cubicBezTo>
                  <a:cubicBezTo>
                    <a:pt x="1" y="1"/>
                    <a:pt x="1" y="0"/>
                    <a:pt x="0" y="0"/>
                  </a:cubicBez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6" name="Freeform 289"/>
            <p:cNvSpPr>
              <a:spLocks/>
            </p:cNvSpPr>
            <p:nvPr/>
          </p:nvSpPr>
          <p:spPr bwMode="auto">
            <a:xfrm>
              <a:off x="5012316" y="4799747"/>
              <a:ext cx="48785" cy="16409"/>
            </a:xfrm>
            <a:custGeom>
              <a:avLst/>
              <a:gdLst/>
              <a:ahLst/>
              <a:cxnLst>
                <a:cxn ang="0">
                  <a:pos x="13" y="1"/>
                </a:cxn>
                <a:cxn ang="0">
                  <a:pos x="1" y="2"/>
                </a:cxn>
                <a:cxn ang="0">
                  <a:pos x="1" y="4"/>
                </a:cxn>
                <a:cxn ang="0">
                  <a:pos x="13" y="3"/>
                </a:cxn>
                <a:cxn ang="0">
                  <a:pos x="13" y="1"/>
                </a:cxn>
              </a:cxnLst>
              <a:rect l="0" t="0" r="r" b="b"/>
              <a:pathLst>
                <a:path w="14" h="4">
                  <a:moveTo>
                    <a:pt x="13" y="1"/>
                  </a:moveTo>
                  <a:cubicBezTo>
                    <a:pt x="9" y="0"/>
                    <a:pt x="5" y="2"/>
                    <a:pt x="1" y="2"/>
                  </a:cubicBezTo>
                  <a:cubicBezTo>
                    <a:pt x="0" y="2"/>
                    <a:pt x="1" y="3"/>
                    <a:pt x="1" y="4"/>
                  </a:cubicBezTo>
                  <a:cubicBezTo>
                    <a:pt x="5" y="4"/>
                    <a:pt x="9" y="3"/>
                    <a:pt x="13" y="3"/>
                  </a:cubicBezTo>
                  <a:cubicBezTo>
                    <a:pt x="14" y="3"/>
                    <a:pt x="13" y="2"/>
                    <a:pt x="13" y="1"/>
                  </a:cubicBez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7" name="Freeform 290"/>
            <p:cNvSpPr>
              <a:spLocks/>
            </p:cNvSpPr>
            <p:nvPr/>
          </p:nvSpPr>
          <p:spPr bwMode="auto">
            <a:xfrm>
              <a:off x="5004998" y="4797012"/>
              <a:ext cx="21953" cy="32818"/>
            </a:xfrm>
            <a:custGeom>
              <a:avLst/>
              <a:gdLst/>
              <a:ahLst/>
              <a:cxnLst>
                <a:cxn ang="0">
                  <a:pos x="2" y="6"/>
                </a:cxn>
                <a:cxn ang="0">
                  <a:pos x="0" y="3"/>
                </a:cxn>
                <a:cxn ang="0">
                  <a:pos x="1" y="3"/>
                </a:cxn>
                <a:cxn ang="0">
                  <a:pos x="1" y="3"/>
                </a:cxn>
                <a:cxn ang="0">
                  <a:pos x="5" y="1"/>
                </a:cxn>
                <a:cxn ang="0">
                  <a:pos x="5" y="1"/>
                </a:cxn>
                <a:cxn ang="0">
                  <a:pos x="0" y="1"/>
                </a:cxn>
                <a:cxn ang="0">
                  <a:pos x="0" y="7"/>
                </a:cxn>
                <a:cxn ang="0">
                  <a:pos x="6" y="7"/>
                </a:cxn>
                <a:cxn ang="0">
                  <a:pos x="2" y="6"/>
                </a:cxn>
              </a:cxnLst>
              <a:rect l="0" t="0" r="r" b="b"/>
              <a:pathLst>
                <a:path w="6" h="9">
                  <a:moveTo>
                    <a:pt x="2" y="6"/>
                  </a:moveTo>
                  <a:cubicBezTo>
                    <a:pt x="2" y="5"/>
                    <a:pt x="1" y="4"/>
                    <a:pt x="0" y="3"/>
                  </a:cubicBezTo>
                  <a:cubicBezTo>
                    <a:pt x="0" y="3"/>
                    <a:pt x="1" y="3"/>
                    <a:pt x="1" y="3"/>
                  </a:cubicBezTo>
                  <a:cubicBezTo>
                    <a:pt x="1" y="3"/>
                    <a:pt x="1" y="3"/>
                    <a:pt x="1" y="3"/>
                  </a:cubicBezTo>
                  <a:cubicBezTo>
                    <a:pt x="1" y="1"/>
                    <a:pt x="4" y="2"/>
                    <a:pt x="5" y="1"/>
                  </a:cubicBezTo>
                  <a:cubicBezTo>
                    <a:pt x="5" y="1"/>
                    <a:pt x="5" y="1"/>
                    <a:pt x="5" y="1"/>
                  </a:cubicBezTo>
                  <a:cubicBezTo>
                    <a:pt x="3" y="1"/>
                    <a:pt x="2" y="0"/>
                    <a:pt x="0" y="1"/>
                  </a:cubicBezTo>
                  <a:cubicBezTo>
                    <a:pt x="0" y="3"/>
                    <a:pt x="0" y="6"/>
                    <a:pt x="0" y="7"/>
                  </a:cubicBezTo>
                  <a:cubicBezTo>
                    <a:pt x="2" y="8"/>
                    <a:pt x="4" y="9"/>
                    <a:pt x="6" y="7"/>
                  </a:cubicBezTo>
                  <a:cubicBezTo>
                    <a:pt x="6" y="6"/>
                    <a:pt x="4" y="7"/>
                    <a:pt x="2" y="6"/>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8" name="Freeform 291"/>
            <p:cNvSpPr>
              <a:spLocks/>
            </p:cNvSpPr>
            <p:nvPr/>
          </p:nvSpPr>
          <p:spPr bwMode="auto">
            <a:xfrm>
              <a:off x="4985484" y="4903672"/>
              <a:ext cx="34149" cy="51962"/>
            </a:xfrm>
            <a:custGeom>
              <a:avLst/>
              <a:gdLst/>
              <a:ahLst/>
              <a:cxnLst>
                <a:cxn ang="0">
                  <a:pos x="7" y="5"/>
                </a:cxn>
                <a:cxn ang="0">
                  <a:pos x="6" y="0"/>
                </a:cxn>
                <a:cxn ang="0">
                  <a:pos x="0" y="2"/>
                </a:cxn>
                <a:cxn ang="0">
                  <a:pos x="3" y="10"/>
                </a:cxn>
                <a:cxn ang="0">
                  <a:pos x="5" y="14"/>
                </a:cxn>
                <a:cxn ang="0">
                  <a:pos x="10" y="14"/>
                </a:cxn>
                <a:cxn ang="0">
                  <a:pos x="10" y="9"/>
                </a:cxn>
                <a:cxn ang="0">
                  <a:pos x="7" y="5"/>
                </a:cxn>
              </a:cxnLst>
              <a:rect l="0" t="0" r="r" b="b"/>
              <a:pathLst>
                <a:path w="10" h="14">
                  <a:moveTo>
                    <a:pt x="7" y="5"/>
                  </a:moveTo>
                  <a:cubicBezTo>
                    <a:pt x="7" y="4"/>
                    <a:pt x="6" y="2"/>
                    <a:pt x="6" y="0"/>
                  </a:cubicBezTo>
                  <a:cubicBezTo>
                    <a:pt x="4" y="1"/>
                    <a:pt x="2" y="2"/>
                    <a:pt x="0" y="2"/>
                  </a:cubicBezTo>
                  <a:cubicBezTo>
                    <a:pt x="0" y="5"/>
                    <a:pt x="2" y="8"/>
                    <a:pt x="3" y="10"/>
                  </a:cubicBezTo>
                  <a:cubicBezTo>
                    <a:pt x="3" y="12"/>
                    <a:pt x="4" y="13"/>
                    <a:pt x="5" y="14"/>
                  </a:cubicBezTo>
                  <a:cubicBezTo>
                    <a:pt x="10" y="14"/>
                    <a:pt x="10" y="14"/>
                    <a:pt x="10" y="14"/>
                  </a:cubicBezTo>
                  <a:cubicBezTo>
                    <a:pt x="9" y="12"/>
                    <a:pt x="10" y="11"/>
                    <a:pt x="10" y="9"/>
                  </a:cubicBezTo>
                  <a:cubicBezTo>
                    <a:pt x="9" y="8"/>
                    <a:pt x="9" y="6"/>
                    <a:pt x="7" y="5"/>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29" name="Freeform 292"/>
            <p:cNvSpPr>
              <a:spLocks/>
            </p:cNvSpPr>
            <p:nvPr/>
          </p:nvSpPr>
          <p:spPr bwMode="auto">
            <a:xfrm>
              <a:off x="4848887" y="4810687"/>
              <a:ext cx="163428" cy="153152"/>
            </a:xfrm>
            <a:custGeom>
              <a:avLst/>
              <a:gdLst/>
              <a:ahLst/>
              <a:cxnLst>
                <a:cxn ang="0">
                  <a:pos x="33" y="1"/>
                </a:cxn>
                <a:cxn ang="0">
                  <a:pos x="28" y="1"/>
                </a:cxn>
                <a:cxn ang="0">
                  <a:pos x="25" y="3"/>
                </a:cxn>
                <a:cxn ang="0">
                  <a:pos x="22" y="11"/>
                </a:cxn>
                <a:cxn ang="0">
                  <a:pos x="18" y="24"/>
                </a:cxn>
                <a:cxn ang="0">
                  <a:pos x="17" y="24"/>
                </a:cxn>
                <a:cxn ang="0">
                  <a:pos x="18" y="20"/>
                </a:cxn>
                <a:cxn ang="0">
                  <a:pos x="14" y="24"/>
                </a:cxn>
                <a:cxn ang="0">
                  <a:pos x="0" y="36"/>
                </a:cxn>
                <a:cxn ang="0">
                  <a:pos x="0" y="36"/>
                </a:cxn>
                <a:cxn ang="0">
                  <a:pos x="15" y="39"/>
                </a:cxn>
                <a:cxn ang="0">
                  <a:pos x="26" y="36"/>
                </a:cxn>
                <a:cxn ang="0">
                  <a:pos x="27" y="19"/>
                </a:cxn>
                <a:cxn ang="0">
                  <a:pos x="28" y="19"/>
                </a:cxn>
                <a:cxn ang="0">
                  <a:pos x="28" y="19"/>
                </a:cxn>
                <a:cxn ang="0">
                  <a:pos x="29" y="34"/>
                </a:cxn>
                <a:cxn ang="0">
                  <a:pos x="37" y="33"/>
                </a:cxn>
                <a:cxn ang="0">
                  <a:pos x="36" y="27"/>
                </a:cxn>
                <a:cxn ang="0">
                  <a:pos x="48" y="22"/>
                </a:cxn>
                <a:cxn ang="0">
                  <a:pos x="33" y="1"/>
                </a:cxn>
              </a:cxnLst>
              <a:rect l="0" t="0" r="r" b="b"/>
              <a:pathLst>
                <a:path w="48" h="40">
                  <a:moveTo>
                    <a:pt x="33" y="1"/>
                  </a:moveTo>
                  <a:cubicBezTo>
                    <a:pt x="31" y="0"/>
                    <a:pt x="30" y="1"/>
                    <a:pt x="28" y="1"/>
                  </a:cubicBezTo>
                  <a:cubicBezTo>
                    <a:pt x="26" y="1"/>
                    <a:pt x="26" y="2"/>
                    <a:pt x="25" y="3"/>
                  </a:cubicBezTo>
                  <a:cubicBezTo>
                    <a:pt x="24" y="5"/>
                    <a:pt x="21" y="8"/>
                    <a:pt x="22" y="11"/>
                  </a:cubicBezTo>
                  <a:cubicBezTo>
                    <a:pt x="21" y="15"/>
                    <a:pt x="18" y="19"/>
                    <a:pt x="18" y="24"/>
                  </a:cubicBezTo>
                  <a:cubicBezTo>
                    <a:pt x="18" y="24"/>
                    <a:pt x="18" y="25"/>
                    <a:pt x="17" y="24"/>
                  </a:cubicBezTo>
                  <a:cubicBezTo>
                    <a:pt x="17" y="23"/>
                    <a:pt x="18" y="22"/>
                    <a:pt x="18" y="20"/>
                  </a:cubicBezTo>
                  <a:cubicBezTo>
                    <a:pt x="15" y="19"/>
                    <a:pt x="16" y="23"/>
                    <a:pt x="14" y="24"/>
                  </a:cubicBezTo>
                  <a:cubicBezTo>
                    <a:pt x="11" y="29"/>
                    <a:pt x="6" y="34"/>
                    <a:pt x="0" y="36"/>
                  </a:cubicBezTo>
                  <a:cubicBezTo>
                    <a:pt x="0" y="36"/>
                    <a:pt x="0" y="36"/>
                    <a:pt x="0" y="36"/>
                  </a:cubicBezTo>
                  <a:cubicBezTo>
                    <a:pt x="4" y="40"/>
                    <a:pt x="10" y="38"/>
                    <a:pt x="15" y="39"/>
                  </a:cubicBezTo>
                  <a:cubicBezTo>
                    <a:pt x="19" y="39"/>
                    <a:pt x="24" y="40"/>
                    <a:pt x="26" y="36"/>
                  </a:cubicBezTo>
                  <a:cubicBezTo>
                    <a:pt x="29" y="31"/>
                    <a:pt x="28" y="24"/>
                    <a:pt x="27" y="19"/>
                  </a:cubicBezTo>
                  <a:cubicBezTo>
                    <a:pt x="28" y="19"/>
                    <a:pt x="28" y="18"/>
                    <a:pt x="28" y="19"/>
                  </a:cubicBezTo>
                  <a:cubicBezTo>
                    <a:pt x="28" y="19"/>
                    <a:pt x="28" y="19"/>
                    <a:pt x="28" y="19"/>
                  </a:cubicBezTo>
                  <a:cubicBezTo>
                    <a:pt x="29" y="24"/>
                    <a:pt x="29" y="30"/>
                    <a:pt x="29" y="34"/>
                  </a:cubicBezTo>
                  <a:cubicBezTo>
                    <a:pt x="32" y="34"/>
                    <a:pt x="34" y="33"/>
                    <a:pt x="37" y="33"/>
                  </a:cubicBezTo>
                  <a:cubicBezTo>
                    <a:pt x="37" y="31"/>
                    <a:pt x="35" y="29"/>
                    <a:pt x="36" y="27"/>
                  </a:cubicBezTo>
                  <a:cubicBezTo>
                    <a:pt x="40" y="25"/>
                    <a:pt x="44" y="24"/>
                    <a:pt x="48" y="22"/>
                  </a:cubicBezTo>
                  <a:cubicBezTo>
                    <a:pt x="44" y="14"/>
                    <a:pt x="42" y="4"/>
                    <a:pt x="33" y="1"/>
                  </a:cubicBezTo>
                  <a:close/>
                </a:path>
              </a:pathLst>
            </a:custGeom>
            <a:solidFill>
              <a:srgbClr val="FFE9A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0" name="Freeform 293"/>
            <p:cNvSpPr>
              <a:spLocks/>
            </p:cNvSpPr>
            <p:nvPr/>
          </p:nvSpPr>
          <p:spPr bwMode="auto">
            <a:xfrm>
              <a:off x="4995241" y="4799747"/>
              <a:ext cx="9757" cy="30084"/>
            </a:xfrm>
            <a:custGeom>
              <a:avLst/>
              <a:gdLst/>
              <a:ahLst/>
              <a:cxnLst>
                <a:cxn ang="0">
                  <a:pos x="2" y="0"/>
                </a:cxn>
                <a:cxn ang="0">
                  <a:pos x="1" y="0"/>
                </a:cxn>
                <a:cxn ang="0">
                  <a:pos x="0" y="8"/>
                </a:cxn>
                <a:cxn ang="0">
                  <a:pos x="2" y="7"/>
                </a:cxn>
                <a:cxn ang="0">
                  <a:pos x="2" y="0"/>
                </a:cxn>
              </a:cxnLst>
              <a:rect l="0" t="0" r="r" b="b"/>
              <a:pathLst>
                <a:path w="3" h="8">
                  <a:moveTo>
                    <a:pt x="2" y="0"/>
                  </a:moveTo>
                  <a:cubicBezTo>
                    <a:pt x="2" y="0"/>
                    <a:pt x="1" y="0"/>
                    <a:pt x="1" y="0"/>
                  </a:cubicBezTo>
                  <a:cubicBezTo>
                    <a:pt x="1" y="2"/>
                    <a:pt x="1" y="6"/>
                    <a:pt x="0" y="8"/>
                  </a:cubicBezTo>
                  <a:cubicBezTo>
                    <a:pt x="1" y="8"/>
                    <a:pt x="3" y="8"/>
                    <a:pt x="2" y="7"/>
                  </a:cubicBezTo>
                  <a:cubicBezTo>
                    <a:pt x="2" y="5"/>
                    <a:pt x="2" y="2"/>
                    <a:pt x="2" y="0"/>
                  </a:cubicBezTo>
                  <a:close/>
                </a:path>
              </a:pathLst>
            </a:custGeom>
            <a:solidFill>
              <a:srgbClr val="FFE9A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1" name="Freeform 294"/>
            <p:cNvSpPr>
              <a:spLocks/>
            </p:cNvSpPr>
            <p:nvPr/>
          </p:nvSpPr>
          <p:spPr bwMode="auto">
            <a:xfrm>
              <a:off x="4941578" y="4797012"/>
              <a:ext cx="56102" cy="38288"/>
            </a:xfrm>
            <a:custGeom>
              <a:avLst/>
              <a:gdLst/>
              <a:ahLst/>
              <a:cxnLst>
                <a:cxn ang="0">
                  <a:pos x="10" y="1"/>
                </a:cxn>
                <a:cxn ang="0">
                  <a:pos x="0" y="0"/>
                </a:cxn>
                <a:cxn ang="0">
                  <a:pos x="3" y="2"/>
                </a:cxn>
                <a:cxn ang="0">
                  <a:pos x="7" y="4"/>
                </a:cxn>
                <a:cxn ang="0">
                  <a:pos x="14" y="10"/>
                </a:cxn>
                <a:cxn ang="0">
                  <a:pos x="16" y="8"/>
                </a:cxn>
                <a:cxn ang="0">
                  <a:pos x="16" y="1"/>
                </a:cxn>
                <a:cxn ang="0">
                  <a:pos x="10" y="1"/>
                </a:cxn>
              </a:cxnLst>
              <a:rect l="0" t="0" r="r" b="b"/>
              <a:pathLst>
                <a:path w="17" h="10">
                  <a:moveTo>
                    <a:pt x="10" y="1"/>
                  </a:moveTo>
                  <a:cubicBezTo>
                    <a:pt x="7" y="0"/>
                    <a:pt x="4" y="1"/>
                    <a:pt x="0" y="0"/>
                  </a:cubicBezTo>
                  <a:cubicBezTo>
                    <a:pt x="0" y="0"/>
                    <a:pt x="2" y="1"/>
                    <a:pt x="3" y="2"/>
                  </a:cubicBezTo>
                  <a:cubicBezTo>
                    <a:pt x="4" y="3"/>
                    <a:pt x="6" y="3"/>
                    <a:pt x="7" y="4"/>
                  </a:cubicBezTo>
                  <a:cubicBezTo>
                    <a:pt x="10" y="5"/>
                    <a:pt x="12" y="8"/>
                    <a:pt x="14" y="10"/>
                  </a:cubicBezTo>
                  <a:cubicBezTo>
                    <a:pt x="15" y="10"/>
                    <a:pt x="15" y="9"/>
                    <a:pt x="16" y="8"/>
                  </a:cubicBezTo>
                  <a:cubicBezTo>
                    <a:pt x="16" y="5"/>
                    <a:pt x="17" y="3"/>
                    <a:pt x="16" y="1"/>
                  </a:cubicBezTo>
                  <a:lnTo>
                    <a:pt x="10" y="1"/>
                  </a:ln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2" name="Freeform 295"/>
            <p:cNvSpPr>
              <a:spLocks/>
            </p:cNvSpPr>
            <p:nvPr/>
          </p:nvSpPr>
          <p:spPr bwMode="auto">
            <a:xfrm>
              <a:off x="4975727" y="4914611"/>
              <a:ext cx="19514" cy="46493"/>
            </a:xfrm>
            <a:custGeom>
              <a:avLst/>
              <a:gdLst/>
              <a:ahLst/>
              <a:cxnLst>
                <a:cxn ang="0">
                  <a:pos x="1" y="0"/>
                </a:cxn>
                <a:cxn ang="0">
                  <a:pos x="0" y="1"/>
                </a:cxn>
                <a:cxn ang="0">
                  <a:pos x="1" y="6"/>
                </a:cxn>
                <a:cxn ang="0">
                  <a:pos x="2" y="10"/>
                </a:cxn>
                <a:cxn ang="0">
                  <a:pos x="3" y="12"/>
                </a:cxn>
                <a:cxn ang="0">
                  <a:pos x="6" y="12"/>
                </a:cxn>
                <a:cxn ang="0">
                  <a:pos x="1" y="0"/>
                </a:cxn>
              </a:cxnLst>
              <a:rect l="0" t="0" r="r" b="b"/>
              <a:pathLst>
                <a:path w="6" h="12">
                  <a:moveTo>
                    <a:pt x="1" y="0"/>
                  </a:moveTo>
                  <a:cubicBezTo>
                    <a:pt x="1" y="0"/>
                    <a:pt x="0" y="0"/>
                    <a:pt x="0" y="1"/>
                  </a:cubicBezTo>
                  <a:cubicBezTo>
                    <a:pt x="0" y="2"/>
                    <a:pt x="1" y="4"/>
                    <a:pt x="1" y="6"/>
                  </a:cubicBezTo>
                  <a:cubicBezTo>
                    <a:pt x="1" y="8"/>
                    <a:pt x="2" y="9"/>
                    <a:pt x="2" y="10"/>
                  </a:cubicBezTo>
                  <a:cubicBezTo>
                    <a:pt x="2" y="11"/>
                    <a:pt x="2" y="12"/>
                    <a:pt x="3" y="12"/>
                  </a:cubicBezTo>
                  <a:cubicBezTo>
                    <a:pt x="6" y="12"/>
                    <a:pt x="6" y="12"/>
                    <a:pt x="6" y="12"/>
                  </a:cubicBezTo>
                  <a:cubicBezTo>
                    <a:pt x="5" y="8"/>
                    <a:pt x="3" y="4"/>
                    <a:pt x="1" y="0"/>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3" name="Freeform 296"/>
            <p:cNvSpPr>
              <a:spLocks/>
            </p:cNvSpPr>
            <p:nvPr/>
          </p:nvSpPr>
          <p:spPr bwMode="auto">
            <a:xfrm>
              <a:off x="4978166" y="4963839"/>
              <a:ext cx="9757" cy="5470"/>
            </a:xfrm>
            <a:custGeom>
              <a:avLst/>
              <a:gdLst/>
              <a:ahLst/>
              <a:cxnLst>
                <a:cxn ang="0">
                  <a:pos x="3" y="0"/>
                </a:cxn>
                <a:cxn ang="0">
                  <a:pos x="0" y="0"/>
                </a:cxn>
                <a:cxn ang="0">
                  <a:pos x="0" y="1"/>
                </a:cxn>
                <a:cxn ang="0">
                  <a:pos x="3" y="0"/>
                </a:cxn>
              </a:cxnLst>
              <a:rect l="0" t="0" r="r" b="b"/>
              <a:pathLst>
                <a:path w="3" h="1">
                  <a:moveTo>
                    <a:pt x="3" y="0"/>
                  </a:moveTo>
                  <a:cubicBezTo>
                    <a:pt x="2" y="0"/>
                    <a:pt x="1" y="0"/>
                    <a:pt x="0" y="0"/>
                  </a:cubicBezTo>
                  <a:cubicBezTo>
                    <a:pt x="0" y="1"/>
                    <a:pt x="0" y="1"/>
                    <a:pt x="0" y="1"/>
                  </a:cubicBezTo>
                  <a:cubicBezTo>
                    <a:pt x="3" y="0"/>
                    <a:pt x="3" y="0"/>
                    <a:pt x="3" y="0"/>
                  </a:cubicBez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4" name="Freeform 297"/>
            <p:cNvSpPr>
              <a:spLocks/>
            </p:cNvSpPr>
            <p:nvPr/>
          </p:nvSpPr>
          <p:spPr bwMode="auto">
            <a:xfrm>
              <a:off x="4929382" y="4799747"/>
              <a:ext cx="21953" cy="10939"/>
            </a:xfrm>
            <a:custGeom>
              <a:avLst/>
              <a:gdLst/>
              <a:ahLst/>
              <a:cxnLst>
                <a:cxn ang="0">
                  <a:pos x="4" y="1"/>
                </a:cxn>
                <a:cxn ang="0">
                  <a:pos x="0" y="1"/>
                </a:cxn>
                <a:cxn ang="0">
                  <a:pos x="2" y="3"/>
                </a:cxn>
                <a:cxn ang="0">
                  <a:pos x="6" y="2"/>
                </a:cxn>
                <a:cxn ang="0">
                  <a:pos x="4" y="1"/>
                </a:cxn>
              </a:cxnLst>
              <a:rect l="0" t="0" r="r" b="b"/>
              <a:pathLst>
                <a:path w="6" h="3">
                  <a:moveTo>
                    <a:pt x="4" y="1"/>
                  </a:moveTo>
                  <a:cubicBezTo>
                    <a:pt x="3" y="1"/>
                    <a:pt x="2" y="0"/>
                    <a:pt x="0" y="1"/>
                  </a:cubicBezTo>
                  <a:cubicBezTo>
                    <a:pt x="2" y="3"/>
                    <a:pt x="2" y="3"/>
                    <a:pt x="2" y="3"/>
                  </a:cubicBezTo>
                  <a:cubicBezTo>
                    <a:pt x="3" y="3"/>
                    <a:pt x="5" y="3"/>
                    <a:pt x="6" y="2"/>
                  </a:cubicBezTo>
                  <a:cubicBezTo>
                    <a:pt x="6" y="1"/>
                    <a:pt x="5" y="1"/>
                    <a:pt x="4" y="1"/>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5" name="Freeform 298"/>
            <p:cNvSpPr>
              <a:spLocks/>
            </p:cNvSpPr>
            <p:nvPr/>
          </p:nvSpPr>
          <p:spPr bwMode="auto">
            <a:xfrm>
              <a:off x="4919625" y="4799747"/>
              <a:ext cx="14635" cy="19144"/>
            </a:xfrm>
            <a:custGeom>
              <a:avLst/>
              <a:gdLst/>
              <a:ahLst/>
              <a:cxnLst>
                <a:cxn ang="0">
                  <a:pos x="2" y="0"/>
                </a:cxn>
                <a:cxn ang="0">
                  <a:pos x="0" y="1"/>
                </a:cxn>
                <a:cxn ang="0">
                  <a:pos x="3" y="5"/>
                </a:cxn>
                <a:cxn ang="0">
                  <a:pos x="2" y="0"/>
                </a:cxn>
              </a:cxnLst>
              <a:rect l="0" t="0" r="r" b="b"/>
              <a:pathLst>
                <a:path w="4" h="5">
                  <a:moveTo>
                    <a:pt x="2" y="0"/>
                  </a:moveTo>
                  <a:cubicBezTo>
                    <a:pt x="1" y="1"/>
                    <a:pt x="0" y="1"/>
                    <a:pt x="0" y="1"/>
                  </a:cubicBezTo>
                  <a:cubicBezTo>
                    <a:pt x="1" y="3"/>
                    <a:pt x="2" y="4"/>
                    <a:pt x="3" y="5"/>
                  </a:cubicBezTo>
                  <a:cubicBezTo>
                    <a:pt x="4" y="3"/>
                    <a:pt x="2" y="2"/>
                    <a:pt x="2" y="0"/>
                  </a:cubicBezTo>
                  <a:close/>
                </a:path>
              </a:pathLst>
            </a:custGeom>
            <a:solidFill>
              <a:srgbClr val="FFE9A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6" name="Freeform 299"/>
            <p:cNvSpPr>
              <a:spLocks/>
            </p:cNvSpPr>
            <p:nvPr/>
          </p:nvSpPr>
          <p:spPr bwMode="auto">
            <a:xfrm>
              <a:off x="4926943" y="4797012"/>
              <a:ext cx="2439" cy="2735"/>
            </a:xfrm>
            <a:custGeom>
              <a:avLst/>
              <a:gdLst/>
              <a:ahLst/>
              <a:cxnLst>
                <a:cxn ang="0">
                  <a:pos x="0" y="0"/>
                </a:cxn>
                <a:cxn ang="0">
                  <a:pos x="1" y="0"/>
                </a:cxn>
                <a:cxn ang="0">
                  <a:pos x="0" y="0"/>
                </a:cxn>
              </a:cxnLst>
              <a:rect l="0" t="0" r="r" b="b"/>
              <a:pathLst>
                <a:path w="1" h="1">
                  <a:moveTo>
                    <a:pt x="0" y="0"/>
                  </a:moveTo>
                  <a:cubicBezTo>
                    <a:pt x="0" y="1"/>
                    <a:pt x="1" y="1"/>
                    <a:pt x="1" y="0"/>
                  </a:cubicBezTo>
                  <a:cubicBezTo>
                    <a:pt x="1" y="0"/>
                    <a:pt x="0" y="0"/>
                    <a:pt x="0" y="0"/>
                  </a:cubicBez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7" name="Freeform 300"/>
            <p:cNvSpPr>
              <a:spLocks/>
            </p:cNvSpPr>
            <p:nvPr/>
          </p:nvSpPr>
          <p:spPr bwMode="auto">
            <a:xfrm>
              <a:off x="4814738" y="4777868"/>
              <a:ext cx="114644" cy="175031"/>
            </a:xfrm>
            <a:custGeom>
              <a:avLst/>
              <a:gdLst/>
              <a:ahLst/>
              <a:cxnLst>
                <a:cxn ang="0">
                  <a:pos x="29" y="8"/>
                </a:cxn>
                <a:cxn ang="0">
                  <a:pos x="25" y="12"/>
                </a:cxn>
                <a:cxn ang="0">
                  <a:pos x="25" y="16"/>
                </a:cxn>
                <a:cxn ang="0">
                  <a:pos x="24" y="14"/>
                </a:cxn>
                <a:cxn ang="0">
                  <a:pos x="23" y="22"/>
                </a:cxn>
                <a:cxn ang="0">
                  <a:pos x="23" y="22"/>
                </a:cxn>
                <a:cxn ang="0">
                  <a:pos x="23" y="16"/>
                </a:cxn>
                <a:cxn ang="0">
                  <a:pos x="22" y="10"/>
                </a:cxn>
                <a:cxn ang="0">
                  <a:pos x="18" y="7"/>
                </a:cxn>
                <a:cxn ang="0">
                  <a:pos x="13" y="18"/>
                </a:cxn>
                <a:cxn ang="0">
                  <a:pos x="23" y="32"/>
                </a:cxn>
                <a:cxn ang="0">
                  <a:pos x="22" y="33"/>
                </a:cxn>
                <a:cxn ang="0">
                  <a:pos x="15" y="26"/>
                </a:cxn>
                <a:cxn ang="0">
                  <a:pos x="13" y="13"/>
                </a:cxn>
                <a:cxn ang="0">
                  <a:pos x="18" y="6"/>
                </a:cxn>
                <a:cxn ang="0">
                  <a:pos x="22" y="8"/>
                </a:cxn>
                <a:cxn ang="0">
                  <a:pos x="22" y="3"/>
                </a:cxn>
                <a:cxn ang="0">
                  <a:pos x="18" y="0"/>
                </a:cxn>
                <a:cxn ang="0">
                  <a:pos x="12" y="5"/>
                </a:cxn>
                <a:cxn ang="0">
                  <a:pos x="0" y="34"/>
                </a:cxn>
                <a:cxn ang="0">
                  <a:pos x="5" y="46"/>
                </a:cxn>
                <a:cxn ang="0">
                  <a:pos x="25" y="31"/>
                </a:cxn>
                <a:cxn ang="0">
                  <a:pos x="26" y="28"/>
                </a:cxn>
                <a:cxn ang="0">
                  <a:pos x="28" y="28"/>
                </a:cxn>
                <a:cxn ang="0">
                  <a:pos x="34" y="12"/>
                </a:cxn>
                <a:cxn ang="0">
                  <a:pos x="29" y="8"/>
                </a:cxn>
              </a:cxnLst>
              <a:rect l="0" t="0" r="r" b="b"/>
              <a:pathLst>
                <a:path w="34" h="46">
                  <a:moveTo>
                    <a:pt x="29" y="8"/>
                  </a:moveTo>
                  <a:cubicBezTo>
                    <a:pt x="27" y="8"/>
                    <a:pt x="26" y="11"/>
                    <a:pt x="25" y="12"/>
                  </a:cubicBezTo>
                  <a:cubicBezTo>
                    <a:pt x="25" y="14"/>
                    <a:pt x="26" y="15"/>
                    <a:pt x="25" y="16"/>
                  </a:cubicBezTo>
                  <a:cubicBezTo>
                    <a:pt x="25" y="16"/>
                    <a:pt x="25" y="15"/>
                    <a:pt x="24" y="14"/>
                  </a:cubicBezTo>
                  <a:cubicBezTo>
                    <a:pt x="24" y="17"/>
                    <a:pt x="23" y="19"/>
                    <a:pt x="23" y="22"/>
                  </a:cubicBezTo>
                  <a:cubicBezTo>
                    <a:pt x="23" y="22"/>
                    <a:pt x="23" y="22"/>
                    <a:pt x="23" y="22"/>
                  </a:cubicBezTo>
                  <a:cubicBezTo>
                    <a:pt x="22" y="20"/>
                    <a:pt x="23" y="18"/>
                    <a:pt x="23" y="16"/>
                  </a:cubicBezTo>
                  <a:cubicBezTo>
                    <a:pt x="24" y="14"/>
                    <a:pt x="24" y="11"/>
                    <a:pt x="22" y="10"/>
                  </a:cubicBezTo>
                  <a:cubicBezTo>
                    <a:pt x="21" y="8"/>
                    <a:pt x="19" y="7"/>
                    <a:pt x="18" y="7"/>
                  </a:cubicBezTo>
                  <a:cubicBezTo>
                    <a:pt x="15" y="10"/>
                    <a:pt x="13" y="14"/>
                    <a:pt x="13" y="18"/>
                  </a:cubicBezTo>
                  <a:cubicBezTo>
                    <a:pt x="14" y="24"/>
                    <a:pt x="17" y="29"/>
                    <a:pt x="23" y="32"/>
                  </a:cubicBezTo>
                  <a:cubicBezTo>
                    <a:pt x="23" y="33"/>
                    <a:pt x="23" y="33"/>
                    <a:pt x="22" y="33"/>
                  </a:cubicBezTo>
                  <a:cubicBezTo>
                    <a:pt x="19" y="31"/>
                    <a:pt x="17" y="29"/>
                    <a:pt x="15" y="26"/>
                  </a:cubicBezTo>
                  <a:cubicBezTo>
                    <a:pt x="13" y="22"/>
                    <a:pt x="10" y="18"/>
                    <a:pt x="13" y="13"/>
                  </a:cubicBezTo>
                  <a:cubicBezTo>
                    <a:pt x="14" y="10"/>
                    <a:pt x="15" y="7"/>
                    <a:pt x="18" y="6"/>
                  </a:cubicBezTo>
                  <a:cubicBezTo>
                    <a:pt x="20" y="6"/>
                    <a:pt x="21" y="7"/>
                    <a:pt x="22" y="8"/>
                  </a:cubicBezTo>
                  <a:cubicBezTo>
                    <a:pt x="22" y="7"/>
                    <a:pt x="21" y="5"/>
                    <a:pt x="22" y="3"/>
                  </a:cubicBezTo>
                  <a:cubicBezTo>
                    <a:pt x="21" y="2"/>
                    <a:pt x="19" y="0"/>
                    <a:pt x="18" y="0"/>
                  </a:cubicBezTo>
                  <a:cubicBezTo>
                    <a:pt x="16" y="2"/>
                    <a:pt x="14" y="3"/>
                    <a:pt x="12" y="5"/>
                  </a:cubicBezTo>
                  <a:cubicBezTo>
                    <a:pt x="3" y="13"/>
                    <a:pt x="0" y="23"/>
                    <a:pt x="0" y="34"/>
                  </a:cubicBezTo>
                  <a:cubicBezTo>
                    <a:pt x="1" y="39"/>
                    <a:pt x="3" y="42"/>
                    <a:pt x="5" y="46"/>
                  </a:cubicBezTo>
                  <a:cubicBezTo>
                    <a:pt x="13" y="43"/>
                    <a:pt x="20" y="38"/>
                    <a:pt x="25" y="31"/>
                  </a:cubicBezTo>
                  <a:cubicBezTo>
                    <a:pt x="25" y="30"/>
                    <a:pt x="25" y="28"/>
                    <a:pt x="26" y="28"/>
                  </a:cubicBezTo>
                  <a:cubicBezTo>
                    <a:pt x="27" y="28"/>
                    <a:pt x="27" y="28"/>
                    <a:pt x="28" y="28"/>
                  </a:cubicBezTo>
                  <a:cubicBezTo>
                    <a:pt x="31" y="23"/>
                    <a:pt x="29" y="17"/>
                    <a:pt x="34" y="12"/>
                  </a:cubicBezTo>
                  <a:cubicBezTo>
                    <a:pt x="32" y="11"/>
                    <a:pt x="31" y="9"/>
                    <a:pt x="29" y="8"/>
                  </a:cubicBez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8" name="Freeform 301"/>
            <p:cNvSpPr>
              <a:spLocks/>
            </p:cNvSpPr>
            <p:nvPr/>
          </p:nvSpPr>
          <p:spPr bwMode="auto">
            <a:xfrm>
              <a:off x="4917186" y="4723171"/>
              <a:ext cx="7318" cy="10939"/>
            </a:xfrm>
            <a:custGeom>
              <a:avLst/>
              <a:gdLst/>
              <a:ahLst/>
              <a:cxnLst>
                <a:cxn ang="0">
                  <a:pos x="1" y="0"/>
                </a:cxn>
                <a:cxn ang="0">
                  <a:pos x="1" y="0"/>
                </a:cxn>
                <a:cxn ang="0">
                  <a:pos x="1" y="3"/>
                </a:cxn>
                <a:cxn ang="0">
                  <a:pos x="2" y="3"/>
                </a:cxn>
                <a:cxn ang="0">
                  <a:pos x="2" y="1"/>
                </a:cxn>
                <a:cxn ang="0">
                  <a:pos x="1" y="0"/>
                </a:cxn>
              </a:cxnLst>
              <a:rect l="0" t="0" r="r" b="b"/>
              <a:pathLst>
                <a:path w="2" h="3">
                  <a:moveTo>
                    <a:pt x="1" y="0"/>
                  </a:moveTo>
                  <a:cubicBezTo>
                    <a:pt x="1" y="0"/>
                    <a:pt x="1" y="0"/>
                    <a:pt x="1" y="0"/>
                  </a:cubicBezTo>
                  <a:cubicBezTo>
                    <a:pt x="2" y="1"/>
                    <a:pt x="0" y="2"/>
                    <a:pt x="1" y="3"/>
                  </a:cubicBezTo>
                  <a:cubicBezTo>
                    <a:pt x="2" y="3"/>
                    <a:pt x="2" y="3"/>
                    <a:pt x="2" y="3"/>
                  </a:cubicBezTo>
                  <a:cubicBezTo>
                    <a:pt x="2" y="2"/>
                    <a:pt x="1" y="1"/>
                    <a:pt x="2" y="1"/>
                  </a:cubicBezTo>
                  <a:lnTo>
                    <a:pt x="1" y="0"/>
                  </a:ln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39" name="Freeform 302"/>
            <p:cNvSpPr>
              <a:spLocks/>
            </p:cNvSpPr>
            <p:nvPr/>
          </p:nvSpPr>
          <p:spPr bwMode="auto">
            <a:xfrm>
              <a:off x="4907429" y="4704027"/>
              <a:ext cx="12196" cy="8205"/>
            </a:xfrm>
            <a:custGeom>
              <a:avLst/>
              <a:gdLst/>
              <a:ahLst/>
              <a:cxnLst>
                <a:cxn ang="0">
                  <a:pos x="3" y="0"/>
                </a:cxn>
                <a:cxn ang="0">
                  <a:pos x="0" y="1"/>
                </a:cxn>
                <a:cxn ang="0">
                  <a:pos x="0" y="2"/>
                </a:cxn>
                <a:cxn ang="0">
                  <a:pos x="3" y="0"/>
                </a:cxn>
                <a:cxn ang="0">
                  <a:pos x="4" y="1"/>
                </a:cxn>
                <a:cxn ang="0">
                  <a:pos x="3" y="0"/>
                </a:cxn>
              </a:cxnLst>
              <a:rect l="0" t="0" r="r" b="b"/>
              <a:pathLst>
                <a:path w="4" h="2">
                  <a:moveTo>
                    <a:pt x="3" y="0"/>
                  </a:moveTo>
                  <a:cubicBezTo>
                    <a:pt x="2" y="0"/>
                    <a:pt x="0" y="0"/>
                    <a:pt x="0" y="1"/>
                  </a:cubicBezTo>
                  <a:cubicBezTo>
                    <a:pt x="0" y="2"/>
                    <a:pt x="0" y="2"/>
                    <a:pt x="0" y="2"/>
                  </a:cubicBezTo>
                  <a:cubicBezTo>
                    <a:pt x="0" y="1"/>
                    <a:pt x="2" y="0"/>
                    <a:pt x="3" y="0"/>
                  </a:cubicBezTo>
                  <a:cubicBezTo>
                    <a:pt x="3" y="0"/>
                    <a:pt x="4" y="0"/>
                    <a:pt x="4" y="1"/>
                  </a:cubicBezTo>
                  <a:cubicBezTo>
                    <a:pt x="4" y="0"/>
                    <a:pt x="3" y="0"/>
                    <a:pt x="3" y="0"/>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0" name="Freeform 303"/>
            <p:cNvSpPr>
              <a:spLocks/>
            </p:cNvSpPr>
            <p:nvPr/>
          </p:nvSpPr>
          <p:spPr bwMode="auto">
            <a:xfrm>
              <a:off x="4890354" y="4791543"/>
              <a:ext cx="34149" cy="27349"/>
            </a:xfrm>
            <a:custGeom>
              <a:avLst/>
              <a:gdLst/>
              <a:ahLst/>
              <a:cxnLst>
                <a:cxn ang="0">
                  <a:pos x="1" y="1"/>
                </a:cxn>
                <a:cxn ang="0">
                  <a:pos x="1" y="6"/>
                </a:cxn>
                <a:cxn ang="0">
                  <a:pos x="2" y="7"/>
                </a:cxn>
                <a:cxn ang="0">
                  <a:pos x="2" y="7"/>
                </a:cxn>
                <a:cxn ang="0">
                  <a:pos x="8" y="3"/>
                </a:cxn>
                <a:cxn ang="0">
                  <a:pos x="10" y="1"/>
                </a:cxn>
                <a:cxn ang="0">
                  <a:pos x="1" y="1"/>
                </a:cxn>
              </a:cxnLst>
              <a:rect l="0" t="0" r="r" b="b"/>
              <a:pathLst>
                <a:path w="10" h="7">
                  <a:moveTo>
                    <a:pt x="1" y="1"/>
                  </a:moveTo>
                  <a:cubicBezTo>
                    <a:pt x="0" y="3"/>
                    <a:pt x="1" y="4"/>
                    <a:pt x="1" y="6"/>
                  </a:cubicBezTo>
                  <a:cubicBezTo>
                    <a:pt x="2" y="6"/>
                    <a:pt x="2" y="7"/>
                    <a:pt x="2" y="7"/>
                  </a:cubicBezTo>
                  <a:cubicBezTo>
                    <a:pt x="2" y="7"/>
                    <a:pt x="2" y="7"/>
                    <a:pt x="2" y="7"/>
                  </a:cubicBezTo>
                  <a:cubicBezTo>
                    <a:pt x="4" y="6"/>
                    <a:pt x="5" y="2"/>
                    <a:pt x="8" y="3"/>
                  </a:cubicBezTo>
                  <a:cubicBezTo>
                    <a:pt x="10" y="1"/>
                    <a:pt x="10" y="1"/>
                    <a:pt x="10" y="1"/>
                  </a:cubicBezTo>
                  <a:cubicBezTo>
                    <a:pt x="7" y="1"/>
                    <a:pt x="4" y="0"/>
                    <a:pt x="1" y="1"/>
                  </a:cubicBez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1" name="Freeform 304"/>
            <p:cNvSpPr>
              <a:spLocks/>
            </p:cNvSpPr>
            <p:nvPr/>
          </p:nvSpPr>
          <p:spPr bwMode="auto">
            <a:xfrm>
              <a:off x="4824495" y="4761459"/>
              <a:ext cx="36588" cy="35553"/>
            </a:xfrm>
            <a:custGeom>
              <a:avLst/>
              <a:gdLst/>
              <a:ahLst/>
              <a:cxnLst>
                <a:cxn ang="0">
                  <a:pos x="9" y="0"/>
                </a:cxn>
                <a:cxn ang="0">
                  <a:pos x="5" y="3"/>
                </a:cxn>
                <a:cxn ang="0">
                  <a:pos x="3" y="2"/>
                </a:cxn>
                <a:cxn ang="0">
                  <a:pos x="1" y="6"/>
                </a:cxn>
                <a:cxn ang="0">
                  <a:pos x="0" y="9"/>
                </a:cxn>
                <a:cxn ang="0">
                  <a:pos x="5" y="6"/>
                </a:cxn>
                <a:cxn ang="0">
                  <a:pos x="10" y="3"/>
                </a:cxn>
                <a:cxn ang="0">
                  <a:pos x="11" y="2"/>
                </a:cxn>
                <a:cxn ang="0">
                  <a:pos x="9" y="0"/>
                </a:cxn>
              </a:cxnLst>
              <a:rect l="0" t="0" r="r" b="b"/>
              <a:pathLst>
                <a:path w="11" h="9">
                  <a:moveTo>
                    <a:pt x="9" y="0"/>
                  </a:moveTo>
                  <a:cubicBezTo>
                    <a:pt x="7" y="1"/>
                    <a:pt x="7" y="3"/>
                    <a:pt x="5" y="3"/>
                  </a:cubicBezTo>
                  <a:cubicBezTo>
                    <a:pt x="5" y="2"/>
                    <a:pt x="4" y="2"/>
                    <a:pt x="3" y="2"/>
                  </a:cubicBezTo>
                  <a:cubicBezTo>
                    <a:pt x="2" y="3"/>
                    <a:pt x="5" y="6"/>
                    <a:pt x="1" y="6"/>
                  </a:cubicBezTo>
                  <a:cubicBezTo>
                    <a:pt x="1" y="7"/>
                    <a:pt x="0" y="8"/>
                    <a:pt x="0" y="9"/>
                  </a:cubicBezTo>
                  <a:cubicBezTo>
                    <a:pt x="2" y="8"/>
                    <a:pt x="3" y="5"/>
                    <a:pt x="5" y="6"/>
                  </a:cubicBezTo>
                  <a:cubicBezTo>
                    <a:pt x="8" y="7"/>
                    <a:pt x="7" y="1"/>
                    <a:pt x="10" y="3"/>
                  </a:cubicBezTo>
                  <a:cubicBezTo>
                    <a:pt x="11" y="2"/>
                    <a:pt x="11" y="2"/>
                    <a:pt x="11" y="2"/>
                  </a:cubicBezTo>
                  <a:lnTo>
                    <a:pt x="9" y="0"/>
                  </a:lnTo>
                  <a:close/>
                </a:path>
              </a:pathLst>
            </a:custGeom>
            <a:solidFill>
              <a:srgbClr val="9F7244"/>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2" name="Freeform 305"/>
            <p:cNvSpPr>
              <a:spLocks/>
            </p:cNvSpPr>
            <p:nvPr/>
          </p:nvSpPr>
          <p:spPr bwMode="auto">
            <a:xfrm>
              <a:off x="5134277" y="4838035"/>
              <a:ext cx="4878" cy="2735"/>
            </a:xfrm>
            <a:custGeom>
              <a:avLst/>
              <a:gdLst/>
              <a:ahLst/>
              <a:cxnLst>
                <a:cxn ang="0">
                  <a:pos x="1" y="0"/>
                </a:cxn>
                <a:cxn ang="0">
                  <a:pos x="0" y="1"/>
                </a:cxn>
                <a:cxn ang="0">
                  <a:pos x="0" y="0"/>
                </a:cxn>
                <a:cxn ang="0">
                  <a:pos x="1" y="0"/>
                </a:cxn>
              </a:cxnLst>
              <a:rect l="0" t="0" r="r" b="b"/>
              <a:pathLst>
                <a:path w="1" h="1">
                  <a:moveTo>
                    <a:pt x="1" y="0"/>
                  </a:moveTo>
                  <a:cubicBezTo>
                    <a:pt x="0" y="0"/>
                    <a:pt x="0" y="1"/>
                    <a:pt x="0" y="1"/>
                  </a:cubicBezTo>
                  <a:cubicBezTo>
                    <a:pt x="0" y="0"/>
                    <a:pt x="0" y="0"/>
                    <a:pt x="0" y="0"/>
                  </a:cubicBezTo>
                  <a:cubicBezTo>
                    <a:pt x="0" y="0"/>
                    <a:pt x="1" y="0"/>
                    <a:pt x="1" y="0"/>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3" name="Freeform 306"/>
            <p:cNvSpPr>
              <a:spLocks/>
            </p:cNvSpPr>
            <p:nvPr/>
          </p:nvSpPr>
          <p:spPr bwMode="auto">
            <a:xfrm>
              <a:off x="5124520" y="4848975"/>
              <a:ext cx="4878" cy="5470"/>
            </a:xfrm>
            <a:custGeom>
              <a:avLst/>
              <a:gdLst/>
              <a:ahLst/>
              <a:cxnLst>
                <a:cxn ang="0">
                  <a:pos x="1" y="0"/>
                </a:cxn>
                <a:cxn ang="0">
                  <a:pos x="1" y="1"/>
                </a:cxn>
                <a:cxn ang="0">
                  <a:pos x="0" y="0"/>
                </a:cxn>
                <a:cxn ang="0">
                  <a:pos x="1" y="0"/>
                </a:cxn>
                <a:cxn ang="0">
                  <a:pos x="1" y="0"/>
                </a:cxn>
              </a:cxnLst>
              <a:rect l="0" t="0" r="r" b="b"/>
              <a:pathLst>
                <a:path w="1" h="1">
                  <a:moveTo>
                    <a:pt x="1" y="0"/>
                  </a:moveTo>
                  <a:cubicBezTo>
                    <a:pt x="1" y="0"/>
                    <a:pt x="1" y="0"/>
                    <a:pt x="1" y="1"/>
                  </a:cubicBezTo>
                  <a:cubicBezTo>
                    <a:pt x="1" y="1"/>
                    <a:pt x="0" y="0"/>
                    <a:pt x="0" y="0"/>
                  </a:cubicBezTo>
                  <a:cubicBezTo>
                    <a:pt x="0" y="0"/>
                    <a:pt x="1" y="0"/>
                    <a:pt x="1" y="0"/>
                  </a:cubicBezTo>
                  <a:cubicBezTo>
                    <a:pt x="1" y="0"/>
                    <a:pt x="1" y="0"/>
                    <a:pt x="1" y="0"/>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4" name="Freeform 307"/>
            <p:cNvSpPr>
              <a:spLocks/>
            </p:cNvSpPr>
            <p:nvPr/>
          </p:nvSpPr>
          <p:spPr bwMode="auto">
            <a:xfrm>
              <a:off x="5124520" y="4848975"/>
              <a:ext cx="4878" cy="2735"/>
            </a:xfrm>
            <a:custGeom>
              <a:avLst/>
              <a:gdLst/>
              <a:ahLst/>
              <a:cxnLst>
                <a:cxn ang="0">
                  <a:pos x="1" y="0"/>
                </a:cxn>
                <a:cxn ang="0">
                  <a:pos x="1" y="0"/>
                </a:cxn>
                <a:cxn ang="0">
                  <a:pos x="1" y="0"/>
                </a:cxn>
                <a:cxn ang="0">
                  <a:pos x="1" y="0"/>
                </a:cxn>
              </a:cxnLst>
              <a:rect l="0" t="0" r="r" b="b"/>
              <a:pathLst>
                <a:path w="1">
                  <a:moveTo>
                    <a:pt x="1" y="0"/>
                  </a:moveTo>
                  <a:cubicBezTo>
                    <a:pt x="1" y="0"/>
                    <a:pt x="1" y="0"/>
                    <a:pt x="1" y="0"/>
                  </a:cubicBezTo>
                  <a:cubicBezTo>
                    <a:pt x="1" y="0"/>
                    <a:pt x="1" y="0"/>
                    <a:pt x="1" y="0"/>
                  </a:cubicBezTo>
                  <a:cubicBezTo>
                    <a:pt x="0" y="0"/>
                    <a:pt x="1" y="0"/>
                    <a:pt x="1" y="0"/>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5" name="Freeform 308"/>
            <p:cNvSpPr>
              <a:spLocks/>
            </p:cNvSpPr>
            <p:nvPr/>
          </p:nvSpPr>
          <p:spPr bwMode="auto">
            <a:xfrm>
              <a:off x="5090371" y="4857179"/>
              <a:ext cx="312221" cy="106660"/>
            </a:xfrm>
            <a:custGeom>
              <a:avLst/>
              <a:gdLst/>
              <a:ahLst/>
              <a:cxnLst>
                <a:cxn ang="0">
                  <a:pos x="62" y="1"/>
                </a:cxn>
                <a:cxn ang="0">
                  <a:pos x="64" y="2"/>
                </a:cxn>
                <a:cxn ang="0">
                  <a:pos x="69" y="7"/>
                </a:cxn>
                <a:cxn ang="0">
                  <a:pos x="73" y="12"/>
                </a:cxn>
                <a:cxn ang="0">
                  <a:pos x="78" y="13"/>
                </a:cxn>
                <a:cxn ang="0">
                  <a:pos x="85" y="14"/>
                </a:cxn>
                <a:cxn ang="0">
                  <a:pos x="91" y="17"/>
                </a:cxn>
                <a:cxn ang="0">
                  <a:pos x="91" y="18"/>
                </a:cxn>
                <a:cxn ang="0">
                  <a:pos x="90" y="18"/>
                </a:cxn>
                <a:cxn ang="0">
                  <a:pos x="87" y="19"/>
                </a:cxn>
                <a:cxn ang="0">
                  <a:pos x="83" y="19"/>
                </a:cxn>
                <a:cxn ang="0">
                  <a:pos x="73" y="20"/>
                </a:cxn>
                <a:cxn ang="0">
                  <a:pos x="70" y="21"/>
                </a:cxn>
                <a:cxn ang="0">
                  <a:pos x="69" y="21"/>
                </a:cxn>
                <a:cxn ang="0">
                  <a:pos x="68" y="21"/>
                </a:cxn>
                <a:cxn ang="0">
                  <a:pos x="67" y="22"/>
                </a:cxn>
                <a:cxn ang="0">
                  <a:pos x="61" y="23"/>
                </a:cxn>
                <a:cxn ang="0">
                  <a:pos x="56" y="24"/>
                </a:cxn>
                <a:cxn ang="0">
                  <a:pos x="54" y="24"/>
                </a:cxn>
                <a:cxn ang="0">
                  <a:pos x="54" y="24"/>
                </a:cxn>
                <a:cxn ang="0">
                  <a:pos x="52" y="24"/>
                </a:cxn>
                <a:cxn ang="0">
                  <a:pos x="45" y="25"/>
                </a:cxn>
                <a:cxn ang="0">
                  <a:pos x="42" y="25"/>
                </a:cxn>
                <a:cxn ang="0">
                  <a:pos x="34" y="24"/>
                </a:cxn>
                <a:cxn ang="0">
                  <a:pos x="32" y="24"/>
                </a:cxn>
                <a:cxn ang="0">
                  <a:pos x="31" y="24"/>
                </a:cxn>
                <a:cxn ang="0">
                  <a:pos x="29" y="24"/>
                </a:cxn>
                <a:cxn ang="0">
                  <a:pos x="30" y="26"/>
                </a:cxn>
                <a:cxn ang="0">
                  <a:pos x="28" y="25"/>
                </a:cxn>
                <a:cxn ang="0">
                  <a:pos x="27" y="26"/>
                </a:cxn>
                <a:cxn ang="0">
                  <a:pos x="28" y="28"/>
                </a:cxn>
                <a:cxn ang="0">
                  <a:pos x="23" y="25"/>
                </a:cxn>
                <a:cxn ang="0">
                  <a:pos x="22" y="24"/>
                </a:cxn>
                <a:cxn ang="0">
                  <a:pos x="21" y="23"/>
                </a:cxn>
                <a:cxn ang="0">
                  <a:pos x="21" y="23"/>
                </a:cxn>
                <a:cxn ang="0">
                  <a:pos x="20" y="22"/>
                </a:cxn>
                <a:cxn ang="0">
                  <a:pos x="18" y="22"/>
                </a:cxn>
                <a:cxn ang="0">
                  <a:pos x="15" y="22"/>
                </a:cxn>
                <a:cxn ang="0">
                  <a:pos x="14" y="22"/>
                </a:cxn>
                <a:cxn ang="0">
                  <a:pos x="14" y="22"/>
                </a:cxn>
                <a:cxn ang="0">
                  <a:pos x="12" y="21"/>
                </a:cxn>
                <a:cxn ang="0">
                  <a:pos x="3" y="22"/>
                </a:cxn>
                <a:cxn ang="0">
                  <a:pos x="0" y="20"/>
                </a:cxn>
                <a:cxn ang="0">
                  <a:pos x="0" y="18"/>
                </a:cxn>
                <a:cxn ang="0">
                  <a:pos x="4" y="18"/>
                </a:cxn>
                <a:cxn ang="0">
                  <a:pos x="9" y="17"/>
                </a:cxn>
                <a:cxn ang="0">
                  <a:pos x="8" y="17"/>
                </a:cxn>
                <a:cxn ang="0">
                  <a:pos x="5" y="17"/>
                </a:cxn>
                <a:cxn ang="0">
                  <a:pos x="3" y="16"/>
                </a:cxn>
                <a:cxn ang="0">
                  <a:pos x="4" y="15"/>
                </a:cxn>
                <a:cxn ang="0">
                  <a:pos x="8" y="14"/>
                </a:cxn>
                <a:cxn ang="0">
                  <a:pos x="10" y="13"/>
                </a:cxn>
                <a:cxn ang="0">
                  <a:pos x="13" y="11"/>
                </a:cxn>
                <a:cxn ang="0">
                  <a:pos x="18" y="7"/>
                </a:cxn>
                <a:cxn ang="0">
                  <a:pos x="26" y="5"/>
                </a:cxn>
                <a:cxn ang="0">
                  <a:pos x="30" y="4"/>
                </a:cxn>
                <a:cxn ang="0">
                  <a:pos x="41" y="3"/>
                </a:cxn>
                <a:cxn ang="0">
                  <a:pos x="46" y="2"/>
                </a:cxn>
                <a:cxn ang="0">
                  <a:pos x="49" y="2"/>
                </a:cxn>
                <a:cxn ang="0">
                  <a:pos x="58" y="0"/>
                </a:cxn>
                <a:cxn ang="0">
                  <a:pos x="62" y="1"/>
                </a:cxn>
              </a:cxnLst>
              <a:rect l="0" t="0" r="r" b="b"/>
              <a:pathLst>
                <a:path w="91" h="28">
                  <a:moveTo>
                    <a:pt x="62" y="1"/>
                  </a:moveTo>
                  <a:cubicBezTo>
                    <a:pt x="63" y="1"/>
                    <a:pt x="63" y="2"/>
                    <a:pt x="64" y="2"/>
                  </a:cubicBezTo>
                  <a:cubicBezTo>
                    <a:pt x="66" y="3"/>
                    <a:pt x="68" y="5"/>
                    <a:pt x="69" y="7"/>
                  </a:cubicBezTo>
                  <a:cubicBezTo>
                    <a:pt x="70" y="9"/>
                    <a:pt x="71" y="11"/>
                    <a:pt x="73" y="12"/>
                  </a:cubicBezTo>
                  <a:cubicBezTo>
                    <a:pt x="75" y="12"/>
                    <a:pt x="77" y="11"/>
                    <a:pt x="78" y="13"/>
                  </a:cubicBezTo>
                  <a:cubicBezTo>
                    <a:pt x="80" y="13"/>
                    <a:pt x="83" y="13"/>
                    <a:pt x="85" y="14"/>
                  </a:cubicBezTo>
                  <a:cubicBezTo>
                    <a:pt x="87" y="14"/>
                    <a:pt x="89" y="15"/>
                    <a:pt x="91" y="17"/>
                  </a:cubicBezTo>
                  <a:cubicBezTo>
                    <a:pt x="91" y="17"/>
                    <a:pt x="91" y="17"/>
                    <a:pt x="91" y="18"/>
                  </a:cubicBezTo>
                  <a:cubicBezTo>
                    <a:pt x="91" y="18"/>
                    <a:pt x="90" y="18"/>
                    <a:pt x="90" y="18"/>
                  </a:cubicBezTo>
                  <a:cubicBezTo>
                    <a:pt x="89" y="19"/>
                    <a:pt x="88" y="19"/>
                    <a:pt x="87" y="19"/>
                  </a:cubicBezTo>
                  <a:cubicBezTo>
                    <a:pt x="86" y="19"/>
                    <a:pt x="84" y="19"/>
                    <a:pt x="83" y="19"/>
                  </a:cubicBezTo>
                  <a:cubicBezTo>
                    <a:pt x="80" y="18"/>
                    <a:pt x="75" y="18"/>
                    <a:pt x="73" y="20"/>
                  </a:cubicBezTo>
                  <a:cubicBezTo>
                    <a:pt x="72" y="20"/>
                    <a:pt x="71" y="21"/>
                    <a:pt x="70" y="21"/>
                  </a:cubicBezTo>
                  <a:cubicBezTo>
                    <a:pt x="70" y="21"/>
                    <a:pt x="70" y="21"/>
                    <a:pt x="69" y="21"/>
                  </a:cubicBezTo>
                  <a:cubicBezTo>
                    <a:pt x="69" y="21"/>
                    <a:pt x="68" y="22"/>
                    <a:pt x="68" y="21"/>
                  </a:cubicBezTo>
                  <a:cubicBezTo>
                    <a:pt x="67" y="22"/>
                    <a:pt x="67" y="22"/>
                    <a:pt x="67" y="22"/>
                  </a:cubicBezTo>
                  <a:cubicBezTo>
                    <a:pt x="65" y="22"/>
                    <a:pt x="63" y="23"/>
                    <a:pt x="61" y="23"/>
                  </a:cubicBezTo>
                  <a:cubicBezTo>
                    <a:pt x="59" y="23"/>
                    <a:pt x="58" y="25"/>
                    <a:pt x="56" y="24"/>
                  </a:cubicBezTo>
                  <a:cubicBezTo>
                    <a:pt x="55" y="24"/>
                    <a:pt x="55" y="24"/>
                    <a:pt x="54" y="24"/>
                  </a:cubicBezTo>
                  <a:cubicBezTo>
                    <a:pt x="54" y="24"/>
                    <a:pt x="54" y="24"/>
                    <a:pt x="54" y="24"/>
                  </a:cubicBezTo>
                  <a:cubicBezTo>
                    <a:pt x="54" y="24"/>
                    <a:pt x="53" y="25"/>
                    <a:pt x="52" y="24"/>
                  </a:cubicBezTo>
                  <a:cubicBezTo>
                    <a:pt x="50" y="25"/>
                    <a:pt x="47" y="25"/>
                    <a:pt x="45" y="25"/>
                  </a:cubicBezTo>
                  <a:cubicBezTo>
                    <a:pt x="44" y="24"/>
                    <a:pt x="43" y="25"/>
                    <a:pt x="42" y="25"/>
                  </a:cubicBezTo>
                  <a:cubicBezTo>
                    <a:pt x="39" y="25"/>
                    <a:pt x="37" y="24"/>
                    <a:pt x="34" y="24"/>
                  </a:cubicBezTo>
                  <a:cubicBezTo>
                    <a:pt x="34" y="23"/>
                    <a:pt x="33" y="25"/>
                    <a:pt x="32" y="24"/>
                  </a:cubicBezTo>
                  <a:cubicBezTo>
                    <a:pt x="31" y="24"/>
                    <a:pt x="31" y="24"/>
                    <a:pt x="31" y="24"/>
                  </a:cubicBezTo>
                  <a:cubicBezTo>
                    <a:pt x="30" y="24"/>
                    <a:pt x="30" y="23"/>
                    <a:pt x="29" y="24"/>
                  </a:cubicBezTo>
                  <a:cubicBezTo>
                    <a:pt x="30" y="25"/>
                    <a:pt x="31" y="25"/>
                    <a:pt x="30" y="26"/>
                  </a:cubicBezTo>
                  <a:cubicBezTo>
                    <a:pt x="30" y="26"/>
                    <a:pt x="29" y="25"/>
                    <a:pt x="28" y="25"/>
                  </a:cubicBezTo>
                  <a:cubicBezTo>
                    <a:pt x="28" y="26"/>
                    <a:pt x="28" y="26"/>
                    <a:pt x="27" y="26"/>
                  </a:cubicBezTo>
                  <a:cubicBezTo>
                    <a:pt x="27" y="27"/>
                    <a:pt x="28" y="27"/>
                    <a:pt x="28" y="28"/>
                  </a:cubicBezTo>
                  <a:cubicBezTo>
                    <a:pt x="26" y="28"/>
                    <a:pt x="25" y="25"/>
                    <a:pt x="23" y="25"/>
                  </a:cubicBezTo>
                  <a:cubicBezTo>
                    <a:pt x="22" y="25"/>
                    <a:pt x="23" y="24"/>
                    <a:pt x="22" y="24"/>
                  </a:cubicBezTo>
                  <a:cubicBezTo>
                    <a:pt x="22" y="24"/>
                    <a:pt x="22" y="23"/>
                    <a:pt x="21" y="23"/>
                  </a:cubicBezTo>
                  <a:cubicBezTo>
                    <a:pt x="21" y="23"/>
                    <a:pt x="21" y="23"/>
                    <a:pt x="21" y="23"/>
                  </a:cubicBezTo>
                  <a:cubicBezTo>
                    <a:pt x="20" y="22"/>
                    <a:pt x="20" y="22"/>
                    <a:pt x="20" y="22"/>
                  </a:cubicBezTo>
                  <a:cubicBezTo>
                    <a:pt x="20" y="23"/>
                    <a:pt x="19" y="23"/>
                    <a:pt x="18" y="22"/>
                  </a:cubicBezTo>
                  <a:cubicBezTo>
                    <a:pt x="17" y="22"/>
                    <a:pt x="16" y="23"/>
                    <a:pt x="15" y="22"/>
                  </a:cubicBezTo>
                  <a:cubicBezTo>
                    <a:pt x="15" y="22"/>
                    <a:pt x="14" y="22"/>
                    <a:pt x="14" y="22"/>
                  </a:cubicBezTo>
                  <a:cubicBezTo>
                    <a:pt x="14" y="22"/>
                    <a:pt x="14" y="22"/>
                    <a:pt x="14" y="22"/>
                  </a:cubicBezTo>
                  <a:cubicBezTo>
                    <a:pt x="13" y="21"/>
                    <a:pt x="12" y="23"/>
                    <a:pt x="12" y="21"/>
                  </a:cubicBezTo>
                  <a:cubicBezTo>
                    <a:pt x="9" y="22"/>
                    <a:pt x="6" y="21"/>
                    <a:pt x="3" y="22"/>
                  </a:cubicBezTo>
                  <a:cubicBezTo>
                    <a:pt x="1" y="22"/>
                    <a:pt x="1" y="21"/>
                    <a:pt x="0" y="20"/>
                  </a:cubicBezTo>
                  <a:cubicBezTo>
                    <a:pt x="0" y="19"/>
                    <a:pt x="0" y="19"/>
                    <a:pt x="0" y="18"/>
                  </a:cubicBezTo>
                  <a:cubicBezTo>
                    <a:pt x="1" y="17"/>
                    <a:pt x="3" y="17"/>
                    <a:pt x="4" y="18"/>
                  </a:cubicBezTo>
                  <a:cubicBezTo>
                    <a:pt x="6" y="17"/>
                    <a:pt x="7" y="18"/>
                    <a:pt x="9" y="17"/>
                  </a:cubicBezTo>
                  <a:cubicBezTo>
                    <a:pt x="9" y="17"/>
                    <a:pt x="8" y="17"/>
                    <a:pt x="8" y="17"/>
                  </a:cubicBezTo>
                  <a:cubicBezTo>
                    <a:pt x="7" y="17"/>
                    <a:pt x="6" y="17"/>
                    <a:pt x="5" y="17"/>
                  </a:cubicBezTo>
                  <a:cubicBezTo>
                    <a:pt x="5" y="17"/>
                    <a:pt x="4" y="17"/>
                    <a:pt x="3" y="16"/>
                  </a:cubicBezTo>
                  <a:cubicBezTo>
                    <a:pt x="3" y="16"/>
                    <a:pt x="3" y="15"/>
                    <a:pt x="4" y="15"/>
                  </a:cubicBezTo>
                  <a:cubicBezTo>
                    <a:pt x="5" y="14"/>
                    <a:pt x="6" y="14"/>
                    <a:pt x="8" y="14"/>
                  </a:cubicBezTo>
                  <a:cubicBezTo>
                    <a:pt x="8" y="14"/>
                    <a:pt x="9" y="14"/>
                    <a:pt x="10" y="13"/>
                  </a:cubicBezTo>
                  <a:cubicBezTo>
                    <a:pt x="11" y="12"/>
                    <a:pt x="12" y="12"/>
                    <a:pt x="13" y="11"/>
                  </a:cubicBezTo>
                  <a:cubicBezTo>
                    <a:pt x="15" y="10"/>
                    <a:pt x="16" y="8"/>
                    <a:pt x="18" y="7"/>
                  </a:cubicBezTo>
                  <a:cubicBezTo>
                    <a:pt x="20" y="5"/>
                    <a:pt x="23" y="5"/>
                    <a:pt x="26" y="5"/>
                  </a:cubicBezTo>
                  <a:cubicBezTo>
                    <a:pt x="27" y="6"/>
                    <a:pt x="28" y="4"/>
                    <a:pt x="30" y="4"/>
                  </a:cubicBezTo>
                  <a:cubicBezTo>
                    <a:pt x="33" y="2"/>
                    <a:pt x="37" y="3"/>
                    <a:pt x="41" y="3"/>
                  </a:cubicBezTo>
                  <a:cubicBezTo>
                    <a:pt x="42" y="3"/>
                    <a:pt x="44" y="3"/>
                    <a:pt x="46" y="2"/>
                  </a:cubicBezTo>
                  <a:cubicBezTo>
                    <a:pt x="47" y="1"/>
                    <a:pt x="48" y="2"/>
                    <a:pt x="49" y="2"/>
                  </a:cubicBezTo>
                  <a:cubicBezTo>
                    <a:pt x="52" y="1"/>
                    <a:pt x="55" y="0"/>
                    <a:pt x="58" y="0"/>
                  </a:cubicBezTo>
                  <a:lnTo>
                    <a:pt x="62" y="1"/>
                  </a:ln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6" name="Freeform 309"/>
            <p:cNvSpPr>
              <a:spLocks/>
            </p:cNvSpPr>
            <p:nvPr/>
          </p:nvSpPr>
          <p:spPr bwMode="auto">
            <a:xfrm>
              <a:off x="5339172" y="4903672"/>
              <a:ext cx="2439" cy="2735"/>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7" name="Freeform 310"/>
            <p:cNvSpPr>
              <a:spLocks/>
            </p:cNvSpPr>
            <p:nvPr/>
          </p:nvSpPr>
          <p:spPr bwMode="auto">
            <a:xfrm>
              <a:off x="5339172" y="4903672"/>
              <a:ext cx="58541" cy="19144"/>
            </a:xfrm>
            <a:custGeom>
              <a:avLst/>
              <a:gdLst/>
              <a:ahLst/>
              <a:cxnLst>
                <a:cxn ang="0">
                  <a:pos x="1" y="1"/>
                </a:cxn>
                <a:cxn ang="0">
                  <a:pos x="1" y="1"/>
                </a:cxn>
                <a:cxn ang="0">
                  <a:pos x="4" y="2"/>
                </a:cxn>
                <a:cxn ang="0">
                  <a:pos x="9" y="3"/>
                </a:cxn>
                <a:cxn ang="0">
                  <a:pos x="14" y="4"/>
                </a:cxn>
                <a:cxn ang="0">
                  <a:pos x="17" y="5"/>
                </a:cxn>
                <a:cxn ang="0">
                  <a:pos x="11" y="2"/>
                </a:cxn>
                <a:cxn ang="0">
                  <a:pos x="3" y="0"/>
                </a:cxn>
                <a:cxn ang="0">
                  <a:pos x="0" y="0"/>
                </a:cxn>
                <a:cxn ang="0">
                  <a:pos x="0" y="1"/>
                </a:cxn>
                <a:cxn ang="0">
                  <a:pos x="1" y="1"/>
                </a:cxn>
              </a:cxnLst>
              <a:rect l="0" t="0" r="r" b="b"/>
              <a:pathLst>
                <a:path w="17" h="5">
                  <a:moveTo>
                    <a:pt x="1" y="1"/>
                  </a:moveTo>
                  <a:cubicBezTo>
                    <a:pt x="1" y="1"/>
                    <a:pt x="1" y="1"/>
                    <a:pt x="1" y="1"/>
                  </a:cubicBezTo>
                  <a:cubicBezTo>
                    <a:pt x="2" y="1"/>
                    <a:pt x="3" y="1"/>
                    <a:pt x="4" y="2"/>
                  </a:cubicBezTo>
                  <a:cubicBezTo>
                    <a:pt x="6" y="3"/>
                    <a:pt x="8" y="3"/>
                    <a:pt x="9" y="3"/>
                  </a:cubicBezTo>
                  <a:cubicBezTo>
                    <a:pt x="10" y="3"/>
                    <a:pt x="14" y="3"/>
                    <a:pt x="14" y="4"/>
                  </a:cubicBezTo>
                  <a:cubicBezTo>
                    <a:pt x="15" y="5"/>
                    <a:pt x="16" y="5"/>
                    <a:pt x="17" y="5"/>
                  </a:cubicBezTo>
                  <a:cubicBezTo>
                    <a:pt x="15" y="3"/>
                    <a:pt x="13" y="3"/>
                    <a:pt x="11" y="2"/>
                  </a:cubicBezTo>
                  <a:cubicBezTo>
                    <a:pt x="9" y="1"/>
                    <a:pt x="5" y="2"/>
                    <a:pt x="3" y="0"/>
                  </a:cubicBezTo>
                  <a:cubicBezTo>
                    <a:pt x="2" y="0"/>
                    <a:pt x="1" y="0"/>
                    <a:pt x="0" y="0"/>
                  </a:cubicBezTo>
                  <a:cubicBezTo>
                    <a:pt x="0" y="0"/>
                    <a:pt x="0" y="0"/>
                    <a:pt x="0" y="1"/>
                  </a:cubicBezTo>
                  <a:cubicBezTo>
                    <a:pt x="0" y="1"/>
                    <a:pt x="0" y="1"/>
                    <a:pt x="1" y="1"/>
                  </a:cubicBezTo>
                  <a:close/>
                </a:path>
              </a:pathLst>
            </a:custGeom>
            <a:solidFill>
              <a:srgbClr val="E5A85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8" name="Freeform 311"/>
            <p:cNvSpPr>
              <a:spLocks/>
            </p:cNvSpPr>
            <p:nvPr/>
          </p:nvSpPr>
          <p:spPr bwMode="auto">
            <a:xfrm>
              <a:off x="5141595" y="4857179"/>
              <a:ext cx="192699" cy="41023"/>
            </a:xfrm>
            <a:custGeom>
              <a:avLst/>
              <a:gdLst/>
              <a:ahLst/>
              <a:cxnLst>
                <a:cxn ang="0">
                  <a:pos x="15" y="5"/>
                </a:cxn>
                <a:cxn ang="0">
                  <a:pos x="23" y="4"/>
                </a:cxn>
                <a:cxn ang="0">
                  <a:pos x="31" y="4"/>
                </a:cxn>
                <a:cxn ang="0">
                  <a:pos x="41" y="1"/>
                </a:cxn>
                <a:cxn ang="0">
                  <a:pos x="49" y="4"/>
                </a:cxn>
                <a:cxn ang="0">
                  <a:pos x="56" y="10"/>
                </a:cxn>
                <a:cxn ang="0">
                  <a:pos x="55" y="9"/>
                </a:cxn>
                <a:cxn ang="0">
                  <a:pos x="50" y="3"/>
                </a:cxn>
                <a:cxn ang="0">
                  <a:pos x="47" y="2"/>
                </a:cxn>
                <a:cxn ang="0">
                  <a:pos x="43" y="1"/>
                </a:cxn>
                <a:cxn ang="0">
                  <a:pos x="32" y="2"/>
                </a:cxn>
                <a:cxn ang="0">
                  <a:pos x="27" y="3"/>
                </a:cxn>
                <a:cxn ang="0">
                  <a:pos x="17" y="4"/>
                </a:cxn>
                <a:cxn ang="0">
                  <a:pos x="13" y="5"/>
                </a:cxn>
                <a:cxn ang="0">
                  <a:pos x="13" y="6"/>
                </a:cxn>
                <a:cxn ang="0">
                  <a:pos x="9" y="5"/>
                </a:cxn>
                <a:cxn ang="0">
                  <a:pos x="3" y="7"/>
                </a:cxn>
                <a:cxn ang="0">
                  <a:pos x="0" y="11"/>
                </a:cxn>
                <a:cxn ang="0">
                  <a:pos x="8" y="7"/>
                </a:cxn>
                <a:cxn ang="0">
                  <a:pos x="15" y="5"/>
                </a:cxn>
              </a:cxnLst>
              <a:rect l="0" t="0" r="r" b="b"/>
              <a:pathLst>
                <a:path w="56" h="11">
                  <a:moveTo>
                    <a:pt x="15" y="5"/>
                  </a:moveTo>
                  <a:cubicBezTo>
                    <a:pt x="17" y="4"/>
                    <a:pt x="22" y="3"/>
                    <a:pt x="23" y="4"/>
                  </a:cubicBezTo>
                  <a:cubicBezTo>
                    <a:pt x="25" y="4"/>
                    <a:pt x="29" y="5"/>
                    <a:pt x="31" y="4"/>
                  </a:cubicBezTo>
                  <a:cubicBezTo>
                    <a:pt x="32" y="3"/>
                    <a:pt x="37" y="2"/>
                    <a:pt x="41" y="1"/>
                  </a:cubicBezTo>
                  <a:cubicBezTo>
                    <a:pt x="44" y="1"/>
                    <a:pt x="46" y="3"/>
                    <a:pt x="49" y="4"/>
                  </a:cubicBezTo>
                  <a:cubicBezTo>
                    <a:pt x="50" y="5"/>
                    <a:pt x="53" y="8"/>
                    <a:pt x="56" y="10"/>
                  </a:cubicBezTo>
                  <a:cubicBezTo>
                    <a:pt x="56" y="10"/>
                    <a:pt x="55" y="10"/>
                    <a:pt x="55" y="9"/>
                  </a:cubicBezTo>
                  <a:cubicBezTo>
                    <a:pt x="54" y="7"/>
                    <a:pt x="52" y="5"/>
                    <a:pt x="50" y="3"/>
                  </a:cubicBezTo>
                  <a:cubicBezTo>
                    <a:pt x="49" y="3"/>
                    <a:pt x="48" y="2"/>
                    <a:pt x="47" y="2"/>
                  </a:cubicBezTo>
                  <a:cubicBezTo>
                    <a:pt x="46" y="1"/>
                    <a:pt x="45" y="1"/>
                    <a:pt x="43" y="1"/>
                  </a:cubicBezTo>
                  <a:cubicBezTo>
                    <a:pt x="39" y="0"/>
                    <a:pt x="36" y="2"/>
                    <a:pt x="32" y="2"/>
                  </a:cubicBezTo>
                  <a:cubicBezTo>
                    <a:pt x="31" y="4"/>
                    <a:pt x="29" y="3"/>
                    <a:pt x="27" y="3"/>
                  </a:cubicBezTo>
                  <a:cubicBezTo>
                    <a:pt x="24" y="3"/>
                    <a:pt x="20" y="3"/>
                    <a:pt x="17" y="4"/>
                  </a:cubicBezTo>
                  <a:cubicBezTo>
                    <a:pt x="16" y="5"/>
                    <a:pt x="14" y="5"/>
                    <a:pt x="13" y="5"/>
                  </a:cubicBezTo>
                  <a:cubicBezTo>
                    <a:pt x="13" y="6"/>
                    <a:pt x="13" y="6"/>
                    <a:pt x="13" y="6"/>
                  </a:cubicBezTo>
                  <a:cubicBezTo>
                    <a:pt x="12" y="6"/>
                    <a:pt x="10" y="5"/>
                    <a:pt x="9" y="5"/>
                  </a:cubicBezTo>
                  <a:cubicBezTo>
                    <a:pt x="7" y="6"/>
                    <a:pt x="5" y="6"/>
                    <a:pt x="3" y="7"/>
                  </a:cubicBezTo>
                  <a:cubicBezTo>
                    <a:pt x="2" y="9"/>
                    <a:pt x="0" y="9"/>
                    <a:pt x="0" y="11"/>
                  </a:cubicBezTo>
                  <a:cubicBezTo>
                    <a:pt x="3" y="9"/>
                    <a:pt x="6" y="7"/>
                    <a:pt x="8" y="7"/>
                  </a:cubicBezTo>
                  <a:cubicBezTo>
                    <a:pt x="11" y="7"/>
                    <a:pt x="14" y="6"/>
                    <a:pt x="15" y="5"/>
                  </a:cubicBezTo>
                  <a:close/>
                </a:path>
              </a:pathLst>
            </a:custGeom>
            <a:solidFill>
              <a:srgbClr val="E5A85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49" name="Freeform 312"/>
            <p:cNvSpPr>
              <a:spLocks/>
            </p:cNvSpPr>
            <p:nvPr/>
          </p:nvSpPr>
          <p:spPr bwMode="auto">
            <a:xfrm>
              <a:off x="5185501" y="4859914"/>
              <a:ext cx="143914" cy="84781"/>
            </a:xfrm>
            <a:custGeom>
              <a:avLst/>
              <a:gdLst/>
              <a:ahLst/>
              <a:cxnLst>
                <a:cxn ang="0">
                  <a:pos x="4" y="8"/>
                </a:cxn>
                <a:cxn ang="0">
                  <a:pos x="11" y="11"/>
                </a:cxn>
                <a:cxn ang="0">
                  <a:pos x="12" y="15"/>
                </a:cxn>
                <a:cxn ang="0">
                  <a:pos x="10" y="18"/>
                </a:cxn>
                <a:cxn ang="0">
                  <a:pos x="14" y="20"/>
                </a:cxn>
                <a:cxn ang="0">
                  <a:pos x="22" y="21"/>
                </a:cxn>
                <a:cxn ang="0">
                  <a:pos x="31" y="21"/>
                </a:cxn>
                <a:cxn ang="0">
                  <a:pos x="35" y="17"/>
                </a:cxn>
                <a:cxn ang="0">
                  <a:pos x="40" y="17"/>
                </a:cxn>
                <a:cxn ang="0">
                  <a:pos x="40" y="12"/>
                </a:cxn>
                <a:cxn ang="0">
                  <a:pos x="40" y="9"/>
                </a:cxn>
                <a:cxn ang="0">
                  <a:pos x="42" y="9"/>
                </a:cxn>
                <a:cxn ang="0">
                  <a:pos x="36" y="3"/>
                </a:cxn>
                <a:cxn ang="0">
                  <a:pos x="28" y="0"/>
                </a:cxn>
                <a:cxn ang="0">
                  <a:pos x="18" y="3"/>
                </a:cxn>
                <a:cxn ang="0">
                  <a:pos x="10" y="3"/>
                </a:cxn>
                <a:cxn ang="0">
                  <a:pos x="2" y="4"/>
                </a:cxn>
                <a:cxn ang="0">
                  <a:pos x="0" y="5"/>
                </a:cxn>
                <a:cxn ang="0">
                  <a:pos x="4" y="8"/>
                </a:cxn>
              </a:cxnLst>
              <a:rect l="0" t="0" r="r" b="b"/>
              <a:pathLst>
                <a:path w="42" h="22">
                  <a:moveTo>
                    <a:pt x="4" y="8"/>
                  </a:moveTo>
                  <a:cubicBezTo>
                    <a:pt x="7" y="8"/>
                    <a:pt x="8" y="10"/>
                    <a:pt x="11" y="11"/>
                  </a:cubicBezTo>
                  <a:cubicBezTo>
                    <a:pt x="13" y="11"/>
                    <a:pt x="11" y="14"/>
                    <a:pt x="12" y="15"/>
                  </a:cubicBezTo>
                  <a:cubicBezTo>
                    <a:pt x="13" y="16"/>
                    <a:pt x="11" y="17"/>
                    <a:pt x="10" y="18"/>
                  </a:cubicBezTo>
                  <a:cubicBezTo>
                    <a:pt x="9" y="19"/>
                    <a:pt x="12" y="21"/>
                    <a:pt x="14" y="20"/>
                  </a:cubicBezTo>
                  <a:cubicBezTo>
                    <a:pt x="16" y="20"/>
                    <a:pt x="20" y="21"/>
                    <a:pt x="22" y="21"/>
                  </a:cubicBezTo>
                  <a:cubicBezTo>
                    <a:pt x="24" y="22"/>
                    <a:pt x="29" y="21"/>
                    <a:pt x="31" y="21"/>
                  </a:cubicBezTo>
                  <a:cubicBezTo>
                    <a:pt x="32" y="20"/>
                    <a:pt x="34" y="19"/>
                    <a:pt x="35" y="17"/>
                  </a:cubicBezTo>
                  <a:cubicBezTo>
                    <a:pt x="36" y="15"/>
                    <a:pt x="40" y="17"/>
                    <a:pt x="40" y="17"/>
                  </a:cubicBezTo>
                  <a:cubicBezTo>
                    <a:pt x="41" y="17"/>
                    <a:pt x="41" y="14"/>
                    <a:pt x="40" y="12"/>
                  </a:cubicBezTo>
                  <a:cubicBezTo>
                    <a:pt x="38" y="10"/>
                    <a:pt x="40" y="11"/>
                    <a:pt x="40" y="9"/>
                  </a:cubicBezTo>
                  <a:cubicBezTo>
                    <a:pt x="41" y="9"/>
                    <a:pt x="41" y="9"/>
                    <a:pt x="42" y="9"/>
                  </a:cubicBezTo>
                  <a:cubicBezTo>
                    <a:pt x="40" y="6"/>
                    <a:pt x="37" y="4"/>
                    <a:pt x="36" y="3"/>
                  </a:cubicBezTo>
                  <a:cubicBezTo>
                    <a:pt x="33" y="2"/>
                    <a:pt x="31" y="0"/>
                    <a:pt x="28" y="0"/>
                  </a:cubicBezTo>
                  <a:cubicBezTo>
                    <a:pt x="24" y="1"/>
                    <a:pt x="19" y="2"/>
                    <a:pt x="18" y="3"/>
                  </a:cubicBezTo>
                  <a:cubicBezTo>
                    <a:pt x="16" y="4"/>
                    <a:pt x="12" y="3"/>
                    <a:pt x="10" y="3"/>
                  </a:cubicBezTo>
                  <a:cubicBezTo>
                    <a:pt x="9" y="2"/>
                    <a:pt x="4" y="3"/>
                    <a:pt x="2" y="4"/>
                  </a:cubicBezTo>
                  <a:cubicBezTo>
                    <a:pt x="2" y="5"/>
                    <a:pt x="1" y="5"/>
                    <a:pt x="0" y="5"/>
                  </a:cubicBezTo>
                  <a:cubicBezTo>
                    <a:pt x="2" y="6"/>
                    <a:pt x="2" y="8"/>
                    <a:pt x="4" y="8"/>
                  </a:cubicBezTo>
                  <a:close/>
                </a:path>
              </a:pathLst>
            </a:custGeom>
            <a:solidFill>
              <a:srgbClr val="E5A85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0" name="Freeform 313"/>
            <p:cNvSpPr>
              <a:spLocks/>
            </p:cNvSpPr>
            <p:nvPr/>
          </p:nvSpPr>
          <p:spPr bwMode="auto">
            <a:xfrm>
              <a:off x="5173305" y="4911877"/>
              <a:ext cx="19514" cy="38288"/>
            </a:xfrm>
            <a:custGeom>
              <a:avLst/>
              <a:gdLst/>
              <a:ahLst/>
              <a:cxnLst>
                <a:cxn ang="0">
                  <a:pos x="2" y="3"/>
                </a:cxn>
                <a:cxn ang="0">
                  <a:pos x="2" y="9"/>
                </a:cxn>
                <a:cxn ang="0">
                  <a:pos x="5" y="10"/>
                </a:cxn>
                <a:cxn ang="0">
                  <a:pos x="3" y="8"/>
                </a:cxn>
                <a:cxn ang="0">
                  <a:pos x="4" y="7"/>
                </a:cxn>
                <a:cxn ang="0">
                  <a:pos x="4" y="0"/>
                </a:cxn>
                <a:cxn ang="0">
                  <a:pos x="2" y="3"/>
                </a:cxn>
              </a:cxnLst>
              <a:rect l="0" t="0" r="r" b="b"/>
              <a:pathLst>
                <a:path w="6" h="10">
                  <a:moveTo>
                    <a:pt x="2" y="3"/>
                  </a:moveTo>
                  <a:cubicBezTo>
                    <a:pt x="3" y="6"/>
                    <a:pt x="0" y="9"/>
                    <a:pt x="2" y="9"/>
                  </a:cubicBezTo>
                  <a:cubicBezTo>
                    <a:pt x="3" y="10"/>
                    <a:pt x="4" y="10"/>
                    <a:pt x="5" y="10"/>
                  </a:cubicBezTo>
                  <a:cubicBezTo>
                    <a:pt x="4" y="10"/>
                    <a:pt x="4" y="9"/>
                    <a:pt x="3" y="8"/>
                  </a:cubicBezTo>
                  <a:cubicBezTo>
                    <a:pt x="3" y="8"/>
                    <a:pt x="4" y="7"/>
                    <a:pt x="4" y="7"/>
                  </a:cubicBezTo>
                  <a:cubicBezTo>
                    <a:pt x="5" y="5"/>
                    <a:pt x="6" y="2"/>
                    <a:pt x="4" y="0"/>
                  </a:cubicBezTo>
                  <a:cubicBezTo>
                    <a:pt x="4" y="0"/>
                    <a:pt x="2" y="1"/>
                    <a:pt x="2" y="3"/>
                  </a:cubicBezTo>
                  <a:close/>
                </a:path>
              </a:pathLst>
            </a:custGeom>
            <a:solidFill>
              <a:srgbClr val="E5A85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1" name="Freeform 314"/>
            <p:cNvSpPr>
              <a:spLocks/>
            </p:cNvSpPr>
            <p:nvPr/>
          </p:nvSpPr>
          <p:spPr bwMode="auto">
            <a:xfrm>
              <a:off x="5090371" y="4925551"/>
              <a:ext cx="34149" cy="8205"/>
            </a:xfrm>
            <a:custGeom>
              <a:avLst/>
              <a:gdLst/>
              <a:ahLst/>
              <a:cxnLst>
                <a:cxn ang="0">
                  <a:pos x="4" y="1"/>
                </a:cxn>
                <a:cxn ang="0">
                  <a:pos x="10" y="0"/>
                </a:cxn>
                <a:cxn ang="0">
                  <a:pos x="9" y="0"/>
                </a:cxn>
                <a:cxn ang="0">
                  <a:pos x="6" y="0"/>
                </a:cxn>
                <a:cxn ang="0">
                  <a:pos x="2" y="0"/>
                </a:cxn>
                <a:cxn ang="0">
                  <a:pos x="1" y="2"/>
                </a:cxn>
                <a:cxn ang="0">
                  <a:pos x="4" y="1"/>
                </a:cxn>
              </a:cxnLst>
              <a:rect l="0" t="0" r="r" b="b"/>
              <a:pathLst>
                <a:path w="10" h="2">
                  <a:moveTo>
                    <a:pt x="4" y="1"/>
                  </a:moveTo>
                  <a:cubicBezTo>
                    <a:pt x="5" y="1"/>
                    <a:pt x="8" y="0"/>
                    <a:pt x="10" y="0"/>
                  </a:cubicBezTo>
                  <a:cubicBezTo>
                    <a:pt x="10" y="0"/>
                    <a:pt x="9" y="0"/>
                    <a:pt x="9" y="0"/>
                  </a:cubicBezTo>
                  <a:cubicBezTo>
                    <a:pt x="6" y="0"/>
                    <a:pt x="6" y="0"/>
                    <a:pt x="6" y="0"/>
                  </a:cubicBezTo>
                  <a:cubicBezTo>
                    <a:pt x="5" y="1"/>
                    <a:pt x="3" y="0"/>
                    <a:pt x="2" y="0"/>
                  </a:cubicBezTo>
                  <a:cubicBezTo>
                    <a:pt x="1" y="0"/>
                    <a:pt x="0" y="1"/>
                    <a:pt x="1" y="2"/>
                  </a:cubicBezTo>
                  <a:cubicBezTo>
                    <a:pt x="2" y="0"/>
                    <a:pt x="3" y="1"/>
                    <a:pt x="4" y="1"/>
                  </a:cubicBezTo>
                  <a:close/>
                </a:path>
              </a:pathLst>
            </a:custGeom>
            <a:solidFill>
              <a:srgbClr val="E5A85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2" name="Freeform 315"/>
            <p:cNvSpPr>
              <a:spLocks/>
            </p:cNvSpPr>
            <p:nvPr/>
          </p:nvSpPr>
          <p:spPr bwMode="auto">
            <a:xfrm>
              <a:off x="5095249" y="4879058"/>
              <a:ext cx="302464" cy="82046"/>
            </a:xfrm>
            <a:custGeom>
              <a:avLst/>
              <a:gdLst/>
              <a:ahLst/>
              <a:cxnLst>
                <a:cxn ang="0">
                  <a:pos x="86" y="10"/>
                </a:cxn>
                <a:cxn ang="0">
                  <a:pos x="76" y="8"/>
                </a:cxn>
                <a:cxn ang="0">
                  <a:pos x="73" y="7"/>
                </a:cxn>
                <a:cxn ang="0">
                  <a:pos x="71" y="6"/>
                </a:cxn>
                <a:cxn ang="0">
                  <a:pos x="70" y="5"/>
                </a:cxn>
                <a:cxn ang="0">
                  <a:pos x="69" y="4"/>
                </a:cxn>
                <a:cxn ang="0">
                  <a:pos x="67" y="7"/>
                </a:cxn>
                <a:cxn ang="0">
                  <a:pos x="62" y="12"/>
                </a:cxn>
                <a:cxn ang="0">
                  <a:pos x="49" y="16"/>
                </a:cxn>
                <a:cxn ang="0">
                  <a:pos x="37" y="13"/>
                </a:cxn>
                <a:cxn ang="0">
                  <a:pos x="38" y="6"/>
                </a:cxn>
                <a:cxn ang="0">
                  <a:pos x="27" y="0"/>
                </a:cxn>
                <a:cxn ang="0">
                  <a:pos x="14" y="5"/>
                </a:cxn>
                <a:cxn ang="0">
                  <a:pos x="15" y="5"/>
                </a:cxn>
                <a:cxn ang="0">
                  <a:pos x="13" y="5"/>
                </a:cxn>
                <a:cxn ang="0">
                  <a:pos x="8" y="9"/>
                </a:cxn>
                <a:cxn ang="0">
                  <a:pos x="10" y="12"/>
                </a:cxn>
                <a:cxn ang="0">
                  <a:pos x="19" y="12"/>
                </a:cxn>
                <a:cxn ang="0">
                  <a:pos x="19" y="13"/>
                </a:cxn>
                <a:cxn ang="0">
                  <a:pos x="14" y="13"/>
                </a:cxn>
                <a:cxn ang="0">
                  <a:pos x="10" y="13"/>
                </a:cxn>
                <a:cxn ang="0">
                  <a:pos x="9" y="12"/>
                </a:cxn>
                <a:cxn ang="0">
                  <a:pos x="0" y="14"/>
                </a:cxn>
                <a:cxn ang="0">
                  <a:pos x="2" y="15"/>
                </a:cxn>
                <a:cxn ang="0">
                  <a:pos x="12" y="15"/>
                </a:cxn>
                <a:cxn ang="0">
                  <a:pos x="13" y="16"/>
                </a:cxn>
                <a:cxn ang="0">
                  <a:pos x="14" y="16"/>
                </a:cxn>
                <a:cxn ang="0">
                  <a:pos x="18" y="15"/>
                </a:cxn>
                <a:cxn ang="0">
                  <a:pos x="19" y="16"/>
                </a:cxn>
                <a:cxn ang="0">
                  <a:pos x="21" y="12"/>
                </a:cxn>
                <a:cxn ang="0">
                  <a:pos x="20" y="13"/>
                </a:cxn>
                <a:cxn ang="0">
                  <a:pos x="20" y="17"/>
                </a:cxn>
                <a:cxn ang="0">
                  <a:pos x="21" y="17"/>
                </a:cxn>
                <a:cxn ang="0">
                  <a:pos x="22" y="19"/>
                </a:cxn>
                <a:cxn ang="0">
                  <a:pos x="26" y="21"/>
                </a:cxn>
                <a:cxn ang="0">
                  <a:pos x="26" y="19"/>
                </a:cxn>
                <a:cxn ang="0">
                  <a:pos x="29" y="19"/>
                </a:cxn>
                <a:cxn ang="0">
                  <a:pos x="25" y="17"/>
                </a:cxn>
                <a:cxn ang="0">
                  <a:pos x="27" y="8"/>
                </a:cxn>
                <a:cxn ang="0">
                  <a:pos x="29" y="10"/>
                </a:cxn>
                <a:cxn ang="0">
                  <a:pos x="28" y="14"/>
                </a:cxn>
                <a:cxn ang="0">
                  <a:pos x="28" y="17"/>
                </a:cxn>
                <a:cxn ang="0">
                  <a:pos x="31" y="17"/>
                </a:cxn>
                <a:cxn ang="0">
                  <a:pos x="43" y="18"/>
                </a:cxn>
                <a:cxn ang="0">
                  <a:pos x="50" y="18"/>
                </a:cxn>
                <a:cxn ang="0">
                  <a:pos x="53" y="17"/>
                </a:cxn>
                <a:cxn ang="0">
                  <a:pos x="54" y="17"/>
                </a:cxn>
                <a:cxn ang="0">
                  <a:pos x="59" y="17"/>
                </a:cxn>
                <a:cxn ang="0">
                  <a:pos x="67" y="15"/>
                </a:cxn>
                <a:cxn ang="0">
                  <a:pos x="69" y="14"/>
                </a:cxn>
                <a:cxn ang="0">
                  <a:pos x="80" y="12"/>
                </a:cxn>
                <a:cxn ang="0">
                  <a:pos x="88" y="12"/>
                </a:cxn>
                <a:cxn ang="0">
                  <a:pos x="89" y="11"/>
                </a:cxn>
              </a:cxnLst>
              <a:rect l="0" t="0" r="r" b="b"/>
              <a:pathLst>
                <a:path w="89" h="21">
                  <a:moveTo>
                    <a:pt x="89" y="11"/>
                  </a:moveTo>
                  <a:cubicBezTo>
                    <a:pt x="88" y="11"/>
                    <a:pt x="87" y="11"/>
                    <a:pt x="86" y="10"/>
                  </a:cubicBezTo>
                  <a:cubicBezTo>
                    <a:pt x="86" y="9"/>
                    <a:pt x="82" y="9"/>
                    <a:pt x="81" y="9"/>
                  </a:cubicBezTo>
                  <a:cubicBezTo>
                    <a:pt x="80" y="9"/>
                    <a:pt x="78" y="9"/>
                    <a:pt x="76" y="8"/>
                  </a:cubicBezTo>
                  <a:cubicBezTo>
                    <a:pt x="75" y="7"/>
                    <a:pt x="74" y="7"/>
                    <a:pt x="73" y="7"/>
                  </a:cubicBezTo>
                  <a:cubicBezTo>
                    <a:pt x="73" y="7"/>
                    <a:pt x="73" y="7"/>
                    <a:pt x="73" y="7"/>
                  </a:cubicBezTo>
                  <a:cubicBezTo>
                    <a:pt x="73" y="7"/>
                    <a:pt x="73" y="7"/>
                    <a:pt x="73" y="7"/>
                  </a:cubicBezTo>
                  <a:cubicBezTo>
                    <a:pt x="72" y="7"/>
                    <a:pt x="71" y="7"/>
                    <a:pt x="71" y="6"/>
                  </a:cubicBezTo>
                  <a:cubicBezTo>
                    <a:pt x="71" y="6"/>
                    <a:pt x="69" y="6"/>
                    <a:pt x="70" y="5"/>
                  </a:cubicBezTo>
                  <a:cubicBezTo>
                    <a:pt x="70" y="5"/>
                    <a:pt x="70" y="5"/>
                    <a:pt x="70" y="5"/>
                  </a:cubicBezTo>
                  <a:cubicBezTo>
                    <a:pt x="70" y="5"/>
                    <a:pt x="70" y="5"/>
                    <a:pt x="70" y="4"/>
                  </a:cubicBezTo>
                  <a:cubicBezTo>
                    <a:pt x="70" y="4"/>
                    <a:pt x="69" y="4"/>
                    <a:pt x="69" y="4"/>
                  </a:cubicBezTo>
                  <a:cubicBezTo>
                    <a:pt x="68" y="4"/>
                    <a:pt x="68" y="4"/>
                    <a:pt x="67" y="4"/>
                  </a:cubicBezTo>
                  <a:cubicBezTo>
                    <a:pt x="67" y="6"/>
                    <a:pt x="65" y="5"/>
                    <a:pt x="67" y="7"/>
                  </a:cubicBezTo>
                  <a:cubicBezTo>
                    <a:pt x="68" y="9"/>
                    <a:pt x="68" y="12"/>
                    <a:pt x="67" y="12"/>
                  </a:cubicBezTo>
                  <a:cubicBezTo>
                    <a:pt x="67" y="12"/>
                    <a:pt x="63" y="10"/>
                    <a:pt x="62" y="12"/>
                  </a:cubicBezTo>
                  <a:cubicBezTo>
                    <a:pt x="61" y="14"/>
                    <a:pt x="59" y="15"/>
                    <a:pt x="58" y="16"/>
                  </a:cubicBezTo>
                  <a:cubicBezTo>
                    <a:pt x="56" y="16"/>
                    <a:pt x="51" y="17"/>
                    <a:pt x="49" y="16"/>
                  </a:cubicBezTo>
                  <a:cubicBezTo>
                    <a:pt x="47" y="16"/>
                    <a:pt x="43" y="15"/>
                    <a:pt x="41" y="15"/>
                  </a:cubicBezTo>
                  <a:cubicBezTo>
                    <a:pt x="39" y="16"/>
                    <a:pt x="36" y="14"/>
                    <a:pt x="37" y="13"/>
                  </a:cubicBezTo>
                  <a:cubicBezTo>
                    <a:pt x="38" y="12"/>
                    <a:pt x="40" y="11"/>
                    <a:pt x="39" y="10"/>
                  </a:cubicBezTo>
                  <a:cubicBezTo>
                    <a:pt x="38" y="9"/>
                    <a:pt x="40" y="6"/>
                    <a:pt x="38" y="6"/>
                  </a:cubicBezTo>
                  <a:cubicBezTo>
                    <a:pt x="35" y="5"/>
                    <a:pt x="34" y="3"/>
                    <a:pt x="31" y="3"/>
                  </a:cubicBezTo>
                  <a:cubicBezTo>
                    <a:pt x="29" y="3"/>
                    <a:pt x="29" y="1"/>
                    <a:pt x="27" y="0"/>
                  </a:cubicBezTo>
                  <a:cubicBezTo>
                    <a:pt x="26" y="1"/>
                    <a:pt x="24" y="1"/>
                    <a:pt x="22" y="1"/>
                  </a:cubicBezTo>
                  <a:cubicBezTo>
                    <a:pt x="20" y="1"/>
                    <a:pt x="17" y="3"/>
                    <a:pt x="14" y="5"/>
                  </a:cubicBezTo>
                  <a:cubicBezTo>
                    <a:pt x="14" y="5"/>
                    <a:pt x="14" y="5"/>
                    <a:pt x="15" y="5"/>
                  </a:cubicBezTo>
                  <a:cubicBezTo>
                    <a:pt x="15" y="5"/>
                    <a:pt x="15" y="5"/>
                    <a:pt x="15" y="5"/>
                  </a:cubicBezTo>
                  <a:cubicBezTo>
                    <a:pt x="15" y="5"/>
                    <a:pt x="14" y="5"/>
                    <a:pt x="14" y="5"/>
                  </a:cubicBezTo>
                  <a:cubicBezTo>
                    <a:pt x="14" y="5"/>
                    <a:pt x="13" y="5"/>
                    <a:pt x="13" y="5"/>
                  </a:cubicBezTo>
                  <a:cubicBezTo>
                    <a:pt x="11" y="7"/>
                    <a:pt x="11" y="8"/>
                    <a:pt x="10" y="8"/>
                  </a:cubicBezTo>
                  <a:cubicBezTo>
                    <a:pt x="9" y="8"/>
                    <a:pt x="9" y="9"/>
                    <a:pt x="8" y="9"/>
                  </a:cubicBezTo>
                  <a:cubicBezTo>
                    <a:pt x="8" y="10"/>
                    <a:pt x="9" y="10"/>
                    <a:pt x="9" y="11"/>
                  </a:cubicBezTo>
                  <a:cubicBezTo>
                    <a:pt x="9" y="12"/>
                    <a:pt x="10" y="11"/>
                    <a:pt x="10" y="12"/>
                  </a:cubicBezTo>
                  <a:cubicBezTo>
                    <a:pt x="13" y="13"/>
                    <a:pt x="16" y="12"/>
                    <a:pt x="18" y="12"/>
                  </a:cubicBezTo>
                  <a:cubicBezTo>
                    <a:pt x="19" y="12"/>
                    <a:pt x="19" y="12"/>
                    <a:pt x="19" y="12"/>
                  </a:cubicBezTo>
                  <a:cubicBezTo>
                    <a:pt x="20" y="12"/>
                    <a:pt x="20" y="12"/>
                    <a:pt x="20" y="13"/>
                  </a:cubicBezTo>
                  <a:cubicBezTo>
                    <a:pt x="20" y="13"/>
                    <a:pt x="20" y="13"/>
                    <a:pt x="19" y="13"/>
                  </a:cubicBezTo>
                  <a:cubicBezTo>
                    <a:pt x="19" y="12"/>
                    <a:pt x="18" y="14"/>
                    <a:pt x="18" y="13"/>
                  </a:cubicBezTo>
                  <a:cubicBezTo>
                    <a:pt x="14" y="13"/>
                    <a:pt x="14" y="13"/>
                    <a:pt x="14" y="13"/>
                  </a:cubicBezTo>
                  <a:cubicBezTo>
                    <a:pt x="13" y="13"/>
                    <a:pt x="12" y="13"/>
                    <a:pt x="11" y="13"/>
                  </a:cubicBezTo>
                  <a:cubicBezTo>
                    <a:pt x="11" y="13"/>
                    <a:pt x="10" y="13"/>
                    <a:pt x="10" y="13"/>
                  </a:cubicBezTo>
                  <a:cubicBezTo>
                    <a:pt x="10" y="13"/>
                    <a:pt x="10" y="13"/>
                    <a:pt x="10" y="13"/>
                  </a:cubicBezTo>
                  <a:cubicBezTo>
                    <a:pt x="9" y="13"/>
                    <a:pt x="9" y="13"/>
                    <a:pt x="9" y="12"/>
                  </a:cubicBezTo>
                  <a:cubicBezTo>
                    <a:pt x="7" y="12"/>
                    <a:pt x="4" y="13"/>
                    <a:pt x="3" y="13"/>
                  </a:cubicBezTo>
                  <a:cubicBezTo>
                    <a:pt x="2" y="13"/>
                    <a:pt x="1" y="12"/>
                    <a:pt x="0" y="14"/>
                  </a:cubicBezTo>
                  <a:cubicBezTo>
                    <a:pt x="0" y="14"/>
                    <a:pt x="0" y="14"/>
                    <a:pt x="0" y="15"/>
                  </a:cubicBezTo>
                  <a:cubicBezTo>
                    <a:pt x="1" y="15"/>
                    <a:pt x="1" y="15"/>
                    <a:pt x="2" y="15"/>
                  </a:cubicBezTo>
                  <a:cubicBezTo>
                    <a:pt x="4" y="15"/>
                    <a:pt x="6" y="15"/>
                    <a:pt x="8" y="15"/>
                  </a:cubicBezTo>
                  <a:cubicBezTo>
                    <a:pt x="9" y="15"/>
                    <a:pt x="10" y="15"/>
                    <a:pt x="12" y="15"/>
                  </a:cubicBezTo>
                  <a:cubicBezTo>
                    <a:pt x="12" y="16"/>
                    <a:pt x="13" y="15"/>
                    <a:pt x="13" y="15"/>
                  </a:cubicBezTo>
                  <a:cubicBezTo>
                    <a:pt x="13" y="15"/>
                    <a:pt x="13" y="15"/>
                    <a:pt x="13" y="16"/>
                  </a:cubicBezTo>
                  <a:cubicBezTo>
                    <a:pt x="14" y="16"/>
                    <a:pt x="14" y="15"/>
                    <a:pt x="14" y="16"/>
                  </a:cubicBezTo>
                  <a:cubicBezTo>
                    <a:pt x="14" y="16"/>
                    <a:pt x="15" y="16"/>
                    <a:pt x="14" y="16"/>
                  </a:cubicBezTo>
                  <a:cubicBezTo>
                    <a:pt x="15" y="16"/>
                    <a:pt x="17" y="16"/>
                    <a:pt x="17" y="15"/>
                  </a:cubicBezTo>
                  <a:cubicBezTo>
                    <a:pt x="18" y="15"/>
                    <a:pt x="18" y="15"/>
                    <a:pt x="18" y="15"/>
                  </a:cubicBezTo>
                  <a:cubicBezTo>
                    <a:pt x="19" y="15"/>
                    <a:pt x="18" y="16"/>
                    <a:pt x="18" y="16"/>
                  </a:cubicBezTo>
                  <a:cubicBezTo>
                    <a:pt x="19" y="16"/>
                    <a:pt x="19" y="16"/>
                    <a:pt x="19" y="16"/>
                  </a:cubicBezTo>
                  <a:cubicBezTo>
                    <a:pt x="20" y="16"/>
                    <a:pt x="20" y="14"/>
                    <a:pt x="20" y="13"/>
                  </a:cubicBezTo>
                  <a:cubicBezTo>
                    <a:pt x="21" y="12"/>
                    <a:pt x="21" y="12"/>
                    <a:pt x="21" y="12"/>
                  </a:cubicBezTo>
                  <a:cubicBezTo>
                    <a:pt x="21" y="12"/>
                    <a:pt x="21" y="12"/>
                    <a:pt x="21" y="12"/>
                  </a:cubicBezTo>
                  <a:cubicBezTo>
                    <a:pt x="21" y="12"/>
                    <a:pt x="20" y="13"/>
                    <a:pt x="20" y="13"/>
                  </a:cubicBezTo>
                  <a:cubicBezTo>
                    <a:pt x="20" y="14"/>
                    <a:pt x="20" y="15"/>
                    <a:pt x="20" y="16"/>
                  </a:cubicBezTo>
                  <a:cubicBezTo>
                    <a:pt x="20" y="17"/>
                    <a:pt x="20" y="17"/>
                    <a:pt x="20" y="17"/>
                  </a:cubicBezTo>
                  <a:cubicBezTo>
                    <a:pt x="20" y="16"/>
                    <a:pt x="20" y="16"/>
                    <a:pt x="21" y="16"/>
                  </a:cubicBezTo>
                  <a:cubicBezTo>
                    <a:pt x="21" y="16"/>
                    <a:pt x="21" y="17"/>
                    <a:pt x="21" y="17"/>
                  </a:cubicBezTo>
                  <a:cubicBezTo>
                    <a:pt x="21" y="18"/>
                    <a:pt x="22" y="18"/>
                    <a:pt x="22" y="18"/>
                  </a:cubicBezTo>
                  <a:cubicBezTo>
                    <a:pt x="22" y="19"/>
                    <a:pt x="22" y="19"/>
                    <a:pt x="22" y="19"/>
                  </a:cubicBezTo>
                  <a:cubicBezTo>
                    <a:pt x="22" y="19"/>
                    <a:pt x="22" y="19"/>
                    <a:pt x="22" y="19"/>
                  </a:cubicBezTo>
                  <a:cubicBezTo>
                    <a:pt x="24" y="19"/>
                    <a:pt x="24" y="21"/>
                    <a:pt x="26" y="21"/>
                  </a:cubicBezTo>
                  <a:cubicBezTo>
                    <a:pt x="26" y="21"/>
                    <a:pt x="25" y="20"/>
                    <a:pt x="26" y="19"/>
                  </a:cubicBezTo>
                  <a:cubicBezTo>
                    <a:pt x="26" y="19"/>
                    <a:pt x="26" y="19"/>
                    <a:pt x="26" y="19"/>
                  </a:cubicBezTo>
                  <a:cubicBezTo>
                    <a:pt x="27" y="20"/>
                    <a:pt x="26" y="19"/>
                    <a:pt x="27" y="18"/>
                  </a:cubicBezTo>
                  <a:cubicBezTo>
                    <a:pt x="27" y="19"/>
                    <a:pt x="28" y="19"/>
                    <a:pt x="29" y="19"/>
                  </a:cubicBezTo>
                  <a:cubicBezTo>
                    <a:pt x="28" y="19"/>
                    <a:pt x="28" y="18"/>
                    <a:pt x="28" y="18"/>
                  </a:cubicBezTo>
                  <a:cubicBezTo>
                    <a:pt x="27" y="18"/>
                    <a:pt x="26" y="18"/>
                    <a:pt x="25" y="17"/>
                  </a:cubicBezTo>
                  <a:cubicBezTo>
                    <a:pt x="23" y="17"/>
                    <a:pt x="26" y="14"/>
                    <a:pt x="25" y="11"/>
                  </a:cubicBezTo>
                  <a:cubicBezTo>
                    <a:pt x="25" y="9"/>
                    <a:pt x="27" y="8"/>
                    <a:pt x="27" y="8"/>
                  </a:cubicBezTo>
                  <a:cubicBezTo>
                    <a:pt x="27" y="7"/>
                    <a:pt x="27" y="7"/>
                    <a:pt x="27" y="7"/>
                  </a:cubicBezTo>
                  <a:cubicBezTo>
                    <a:pt x="28" y="8"/>
                    <a:pt x="29" y="9"/>
                    <a:pt x="29" y="10"/>
                  </a:cubicBezTo>
                  <a:cubicBezTo>
                    <a:pt x="29" y="10"/>
                    <a:pt x="29" y="10"/>
                    <a:pt x="28" y="10"/>
                  </a:cubicBezTo>
                  <a:cubicBezTo>
                    <a:pt x="28" y="12"/>
                    <a:pt x="28" y="13"/>
                    <a:pt x="28" y="14"/>
                  </a:cubicBezTo>
                  <a:cubicBezTo>
                    <a:pt x="28" y="15"/>
                    <a:pt x="27" y="16"/>
                    <a:pt x="27" y="16"/>
                  </a:cubicBezTo>
                  <a:cubicBezTo>
                    <a:pt x="27" y="17"/>
                    <a:pt x="28" y="17"/>
                    <a:pt x="28" y="17"/>
                  </a:cubicBezTo>
                  <a:cubicBezTo>
                    <a:pt x="29" y="17"/>
                    <a:pt x="29" y="17"/>
                    <a:pt x="30" y="17"/>
                  </a:cubicBezTo>
                  <a:cubicBezTo>
                    <a:pt x="30" y="17"/>
                    <a:pt x="30" y="17"/>
                    <a:pt x="31" y="17"/>
                  </a:cubicBezTo>
                  <a:cubicBezTo>
                    <a:pt x="31" y="18"/>
                    <a:pt x="33" y="17"/>
                    <a:pt x="33" y="18"/>
                  </a:cubicBezTo>
                  <a:cubicBezTo>
                    <a:pt x="37" y="18"/>
                    <a:pt x="40" y="19"/>
                    <a:pt x="43" y="18"/>
                  </a:cubicBezTo>
                  <a:cubicBezTo>
                    <a:pt x="44" y="19"/>
                    <a:pt x="46" y="18"/>
                    <a:pt x="47" y="18"/>
                  </a:cubicBezTo>
                  <a:cubicBezTo>
                    <a:pt x="48" y="19"/>
                    <a:pt x="49" y="18"/>
                    <a:pt x="50" y="18"/>
                  </a:cubicBezTo>
                  <a:cubicBezTo>
                    <a:pt x="51" y="18"/>
                    <a:pt x="51" y="18"/>
                    <a:pt x="52" y="18"/>
                  </a:cubicBezTo>
                  <a:cubicBezTo>
                    <a:pt x="52" y="18"/>
                    <a:pt x="53" y="17"/>
                    <a:pt x="53" y="17"/>
                  </a:cubicBezTo>
                  <a:cubicBezTo>
                    <a:pt x="53" y="17"/>
                    <a:pt x="53" y="18"/>
                    <a:pt x="53" y="18"/>
                  </a:cubicBezTo>
                  <a:cubicBezTo>
                    <a:pt x="54" y="18"/>
                    <a:pt x="54" y="17"/>
                    <a:pt x="54" y="17"/>
                  </a:cubicBezTo>
                  <a:cubicBezTo>
                    <a:pt x="55" y="17"/>
                    <a:pt x="55" y="17"/>
                    <a:pt x="55" y="17"/>
                  </a:cubicBezTo>
                  <a:cubicBezTo>
                    <a:pt x="57" y="18"/>
                    <a:pt x="58" y="17"/>
                    <a:pt x="59" y="17"/>
                  </a:cubicBezTo>
                  <a:cubicBezTo>
                    <a:pt x="62" y="17"/>
                    <a:pt x="64" y="16"/>
                    <a:pt x="66" y="16"/>
                  </a:cubicBezTo>
                  <a:cubicBezTo>
                    <a:pt x="66" y="15"/>
                    <a:pt x="67" y="15"/>
                    <a:pt x="67" y="15"/>
                  </a:cubicBezTo>
                  <a:cubicBezTo>
                    <a:pt x="68" y="15"/>
                    <a:pt x="68" y="14"/>
                    <a:pt x="69" y="14"/>
                  </a:cubicBezTo>
                  <a:cubicBezTo>
                    <a:pt x="69" y="14"/>
                    <a:pt x="69" y="14"/>
                    <a:pt x="69" y="14"/>
                  </a:cubicBezTo>
                  <a:cubicBezTo>
                    <a:pt x="70" y="14"/>
                    <a:pt x="70" y="14"/>
                    <a:pt x="71" y="14"/>
                  </a:cubicBezTo>
                  <a:cubicBezTo>
                    <a:pt x="73" y="12"/>
                    <a:pt x="77" y="12"/>
                    <a:pt x="80" y="12"/>
                  </a:cubicBezTo>
                  <a:cubicBezTo>
                    <a:pt x="82" y="12"/>
                    <a:pt x="84" y="13"/>
                    <a:pt x="86" y="13"/>
                  </a:cubicBezTo>
                  <a:cubicBezTo>
                    <a:pt x="86" y="12"/>
                    <a:pt x="88" y="12"/>
                    <a:pt x="88" y="12"/>
                  </a:cubicBezTo>
                  <a:cubicBezTo>
                    <a:pt x="87" y="11"/>
                    <a:pt x="89" y="12"/>
                    <a:pt x="89" y="11"/>
                  </a:cubicBezTo>
                  <a:cubicBezTo>
                    <a:pt x="89" y="11"/>
                    <a:pt x="89" y="11"/>
                    <a:pt x="89" y="11"/>
                  </a:cubicBezTo>
                  <a:close/>
                </a:path>
              </a:pathLst>
            </a:custGeom>
            <a:solidFill>
              <a:srgbClr val="DA923E"/>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3" name="Freeform 316"/>
            <p:cNvSpPr>
              <a:spLocks/>
            </p:cNvSpPr>
            <p:nvPr/>
          </p:nvSpPr>
          <p:spPr bwMode="auto">
            <a:xfrm>
              <a:off x="5122081" y="4898202"/>
              <a:ext cx="17075" cy="16409"/>
            </a:xfrm>
            <a:custGeom>
              <a:avLst/>
              <a:gdLst/>
              <a:ahLst/>
              <a:cxnLst>
                <a:cxn ang="0">
                  <a:pos x="5" y="0"/>
                </a:cxn>
                <a:cxn ang="0">
                  <a:pos x="5" y="0"/>
                </a:cxn>
                <a:cxn ang="0">
                  <a:pos x="3" y="2"/>
                </a:cxn>
                <a:cxn ang="0">
                  <a:pos x="1" y="3"/>
                </a:cxn>
                <a:cxn ang="0">
                  <a:pos x="0" y="4"/>
                </a:cxn>
                <a:cxn ang="0">
                  <a:pos x="2" y="3"/>
                </a:cxn>
                <a:cxn ang="0">
                  <a:pos x="5" y="0"/>
                </a:cxn>
              </a:cxnLst>
              <a:rect l="0" t="0" r="r" b="b"/>
              <a:pathLst>
                <a:path w="5" h="4">
                  <a:moveTo>
                    <a:pt x="5" y="0"/>
                  </a:moveTo>
                  <a:cubicBezTo>
                    <a:pt x="5" y="0"/>
                    <a:pt x="5" y="0"/>
                    <a:pt x="5" y="0"/>
                  </a:cubicBezTo>
                  <a:cubicBezTo>
                    <a:pt x="5" y="1"/>
                    <a:pt x="4" y="1"/>
                    <a:pt x="3" y="2"/>
                  </a:cubicBezTo>
                  <a:cubicBezTo>
                    <a:pt x="2" y="1"/>
                    <a:pt x="2" y="2"/>
                    <a:pt x="1" y="3"/>
                  </a:cubicBezTo>
                  <a:cubicBezTo>
                    <a:pt x="0" y="3"/>
                    <a:pt x="0" y="3"/>
                    <a:pt x="0" y="4"/>
                  </a:cubicBezTo>
                  <a:cubicBezTo>
                    <a:pt x="1" y="4"/>
                    <a:pt x="1" y="3"/>
                    <a:pt x="2" y="3"/>
                  </a:cubicBezTo>
                  <a:cubicBezTo>
                    <a:pt x="3" y="3"/>
                    <a:pt x="3" y="2"/>
                    <a:pt x="5" y="0"/>
                  </a:cubicBezTo>
                  <a:close/>
                </a:path>
              </a:pathLst>
            </a:custGeom>
            <a:solidFill>
              <a:srgbClr val="E5A85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4" name="Freeform 317"/>
            <p:cNvSpPr>
              <a:spLocks/>
            </p:cNvSpPr>
            <p:nvPr/>
          </p:nvSpPr>
          <p:spPr bwMode="auto">
            <a:xfrm>
              <a:off x="5129399" y="4859914"/>
              <a:ext cx="9757" cy="13674"/>
            </a:xfrm>
            <a:custGeom>
              <a:avLst/>
              <a:gdLst/>
              <a:ahLst/>
              <a:cxnLst>
                <a:cxn ang="0">
                  <a:pos x="3" y="0"/>
                </a:cxn>
                <a:cxn ang="0">
                  <a:pos x="3" y="2"/>
                </a:cxn>
                <a:cxn ang="0">
                  <a:pos x="1" y="3"/>
                </a:cxn>
                <a:cxn ang="0">
                  <a:pos x="0" y="1"/>
                </a:cxn>
                <a:cxn ang="0">
                  <a:pos x="1" y="0"/>
                </a:cxn>
                <a:cxn ang="0">
                  <a:pos x="3" y="0"/>
                </a:cxn>
              </a:cxnLst>
              <a:rect l="0" t="0" r="r" b="b"/>
              <a:pathLst>
                <a:path w="3" h="3">
                  <a:moveTo>
                    <a:pt x="3" y="0"/>
                  </a:moveTo>
                  <a:cubicBezTo>
                    <a:pt x="3" y="1"/>
                    <a:pt x="3" y="1"/>
                    <a:pt x="3" y="2"/>
                  </a:cubicBezTo>
                  <a:cubicBezTo>
                    <a:pt x="2" y="2"/>
                    <a:pt x="1" y="3"/>
                    <a:pt x="1" y="3"/>
                  </a:cubicBezTo>
                  <a:cubicBezTo>
                    <a:pt x="0" y="2"/>
                    <a:pt x="0" y="2"/>
                    <a:pt x="0" y="1"/>
                  </a:cubicBezTo>
                  <a:cubicBezTo>
                    <a:pt x="1" y="1"/>
                    <a:pt x="1" y="0"/>
                    <a:pt x="1" y="0"/>
                  </a:cubicBezTo>
                  <a:cubicBezTo>
                    <a:pt x="2" y="0"/>
                    <a:pt x="3" y="0"/>
                    <a:pt x="3" y="0"/>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5" name="Freeform 318"/>
            <p:cNvSpPr>
              <a:spLocks/>
            </p:cNvSpPr>
            <p:nvPr/>
          </p:nvSpPr>
          <p:spPr bwMode="auto">
            <a:xfrm>
              <a:off x="5129399" y="4859914"/>
              <a:ext cx="9757" cy="8205"/>
            </a:xfrm>
            <a:custGeom>
              <a:avLst/>
              <a:gdLst/>
              <a:ahLst/>
              <a:cxnLst>
                <a:cxn ang="0">
                  <a:pos x="2" y="2"/>
                </a:cxn>
                <a:cxn ang="0">
                  <a:pos x="1" y="2"/>
                </a:cxn>
                <a:cxn ang="0">
                  <a:pos x="0" y="2"/>
                </a:cxn>
                <a:cxn ang="0">
                  <a:pos x="1" y="1"/>
                </a:cxn>
                <a:cxn ang="0">
                  <a:pos x="1" y="0"/>
                </a:cxn>
                <a:cxn ang="0">
                  <a:pos x="2" y="2"/>
                </a:cxn>
              </a:cxnLst>
              <a:rect l="0" t="0" r="r" b="b"/>
              <a:pathLst>
                <a:path w="3" h="2">
                  <a:moveTo>
                    <a:pt x="2" y="2"/>
                  </a:moveTo>
                  <a:cubicBezTo>
                    <a:pt x="2" y="2"/>
                    <a:pt x="2" y="2"/>
                    <a:pt x="1" y="2"/>
                  </a:cubicBezTo>
                  <a:cubicBezTo>
                    <a:pt x="1" y="2"/>
                    <a:pt x="0" y="2"/>
                    <a:pt x="0" y="2"/>
                  </a:cubicBezTo>
                  <a:cubicBezTo>
                    <a:pt x="0" y="1"/>
                    <a:pt x="1" y="1"/>
                    <a:pt x="1" y="1"/>
                  </a:cubicBezTo>
                  <a:cubicBezTo>
                    <a:pt x="1" y="0"/>
                    <a:pt x="1" y="0"/>
                    <a:pt x="1" y="0"/>
                  </a:cubicBezTo>
                  <a:cubicBezTo>
                    <a:pt x="2" y="0"/>
                    <a:pt x="3" y="0"/>
                    <a:pt x="2" y="2"/>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6" name="Freeform 319"/>
            <p:cNvSpPr>
              <a:spLocks/>
            </p:cNvSpPr>
            <p:nvPr/>
          </p:nvSpPr>
          <p:spPr bwMode="auto">
            <a:xfrm>
              <a:off x="5124520" y="4873589"/>
              <a:ext cx="7318" cy="5470"/>
            </a:xfrm>
            <a:custGeom>
              <a:avLst/>
              <a:gdLst/>
              <a:ahLst/>
              <a:cxnLst>
                <a:cxn ang="0">
                  <a:pos x="2" y="1"/>
                </a:cxn>
                <a:cxn ang="0">
                  <a:pos x="1" y="1"/>
                </a:cxn>
                <a:cxn ang="0">
                  <a:pos x="0" y="1"/>
                </a:cxn>
                <a:cxn ang="0">
                  <a:pos x="1" y="0"/>
                </a:cxn>
                <a:cxn ang="0">
                  <a:pos x="2" y="1"/>
                </a:cxn>
              </a:cxnLst>
              <a:rect l="0" t="0" r="r" b="b"/>
              <a:pathLst>
                <a:path w="2" h="2">
                  <a:moveTo>
                    <a:pt x="2" y="1"/>
                  </a:moveTo>
                  <a:cubicBezTo>
                    <a:pt x="2" y="1"/>
                    <a:pt x="1" y="1"/>
                    <a:pt x="1" y="1"/>
                  </a:cubicBezTo>
                  <a:cubicBezTo>
                    <a:pt x="1" y="2"/>
                    <a:pt x="0" y="1"/>
                    <a:pt x="0" y="1"/>
                  </a:cubicBezTo>
                  <a:cubicBezTo>
                    <a:pt x="0" y="1"/>
                    <a:pt x="0" y="0"/>
                    <a:pt x="1" y="0"/>
                  </a:cubicBezTo>
                  <a:cubicBezTo>
                    <a:pt x="1" y="0"/>
                    <a:pt x="2" y="0"/>
                    <a:pt x="2"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7" name="Freeform 320"/>
            <p:cNvSpPr>
              <a:spLocks/>
            </p:cNvSpPr>
            <p:nvPr/>
          </p:nvSpPr>
          <p:spPr bwMode="auto">
            <a:xfrm>
              <a:off x="5129399" y="4873589"/>
              <a:ext cx="2439" cy="2735"/>
            </a:xfrm>
            <a:custGeom>
              <a:avLst/>
              <a:gdLst/>
              <a:ahLst/>
              <a:cxnLst>
                <a:cxn ang="0">
                  <a:pos x="0" y="1"/>
                </a:cxn>
                <a:cxn ang="0">
                  <a:pos x="0" y="1"/>
                </a:cxn>
                <a:cxn ang="0">
                  <a:pos x="0" y="1"/>
                </a:cxn>
                <a:cxn ang="0">
                  <a:pos x="0" y="0"/>
                </a:cxn>
                <a:cxn ang="0">
                  <a:pos x="0" y="1"/>
                </a:cxn>
              </a:cxnLst>
              <a:rect l="0" t="0" r="r" b="b"/>
              <a:pathLst>
                <a:path h="1">
                  <a:moveTo>
                    <a:pt x="0" y="1"/>
                  </a:moveTo>
                  <a:cubicBezTo>
                    <a:pt x="0" y="1"/>
                    <a:pt x="0" y="1"/>
                    <a:pt x="0" y="1"/>
                  </a:cubicBezTo>
                  <a:cubicBezTo>
                    <a:pt x="0" y="1"/>
                    <a:pt x="0" y="1"/>
                    <a:pt x="0" y="1"/>
                  </a:cubicBezTo>
                  <a:cubicBezTo>
                    <a:pt x="0" y="1"/>
                    <a:pt x="0" y="1"/>
                    <a:pt x="0" y="0"/>
                  </a:cubicBezTo>
                  <a:cubicBezTo>
                    <a:pt x="0" y="0"/>
                    <a:pt x="0" y="0"/>
                    <a:pt x="0" y="1"/>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8" name="Freeform 321"/>
            <p:cNvSpPr>
              <a:spLocks/>
            </p:cNvSpPr>
            <p:nvPr/>
          </p:nvSpPr>
          <p:spPr bwMode="auto">
            <a:xfrm>
              <a:off x="5185501" y="4879058"/>
              <a:ext cx="7318" cy="2735"/>
            </a:xfrm>
            <a:custGeom>
              <a:avLst/>
              <a:gdLst/>
              <a:ahLst/>
              <a:cxnLst>
                <a:cxn ang="0">
                  <a:pos x="2" y="0"/>
                </a:cxn>
                <a:cxn ang="0">
                  <a:pos x="2" y="0"/>
                </a:cxn>
                <a:cxn ang="0">
                  <a:pos x="0" y="0"/>
                </a:cxn>
                <a:cxn ang="0">
                  <a:pos x="2" y="0"/>
                </a:cxn>
              </a:cxnLst>
              <a:rect l="0" t="0" r="r" b="b"/>
              <a:pathLst>
                <a:path w="2">
                  <a:moveTo>
                    <a:pt x="2" y="0"/>
                  </a:moveTo>
                  <a:cubicBezTo>
                    <a:pt x="2" y="0"/>
                    <a:pt x="2" y="0"/>
                    <a:pt x="2" y="0"/>
                  </a:cubicBezTo>
                  <a:cubicBezTo>
                    <a:pt x="1" y="0"/>
                    <a:pt x="1" y="0"/>
                    <a:pt x="0" y="0"/>
                  </a:cubicBezTo>
                  <a:cubicBezTo>
                    <a:pt x="1" y="0"/>
                    <a:pt x="1" y="0"/>
                    <a:pt x="2" y="0"/>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59" name="Freeform 322"/>
            <p:cNvSpPr>
              <a:spLocks/>
            </p:cNvSpPr>
            <p:nvPr/>
          </p:nvSpPr>
          <p:spPr bwMode="auto">
            <a:xfrm>
              <a:off x="5185501" y="4879058"/>
              <a:ext cx="4878" cy="5470"/>
            </a:xfrm>
            <a:custGeom>
              <a:avLst/>
              <a:gdLst/>
              <a:ahLst/>
              <a:cxnLst>
                <a:cxn ang="0">
                  <a:pos x="1" y="1"/>
                </a:cxn>
                <a:cxn ang="0">
                  <a:pos x="1" y="1"/>
                </a:cxn>
                <a:cxn ang="0">
                  <a:pos x="1" y="0"/>
                </a:cxn>
                <a:cxn ang="0">
                  <a:pos x="1" y="1"/>
                </a:cxn>
              </a:cxnLst>
              <a:rect l="0" t="0" r="r" b="b"/>
              <a:pathLst>
                <a:path w="1" h="1">
                  <a:moveTo>
                    <a:pt x="1" y="1"/>
                  </a:moveTo>
                  <a:cubicBezTo>
                    <a:pt x="1" y="1"/>
                    <a:pt x="1" y="1"/>
                    <a:pt x="1" y="1"/>
                  </a:cubicBezTo>
                  <a:cubicBezTo>
                    <a:pt x="1" y="1"/>
                    <a:pt x="0" y="1"/>
                    <a:pt x="1" y="0"/>
                  </a:cubicBezTo>
                  <a:cubicBezTo>
                    <a:pt x="1" y="0"/>
                    <a:pt x="1" y="1"/>
                    <a:pt x="1"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0" name="Freeform 323"/>
            <p:cNvSpPr>
              <a:spLocks/>
            </p:cNvSpPr>
            <p:nvPr/>
          </p:nvSpPr>
          <p:spPr bwMode="auto">
            <a:xfrm>
              <a:off x="5317219" y="4884528"/>
              <a:ext cx="4878" cy="10939"/>
            </a:xfrm>
            <a:custGeom>
              <a:avLst/>
              <a:gdLst/>
              <a:ahLst/>
              <a:cxnLst>
                <a:cxn ang="0">
                  <a:pos x="2" y="3"/>
                </a:cxn>
                <a:cxn ang="0">
                  <a:pos x="1" y="2"/>
                </a:cxn>
                <a:cxn ang="0">
                  <a:pos x="0" y="0"/>
                </a:cxn>
                <a:cxn ang="0">
                  <a:pos x="2" y="3"/>
                </a:cxn>
              </a:cxnLst>
              <a:rect l="0" t="0" r="r" b="b"/>
              <a:pathLst>
                <a:path w="2" h="3">
                  <a:moveTo>
                    <a:pt x="2" y="3"/>
                  </a:moveTo>
                  <a:cubicBezTo>
                    <a:pt x="2" y="3"/>
                    <a:pt x="1" y="2"/>
                    <a:pt x="1" y="2"/>
                  </a:cubicBezTo>
                  <a:cubicBezTo>
                    <a:pt x="0" y="0"/>
                    <a:pt x="0" y="0"/>
                    <a:pt x="0" y="0"/>
                  </a:cubicBezTo>
                  <a:cubicBezTo>
                    <a:pt x="1" y="1"/>
                    <a:pt x="2" y="2"/>
                    <a:pt x="2" y="3"/>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1" name="Freeform 324"/>
            <p:cNvSpPr>
              <a:spLocks/>
            </p:cNvSpPr>
            <p:nvPr/>
          </p:nvSpPr>
          <p:spPr bwMode="auto">
            <a:xfrm>
              <a:off x="5190379" y="4898202"/>
              <a:ext cx="2439" cy="5470"/>
            </a:xfrm>
            <a:custGeom>
              <a:avLst/>
              <a:gdLst/>
              <a:ahLst/>
              <a:cxnLst>
                <a:cxn ang="0">
                  <a:pos x="1" y="1"/>
                </a:cxn>
                <a:cxn ang="0">
                  <a:pos x="0" y="0"/>
                </a:cxn>
                <a:cxn ang="0">
                  <a:pos x="0" y="0"/>
                </a:cxn>
                <a:cxn ang="0">
                  <a:pos x="1" y="1"/>
                </a:cxn>
              </a:cxnLst>
              <a:rect l="0" t="0" r="r" b="b"/>
              <a:pathLst>
                <a:path w="1" h="1">
                  <a:moveTo>
                    <a:pt x="1" y="1"/>
                  </a:moveTo>
                  <a:cubicBezTo>
                    <a:pt x="1" y="1"/>
                    <a:pt x="0" y="0"/>
                    <a:pt x="0" y="0"/>
                  </a:cubicBezTo>
                  <a:cubicBezTo>
                    <a:pt x="0" y="0"/>
                    <a:pt x="0" y="0"/>
                    <a:pt x="0" y="0"/>
                  </a:cubicBezTo>
                  <a:cubicBezTo>
                    <a:pt x="1" y="0"/>
                    <a:pt x="1" y="0"/>
                    <a:pt x="1"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2" name="Freeform 325"/>
            <p:cNvSpPr>
              <a:spLocks/>
            </p:cNvSpPr>
            <p:nvPr/>
          </p:nvSpPr>
          <p:spPr bwMode="auto">
            <a:xfrm>
              <a:off x="5329415" y="4903672"/>
              <a:ext cx="9757" cy="10939"/>
            </a:xfrm>
            <a:custGeom>
              <a:avLst/>
              <a:gdLst/>
              <a:ahLst/>
              <a:cxnLst>
                <a:cxn ang="0">
                  <a:pos x="1" y="1"/>
                </a:cxn>
                <a:cxn ang="0">
                  <a:pos x="2" y="3"/>
                </a:cxn>
                <a:cxn ang="0">
                  <a:pos x="2" y="2"/>
                </a:cxn>
                <a:cxn ang="0">
                  <a:pos x="0" y="0"/>
                </a:cxn>
                <a:cxn ang="0">
                  <a:pos x="1" y="1"/>
                </a:cxn>
              </a:cxnLst>
              <a:rect l="0" t="0" r="r" b="b"/>
              <a:pathLst>
                <a:path w="3" h="3">
                  <a:moveTo>
                    <a:pt x="1" y="1"/>
                  </a:moveTo>
                  <a:cubicBezTo>
                    <a:pt x="2" y="1"/>
                    <a:pt x="3" y="2"/>
                    <a:pt x="2" y="3"/>
                  </a:cubicBezTo>
                  <a:cubicBezTo>
                    <a:pt x="2" y="3"/>
                    <a:pt x="2" y="2"/>
                    <a:pt x="2" y="2"/>
                  </a:cubicBezTo>
                  <a:cubicBezTo>
                    <a:pt x="1" y="1"/>
                    <a:pt x="1" y="0"/>
                    <a:pt x="0" y="0"/>
                  </a:cubicBezTo>
                  <a:cubicBezTo>
                    <a:pt x="1" y="0"/>
                    <a:pt x="1" y="0"/>
                    <a:pt x="1"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3" name="Freeform 326"/>
            <p:cNvSpPr>
              <a:spLocks/>
            </p:cNvSpPr>
            <p:nvPr/>
          </p:nvSpPr>
          <p:spPr bwMode="auto">
            <a:xfrm>
              <a:off x="5185501" y="4903672"/>
              <a:ext cx="7318" cy="2735"/>
            </a:xfrm>
            <a:custGeom>
              <a:avLst/>
              <a:gdLst/>
              <a:ahLst/>
              <a:cxnLst>
                <a:cxn ang="0">
                  <a:pos x="2" y="1"/>
                </a:cxn>
                <a:cxn ang="0">
                  <a:pos x="0" y="0"/>
                </a:cxn>
                <a:cxn ang="0">
                  <a:pos x="0" y="0"/>
                </a:cxn>
                <a:cxn ang="0">
                  <a:pos x="2" y="1"/>
                </a:cxn>
              </a:cxnLst>
              <a:rect l="0" t="0" r="r" b="b"/>
              <a:pathLst>
                <a:path w="2" h="1">
                  <a:moveTo>
                    <a:pt x="2" y="1"/>
                  </a:moveTo>
                  <a:cubicBezTo>
                    <a:pt x="1" y="1"/>
                    <a:pt x="1" y="0"/>
                    <a:pt x="0" y="0"/>
                  </a:cubicBezTo>
                  <a:cubicBezTo>
                    <a:pt x="0" y="0"/>
                    <a:pt x="0" y="0"/>
                    <a:pt x="0" y="0"/>
                  </a:cubicBezTo>
                  <a:cubicBezTo>
                    <a:pt x="1" y="0"/>
                    <a:pt x="1" y="0"/>
                    <a:pt x="2"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4" name="Freeform 327"/>
            <p:cNvSpPr>
              <a:spLocks/>
            </p:cNvSpPr>
            <p:nvPr/>
          </p:nvSpPr>
          <p:spPr bwMode="auto">
            <a:xfrm>
              <a:off x="5185501" y="4906407"/>
              <a:ext cx="7318" cy="8205"/>
            </a:xfrm>
            <a:custGeom>
              <a:avLst/>
              <a:gdLst/>
              <a:ahLst/>
              <a:cxnLst>
                <a:cxn ang="0">
                  <a:pos x="1" y="0"/>
                </a:cxn>
                <a:cxn ang="0">
                  <a:pos x="2" y="2"/>
                </a:cxn>
                <a:cxn ang="0">
                  <a:pos x="1" y="1"/>
                </a:cxn>
                <a:cxn ang="0">
                  <a:pos x="0" y="0"/>
                </a:cxn>
                <a:cxn ang="0">
                  <a:pos x="0" y="0"/>
                </a:cxn>
                <a:cxn ang="0">
                  <a:pos x="1" y="0"/>
                </a:cxn>
              </a:cxnLst>
              <a:rect l="0" t="0" r="r" b="b"/>
              <a:pathLst>
                <a:path w="2" h="2">
                  <a:moveTo>
                    <a:pt x="1" y="0"/>
                  </a:moveTo>
                  <a:cubicBezTo>
                    <a:pt x="1" y="0"/>
                    <a:pt x="2" y="1"/>
                    <a:pt x="2" y="2"/>
                  </a:cubicBezTo>
                  <a:cubicBezTo>
                    <a:pt x="1" y="1"/>
                    <a:pt x="1" y="1"/>
                    <a:pt x="1" y="1"/>
                  </a:cubicBezTo>
                  <a:cubicBezTo>
                    <a:pt x="1" y="0"/>
                    <a:pt x="0" y="0"/>
                    <a:pt x="0" y="0"/>
                  </a:cubicBezTo>
                  <a:cubicBezTo>
                    <a:pt x="0" y="0"/>
                    <a:pt x="0" y="0"/>
                    <a:pt x="0" y="0"/>
                  </a:cubicBezTo>
                  <a:lnTo>
                    <a:pt x="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5" name="Freeform 328"/>
            <p:cNvSpPr>
              <a:spLocks/>
            </p:cNvSpPr>
            <p:nvPr/>
          </p:nvSpPr>
          <p:spPr bwMode="auto">
            <a:xfrm>
              <a:off x="5329415" y="4911877"/>
              <a:ext cx="7318" cy="2735"/>
            </a:xfrm>
            <a:custGeom>
              <a:avLst/>
              <a:gdLst/>
              <a:ahLst/>
              <a:cxnLst>
                <a:cxn ang="0">
                  <a:pos x="2" y="1"/>
                </a:cxn>
                <a:cxn ang="0">
                  <a:pos x="0" y="0"/>
                </a:cxn>
                <a:cxn ang="0">
                  <a:pos x="0" y="0"/>
                </a:cxn>
                <a:cxn ang="0">
                  <a:pos x="2" y="1"/>
                </a:cxn>
              </a:cxnLst>
              <a:rect l="0" t="0" r="r" b="b"/>
              <a:pathLst>
                <a:path w="2" h="1">
                  <a:moveTo>
                    <a:pt x="2" y="1"/>
                  </a:moveTo>
                  <a:cubicBezTo>
                    <a:pt x="1" y="1"/>
                    <a:pt x="1" y="0"/>
                    <a:pt x="0" y="0"/>
                  </a:cubicBezTo>
                  <a:cubicBezTo>
                    <a:pt x="0" y="0"/>
                    <a:pt x="0" y="0"/>
                    <a:pt x="0" y="0"/>
                  </a:cubicBezTo>
                  <a:cubicBezTo>
                    <a:pt x="1" y="0"/>
                    <a:pt x="2" y="1"/>
                    <a:pt x="2"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6" name="Freeform 329"/>
            <p:cNvSpPr>
              <a:spLocks/>
            </p:cNvSpPr>
            <p:nvPr/>
          </p:nvSpPr>
          <p:spPr bwMode="auto">
            <a:xfrm>
              <a:off x="5148912" y="4914611"/>
              <a:ext cx="9757" cy="8205"/>
            </a:xfrm>
            <a:custGeom>
              <a:avLst/>
              <a:gdLst/>
              <a:ahLst/>
              <a:cxnLst>
                <a:cxn ang="0">
                  <a:pos x="1" y="0"/>
                </a:cxn>
                <a:cxn ang="0">
                  <a:pos x="1" y="2"/>
                </a:cxn>
                <a:cxn ang="0">
                  <a:pos x="3" y="1"/>
                </a:cxn>
                <a:cxn ang="0">
                  <a:pos x="2" y="2"/>
                </a:cxn>
                <a:cxn ang="0">
                  <a:pos x="1" y="2"/>
                </a:cxn>
                <a:cxn ang="0">
                  <a:pos x="1" y="0"/>
                </a:cxn>
                <a:cxn ang="0">
                  <a:pos x="1" y="0"/>
                </a:cxn>
              </a:cxnLst>
              <a:rect l="0" t="0" r="r" b="b"/>
              <a:pathLst>
                <a:path w="3" h="2">
                  <a:moveTo>
                    <a:pt x="1" y="0"/>
                  </a:moveTo>
                  <a:cubicBezTo>
                    <a:pt x="1" y="1"/>
                    <a:pt x="1" y="1"/>
                    <a:pt x="1" y="2"/>
                  </a:cubicBezTo>
                  <a:cubicBezTo>
                    <a:pt x="2" y="2"/>
                    <a:pt x="2" y="1"/>
                    <a:pt x="3" y="1"/>
                  </a:cubicBezTo>
                  <a:cubicBezTo>
                    <a:pt x="3" y="2"/>
                    <a:pt x="2" y="2"/>
                    <a:pt x="2" y="2"/>
                  </a:cubicBezTo>
                  <a:cubicBezTo>
                    <a:pt x="1" y="2"/>
                    <a:pt x="1" y="2"/>
                    <a:pt x="1" y="2"/>
                  </a:cubicBezTo>
                  <a:cubicBezTo>
                    <a:pt x="0" y="1"/>
                    <a:pt x="0" y="1"/>
                    <a:pt x="1" y="0"/>
                  </a:cubicBezTo>
                  <a:cubicBezTo>
                    <a:pt x="1" y="0"/>
                    <a:pt x="1" y="0"/>
                    <a:pt x="1" y="0"/>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7" name="Freeform 330"/>
            <p:cNvSpPr>
              <a:spLocks/>
            </p:cNvSpPr>
            <p:nvPr/>
          </p:nvSpPr>
          <p:spPr bwMode="auto">
            <a:xfrm>
              <a:off x="5105006" y="4917346"/>
              <a:ext cx="2439" cy="2735"/>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DA923E"/>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8" name="Freeform 331"/>
            <p:cNvSpPr>
              <a:spLocks/>
            </p:cNvSpPr>
            <p:nvPr/>
          </p:nvSpPr>
          <p:spPr bwMode="auto">
            <a:xfrm>
              <a:off x="5105006" y="4911877"/>
              <a:ext cx="17075" cy="5470"/>
            </a:xfrm>
            <a:custGeom>
              <a:avLst/>
              <a:gdLst/>
              <a:ahLst/>
              <a:cxnLst>
                <a:cxn ang="0">
                  <a:pos x="5" y="0"/>
                </a:cxn>
                <a:cxn ang="0">
                  <a:pos x="4" y="0"/>
                </a:cxn>
                <a:cxn ang="0">
                  <a:pos x="0" y="1"/>
                </a:cxn>
                <a:cxn ang="0">
                  <a:pos x="0" y="2"/>
                </a:cxn>
                <a:cxn ang="0">
                  <a:pos x="0" y="2"/>
                </a:cxn>
                <a:cxn ang="0">
                  <a:pos x="0" y="2"/>
                </a:cxn>
                <a:cxn ang="0">
                  <a:pos x="0" y="1"/>
                </a:cxn>
                <a:cxn ang="0">
                  <a:pos x="0" y="2"/>
                </a:cxn>
                <a:cxn ang="0">
                  <a:pos x="5" y="1"/>
                </a:cxn>
                <a:cxn ang="0">
                  <a:pos x="5" y="0"/>
                </a:cxn>
              </a:cxnLst>
              <a:rect l="0" t="0" r="r" b="b"/>
              <a:pathLst>
                <a:path w="5" h="2">
                  <a:moveTo>
                    <a:pt x="5" y="0"/>
                  </a:moveTo>
                  <a:cubicBezTo>
                    <a:pt x="4" y="0"/>
                    <a:pt x="4" y="0"/>
                    <a:pt x="4" y="0"/>
                  </a:cubicBezTo>
                  <a:cubicBezTo>
                    <a:pt x="3" y="1"/>
                    <a:pt x="1" y="1"/>
                    <a:pt x="0" y="1"/>
                  </a:cubicBezTo>
                  <a:cubicBezTo>
                    <a:pt x="0" y="1"/>
                    <a:pt x="0" y="2"/>
                    <a:pt x="0" y="2"/>
                  </a:cubicBezTo>
                  <a:cubicBezTo>
                    <a:pt x="0" y="2"/>
                    <a:pt x="0" y="2"/>
                    <a:pt x="0" y="2"/>
                  </a:cubicBezTo>
                  <a:cubicBezTo>
                    <a:pt x="0" y="2"/>
                    <a:pt x="0" y="2"/>
                    <a:pt x="0" y="2"/>
                  </a:cubicBezTo>
                  <a:cubicBezTo>
                    <a:pt x="0" y="2"/>
                    <a:pt x="0" y="1"/>
                    <a:pt x="0" y="1"/>
                  </a:cubicBezTo>
                  <a:cubicBezTo>
                    <a:pt x="1" y="1"/>
                    <a:pt x="1" y="1"/>
                    <a:pt x="0" y="2"/>
                  </a:cubicBezTo>
                  <a:cubicBezTo>
                    <a:pt x="2" y="1"/>
                    <a:pt x="4" y="1"/>
                    <a:pt x="5" y="1"/>
                  </a:cubicBezTo>
                  <a:cubicBezTo>
                    <a:pt x="5" y="1"/>
                    <a:pt x="5" y="0"/>
                    <a:pt x="5" y="0"/>
                  </a:cubicBezTo>
                  <a:close/>
                </a:path>
              </a:pathLst>
            </a:custGeom>
            <a:solidFill>
              <a:srgbClr val="E5A85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69" name="Freeform 332"/>
            <p:cNvSpPr>
              <a:spLocks/>
            </p:cNvSpPr>
            <p:nvPr/>
          </p:nvSpPr>
          <p:spPr bwMode="auto">
            <a:xfrm>
              <a:off x="5105006" y="4914611"/>
              <a:ext cx="17075" cy="8205"/>
            </a:xfrm>
            <a:custGeom>
              <a:avLst/>
              <a:gdLst/>
              <a:ahLst/>
              <a:cxnLst>
                <a:cxn ang="0">
                  <a:pos x="0" y="1"/>
                </a:cxn>
                <a:cxn ang="0">
                  <a:pos x="0" y="1"/>
                </a:cxn>
                <a:cxn ang="0">
                  <a:pos x="2" y="1"/>
                </a:cxn>
                <a:cxn ang="0">
                  <a:pos x="4" y="1"/>
                </a:cxn>
                <a:cxn ang="0">
                  <a:pos x="4" y="0"/>
                </a:cxn>
                <a:cxn ang="0">
                  <a:pos x="5" y="0"/>
                </a:cxn>
                <a:cxn ang="0">
                  <a:pos x="0" y="1"/>
                </a:cxn>
              </a:cxnLst>
              <a:rect l="0" t="0" r="r" b="b"/>
              <a:pathLst>
                <a:path w="5" h="2">
                  <a:moveTo>
                    <a:pt x="0" y="1"/>
                  </a:moveTo>
                  <a:cubicBezTo>
                    <a:pt x="0" y="1"/>
                    <a:pt x="0" y="1"/>
                    <a:pt x="0" y="1"/>
                  </a:cubicBezTo>
                  <a:cubicBezTo>
                    <a:pt x="1" y="2"/>
                    <a:pt x="1" y="1"/>
                    <a:pt x="2" y="1"/>
                  </a:cubicBezTo>
                  <a:cubicBezTo>
                    <a:pt x="3" y="2"/>
                    <a:pt x="3" y="1"/>
                    <a:pt x="4" y="1"/>
                  </a:cubicBezTo>
                  <a:cubicBezTo>
                    <a:pt x="5" y="1"/>
                    <a:pt x="4" y="1"/>
                    <a:pt x="4" y="0"/>
                  </a:cubicBezTo>
                  <a:cubicBezTo>
                    <a:pt x="5" y="0"/>
                    <a:pt x="5" y="0"/>
                    <a:pt x="5" y="0"/>
                  </a:cubicBezTo>
                  <a:cubicBezTo>
                    <a:pt x="4" y="0"/>
                    <a:pt x="2" y="0"/>
                    <a:pt x="0" y="1"/>
                  </a:cubicBezTo>
                  <a:close/>
                </a:path>
              </a:pathLst>
            </a:custGeom>
            <a:solidFill>
              <a:srgbClr val="DA923E"/>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0" name="Rectangle 333"/>
            <p:cNvSpPr>
              <a:spLocks noChangeArrowheads="1"/>
            </p:cNvSpPr>
            <p:nvPr/>
          </p:nvSpPr>
          <p:spPr bwMode="auto">
            <a:xfrm>
              <a:off x="4470807" y="2308285"/>
              <a:ext cx="282951" cy="205115"/>
            </a:xfrm>
            <a:prstGeom prst="rect">
              <a:avLst/>
            </a:prstGeom>
            <a:solidFill>
              <a:srgbClr val="FFFFFF"/>
            </a:solidFill>
            <a:ln w="3" cap="flat">
              <a:solidFill>
                <a:srgbClr val="898989"/>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1" name="Freeform 334"/>
            <p:cNvSpPr>
              <a:spLocks/>
            </p:cNvSpPr>
            <p:nvPr/>
          </p:nvSpPr>
          <p:spPr bwMode="auto">
            <a:xfrm>
              <a:off x="4612282" y="2308285"/>
              <a:ext cx="2439" cy="205115"/>
            </a:xfrm>
            <a:custGeom>
              <a:avLst/>
              <a:gdLst/>
              <a:ahLst/>
              <a:cxnLst>
                <a:cxn ang="0">
                  <a:pos x="0" y="0"/>
                </a:cxn>
                <a:cxn ang="0">
                  <a:pos x="0" y="75"/>
                </a:cxn>
                <a:cxn ang="0">
                  <a:pos x="0" y="0"/>
                </a:cxn>
              </a:cxnLst>
              <a:rect l="0" t="0" r="r" b="b"/>
              <a:pathLst>
                <a:path h="75">
                  <a:moveTo>
                    <a:pt x="0" y="0"/>
                  </a:moveTo>
                  <a:lnTo>
                    <a:pt x="0" y="75"/>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2" name="Line 335"/>
            <p:cNvSpPr>
              <a:spLocks noChangeShapeType="1"/>
            </p:cNvSpPr>
            <p:nvPr/>
          </p:nvSpPr>
          <p:spPr bwMode="auto">
            <a:xfrm>
              <a:off x="4612282" y="2308285"/>
              <a:ext cx="2439" cy="205115"/>
            </a:xfrm>
            <a:prstGeom prst="line">
              <a:avLst/>
            </a:prstGeom>
            <a:noFill/>
            <a:ln w="3" cap="flat">
              <a:solidFill>
                <a:srgbClr val="898989"/>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3" name="Freeform 336"/>
            <p:cNvSpPr>
              <a:spLocks/>
            </p:cNvSpPr>
            <p:nvPr/>
          </p:nvSpPr>
          <p:spPr bwMode="auto">
            <a:xfrm>
              <a:off x="4661067" y="2450498"/>
              <a:ext cx="78055" cy="43758"/>
            </a:xfrm>
            <a:custGeom>
              <a:avLst/>
              <a:gdLst/>
              <a:ahLst/>
              <a:cxnLst>
                <a:cxn ang="0">
                  <a:pos x="0" y="12"/>
                </a:cxn>
                <a:cxn ang="0">
                  <a:pos x="11" y="5"/>
                </a:cxn>
                <a:cxn ang="0">
                  <a:pos x="11" y="12"/>
                </a:cxn>
                <a:cxn ang="0">
                  <a:pos x="23" y="0"/>
                </a:cxn>
              </a:cxnLst>
              <a:rect l="0" t="0" r="r" b="b"/>
              <a:pathLst>
                <a:path w="23" h="12">
                  <a:moveTo>
                    <a:pt x="0" y="12"/>
                  </a:moveTo>
                  <a:cubicBezTo>
                    <a:pt x="4" y="8"/>
                    <a:pt x="5" y="8"/>
                    <a:pt x="11" y="5"/>
                  </a:cubicBezTo>
                  <a:cubicBezTo>
                    <a:pt x="9" y="8"/>
                    <a:pt x="12" y="8"/>
                    <a:pt x="11" y="12"/>
                  </a:cubicBezTo>
                  <a:cubicBezTo>
                    <a:pt x="17" y="3"/>
                    <a:pt x="18" y="4"/>
                    <a:pt x="23" y="0"/>
                  </a:cubicBezTo>
                </a:path>
              </a:pathLst>
            </a:custGeom>
            <a:noFill/>
            <a:ln w="3" cap="flat">
              <a:solidFill>
                <a:srgbClr val="DCDDDD"/>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4" name="Freeform 337"/>
            <p:cNvSpPr>
              <a:spLocks/>
            </p:cNvSpPr>
            <p:nvPr/>
          </p:nvSpPr>
          <p:spPr bwMode="auto">
            <a:xfrm>
              <a:off x="4490321" y="2321960"/>
              <a:ext cx="41467" cy="24614"/>
            </a:xfrm>
            <a:custGeom>
              <a:avLst/>
              <a:gdLst/>
              <a:ahLst/>
              <a:cxnLst>
                <a:cxn ang="0">
                  <a:pos x="0" y="6"/>
                </a:cxn>
                <a:cxn ang="0">
                  <a:pos x="6" y="2"/>
                </a:cxn>
                <a:cxn ang="0">
                  <a:pos x="6" y="6"/>
                </a:cxn>
                <a:cxn ang="0">
                  <a:pos x="12" y="0"/>
                </a:cxn>
              </a:cxnLst>
              <a:rect l="0" t="0" r="r" b="b"/>
              <a:pathLst>
                <a:path w="12" h="6">
                  <a:moveTo>
                    <a:pt x="0" y="6"/>
                  </a:moveTo>
                  <a:cubicBezTo>
                    <a:pt x="2" y="4"/>
                    <a:pt x="3" y="4"/>
                    <a:pt x="6" y="2"/>
                  </a:cubicBezTo>
                  <a:cubicBezTo>
                    <a:pt x="5" y="4"/>
                    <a:pt x="6" y="4"/>
                    <a:pt x="6" y="6"/>
                  </a:cubicBezTo>
                  <a:cubicBezTo>
                    <a:pt x="9" y="2"/>
                    <a:pt x="10" y="2"/>
                    <a:pt x="12" y="0"/>
                  </a:cubicBezTo>
                </a:path>
              </a:pathLst>
            </a:custGeom>
            <a:noFill/>
            <a:ln w="3" cap="flat">
              <a:solidFill>
                <a:srgbClr val="DCDDDD"/>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5" name="Freeform 338"/>
            <p:cNvSpPr>
              <a:spLocks/>
            </p:cNvSpPr>
            <p:nvPr/>
          </p:nvSpPr>
          <p:spPr bwMode="auto">
            <a:xfrm>
              <a:off x="4304939" y="2628264"/>
              <a:ext cx="197578" cy="82046"/>
            </a:xfrm>
            <a:custGeom>
              <a:avLst/>
              <a:gdLst/>
              <a:ahLst/>
              <a:cxnLst>
                <a:cxn ang="0">
                  <a:pos x="5" y="3"/>
                </a:cxn>
                <a:cxn ang="0">
                  <a:pos x="4" y="9"/>
                </a:cxn>
                <a:cxn ang="0">
                  <a:pos x="14" y="13"/>
                </a:cxn>
                <a:cxn ang="0">
                  <a:pos x="14" y="20"/>
                </a:cxn>
                <a:cxn ang="0">
                  <a:pos x="23" y="18"/>
                </a:cxn>
                <a:cxn ang="0">
                  <a:pos x="31" y="19"/>
                </a:cxn>
                <a:cxn ang="0">
                  <a:pos x="41" y="19"/>
                </a:cxn>
                <a:cxn ang="0">
                  <a:pos x="56" y="5"/>
                </a:cxn>
                <a:cxn ang="0">
                  <a:pos x="47" y="0"/>
                </a:cxn>
                <a:cxn ang="0">
                  <a:pos x="5" y="3"/>
                </a:cxn>
              </a:cxnLst>
              <a:rect l="0" t="0" r="r" b="b"/>
              <a:pathLst>
                <a:path w="58" h="21">
                  <a:moveTo>
                    <a:pt x="5" y="3"/>
                  </a:moveTo>
                  <a:cubicBezTo>
                    <a:pt x="5" y="3"/>
                    <a:pt x="0" y="7"/>
                    <a:pt x="4" y="9"/>
                  </a:cubicBezTo>
                  <a:cubicBezTo>
                    <a:pt x="7" y="11"/>
                    <a:pt x="15" y="12"/>
                    <a:pt x="14" y="13"/>
                  </a:cubicBezTo>
                  <a:cubicBezTo>
                    <a:pt x="14" y="14"/>
                    <a:pt x="12" y="20"/>
                    <a:pt x="14" y="20"/>
                  </a:cubicBezTo>
                  <a:cubicBezTo>
                    <a:pt x="17" y="20"/>
                    <a:pt x="20" y="17"/>
                    <a:pt x="23" y="18"/>
                  </a:cubicBezTo>
                  <a:cubicBezTo>
                    <a:pt x="25" y="18"/>
                    <a:pt x="28" y="19"/>
                    <a:pt x="31" y="19"/>
                  </a:cubicBezTo>
                  <a:cubicBezTo>
                    <a:pt x="33" y="18"/>
                    <a:pt x="38" y="21"/>
                    <a:pt x="41" y="19"/>
                  </a:cubicBezTo>
                  <a:cubicBezTo>
                    <a:pt x="43" y="17"/>
                    <a:pt x="58" y="12"/>
                    <a:pt x="56" y="5"/>
                  </a:cubicBezTo>
                  <a:cubicBezTo>
                    <a:pt x="55" y="1"/>
                    <a:pt x="49" y="0"/>
                    <a:pt x="47" y="0"/>
                  </a:cubicBezTo>
                  <a:cubicBezTo>
                    <a:pt x="45" y="0"/>
                    <a:pt x="5" y="3"/>
                    <a:pt x="5" y="3"/>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6" name="Freeform 339"/>
            <p:cNvSpPr>
              <a:spLocks/>
            </p:cNvSpPr>
            <p:nvPr/>
          </p:nvSpPr>
          <p:spPr bwMode="auto">
            <a:xfrm>
              <a:off x="4282986" y="2652878"/>
              <a:ext cx="26832" cy="19144"/>
            </a:xfrm>
            <a:custGeom>
              <a:avLst/>
              <a:gdLst/>
              <a:ahLst/>
              <a:cxnLst>
                <a:cxn ang="0">
                  <a:pos x="8" y="1"/>
                </a:cxn>
                <a:cxn ang="0">
                  <a:pos x="7" y="1"/>
                </a:cxn>
                <a:cxn ang="0">
                  <a:pos x="7" y="2"/>
                </a:cxn>
                <a:cxn ang="0">
                  <a:pos x="5" y="3"/>
                </a:cxn>
                <a:cxn ang="0">
                  <a:pos x="4" y="3"/>
                </a:cxn>
                <a:cxn ang="0">
                  <a:pos x="2" y="2"/>
                </a:cxn>
                <a:cxn ang="0">
                  <a:pos x="1" y="1"/>
                </a:cxn>
                <a:cxn ang="0">
                  <a:pos x="1" y="1"/>
                </a:cxn>
                <a:cxn ang="0">
                  <a:pos x="0" y="0"/>
                </a:cxn>
                <a:cxn ang="0">
                  <a:pos x="0" y="1"/>
                </a:cxn>
                <a:cxn ang="0">
                  <a:pos x="0" y="2"/>
                </a:cxn>
                <a:cxn ang="0">
                  <a:pos x="3" y="4"/>
                </a:cxn>
                <a:cxn ang="0">
                  <a:pos x="8" y="3"/>
                </a:cxn>
                <a:cxn ang="0">
                  <a:pos x="8" y="1"/>
                </a:cxn>
              </a:cxnLst>
              <a:rect l="0" t="0" r="r" b="b"/>
              <a:pathLst>
                <a:path w="8" h="5">
                  <a:moveTo>
                    <a:pt x="8" y="1"/>
                  </a:moveTo>
                  <a:cubicBezTo>
                    <a:pt x="8" y="1"/>
                    <a:pt x="8" y="1"/>
                    <a:pt x="7" y="1"/>
                  </a:cubicBezTo>
                  <a:cubicBezTo>
                    <a:pt x="7" y="2"/>
                    <a:pt x="7" y="2"/>
                    <a:pt x="7" y="2"/>
                  </a:cubicBezTo>
                  <a:cubicBezTo>
                    <a:pt x="6" y="3"/>
                    <a:pt x="6" y="3"/>
                    <a:pt x="5" y="3"/>
                  </a:cubicBezTo>
                  <a:cubicBezTo>
                    <a:pt x="5" y="2"/>
                    <a:pt x="4" y="2"/>
                    <a:pt x="4" y="3"/>
                  </a:cubicBezTo>
                  <a:cubicBezTo>
                    <a:pt x="3" y="3"/>
                    <a:pt x="2" y="2"/>
                    <a:pt x="2" y="2"/>
                  </a:cubicBezTo>
                  <a:cubicBezTo>
                    <a:pt x="2" y="1"/>
                    <a:pt x="2" y="1"/>
                    <a:pt x="1" y="1"/>
                  </a:cubicBezTo>
                  <a:cubicBezTo>
                    <a:pt x="1" y="1"/>
                    <a:pt x="1" y="1"/>
                    <a:pt x="1" y="1"/>
                  </a:cubicBezTo>
                  <a:cubicBezTo>
                    <a:pt x="1" y="1"/>
                    <a:pt x="0" y="0"/>
                    <a:pt x="0" y="0"/>
                  </a:cubicBezTo>
                  <a:cubicBezTo>
                    <a:pt x="0" y="0"/>
                    <a:pt x="0" y="1"/>
                    <a:pt x="0" y="1"/>
                  </a:cubicBezTo>
                  <a:cubicBezTo>
                    <a:pt x="0" y="2"/>
                    <a:pt x="0" y="2"/>
                    <a:pt x="0" y="2"/>
                  </a:cubicBezTo>
                  <a:cubicBezTo>
                    <a:pt x="1" y="3"/>
                    <a:pt x="1" y="4"/>
                    <a:pt x="3" y="4"/>
                  </a:cubicBezTo>
                  <a:cubicBezTo>
                    <a:pt x="4" y="5"/>
                    <a:pt x="7" y="5"/>
                    <a:pt x="8" y="3"/>
                  </a:cubicBezTo>
                  <a:cubicBezTo>
                    <a:pt x="8" y="3"/>
                    <a:pt x="8" y="2"/>
                    <a:pt x="8" y="1"/>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7" name="Freeform 340"/>
            <p:cNvSpPr>
              <a:spLocks noEditPoints="1"/>
            </p:cNvSpPr>
            <p:nvPr/>
          </p:nvSpPr>
          <p:spPr bwMode="auto">
            <a:xfrm>
              <a:off x="4490321" y="2685697"/>
              <a:ext cx="26832" cy="19144"/>
            </a:xfrm>
            <a:custGeom>
              <a:avLst/>
              <a:gdLst/>
              <a:ahLst/>
              <a:cxnLst>
                <a:cxn ang="0">
                  <a:pos x="6" y="2"/>
                </a:cxn>
                <a:cxn ang="0">
                  <a:pos x="6" y="2"/>
                </a:cxn>
                <a:cxn ang="0">
                  <a:pos x="6" y="2"/>
                </a:cxn>
                <a:cxn ang="0">
                  <a:pos x="6" y="2"/>
                </a:cxn>
                <a:cxn ang="0">
                  <a:pos x="4" y="4"/>
                </a:cxn>
                <a:cxn ang="0">
                  <a:pos x="5" y="1"/>
                </a:cxn>
                <a:cxn ang="0">
                  <a:pos x="4" y="1"/>
                </a:cxn>
                <a:cxn ang="0">
                  <a:pos x="4" y="2"/>
                </a:cxn>
                <a:cxn ang="0">
                  <a:pos x="4" y="2"/>
                </a:cxn>
                <a:cxn ang="0">
                  <a:pos x="4" y="2"/>
                </a:cxn>
                <a:cxn ang="0">
                  <a:pos x="3" y="3"/>
                </a:cxn>
                <a:cxn ang="0">
                  <a:pos x="1" y="2"/>
                </a:cxn>
                <a:cxn ang="0">
                  <a:pos x="0" y="0"/>
                </a:cxn>
                <a:cxn ang="0">
                  <a:pos x="0" y="0"/>
                </a:cxn>
                <a:cxn ang="0">
                  <a:pos x="0" y="1"/>
                </a:cxn>
                <a:cxn ang="0">
                  <a:pos x="0" y="2"/>
                </a:cxn>
                <a:cxn ang="0">
                  <a:pos x="0" y="2"/>
                </a:cxn>
                <a:cxn ang="0">
                  <a:pos x="0" y="2"/>
                </a:cxn>
                <a:cxn ang="0">
                  <a:pos x="0" y="3"/>
                </a:cxn>
                <a:cxn ang="0">
                  <a:pos x="1" y="4"/>
                </a:cxn>
                <a:cxn ang="0">
                  <a:pos x="1" y="5"/>
                </a:cxn>
                <a:cxn ang="0">
                  <a:pos x="2" y="5"/>
                </a:cxn>
                <a:cxn ang="0">
                  <a:pos x="7" y="4"/>
                </a:cxn>
                <a:cxn ang="0">
                  <a:pos x="8" y="2"/>
                </a:cxn>
                <a:cxn ang="0">
                  <a:pos x="6" y="2"/>
                </a:cxn>
                <a:cxn ang="0">
                  <a:pos x="0" y="2"/>
                </a:cxn>
                <a:cxn ang="0">
                  <a:pos x="0" y="1"/>
                </a:cxn>
                <a:cxn ang="0">
                  <a:pos x="0" y="2"/>
                </a:cxn>
                <a:cxn ang="0">
                  <a:pos x="1" y="3"/>
                </a:cxn>
                <a:cxn ang="0">
                  <a:pos x="1" y="3"/>
                </a:cxn>
                <a:cxn ang="0">
                  <a:pos x="2" y="3"/>
                </a:cxn>
                <a:cxn ang="0">
                  <a:pos x="1" y="3"/>
                </a:cxn>
              </a:cxnLst>
              <a:rect l="0" t="0" r="r" b="b"/>
              <a:pathLst>
                <a:path w="8" h="5">
                  <a:moveTo>
                    <a:pt x="6" y="2"/>
                  </a:moveTo>
                  <a:cubicBezTo>
                    <a:pt x="6" y="2"/>
                    <a:pt x="6" y="2"/>
                    <a:pt x="6" y="2"/>
                  </a:cubicBezTo>
                  <a:cubicBezTo>
                    <a:pt x="6" y="2"/>
                    <a:pt x="6" y="2"/>
                    <a:pt x="6" y="2"/>
                  </a:cubicBezTo>
                  <a:cubicBezTo>
                    <a:pt x="6" y="2"/>
                    <a:pt x="6" y="2"/>
                    <a:pt x="6" y="2"/>
                  </a:cubicBezTo>
                  <a:cubicBezTo>
                    <a:pt x="6" y="3"/>
                    <a:pt x="5" y="3"/>
                    <a:pt x="4" y="4"/>
                  </a:cubicBezTo>
                  <a:cubicBezTo>
                    <a:pt x="5" y="3"/>
                    <a:pt x="5" y="2"/>
                    <a:pt x="5" y="1"/>
                  </a:cubicBezTo>
                  <a:cubicBezTo>
                    <a:pt x="5" y="1"/>
                    <a:pt x="4" y="1"/>
                    <a:pt x="4" y="1"/>
                  </a:cubicBezTo>
                  <a:cubicBezTo>
                    <a:pt x="4" y="1"/>
                    <a:pt x="4" y="2"/>
                    <a:pt x="4" y="2"/>
                  </a:cubicBezTo>
                  <a:cubicBezTo>
                    <a:pt x="4" y="2"/>
                    <a:pt x="4" y="2"/>
                    <a:pt x="4" y="2"/>
                  </a:cubicBezTo>
                  <a:cubicBezTo>
                    <a:pt x="4" y="2"/>
                    <a:pt x="4" y="2"/>
                    <a:pt x="4" y="2"/>
                  </a:cubicBezTo>
                  <a:cubicBezTo>
                    <a:pt x="4" y="3"/>
                    <a:pt x="4" y="3"/>
                    <a:pt x="3" y="3"/>
                  </a:cubicBezTo>
                  <a:cubicBezTo>
                    <a:pt x="2" y="4"/>
                    <a:pt x="1" y="3"/>
                    <a:pt x="1" y="2"/>
                  </a:cubicBezTo>
                  <a:cubicBezTo>
                    <a:pt x="0" y="1"/>
                    <a:pt x="0" y="1"/>
                    <a:pt x="0" y="0"/>
                  </a:cubicBezTo>
                  <a:cubicBezTo>
                    <a:pt x="0" y="0"/>
                    <a:pt x="0" y="0"/>
                    <a:pt x="0" y="0"/>
                  </a:cubicBezTo>
                  <a:cubicBezTo>
                    <a:pt x="0" y="1"/>
                    <a:pt x="0" y="1"/>
                    <a:pt x="0" y="1"/>
                  </a:cubicBezTo>
                  <a:cubicBezTo>
                    <a:pt x="0" y="1"/>
                    <a:pt x="0" y="1"/>
                    <a:pt x="0" y="2"/>
                  </a:cubicBezTo>
                  <a:cubicBezTo>
                    <a:pt x="0" y="2"/>
                    <a:pt x="0" y="2"/>
                    <a:pt x="0" y="2"/>
                  </a:cubicBezTo>
                  <a:cubicBezTo>
                    <a:pt x="0" y="2"/>
                    <a:pt x="0" y="2"/>
                    <a:pt x="0" y="2"/>
                  </a:cubicBezTo>
                  <a:cubicBezTo>
                    <a:pt x="0" y="3"/>
                    <a:pt x="0" y="3"/>
                    <a:pt x="0" y="3"/>
                  </a:cubicBezTo>
                  <a:cubicBezTo>
                    <a:pt x="1" y="4"/>
                    <a:pt x="1" y="4"/>
                    <a:pt x="1" y="4"/>
                  </a:cubicBezTo>
                  <a:cubicBezTo>
                    <a:pt x="1" y="4"/>
                    <a:pt x="1" y="5"/>
                    <a:pt x="1" y="5"/>
                  </a:cubicBezTo>
                  <a:cubicBezTo>
                    <a:pt x="2" y="5"/>
                    <a:pt x="2" y="5"/>
                    <a:pt x="2" y="5"/>
                  </a:cubicBezTo>
                  <a:cubicBezTo>
                    <a:pt x="4" y="5"/>
                    <a:pt x="6" y="5"/>
                    <a:pt x="7" y="4"/>
                  </a:cubicBezTo>
                  <a:cubicBezTo>
                    <a:pt x="8" y="4"/>
                    <a:pt x="8" y="3"/>
                    <a:pt x="8" y="2"/>
                  </a:cubicBezTo>
                  <a:cubicBezTo>
                    <a:pt x="7" y="2"/>
                    <a:pt x="7" y="1"/>
                    <a:pt x="6" y="2"/>
                  </a:cubicBezTo>
                  <a:close/>
                  <a:moveTo>
                    <a:pt x="0" y="2"/>
                  </a:moveTo>
                  <a:cubicBezTo>
                    <a:pt x="0" y="1"/>
                    <a:pt x="0" y="1"/>
                    <a:pt x="0" y="1"/>
                  </a:cubicBezTo>
                  <a:cubicBezTo>
                    <a:pt x="0" y="1"/>
                    <a:pt x="0" y="1"/>
                    <a:pt x="0" y="2"/>
                  </a:cubicBezTo>
                  <a:close/>
                  <a:moveTo>
                    <a:pt x="1" y="3"/>
                  </a:moveTo>
                  <a:cubicBezTo>
                    <a:pt x="1" y="3"/>
                    <a:pt x="1" y="3"/>
                    <a:pt x="1" y="3"/>
                  </a:cubicBezTo>
                  <a:cubicBezTo>
                    <a:pt x="2" y="3"/>
                    <a:pt x="2" y="3"/>
                    <a:pt x="2" y="3"/>
                  </a:cubicBezTo>
                  <a:cubicBezTo>
                    <a:pt x="2" y="3"/>
                    <a:pt x="1" y="3"/>
                    <a:pt x="1" y="3"/>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8" name="Freeform 341"/>
            <p:cNvSpPr>
              <a:spLocks/>
            </p:cNvSpPr>
            <p:nvPr/>
          </p:nvSpPr>
          <p:spPr bwMode="auto">
            <a:xfrm>
              <a:off x="4502517" y="2628264"/>
              <a:ext cx="48785" cy="32818"/>
            </a:xfrm>
            <a:custGeom>
              <a:avLst/>
              <a:gdLst/>
              <a:ahLst/>
              <a:cxnLst>
                <a:cxn ang="0">
                  <a:pos x="13" y="1"/>
                </a:cxn>
                <a:cxn ang="0">
                  <a:pos x="13" y="0"/>
                </a:cxn>
                <a:cxn ang="0">
                  <a:pos x="10" y="2"/>
                </a:cxn>
                <a:cxn ang="0">
                  <a:pos x="8" y="3"/>
                </a:cxn>
                <a:cxn ang="0">
                  <a:pos x="6" y="5"/>
                </a:cxn>
                <a:cxn ang="0">
                  <a:pos x="6" y="5"/>
                </a:cxn>
                <a:cxn ang="0">
                  <a:pos x="3" y="5"/>
                </a:cxn>
                <a:cxn ang="0">
                  <a:pos x="3" y="5"/>
                </a:cxn>
                <a:cxn ang="0">
                  <a:pos x="2" y="5"/>
                </a:cxn>
                <a:cxn ang="0">
                  <a:pos x="0" y="3"/>
                </a:cxn>
                <a:cxn ang="0">
                  <a:pos x="0" y="3"/>
                </a:cxn>
                <a:cxn ang="0">
                  <a:pos x="0" y="4"/>
                </a:cxn>
                <a:cxn ang="0">
                  <a:pos x="0" y="4"/>
                </a:cxn>
                <a:cxn ang="0">
                  <a:pos x="0" y="5"/>
                </a:cxn>
                <a:cxn ang="0">
                  <a:pos x="1" y="6"/>
                </a:cxn>
                <a:cxn ang="0">
                  <a:pos x="1" y="6"/>
                </a:cxn>
                <a:cxn ang="0">
                  <a:pos x="1" y="7"/>
                </a:cxn>
                <a:cxn ang="0">
                  <a:pos x="1" y="7"/>
                </a:cxn>
                <a:cxn ang="0">
                  <a:pos x="5" y="7"/>
                </a:cxn>
                <a:cxn ang="0">
                  <a:pos x="10" y="4"/>
                </a:cxn>
                <a:cxn ang="0">
                  <a:pos x="13" y="3"/>
                </a:cxn>
                <a:cxn ang="0">
                  <a:pos x="13" y="1"/>
                </a:cxn>
              </a:cxnLst>
              <a:rect l="0" t="0" r="r" b="b"/>
              <a:pathLst>
                <a:path w="14" h="8">
                  <a:moveTo>
                    <a:pt x="13" y="1"/>
                  </a:moveTo>
                  <a:cubicBezTo>
                    <a:pt x="13" y="0"/>
                    <a:pt x="13" y="0"/>
                    <a:pt x="13" y="0"/>
                  </a:cubicBezTo>
                  <a:cubicBezTo>
                    <a:pt x="12" y="1"/>
                    <a:pt x="11" y="2"/>
                    <a:pt x="10" y="2"/>
                  </a:cubicBezTo>
                  <a:cubicBezTo>
                    <a:pt x="9" y="3"/>
                    <a:pt x="8" y="3"/>
                    <a:pt x="8" y="3"/>
                  </a:cubicBezTo>
                  <a:cubicBezTo>
                    <a:pt x="7" y="4"/>
                    <a:pt x="7" y="4"/>
                    <a:pt x="6" y="5"/>
                  </a:cubicBezTo>
                  <a:cubicBezTo>
                    <a:pt x="6" y="4"/>
                    <a:pt x="6" y="5"/>
                    <a:pt x="6" y="5"/>
                  </a:cubicBezTo>
                  <a:cubicBezTo>
                    <a:pt x="5" y="6"/>
                    <a:pt x="4" y="6"/>
                    <a:pt x="3" y="5"/>
                  </a:cubicBezTo>
                  <a:cubicBezTo>
                    <a:pt x="3" y="5"/>
                    <a:pt x="3" y="4"/>
                    <a:pt x="3" y="5"/>
                  </a:cubicBezTo>
                  <a:cubicBezTo>
                    <a:pt x="4" y="4"/>
                    <a:pt x="2" y="5"/>
                    <a:pt x="2" y="5"/>
                  </a:cubicBezTo>
                  <a:cubicBezTo>
                    <a:pt x="1" y="4"/>
                    <a:pt x="1" y="4"/>
                    <a:pt x="0" y="3"/>
                  </a:cubicBezTo>
                  <a:cubicBezTo>
                    <a:pt x="0" y="3"/>
                    <a:pt x="0" y="3"/>
                    <a:pt x="0" y="3"/>
                  </a:cubicBezTo>
                  <a:cubicBezTo>
                    <a:pt x="0" y="3"/>
                    <a:pt x="0" y="3"/>
                    <a:pt x="0" y="4"/>
                  </a:cubicBezTo>
                  <a:cubicBezTo>
                    <a:pt x="0" y="4"/>
                    <a:pt x="0" y="4"/>
                    <a:pt x="0" y="4"/>
                  </a:cubicBezTo>
                  <a:cubicBezTo>
                    <a:pt x="0" y="5"/>
                    <a:pt x="0" y="5"/>
                    <a:pt x="0" y="5"/>
                  </a:cubicBezTo>
                  <a:cubicBezTo>
                    <a:pt x="0" y="6"/>
                    <a:pt x="0" y="6"/>
                    <a:pt x="1" y="6"/>
                  </a:cubicBezTo>
                  <a:cubicBezTo>
                    <a:pt x="1" y="6"/>
                    <a:pt x="1" y="6"/>
                    <a:pt x="1" y="6"/>
                  </a:cubicBezTo>
                  <a:cubicBezTo>
                    <a:pt x="1" y="6"/>
                    <a:pt x="1" y="6"/>
                    <a:pt x="1" y="7"/>
                  </a:cubicBezTo>
                  <a:cubicBezTo>
                    <a:pt x="1" y="7"/>
                    <a:pt x="1" y="7"/>
                    <a:pt x="1" y="7"/>
                  </a:cubicBezTo>
                  <a:cubicBezTo>
                    <a:pt x="3" y="7"/>
                    <a:pt x="4" y="8"/>
                    <a:pt x="5" y="7"/>
                  </a:cubicBezTo>
                  <a:cubicBezTo>
                    <a:pt x="7" y="7"/>
                    <a:pt x="9" y="6"/>
                    <a:pt x="10" y="4"/>
                  </a:cubicBezTo>
                  <a:cubicBezTo>
                    <a:pt x="11" y="4"/>
                    <a:pt x="12" y="3"/>
                    <a:pt x="13" y="3"/>
                  </a:cubicBezTo>
                  <a:cubicBezTo>
                    <a:pt x="14" y="2"/>
                    <a:pt x="14" y="1"/>
                    <a:pt x="13" y="1"/>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79" name="Freeform 342"/>
            <p:cNvSpPr>
              <a:spLocks/>
            </p:cNvSpPr>
            <p:nvPr/>
          </p:nvSpPr>
          <p:spPr bwMode="auto">
            <a:xfrm>
              <a:off x="4295182" y="2395801"/>
              <a:ext cx="197578" cy="306305"/>
            </a:xfrm>
            <a:custGeom>
              <a:avLst/>
              <a:gdLst/>
              <a:ahLst/>
              <a:cxnLst>
                <a:cxn ang="0">
                  <a:pos x="47" y="15"/>
                </a:cxn>
                <a:cxn ang="0">
                  <a:pos x="44" y="22"/>
                </a:cxn>
                <a:cxn ang="0">
                  <a:pos x="36" y="28"/>
                </a:cxn>
                <a:cxn ang="0">
                  <a:pos x="52" y="20"/>
                </a:cxn>
                <a:cxn ang="0">
                  <a:pos x="57" y="26"/>
                </a:cxn>
                <a:cxn ang="0">
                  <a:pos x="53" y="32"/>
                </a:cxn>
                <a:cxn ang="0">
                  <a:pos x="49" y="37"/>
                </a:cxn>
                <a:cxn ang="0">
                  <a:pos x="44" y="51"/>
                </a:cxn>
                <a:cxn ang="0">
                  <a:pos x="43" y="55"/>
                </a:cxn>
                <a:cxn ang="0">
                  <a:pos x="44" y="56"/>
                </a:cxn>
                <a:cxn ang="0">
                  <a:pos x="57" y="63"/>
                </a:cxn>
                <a:cxn ang="0">
                  <a:pos x="42" y="74"/>
                </a:cxn>
                <a:cxn ang="0">
                  <a:pos x="40" y="76"/>
                </a:cxn>
                <a:cxn ang="0">
                  <a:pos x="28" y="77"/>
                </a:cxn>
                <a:cxn ang="0">
                  <a:pos x="19" y="80"/>
                </a:cxn>
                <a:cxn ang="0">
                  <a:pos x="21" y="72"/>
                </a:cxn>
                <a:cxn ang="0">
                  <a:pos x="9" y="69"/>
                </a:cxn>
                <a:cxn ang="0">
                  <a:pos x="13" y="54"/>
                </a:cxn>
                <a:cxn ang="0">
                  <a:pos x="23" y="55"/>
                </a:cxn>
                <a:cxn ang="0">
                  <a:pos x="22" y="50"/>
                </a:cxn>
                <a:cxn ang="0">
                  <a:pos x="14" y="51"/>
                </a:cxn>
                <a:cxn ang="0">
                  <a:pos x="14" y="46"/>
                </a:cxn>
                <a:cxn ang="0">
                  <a:pos x="11" y="47"/>
                </a:cxn>
                <a:cxn ang="0">
                  <a:pos x="5" y="51"/>
                </a:cxn>
                <a:cxn ang="0">
                  <a:pos x="1" y="52"/>
                </a:cxn>
                <a:cxn ang="0">
                  <a:pos x="2" y="48"/>
                </a:cxn>
                <a:cxn ang="0">
                  <a:pos x="8" y="46"/>
                </a:cxn>
                <a:cxn ang="0">
                  <a:pos x="9" y="40"/>
                </a:cxn>
                <a:cxn ang="0">
                  <a:pos x="15" y="42"/>
                </a:cxn>
                <a:cxn ang="0">
                  <a:pos x="24" y="32"/>
                </a:cxn>
                <a:cxn ang="0">
                  <a:pos x="33" y="28"/>
                </a:cxn>
                <a:cxn ang="0">
                  <a:pos x="30" y="27"/>
                </a:cxn>
                <a:cxn ang="0">
                  <a:pos x="25" y="22"/>
                </a:cxn>
                <a:cxn ang="0">
                  <a:pos x="23" y="16"/>
                </a:cxn>
                <a:cxn ang="0">
                  <a:pos x="25" y="10"/>
                </a:cxn>
                <a:cxn ang="0">
                  <a:pos x="24" y="7"/>
                </a:cxn>
                <a:cxn ang="0">
                  <a:pos x="28" y="1"/>
                </a:cxn>
                <a:cxn ang="0">
                  <a:pos x="46" y="8"/>
                </a:cxn>
              </a:cxnLst>
              <a:rect l="0" t="0" r="r" b="b"/>
              <a:pathLst>
                <a:path w="58" h="80">
                  <a:moveTo>
                    <a:pt x="46" y="8"/>
                  </a:moveTo>
                  <a:cubicBezTo>
                    <a:pt x="48" y="10"/>
                    <a:pt x="47" y="13"/>
                    <a:pt x="47" y="15"/>
                  </a:cubicBezTo>
                  <a:cubicBezTo>
                    <a:pt x="48" y="16"/>
                    <a:pt x="48" y="18"/>
                    <a:pt x="48" y="20"/>
                  </a:cubicBezTo>
                  <a:cubicBezTo>
                    <a:pt x="47" y="22"/>
                    <a:pt x="45" y="23"/>
                    <a:pt x="44" y="22"/>
                  </a:cubicBezTo>
                  <a:cubicBezTo>
                    <a:pt x="42" y="25"/>
                    <a:pt x="38" y="26"/>
                    <a:pt x="36" y="27"/>
                  </a:cubicBezTo>
                  <a:cubicBezTo>
                    <a:pt x="36" y="27"/>
                    <a:pt x="36" y="28"/>
                    <a:pt x="36" y="28"/>
                  </a:cubicBezTo>
                  <a:cubicBezTo>
                    <a:pt x="36" y="28"/>
                    <a:pt x="37" y="27"/>
                    <a:pt x="37" y="28"/>
                  </a:cubicBezTo>
                  <a:cubicBezTo>
                    <a:pt x="42" y="25"/>
                    <a:pt x="47" y="23"/>
                    <a:pt x="52" y="20"/>
                  </a:cubicBezTo>
                  <a:cubicBezTo>
                    <a:pt x="54" y="19"/>
                    <a:pt x="55" y="20"/>
                    <a:pt x="56" y="21"/>
                  </a:cubicBezTo>
                  <a:cubicBezTo>
                    <a:pt x="57" y="22"/>
                    <a:pt x="58" y="24"/>
                    <a:pt x="57" y="26"/>
                  </a:cubicBezTo>
                  <a:cubicBezTo>
                    <a:pt x="56" y="27"/>
                    <a:pt x="54" y="27"/>
                    <a:pt x="52" y="28"/>
                  </a:cubicBezTo>
                  <a:cubicBezTo>
                    <a:pt x="53" y="30"/>
                    <a:pt x="54" y="31"/>
                    <a:pt x="53" y="32"/>
                  </a:cubicBezTo>
                  <a:cubicBezTo>
                    <a:pt x="52" y="33"/>
                    <a:pt x="52" y="33"/>
                    <a:pt x="52" y="33"/>
                  </a:cubicBezTo>
                  <a:cubicBezTo>
                    <a:pt x="52" y="35"/>
                    <a:pt x="50" y="36"/>
                    <a:pt x="49" y="37"/>
                  </a:cubicBezTo>
                  <a:cubicBezTo>
                    <a:pt x="50" y="37"/>
                    <a:pt x="51" y="37"/>
                    <a:pt x="52" y="38"/>
                  </a:cubicBezTo>
                  <a:cubicBezTo>
                    <a:pt x="51" y="43"/>
                    <a:pt x="50" y="50"/>
                    <a:pt x="44" y="51"/>
                  </a:cubicBezTo>
                  <a:cubicBezTo>
                    <a:pt x="44" y="52"/>
                    <a:pt x="45" y="53"/>
                    <a:pt x="44" y="54"/>
                  </a:cubicBezTo>
                  <a:cubicBezTo>
                    <a:pt x="43" y="55"/>
                    <a:pt x="43" y="55"/>
                    <a:pt x="43" y="55"/>
                  </a:cubicBezTo>
                  <a:cubicBezTo>
                    <a:pt x="44" y="55"/>
                    <a:pt x="44" y="55"/>
                    <a:pt x="44" y="55"/>
                  </a:cubicBezTo>
                  <a:cubicBezTo>
                    <a:pt x="45" y="56"/>
                    <a:pt x="44" y="56"/>
                    <a:pt x="44" y="56"/>
                  </a:cubicBezTo>
                  <a:cubicBezTo>
                    <a:pt x="47" y="58"/>
                    <a:pt x="50" y="55"/>
                    <a:pt x="52" y="57"/>
                  </a:cubicBezTo>
                  <a:cubicBezTo>
                    <a:pt x="55" y="58"/>
                    <a:pt x="57" y="60"/>
                    <a:pt x="57" y="63"/>
                  </a:cubicBezTo>
                  <a:cubicBezTo>
                    <a:pt x="58" y="66"/>
                    <a:pt x="56" y="68"/>
                    <a:pt x="55" y="69"/>
                  </a:cubicBezTo>
                  <a:cubicBezTo>
                    <a:pt x="51" y="71"/>
                    <a:pt x="46" y="72"/>
                    <a:pt x="42" y="74"/>
                  </a:cubicBezTo>
                  <a:cubicBezTo>
                    <a:pt x="43" y="75"/>
                    <a:pt x="44" y="76"/>
                    <a:pt x="43" y="78"/>
                  </a:cubicBezTo>
                  <a:cubicBezTo>
                    <a:pt x="42" y="77"/>
                    <a:pt x="41" y="76"/>
                    <a:pt x="40" y="76"/>
                  </a:cubicBezTo>
                  <a:cubicBezTo>
                    <a:pt x="39" y="75"/>
                    <a:pt x="39" y="75"/>
                    <a:pt x="38" y="74"/>
                  </a:cubicBezTo>
                  <a:cubicBezTo>
                    <a:pt x="35" y="76"/>
                    <a:pt x="31" y="74"/>
                    <a:pt x="28" y="77"/>
                  </a:cubicBezTo>
                  <a:cubicBezTo>
                    <a:pt x="27" y="77"/>
                    <a:pt x="27" y="76"/>
                    <a:pt x="26" y="75"/>
                  </a:cubicBezTo>
                  <a:cubicBezTo>
                    <a:pt x="24" y="77"/>
                    <a:pt x="22" y="79"/>
                    <a:pt x="19" y="80"/>
                  </a:cubicBezTo>
                  <a:cubicBezTo>
                    <a:pt x="18" y="80"/>
                    <a:pt x="19" y="79"/>
                    <a:pt x="19" y="78"/>
                  </a:cubicBezTo>
                  <a:cubicBezTo>
                    <a:pt x="20" y="76"/>
                    <a:pt x="21" y="74"/>
                    <a:pt x="21" y="72"/>
                  </a:cubicBezTo>
                  <a:cubicBezTo>
                    <a:pt x="19" y="71"/>
                    <a:pt x="15" y="70"/>
                    <a:pt x="13" y="70"/>
                  </a:cubicBezTo>
                  <a:cubicBezTo>
                    <a:pt x="11" y="69"/>
                    <a:pt x="10" y="70"/>
                    <a:pt x="9" y="69"/>
                  </a:cubicBezTo>
                  <a:cubicBezTo>
                    <a:pt x="7" y="67"/>
                    <a:pt x="7" y="65"/>
                    <a:pt x="7" y="62"/>
                  </a:cubicBezTo>
                  <a:cubicBezTo>
                    <a:pt x="8" y="59"/>
                    <a:pt x="9" y="55"/>
                    <a:pt x="13" y="54"/>
                  </a:cubicBezTo>
                  <a:cubicBezTo>
                    <a:pt x="16" y="54"/>
                    <a:pt x="20" y="54"/>
                    <a:pt x="23" y="55"/>
                  </a:cubicBezTo>
                  <a:cubicBezTo>
                    <a:pt x="23" y="55"/>
                    <a:pt x="23" y="55"/>
                    <a:pt x="23" y="55"/>
                  </a:cubicBezTo>
                  <a:cubicBezTo>
                    <a:pt x="23" y="54"/>
                    <a:pt x="22" y="53"/>
                    <a:pt x="21" y="53"/>
                  </a:cubicBezTo>
                  <a:cubicBezTo>
                    <a:pt x="21" y="52"/>
                    <a:pt x="22" y="51"/>
                    <a:pt x="22" y="50"/>
                  </a:cubicBezTo>
                  <a:cubicBezTo>
                    <a:pt x="21" y="50"/>
                    <a:pt x="21" y="50"/>
                    <a:pt x="21" y="50"/>
                  </a:cubicBezTo>
                  <a:cubicBezTo>
                    <a:pt x="14" y="51"/>
                    <a:pt x="14" y="51"/>
                    <a:pt x="14" y="51"/>
                  </a:cubicBezTo>
                  <a:cubicBezTo>
                    <a:pt x="14" y="51"/>
                    <a:pt x="14" y="51"/>
                    <a:pt x="14" y="51"/>
                  </a:cubicBezTo>
                  <a:cubicBezTo>
                    <a:pt x="13" y="49"/>
                    <a:pt x="13" y="48"/>
                    <a:pt x="14" y="46"/>
                  </a:cubicBezTo>
                  <a:cubicBezTo>
                    <a:pt x="14" y="46"/>
                    <a:pt x="13" y="46"/>
                    <a:pt x="13" y="46"/>
                  </a:cubicBezTo>
                  <a:cubicBezTo>
                    <a:pt x="12" y="47"/>
                    <a:pt x="11" y="47"/>
                    <a:pt x="11" y="47"/>
                  </a:cubicBezTo>
                  <a:cubicBezTo>
                    <a:pt x="9" y="48"/>
                    <a:pt x="7" y="49"/>
                    <a:pt x="5" y="50"/>
                  </a:cubicBezTo>
                  <a:cubicBezTo>
                    <a:pt x="5" y="50"/>
                    <a:pt x="5" y="51"/>
                    <a:pt x="5" y="51"/>
                  </a:cubicBezTo>
                  <a:cubicBezTo>
                    <a:pt x="5" y="52"/>
                    <a:pt x="4" y="52"/>
                    <a:pt x="4" y="53"/>
                  </a:cubicBezTo>
                  <a:cubicBezTo>
                    <a:pt x="3" y="53"/>
                    <a:pt x="2" y="52"/>
                    <a:pt x="1" y="52"/>
                  </a:cubicBezTo>
                  <a:cubicBezTo>
                    <a:pt x="0" y="51"/>
                    <a:pt x="0" y="50"/>
                    <a:pt x="0" y="49"/>
                  </a:cubicBezTo>
                  <a:cubicBezTo>
                    <a:pt x="0" y="48"/>
                    <a:pt x="1" y="48"/>
                    <a:pt x="2" y="48"/>
                  </a:cubicBezTo>
                  <a:cubicBezTo>
                    <a:pt x="2" y="47"/>
                    <a:pt x="3" y="48"/>
                    <a:pt x="4" y="48"/>
                  </a:cubicBezTo>
                  <a:cubicBezTo>
                    <a:pt x="5" y="48"/>
                    <a:pt x="7" y="47"/>
                    <a:pt x="8" y="46"/>
                  </a:cubicBezTo>
                  <a:cubicBezTo>
                    <a:pt x="7" y="45"/>
                    <a:pt x="6" y="44"/>
                    <a:pt x="7" y="43"/>
                  </a:cubicBezTo>
                  <a:cubicBezTo>
                    <a:pt x="7" y="41"/>
                    <a:pt x="8" y="40"/>
                    <a:pt x="9" y="40"/>
                  </a:cubicBezTo>
                  <a:cubicBezTo>
                    <a:pt x="11" y="39"/>
                    <a:pt x="13" y="39"/>
                    <a:pt x="14" y="40"/>
                  </a:cubicBezTo>
                  <a:cubicBezTo>
                    <a:pt x="15" y="40"/>
                    <a:pt x="15" y="41"/>
                    <a:pt x="15" y="42"/>
                  </a:cubicBezTo>
                  <a:cubicBezTo>
                    <a:pt x="17" y="41"/>
                    <a:pt x="18" y="40"/>
                    <a:pt x="19" y="39"/>
                  </a:cubicBezTo>
                  <a:cubicBezTo>
                    <a:pt x="21" y="37"/>
                    <a:pt x="22" y="35"/>
                    <a:pt x="24" y="32"/>
                  </a:cubicBezTo>
                  <a:cubicBezTo>
                    <a:pt x="27" y="31"/>
                    <a:pt x="29" y="30"/>
                    <a:pt x="31" y="29"/>
                  </a:cubicBezTo>
                  <a:cubicBezTo>
                    <a:pt x="31" y="28"/>
                    <a:pt x="32" y="28"/>
                    <a:pt x="33" y="28"/>
                  </a:cubicBezTo>
                  <a:cubicBezTo>
                    <a:pt x="33" y="28"/>
                    <a:pt x="33" y="28"/>
                    <a:pt x="33" y="27"/>
                  </a:cubicBezTo>
                  <a:cubicBezTo>
                    <a:pt x="32" y="27"/>
                    <a:pt x="31" y="27"/>
                    <a:pt x="30" y="27"/>
                  </a:cubicBezTo>
                  <a:cubicBezTo>
                    <a:pt x="28" y="26"/>
                    <a:pt x="26" y="26"/>
                    <a:pt x="25" y="24"/>
                  </a:cubicBezTo>
                  <a:cubicBezTo>
                    <a:pt x="25" y="22"/>
                    <a:pt x="25" y="22"/>
                    <a:pt x="25" y="22"/>
                  </a:cubicBezTo>
                  <a:cubicBezTo>
                    <a:pt x="24" y="22"/>
                    <a:pt x="23" y="21"/>
                    <a:pt x="23" y="20"/>
                  </a:cubicBezTo>
                  <a:cubicBezTo>
                    <a:pt x="22" y="19"/>
                    <a:pt x="22" y="17"/>
                    <a:pt x="23" y="16"/>
                  </a:cubicBezTo>
                  <a:cubicBezTo>
                    <a:pt x="23" y="15"/>
                    <a:pt x="24" y="15"/>
                    <a:pt x="25" y="15"/>
                  </a:cubicBezTo>
                  <a:cubicBezTo>
                    <a:pt x="24" y="13"/>
                    <a:pt x="24" y="11"/>
                    <a:pt x="25" y="10"/>
                  </a:cubicBezTo>
                  <a:cubicBezTo>
                    <a:pt x="24" y="9"/>
                    <a:pt x="23" y="10"/>
                    <a:pt x="23" y="9"/>
                  </a:cubicBezTo>
                  <a:cubicBezTo>
                    <a:pt x="22" y="9"/>
                    <a:pt x="23" y="8"/>
                    <a:pt x="24" y="7"/>
                  </a:cubicBezTo>
                  <a:cubicBezTo>
                    <a:pt x="25" y="7"/>
                    <a:pt x="26" y="6"/>
                    <a:pt x="26" y="5"/>
                  </a:cubicBezTo>
                  <a:cubicBezTo>
                    <a:pt x="26" y="4"/>
                    <a:pt x="27" y="2"/>
                    <a:pt x="28" y="1"/>
                  </a:cubicBezTo>
                  <a:cubicBezTo>
                    <a:pt x="34" y="0"/>
                    <a:pt x="41" y="0"/>
                    <a:pt x="45" y="6"/>
                  </a:cubicBezTo>
                  <a:lnTo>
                    <a:pt x="46" y="8"/>
                  </a:ln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0" name="Freeform 343"/>
            <p:cNvSpPr>
              <a:spLocks/>
            </p:cNvSpPr>
            <p:nvPr/>
          </p:nvSpPr>
          <p:spPr bwMode="auto">
            <a:xfrm>
              <a:off x="4385434" y="2398536"/>
              <a:ext cx="70738" cy="54697"/>
            </a:xfrm>
            <a:custGeom>
              <a:avLst/>
              <a:gdLst/>
              <a:ahLst/>
              <a:cxnLst>
                <a:cxn ang="0">
                  <a:pos x="19" y="6"/>
                </a:cxn>
                <a:cxn ang="0">
                  <a:pos x="21" y="12"/>
                </a:cxn>
                <a:cxn ang="0">
                  <a:pos x="20" y="14"/>
                </a:cxn>
                <a:cxn ang="0">
                  <a:pos x="20" y="14"/>
                </a:cxn>
                <a:cxn ang="0">
                  <a:pos x="13" y="8"/>
                </a:cxn>
                <a:cxn ang="0">
                  <a:pos x="2" y="6"/>
                </a:cxn>
                <a:cxn ang="0">
                  <a:pos x="0" y="5"/>
                </a:cxn>
                <a:cxn ang="0">
                  <a:pos x="2" y="1"/>
                </a:cxn>
                <a:cxn ang="0">
                  <a:pos x="17" y="4"/>
                </a:cxn>
                <a:cxn ang="0">
                  <a:pos x="19" y="6"/>
                </a:cxn>
              </a:cxnLst>
              <a:rect l="0" t="0" r="r" b="b"/>
              <a:pathLst>
                <a:path w="21" h="14">
                  <a:moveTo>
                    <a:pt x="19" y="6"/>
                  </a:moveTo>
                  <a:cubicBezTo>
                    <a:pt x="20" y="8"/>
                    <a:pt x="21" y="10"/>
                    <a:pt x="21" y="12"/>
                  </a:cubicBezTo>
                  <a:cubicBezTo>
                    <a:pt x="20" y="13"/>
                    <a:pt x="21" y="14"/>
                    <a:pt x="20" y="14"/>
                  </a:cubicBezTo>
                  <a:cubicBezTo>
                    <a:pt x="20" y="14"/>
                    <a:pt x="20" y="14"/>
                    <a:pt x="20" y="14"/>
                  </a:cubicBezTo>
                  <a:cubicBezTo>
                    <a:pt x="18" y="11"/>
                    <a:pt x="16" y="9"/>
                    <a:pt x="13" y="8"/>
                  </a:cubicBezTo>
                  <a:cubicBezTo>
                    <a:pt x="10" y="7"/>
                    <a:pt x="6" y="6"/>
                    <a:pt x="2" y="6"/>
                  </a:cubicBezTo>
                  <a:cubicBezTo>
                    <a:pt x="1" y="5"/>
                    <a:pt x="1" y="5"/>
                    <a:pt x="0" y="5"/>
                  </a:cubicBezTo>
                  <a:cubicBezTo>
                    <a:pt x="0" y="4"/>
                    <a:pt x="1" y="2"/>
                    <a:pt x="2" y="1"/>
                  </a:cubicBezTo>
                  <a:cubicBezTo>
                    <a:pt x="7" y="0"/>
                    <a:pt x="13" y="0"/>
                    <a:pt x="17" y="4"/>
                  </a:cubicBezTo>
                  <a:lnTo>
                    <a:pt x="19" y="6"/>
                  </a:lnTo>
                  <a:close/>
                </a:path>
              </a:pathLst>
            </a:custGeom>
            <a:solidFill>
              <a:srgbClr val="EA5529"/>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1" name="Freeform 344"/>
            <p:cNvSpPr>
              <a:spLocks/>
            </p:cNvSpPr>
            <p:nvPr/>
          </p:nvSpPr>
          <p:spPr bwMode="auto">
            <a:xfrm>
              <a:off x="4402508" y="2406740"/>
              <a:ext cx="19514" cy="19144"/>
            </a:xfrm>
            <a:custGeom>
              <a:avLst/>
              <a:gdLst/>
              <a:ahLst/>
              <a:cxnLst>
                <a:cxn ang="0">
                  <a:pos x="3" y="1"/>
                </a:cxn>
                <a:cxn ang="0">
                  <a:pos x="6" y="3"/>
                </a:cxn>
                <a:cxn ang="0">
                  <a:pos x="6" y="5"/>
                </a:cxn>
                <a:cxn ang="0">
                  <a:pos x="0" y="4"/>
                </a:cxn>
                <a:cxn ang="0">
                  <a:pos x="1" y="2"/>
                </a:cxn>
                <a:cxn ang="0">
                  <a:pos x="0" y="0"/>
                </a:cxn>
                <a:cxn ang="0">
                  <a:pos x="3" y="1"/>
                </a:cxn>
              </a:cxnLst>
              <a:rect l="0" t="0" r="r" b="b"/>
              <a:pathLst>
                <a:path w="6" h="5">
                  <a:moveTo>
                    <a:pt x="3" y="1"/>
                  </a:moveTo>
                  <a:cubicBezTo>
                    <a:pt x="4" y="1"/>
                    <a:pt x="5" y="2"/>
                    <a:pt x="6" y="3"/>
                  </a:cubicBezTo>
                  <a:cubicBezTo>
                    <a:pt x="6" y="3"/>
                    <a:pt x="6" y="4"/>
                    <a:pt x="6" y="5"/>
                  </a:cubicBezTo>
                  <a:cubicBezTo>
                    <a:pt x="4" y="4"/>
                    <a:pt x="2" y="4"/>
                    <a:pt x="0" y="4"/>
                  </a:cubicBezTo>
                  <a:cubicBezTo>
                    <a:pt x="0" y="3"/>
                    <a:pt x="0" y="3"/>
                    <a:pt x="1" y="2"/>
                  </a:cubicBezTo>
                  <a:cubicBezTo>
                    <a:pt x="0" y="1"/>
                    <a:pt x="0" y="1"/>
                    <a:pt x="0" y="0"/>
                  </a:cubicBezTo>
                  <a:cubicBezTo>
                    <a:pt x="1" y="0"/>
                    <a:pt x="2" y="0"/>
                    <a:pt x="3" y="1"/>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2" name="Freeform 345"/>
            <p:cNvSpPr>
              <a:spLocks/>
            </p:cNvSpPr>
            <p:nvPr/>
          </p:nvSpPr>
          <p:spPr bwMode="auto">
            <a:xfrm>
              <a:off x="4373238" y="2423150"/>
              <a:ext cx="85373" cy="76576"/>
            </a:xfrm>
            <a:custGeom>
              <a:avLst/>
              <a:gdLst/>
              <a:ahLst/>
              <a:cxnLst>
                <a:cxn ang="0">
                  <a:pos x="19" y="4"/>
                </a:cxn>
                <a:cxn ang="0">
                  <a:pos x="20" y="5"/>
                </a:cxn>
                <a:cxn ang="0">
                  <a:pos x="20" y="10"/>
                </a:cxn>
                <a:cxn ang="0">
                  <a:pos x="22" y="9"/>
                </a:cxn>
                <a:cxn ang="0">
                  <a:pos x="23" y="9"/>
                </a:cxn>
                <a:cxn ang="0">
                  <a:pos x="24" y="11"/>
                </a:cxn>
                <a:cxn ang="0">
                  <a:pos x="22" y="15"/>
                </a:cxn>
                <a:cxn ang="0">
                  <a:pos x="21" y="15"/>
                </a:cxn>
                <a:cxn ang="0">
                  <a:pos x="21" y="14"/>
                </a:cxn>
                <a:cxn ang="0">
                  <a:pos x="20" y="16"/>
                </a:cxn>
                <a:cxn ang="0">
                  <a:pos x="9" y="19"/>
                </a:cxn>
                <a:cxn ang="0">
                  <a:pos x="4" y="18"/>
                </a:cxn>
                <a:cxn ang="0">
                  <a:pos x="3" y="14"/>
                </a:cxn>
                <a:cxn ang="0">
                  <a:pos x="2" y="3"/>
                </a:cxn>
                <a:cxn ang="0">
                  <a:pos x="5" y="0"/>
                </a:cxn>
                <a:cxn ang="0">
                  <a:pos x="19" y="4"/>
                </a:cxn>
              </a:cxnLst>
              <a:rect l="0" t="0" r="r" b="b"/>
              <a:pathLst>
                <a:path w="25" h="20">
                  <a:moveTo>
                    <a:pt x="19" y="4"/>
                  </a:moveTo>
                  <a:cubicBezTo>
                    <a:pt x="20" y="5"/>
                    <a:pt x="20" y="5"/>
                    <a:pt x="20" y="5"/>
                  </a:cubicBezTo>
                  <a:cubicBezTo>
                    <a:pt x="20" y="10"/>
                    <a:pt x="20" y="10"/>
                    <a:pt x="20" y="10"/>
                  </a:cubicBezTo>
                  <a:cubicBezTo>
                    <a:pt x="21" y="11"/>
                    <a:pt x="21" y="9"/>
                    <a:pt x="22" y="9"/>
                  </a:cubicBezTo>
                  <a:cubicBezTo>
                    <a:pt x="22" y="8"/>
                    <a:pt x="23" y="8"/>
                    <a:pt x="23" y="9"/>
                  </a:cubicBezTo>
                  <a:cubicBezTo>
                    <a:pt x="24" y="9"/>
                    <a:pt x="24" y="10"/>
                    <a:pt x="24" y="11"/>
                  </a:cubicBezTo>
                  <a:cubicBezTo>
                    <a:pt x="25" y="13"/>
                    <a:pt x="23" y="14"/>
                    <a:pt x="22" y="15"/>
                  </a:cubicBezTo>
                  <a:cubicBezTo>
                    <a:pt x="21" y="15"/>
                    <a:pt x="21" y="15"/>
                    <a:pt x="21" y="15"/>
                  </a:cubicBezTo>
                  <a:cubicBezTo>
                    <a:pt x="21" y="14"/>
                    <a:pt x="21" y="14"/>
                    <a:pt x="21" y="14"/>
                  </a:cubicBezTo>
                  <a:cubicBezTo>
                    <a:pt x="20" y="14"/>
                    <a:pt x="20" y="15"/>
                    <a:pt x="20" y="16"/>
                  </a:cubicBezTo>
                  <a:cubicBezTo>
                    <a:pt x="17" y="19"/>
                    <a:pt x="13" y="20"/>
                    <a:pt x="9" y="19"/>
                  </a:cubicBezTo>
                  <a:cubicBezTo>
                    <a:pt x="7" y="19"/>
                    <a:pt x="5" y="19"/>
                    <a:pt x="4" y="18"/>
                  </a:cubicBezTo>
                  <a:cubicBezTo>
                    <a:pt x="2" y="17"/>
                    <a:pt x="3" y="15"/>
                    <a:pt x="3" y="14"/>
                  </a:cubicBezTo>
                  <a:cubicBezTo>
                    <a:pt x="4" y="10"/>
                    <a:pt x="0" y="7"/>
                    <a:pt x="2" y="3"/>
                  </a:cubicBezTo>
                  <a:cubicBezTo>
                    <a:pt x="3" y="2"/>
                    <a:pt x="4" y="1"/>
                    <a:pt x="5" y="0"/>
                  </a:cubicBezTo>
                  <a:cubicBezTo>
                    <a:pt x="10" y="1"/>
                    <a:pt x="15" y="2"/>
                    <a:pt x="19" y="4"/>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3" name="Freeform 346"/>
            <p:cNvSpPr>
              <a:spLocks/>
            </p:cNvSpPr>
            <p:nvPr/>
          </p:nvSpPr>
          <p:spPr bwMode="auto">
            <a:xfrm>
              <a:off x="4387873" y="2436824"/>
              <a:ext cx="14635" cy="8205"/>
            </a:xfrm>
            <a:custGeom>
              <a:avLst/>
              <a:gdLst/>
              <a:ahLst/>
              <a:cxnLst>
                <a:cxn ang="0">
                  <a:pos x="4" y="2"/>
                </a:cxn>
                <a:cxn ang="0">
                  <a:pos x="4" y="2"/>
                </a:cxn>
                <a:cxn ang="0">
                  <a:pos x="0" y="1"/>
                </a:cxn>
                <a:cxn ang="0">
                  <a:pos x="0" y="1"/>
                </a:cxn>
                <a:cxn ang="0">
                  <a:pos x="0" y="0"/>
                </a:cxn>
                <a:cxn ang="0">
                  <a:pos x="4" y="2"/>
                </a:cxn>
              </a:cxnLst>
              <a:rect l="0" t="0" r="r" b="b"/>
              <a:pathLst>
                <a:path w="4" h="2">
                  <a:moveTo>
                    <a:pt x="4" y="2"/>
                  </a:moveTo>
                  <a:cubicBezTo>
                    <a:pt x="4" y="2"/>
                    <a:pt x="4" y="2"/>
                    <a:pt x="4" y="2"/>
                  </a:cubicBezTo>
                  <a:cubicBezTo>
                    <a:pt x="3" y="1"/>
                    <a:pt x="2" y="0"/>
                    <a:pt x="0" y="1"/>
                  </a:cubicBezTo>
                  <a:cubicBezTo>
                    <a:pt x="0" y="1"/>
                    <a:pt x="0" y="1"/>
                    <a:pt x="0" y="1"/>
                  </a:cubicBezTo>
                  <a:cubicBezTo>
                    <a:pt x="0" y="1"/>
                    <a:pt x="0" y="1"/>
                    <a:pt x="0" y="0"/>
                  </a:cubicBezTo>
                  <a:cubicBezTo>
                    <a:pt x="2" y="0"/>
                    <a:pt x="3" y="1"/>
                    <a:pt x="4" y="2"/>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4" name="Freeform 347"/>
            <p:cNvSpPr>
              <a:spLocks/>
            </p:cNvSpPr>
            <p:nvPr/>
          </p:nvSpPr>
          <p:spPr bwMode="auto">
            <a:xfrm>
              <a:off x="4419583" y="2442294"/>
              <a:ext cx="12196" cy="2735"/>
            </a:xfrm>
            <a:custGeom>
              <a:avLst/>
              <a:gdLst/>
              <a:ahLst/>
              <a:cxnLst>
                <a:cxn ang="0">
                  <a:pos x="4" y="1"/>
                </a:cxn>
                <a:cxn ang="0">
                  <a:pos x="1" y="0"/>
                </a:cxn>
                <a:cxn ang="0">
                  <a:pos x="0" y="1"/>
                </a:cxn>
                <a:cxn ang="0">
                  <a:pos x="1" y="0"/>
                </a:cxn>
                <a:cxn ang="0">
                  <a:pos x="4" y="1"/>
                </a:cxn>
              </a:cxnLst>
              <a:rect l="0" t="0" r="r" b="b"/>
              <a:pathLst>
                <a:path w="4" h="1">
                  <a:moveTo>
                    <a:pt x="4" y="1"/>
                  </a:moveTo>
                  <a:cubicBezTo>
                    <a:pt x="3" y="0"/>
                    <a:pt x="2" y="0"/>
                    <a:pt x="1" y="0"/>
                  </a:cubicBezTo>
                  <a:cubicBezTo>
                    <a:pt x="0" y="1"/>
                    <a:pt x="0" y="1"/>
                    <a:pt x="0" y="1"/>
                  </a:cubicBezTo>
                  <a:cubicBezTo>
                    <a:pt x="0" y="0"/>
                    <a:pt x="1" y="0"/>
                    <a:pt x="1" y="0"/>
                  </a:cubicBezTo>
                  <a:cubicBezTo>
                    <a:pt x="2" y="0"/>
                    <a:pt x="3" y="0"/>
                    <a:pt x="4"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5" name="Freeform 348"/>
            <p:cNvSpPr>
              <a:spLocks/>
            </p:cNvSpPr>
            <p:nvPr/>
          </p:nvSpPr>
          <p:spPr bwMode="auto">
            <a:xfrm>
              <a:off x="4441536" y="2445028"/>
              <a:ext cx="7318" cy="10939"/>
            </a:xfrm>
            <a:custGeom>
              <a:avLst/>
              <a:gdLst/>
              <a:ahLst/>
              <a:cxnLst>
                <a:cxn ang="0">
                  <a:pos x="2" y="2"/>
                </a:cxn>
                <a:cxn ang="0">
                  <a:pos x="1" y="3"/>
                </a:cxn>
                <a:cxn ang="0">
                  <a:pos x="0" y="0"/>
                </a:cxn>
                <a:cxn ang="0">
                  <a:pos x="2" y="2"/>
                </a:cxn>
              </a:cxnLst>
              <a:rect l="0" t="0" r="r" b="b"/>
              <a:pathLst>
                <a:path w="2" h="3">
                  <a:moveTo>
                    <a:pt x="2" y="2"/>
                  </a:moveTo>
                  <a:cubicBezTo>
                    <a:pt x="1" y="2"/>
                    <a:pt x="1" y="2"/>
                    <a:pt x="1" y="3"/>
                  </a:cubicBezTo>
                  <a:cubicBezTo>
                    <a:pt x="0" y="2"/>
                    <a:pt x="0" y="1"/>
                    <a:pt x="0" y="0"/>
                  </a:cubicBezTo>
                  <a:cubicBezTo>
                    <a:pt x="1" y="0"/>
                    <a:pt x="1" y="1"/>
                    <a:pt x="2" y="2"/>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6" name="Freeform 349"/>
            <p:cNvSpPr>
              <a:spLocks/>
            </p:cNvSpPr>
            <p:nvPr/>
          </p:nvSpPr>
          <p:spPr bwMode="auto">
            <a:xfrm>
              <a:off x="4370799" y="2455968"/>
              <a:ext cx="14635" cy="19144"/>
            </a:xfrm>
            <a:custGeom>
              <a:avLst/>
              <a:gdLst/>
              <a:ahLst/>
              <a:cxnLst>
                <a:cxn ang="0">
                  <a:pos x="4" y="3"/>
                </a:cxn>
                <a:cxn ang="0">
                  <a:pos x="3" y="5"/>
                </a:cxn>
                <a:cxn ang="0">
                  <a:pos x="1" y="4"/>
                </a:cxn>
                <a:cxn ang="0">
                  <a:pos x="1" y="0"/>
                </a:cxn>
                <a:cxn ang="0">
                  <a:pos x="3" y="0"/>
                </a:cxn>
                <a:cxn ang="0">
                  <a:pos x="4" y="3"/>
                </a:cxn>
              </a:cxnLst>
              <a:rect l="0" t="0" r="r" b="b"/>
              <a:pathLst>
                <a:path w="4" h="5">
                  <a:moveTo>
                    <a:pt x="4" y="3"/>
                  </a:moveTo>
                  <a:cubicBezTo>
                    <a:pt x="4" y="4"/>
                    <a:pt x="3" y="5"/>
                    <a:pt x="3" y="5"/>
                  </a:cubicBezTo>
                  <a:cubicBezTo>
                    <a:pt x="2" y="5"/>
                    <a:pt x="2" y="4"/>
                    <a:pt x="1" y="4"/>
                  </a:cubicBezTo>
                  <a:cubicBezTo>
                    <a:pt x="0" y="3"/>
                    <a:pt x="1" y="1"/>
                    <a:pt x="1" y="0"/>
                  </a:cubicBezTo>
                  <a:cubicBezTo>
                    <a:pt x="2" y="0"/>
                    <a:pt x="2" y="0"/>
                    <a:pt x="3" y="0"/>
                  </a:cubicBezTo>
                  <a:cubicBezTo>
                    <a:pt x="3" y="1"/>
                    <a:pt x="3" y="2"/>
                    <a:pt x="4" y="3"/>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7" name="Freeform 350"/>
            <p:cNvSpPr>
              <a:spLocks/>
            </p:cNvSpPr>
            <p:nvPr/>
          </p:nvSpPr>
          <p:spPr bwMode="auto">
            <a:xfrm>
              <a:off x="4397630" y="2464173"/>
              <a:ext cx="4878" cy="8205"/>
            </a:xfrm>
            <a:custGeom>
              <a:avLst/>
              <a:gdLst/>
              <a:ahLst/>
              <a:cxnLst>
                <a:cxn ang="0">
                  <a:pos x="1" y="1"/>
                </a:cxn>
                <a:cxn ang="0">
                  <a:pos x="1" y="2"/>
                </a:cxn>
                <a:cxn ang="0">
                  <a:pos x="1" y="0"/>
                </a:cxn>
                <a:cxn ang="0">
                  <a:pos x="1" y="1"/>
                </a:cxn>
              </a:cxnLst>
              <a:rect l="0" t="0" r="r" b="b"/>
              <a:pathLst>
                <a:path w="1" h="2">
                  <a:moveTo>
                    <a:pt x="1" y="1"/>
                  </a:moveTo>
                  <a:cubicBezTo>
                    <a:pt x="1" y="1"/>
                    <a:pt x="1" y="1"/>
                    <a:pt x="1" y="2"/>
                  </a:cubicBezTo>
                  <a:cubicBezTo>
                    <a:pt x="0" y="1"/>
                    <a:pt x="1" y="1"/>
                    <a:pt x="1" y="0"/>
                  </a:cubicBezTo>
                  <a:cubicBezTo>
                    <a:pt x="1" y="0"/>
                    <a:pt x="1" y="0"/>
                    <a:pt x="1"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8" name="Freeform 351"/>
            <p:cNvSpPr>
              <a:spLocks/>
            </p:cNvSpPr>
            <p:nvPr/>
          </p:nvSpPr>
          <p:spPr bwMode="auto">
            <a:xfrm>
              <a:off x="4414705" y="2464173"/>
              <a:ext cx="4878" cy="8205"/>
            </a:xfrm>
            <a:custGeom>
              <a:avLst/>
              <a:gdLst/>
              <a:ahLst/>
              <a:cxnLst>
                <a:cxn ang="0">
                  <a:pos x="1" y="0"/>
                </a:cxn>
                <a:cxn ang="0">
                  <a:pos x="1" y="2"/>
                </a:cxn>
                <a:cxn ang="0">
                  <a:pos x="1" y="0"/>
                </a:cxn>
              </a:cxnLst>
              <a:rect l="0" t="0" r="r" b="b"/>
              <a:pathLst>
                <a:path w="1" h="2">
                  <a:moveTo>
                    <a:pt x="1" y="0"/>
                  </a:moveTo>
                  <a:cubicBezTo>
                    <a:pt x="1" y="1"/>
                    <a:pt x="1" y="1"/>
                    <a:pt x="1" y="2"/>
                  </a:cubicBezTo>
                  <a:cubicBezTo>
                    <a:pt x="0" y="1"/>
                    <a:pt x="1" y="0"/>
                    <a:pt x="1" y="0"/>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89" name="Freeform 352"/>
            <p:cNvSpPr>
              <a:spLocks/>
            </p:cNvSpPr>
            <p:nvPr/>
          </p:nvSpPr>
          <p:spPr bwMode="auto">
            <a:xfrm>
              <a:off x="4470807" y="2472377"/>
              <a:ext cx="19514" cy="30084"/>
            </a:xfrm>
            <a:custGeom>
              <a:avLst/>
              <a:gdLst/>
              <a:ahLst/>
              <a:cxnLst>
                <a:cxn ang="0">
                  <a:pos x="5" y="2"/>
                </a:cxn>
                <a:cxn ang="0">
                  <a:pos x="6" y="5"/>
                </a:cxn>
                <a:cxn ang="0">
                  <a:pos x="1" y="8"/>
                </a:cxn>
                <a:cxn ang="0">
                  <a:pos x="0" y="5"/>
                </a:cxn>
                <a:cxn ang="0">
                  <a:pos x="0" y="1"/>
                </a:cxn>
                <a:cxn ang="0">
                  <a:pos x="3" y="0"/>
                </a:cxn>
                <a:cxn ang="0">
                  <a:pos x="5" y="2"/>
                </a:cxn>
              </a:cxnLst>
              <a:rect l="0" t="0" r="r" b="b"/>
              <a:pathLst>
                <a:path w="6" h="8">
                  <a:moveTo>
                    <a:pt x="5" y="2"/>
                  </a:moveTo>
                  <a:cubicBezTo>
                    <a:pt x="5" y="3"/>
                    <a:pt x="6" y="4"/>
                    <a:pt x="6" y="5"/>
                  </a:cubicBezTo>
                  <a:cubicBezTo>
                    <a:pt x="4" y="7"/>
                    <a:pt x="3" y="7"/>
                    <a:pt x="1" y="8"/>
                  </a:cubicBezTo>
                  <a:cubicBezTo>
                    <a:pt x="1" y="7"/>
                    <a:pt x="0" y="6"/>
                    <a:pt x="0" y="5"/>
                  </a:cubicBezTo>
                  <a:cubicBezTo>
                    <a:pt x="1" y="4"/>
                    <a:pt x="0" y="2"/>
                    <a:pt x="0" y="1"/>
                  </a:cubicBezTo>
                  <a:cubicBezTo>
                    <a:pt x="1" y="1"/>
                    <a:pt x="1" y="0"/>
                    <a:pt x="3" y="0"/>
                  </a:cubicBezTo>
                  <a:cubicBezTo>
                    <a:pt x="4" y="1"/>
                    <a:pt x="4" y="1"/>
                    <a:pt x="5" y="2"/>
                  </a:cubicBezTo>
                  <a:close/>
                </a:path>
              </a:pathLst>
            </a:custGeom>
            <a:solidFill>
              <a:srgbClr val="DEB97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0" name="Freeform 353"/>
            <p:cNvSpPr>
              <a:spLocks/>
            </p:cNvSpPr>
            <p:nvPr/>
          </p:nvSpPr>
          <p:spPr bwMode="auto">
            <a:xfrm>
              <a:off x="4441536" y="2480582"/>
              <a:ext cx="29271" cy="13674"/>
            </a:xfrm>
            <a:custGeom>
              <a:avLst/>
              <a:gdLst/>
              <a:ahLst/>
              <a:cxnLst>
                <a:cxn ang="0">
                  <a:pos x="8" y="1"/>
                </a:cxn>
                <a:cxn ang="0">
                  <a:pos x="7" y="2"/>
                </a:cxn>
                <a:cxn ang="0">
                  <a:pos x="7" y="2"/>
                </a:cxn>
                <a:cxn ang="0">
                  <a:pos x="1" y="4"/>
                </a:cxn>
                <a:cxn ang="0">
                  <a:pos x="0" y="3"/>
                </a:cxn>
                <a:cxn ang="0">
                  <a:pos x="7" y="0"/>
                </a:cxn>
                <a:cxn ang="0">
                  <a:pos x="8" y="1"/>
                </a:cxn>
              </a:cxnLst>
              <a:rect l="0" t="0" r="r" b="b"/>
              <a:pathLst>
                <a:path w="8" h="4">
                  <a:moveTo>
                    <a:pt x="8" y="1"/>
                  </a:moveTo>
                  <a:cubicBezTo>
                    <a:pt x="8" y="2"/>
                    <a:pt x="7" y="2"/>
                    <a:pt x="7" y="2"/>
                  </a:cubicBezTo>
                  <a:cubicBezTo>
                    <a:pt x="7" y="2"/>
                    <a:pt x="7" y="2"/>
                    <a:pt x="7" y="2"/>
                  </a:cubicBezTo>
                  <a:cubicBezTo>
                    <a:pt x="5" y="2"/>
                    <a:pt x="3" y="3"/>
                    <a:pt x="1" y="4"/>
                  </a:cubicBezTo>
                  <a:cubicBezTo>
                    <a:pt x="0" y="4"/>
                    <a:pt x="0" y="4"/>
                    <a:pt x="0" y="3"/>
                  </a:cubicBezTo>
                  <a:cubicBezTo>
                    <a:pt x="2" y="2"/>
                    <a:pt x="5" y="1"/>
                    <a:pt x="7" y="0"/>
                  </a:cubicBezTo>
                  <a:cubicBezTo>
                    <a:pt x="7" y="0"/>
                    <a:pt x="8" y="1"/>
                    <a:pt x="8" y="1"/>
                  </a:cubicBezTo>
                  <a:close/>
                </a:path>
              </a:pathLst>
            </a:custGeom>
            <a:solidFill>
              <a:srgbClr val="A6A6A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1" name="Freeform 354"/>
            <p:cNvSpPr>
              <a:spLocks/>
            </p:cNvSpPr>
            <p:nvPr/>
          </p:nvSpPr>
          <p:spPr bwMode="auto">
            <a:xfrm>
              <a:off x="4353724" y="2494256"/>
              <a:ext cx="87812" cy="71106"/>
            </a:xfrm>
            <a:custGeom>
              <a:avLst/>
              <a:gdLst/>
              <a:ahLst/>
              <a:cxnLst>
                <a:cxn ang="0">
                  <a:pos x="26" y="0"/>
                </a:cxn>
                <a:cxn ang="0">
                  <a:pos x="23" y="2"/>
                </a:cxn>
                <a:cxn ang="0">
                  <a:pos x="23" y="5"/>
                </a:cxn>
                <a:cxn ang="0">
                  <a:pos x="21" y="7"/>
                </a:cxn>
                <a:cxn ang="0">
                  <a:pos x="21" y="9"/>
                </a:cxn>
                <a:cxn ang="0">
                  <a:pos x="12" y="13"/>
                </a:cxn>
                <a:cxn ang="0">
                  <a:pos x="0" y="18"/>
                </a:cxn>
                <a:cxn ang="0">
                  <a:pos x="0" y="16"/>
                </a:cxn>
                <a:cxn ang="0">
                  <a:pos x="21" y="2"/>
                </a:cxn>
                <a:cxn ang="0">
                  <a:pos x="25" y="0"/>
                </a:cxn>
                <a:cxn ang="0">
                  <a:pos x="26" y="0"/>
                </a:cxn>
              </a:cxnLst>
              <a:rect l="0" t="0" r="r" b="b"/>
              <a:pathLst>
                <a:path w="26" h="18">
                  <a:moveTo>
                    <a:pt x="26" y="0"/>
                  </a:moveTo>
                  <a:cubicBezTo>
                    <a:pt x="23" y="2"/>
                    <a:pt x="23" y="2"/>
                    <a:pt x="23" y="2"/>
                  </a:cubicBezTo>
                  <a:cubicBezTo>
                    <a:pt x="23" y="3"/>
                    <a:pt x="23" y="4"/>
                    <a:pt x="23" y="5"/>
                  </a:cubicBezTo>
                  <a:cubicBezTo>
                    <a:pt x="22" y="6"/>
                    <a:pt x="21" y="6"/>
                    <a:pt x="21" y="7"/>
                  </a:cubicBezTo>
                  <a:cubicBezTo>
                    <a:pt x="21" y="8"/>
                    <a:pt x="20" y="9"/>
                    <a:pt x="21" y="9"/>
                  </a:cubicBezTo>
                  <a:cubicBezTo>
                    <a:pt x="18" y="11"/>
                    <a:pt x="15" y="12"/>
                    <a:pt x="12" y="13"/>
                  </a:cubicBezTo>
                  <a:cubicBezTo>
                    <a:pt x="8" y="15"/>
                    <a:pt x="4" y="16"/>
                    <a:pt x="0" y="18"/>
                  </a:cubicBezTo>
                  <a:cubicBezTo>
                    <a:pt x="0" y="17"/>
                    <a:pt x="0" y="16"/>
                    <a:pt x="0" y="16"/>
                  </a:cubicBezTo>
                  <a:cubicBezTo>
                    <a:pt x="6" y="10"/>
                    <a:pt x="14" y="5"/>
                    <a:pt x="21" y="2"/>
                  </a:cubicBezTo>
                  <a:cubicBezTo>
                    <a:pt x="23" y="1"/>
                    <a:pt x="24" y="0"/>
                    <a:pt x="25" y="0"/>
                  </a:cubicBezTo>
                  <a:lnTo>
                    <a:pt x="26" y="0"/>
                  </a:lnTo>
                  <a:close/>
                </a:path>
              </a:pathLst>
            </a:custGeom>
            <a:solidFill>
              <a:srgbClr val="DEB97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2" name="Freeform 355"/>
            <p:cNvSpPr>
              <a:spLocks/>
            </p:cNvSpPr>
            <p:nvPr/>
          </p:nvSpPr>
          <p:spPr bwMode="auto">
            <a:xfrm>
              <a:off x="4407387" y="2499726"/>
              <a:ext cx="7318" cy="2735"/>
            </a:xfrm>
            <a:custGeom>
              <a:avLst/>
              <a:gdLst/>
              <a:ahLst/>
              <a:cxnLst>
                <a:cxn ang="0">
                  <a:pos x="2" y="0"/>
                </a:cxn>
                <a:cxn ang="0">
                  <a:pos x="2" y="1"/>
                </a:cxn>
                <a:cxn ang="0">
                  <a:pos x="1" y="1"/>
                </a:cxn>
                <a:cxn ang="0">
                  <a:pos x="0" y="0"/>
                </a:cxn>
                <a:cxn ang="0">
                  <a:pos x="2" y="0"/>
                </a:cxn>
              </a:cxnLst>
              <a:rect l="0" t="0" r="r" b="b"/>
              <a:pathLst>
                <a:path w="2" h="1">
                  <a:moveTo>
                    <a:pt x="2" y="0"/>
                  </a:moveTo>
                  <a:cubicBezTo>
                    <a:pt x="2" y="1"/>
                    <a:pt x="2" y="1"/>
                    <a:pt x="2" y="1"/>
                  </a:cubicBezTo>
                  <a:cubicBezTo>
                    <a:pt x="2" y="1"/>
                    <a:pt x="1" y="1"/>
                    <a:pt x="1" y="1"/>
                  </a:cubicBezTo>
                  <a:cubicBezTo>
                    <a:pt x="0" y="1"/>
                    <a:pt x="1" y="1"/>
                    <a:pt x="0" y="0"/>
                  </a:cubicBezTo>
                  <a:cubicBezTo>
                    <a:pt x="1" y="0"/>
                    <a:pt x="2" y="0"/>
                    <a:pt x="2" y="0"/>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3" name="Freeform 356"/>
            <p:cNvSpPr>
              <a:spLocks/>
            </p:cNvSpPr>
            <p:nvPr/>
          </p:nvSpPr>
          <p:spPr bwMode="auto">
            <a:xfrm>
              <a:off x="4368359" y="2507930"/>
              <a:ext cx="46345" cy="32818"/>
            </a:xfrm>
            <a:custGeom>
              <a:avLst/>
              <a:gdLst/>
              <a:ahLst/>
              <a:cxnLst>
                <a:cxn ang="0">
                  <a:pos x="14" y="0"/>
                </a:cxn>
                <a:cxn ang="0">
                  <a:pos x="0" y="9"/>
                </a:cxn>
                <a:cxn ang="0">
                  <a:pos x="0" y="9"/>
                </a:cxn>
                <a:cxn ang="0">
                  <a:pos x="5" y="3"/>
                </a:cxn>
                <a:cxn ang="0">
                  <a:pos x="11" y="0"/>
                </a:cxn>
                <a:cxn ang="0">
                  <a:pos x="14" y="0"/>
                </a:cxn>
              </a:cxnLst>
              <a:rect l="0" t="0" r="r" b="b"/>
              <a:pathLst>
                <a:path w="14" h="9">
                  <a:moveTo>
                    <a:pt x="14" y="0"/>
                  </a:moveTo>
                  <a:cubicBezTo>
                    <a:pt x="9" y="3"/>
                    <a:pt x="4" y="5"/>
                    <a:pt x="0" y="9"/>
                  </a:cubicBezTo>
                  <a:cubicBezTo>
                    <a:pt x="0" y="9"/>
                    <a:pt x="0" y="9"/>
                    <a:pt x="0" y="9"/>
                  </a:cubicBezTo>
                  <a:cubicBezTo>
                    <a:pt x="1" y="6"/>
                    <a:pt x="3" y="4"/>
                    <a:pt x="5" y="3"/>
                  </a:cubicBezTo>
                  <a:cubicBezTo>
                    <a:pt x="7" y="2"/>
                    <a:pt x="9" y="1"/>
                    <a:pt x="11" y="0"/>
                  </a:cubicBezTo>
                  <a:cubicBezTo>
                    <a:pt x="12" y="0"/>
                    <a:pt x="13" y="0"/>
                    <a:pt x="14"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4" name="Freeform 357"/>
            <p:cNvSpPr>
              <a:spLocks/>
            </p:cNvSpPr>
            <p:nvPr/>
          </p:nvSpPr>
          <p:spPr bwMode="auto">
            <a:xfrm>
              <a:off x="4446415" y="2507930"/>
              <a:ext cx="24392" cy="24614"/>
            </a:xfrm>
            <a:custGeom>
              <a:avLst/>
              <a:gdLst/>
              <a:ahLst/>
              <a:cxnLst>
                <a:cxn ang="0">
                  <a:pos x="7" y="4"/>
                </a:cxn>
                <a:cxn ang="0">
                  <a:pos x="5" y="7"/>
                </a:cxn>
                <a:cxn ang="0">
                  <a:pos x="1" y="7"/>
                </a:cxn>
                <a:cxn ang="0">
                  <a:pos x="0" y="4"/>
                </a:cxn>
                <a:cxn ang="0">
                  <a:pos x="1" y="3"/>
                </a:cxn>
                <a:cxn ang="0">
                  <a:pos x="2" y="2"/>
                </a:cxn>
                <a:cxn ang="0">
                  <a:pos x="2" y="2"/>
                </a:cxn>
                <a:cxn ang="0">
                  <a:pos x="2" y="2"/>
                </a:cxn>
                <a:cxn ang="0">
                  <a:pos x="2" y="1"/>
                </a:cxn>
                <a:cxn ang="0">
                  <a:pos x="4" y="1"/>
                </a:cxn>
                <a:cxn ang="0">
                  <a:pos x="4" y="0"/>
                </a:cxn>
                <a:cxn ang="0">
                  <a:pos x="7" y="4"/>
                </a:cxn>
              </a:cxnLst>
              <a:rect l="0" t="0" r="r" b="b"/>
              <a:pathLst>
                <a:path w="7" h="7">
                  <a:moveTo>
                    <a:pt x="7" y="4"/>
                  </a:moveTo>
                  <a:cubicBezTo>
                    <a:pt x="7" y="6"/>
                    <a:pt x="6" y="6"/>
                    <a:pt x="5" y="7"/>
                  </a:cubicBezTo>
                  <a:cubicBezTo>
                    <a:pt x="4" y="7"/>
                    <a:pt x="2" y="7"/>
                    <a:pt x="1" y="7"/>
                  </a:cubicBezTo>
                  <a:cubicBezTo>
                    <a:pt x="2" y="5"/>
                    <a:pt x="0" y="5"/>
                    <a:pt x="0" y="4"/>
                  </a:cubicBezTo>
                  <a:cubicBezTo>
                    <a:pt x="0" y="3"/>
                    <a:pt x="0" y="3"/>
                    <a:pt x="1" y="3"/>
                  </a:cubicBezTo>
                  <a:cubicBezTo>
                    <a:pt x="1" y="3"/>
                    <a:pt x="1" y="3"/>
                    <a:pt x="2" y="2"/>
                  </a:cubicBezTo>
                  <a:cubicBezTo>
                    <a:pt x="2" y="2"/>
                    <a:pt x="2" y="2"/>
                    <a:pt x="2" y="2"/>
                  </a:cubicBezTo>
                  <a:cubicBezTo>
                    <a:pt x="2" y="2"/>
                    <a:pt x="2" y="2"/>
                    <a:pt x="2" y="2"/>
                  </a:cubicBezTo>
                  <a:cubicBezTo>
                    <a:pt x="3" y="2"/>
                    <a:pt x="3" y="1"/>
                    <a:pt x="2" y="1"/>
                  </a:cubicBezTo>
                  <a:cubicBezTo>
                    <a:pt x="3" y="1"/>
                    <a:pt x="4" y="2"/>
                    <a:pt x="4" y="1"/>
                  </a:cubicBezTo>
                  <a:cubicBezTo>
                    <a:pt x="4" y="0"/>
                    <a:pt x="4" y="0"/>
                    <a:pt x="4" y="0"/>
                  </a:cubicBezTo>
                  <a:cubicBezTo>
                    <a:pt x="6" y="0"/>
                    <a:pt x="7" y="2"/>
                    <a:pt x="7" y="4"/>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5" name="Freeform 358"/>
            <p:cNvSpPr>
              <a:spLocks/>
            </p:cNvSpPr>
            <p:nvPr/>
          </p:nvSpPr>
          <p:spPr bwMode="auto">
            <a:xfrm>
              <a:off x="4319575" y="2546218"/>
              <a:ext cx="24392" cy="24614"/>
            </a:xfrm>
            <a:custGeom>
              <a:avLst/>
              <a:gdLst/>
              <a:ahLst/>
              <a:cxnLst>
                <a:cxn ang="0">
                  <a:pos x="6" y="1"/>
                </a:cxn>
                <a:cxn ang="0">
                  <a:pos x="7" y="3"/>
                </a:cxn>
                <a:cxn ang="0">
                  <a:pos x="7" y="5"/>
                </a:cxn>
                <a:cxn ang="0">
                  <a:pos x="5" y="6"/>
                </a:cxn>
                <a:cxn ang="0">
                  <a:pos x="4" y="6"/>
                </a:cxn>
                <a:cxn ang="0">
                  <a:pos x="3" y="7"/>
                </a:cxn>
                <a:cxn ang="0">
                  <a:pos x="0" y="5"/>
                </a:cxn>
                <a:cxn ang="0">
                  <a:pos x="3" y="1"/>
                </a:cxn>
                <a:cxn ang="0">
                  <a:pos x="5" y="1"/>
                </a:cxn>
                <a:cxn ang="0">
                  <a:pos x="6" y="1"/>
                </a:cxn>
              </a:cxnLst>
              <a:rect l="0" t="0" r="r" b="b"/>
              <a:pathLst>
                <a:path w="7" h="7">
                  <a:moveTo>
                    <a:pt x="6" y="1"/>
                  </a:moveTo>
                  <a:cubicBezTo>
                    <a:pt x="7" y="1"/>
                    <a:pt x="7" y="2"/>
                    <a:pt x="7" y="3"/>
                  </a:cubicBezTo>
                  <a:cubicBezTo>
                    <a:pt x="7" y="4"/>
                    <a:pt x="7" y="5"/>
                    <a:pt x="7" y="5"/>
                  </a:cubicBezTo>
                  <a:cubicBezTo>
                    <a:pt x="6" y="5"/>
                    <a:pt x="6" y="6"/>
                    <a:pt x="5" y="6"/>
                  </a:cubicBezTo>
                  <a:cubicBezTo>
                    <a:pt x="5" y="6"/>
                    <a:pt x="5" y="6"/>
                    <a:pt x="4" y="6"/>
                  </a:cubicBezTo>
                  <a:cubicBezTo>
                    <a:pt x="4" y="7"/>
                    <a:pt x="4" y="7"/>
                    <a:pt x="3" y="7"/>
                  </a:cubicBezTo>
                  <a:cubicBezTo>
                    <a:pt x="2" y="7"/>
                    <a:pt x="1" y="6"/>
                    <a:pt x="0" y="5"/>
                  </a:cubicBezTo>
                  <a:cubicBezTo>
                    <a:pt x="0" y="3"/>
                    <a:pt x="1" y="2"/>
                    <a:pt x="3" y="1"/>
                  </a:cubicBezTo>
                  <a:cubicBezTo>
                    <a:pt x="3" y="1"/>
                    <a:pt x="4" y="0"/>
                    <a:pt x="5" y="1"/>
                  </a:cubicBezTo>
                  <a:lnTo>
                    <a:pt x="6" y="1"/>
                  </a:ln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6" name="Freeform 359"/>
            <p:cNvSpPr>
              <a:spLocks/>
            </p:cNvSpPr>
            <p:nvPr/>
          </p:nvSpPr>
          <p:spPr bwMode="auto">
            <a:xfrm>
              <a:off x="4346406" y="2557158"/>
              <a:ext cx="7318" cy="10939"/>
            </a:xfrm>
            <a:custGeom>
              <a:avLst/>
              <a:gdLst/>
              <a:ahLst/>
              <a:cxnLst>
                <a:cxn ang="0">
                  <a:pos x="2" y="2"/>
                </a:cxn>
                <a:cxn ang="0">
                  <a:pos x="0" y="2"/>
                </a:cxn>
                <a:cxn ang="0">
                  <a:pos x="0" y="1"/>
                </a:cxn>
                <a:cxn ang="0">
                  <a:pos x="1" y="0"/>
                </a:cxn>
                <a:cxn ang="0">
                  <a:pos x="2" y="2"/>
                </a:cxn>
              </a:cxnLst>
              <a:rect l="0" t="0" r="r" b="b"/>
              <a:pathLst>
                <a:path w="2" h="3">
                  <a:moveTo>
                    <a:pt x="2" y="2"/>
                  </a:moveTo>
                  <a:cubicBezTo>
                    <a:pt x="1" y="3"/>
                    <a:pt x="1" y="2"/>
                    <a:pt x="0" y="2"/>
                  </a:cubicBezTo>
                  <a:cubicBezTo>
                    <a:pt x="0" y="2"/>
                    <a:pt x="0" y="1"/>
                    <a:pt x="0" y="1"/>
                  </a:cubicBezTo>
                  <a:cubicBezTo>
                    <a:pt x="0" y="1"/>
                    <a:pt x="1" y="0"/>
                    <a:pt x="1" y="0"/>
                  </a:cubicBezTo>
                  <a:cubicBezTo>
                    <a:pt x="1" y="1"/>
                    <a:pt x="1" y="1"/>
                    <a:pt x="2" y="2"/>
                  </a:cubicBezTo>
                  <a:close/>
                </a:path>
              </a:pathLst>
            </a:custGeom>
            <a:solidFill>
              <a:srgbClr val="DEB97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7" name="Freeform 360"/>
            <p:cNvSpPr>
              <a:spLocks/>
            </p:cNvSpPr>
            <p:nvPr/>
          </p:nvSpPr>
          <p:spPr bwMode="auto">
            <a:xfrm>
              <a:off x="4343967" y="2565363"/>
              <a:ext cx="7318" cy="5470"/>
            </a:xfrm>
            <a:custGeom>
              <a:avLst/>
              <a:gdLst/>
              <a:ahLst/>
              <a:cxnLst>
                <a:cxn ang="0">
                  <a:pos x="2" y="1"/>
                </a:cxn>
                <a:cxn ang="0">
                  <a:pos x="1" y="2"/>
                </a:cxn>
                <a:cxn ang="0">
                  <a:pos x="0" y="2"/>
                </a:cxn>
                <a:cxn ang="0">
                  <a:pos x="0" y="1"/>
                </a:cxn>
                <a:cxn ang="0">
                  <a:pos x="2" y="1"/>
                </a:cxn>
              </a:cxnLst>
              <a:rect l="0" t="0" r="r" b="b"/>
              <a:pathLst>
                <a:path w="2" h="2">
                  <a:moveTo>
                    <a:pt x="2" y="1"/>
                  </a:moveTo>
                  <a:cubicBezTo>
                    <a:pt x="2" y="2"/>
                    <a:pt x="1" y="2"/>
                    <a:pt x="1" y="2"/>
                  </a:cubicBezTo>
                  <a:cubicBezTo>
                    <a:pt x="1" y="2"/>
                    <a:pt x="0" y="2"/>
                    <a:pt x="0" y="2"/>
                  </a:cubicBezTo>
                  <a:cubicBezTo>
                    <a:pt x="0" y="2"/>
                    <a:pt x="0" y="1"/>
                    <a:pt x="0" y="1"/>
                  </a:cubicBezTo>
                  <a:cubicBezTo>
                    <a:pt x="0" y="1"/>
                    <a:pt x="2" y="0"/>
                    <a:pt x="2" y="1"/>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8" name="Freeform 361"/>
            <p:cNvSpPr>
              <a:spLocks/>
            </p:cNvSpPr>
            <p:nvPr/>
          </p:nvSpPr>
          <p:spPr bwMode="auto">
            <a:xfrm>
              <a:off x="4334210" y="2570832"/>
              <a:ext cx="2439" cy="2735"/>
            </a:xfrm>
            <a:custGeom>
              <a:avLst/>
              <a:gdLst/>
              <a:ahLst/>
              <a:cxnLst>
                <a:cxn ang="0">
                  <a:pos x="0" y="0"/>
                </a:cxn>
                <a:cxn ang="0">
                  <a:pos x="0" y="0"/>
                </a:cxn>
                <a:cxn ang="0">
                  <a:pos x="1" y="0"/>
                </a:cxn>
                <a:cxn ang="0">
                  <a:pos x="0" y="0"/>
                </a:cxn>
              </a:cxnLst>
              <a:rect l="0" t="0" r="r" b="b"/>
              <a:pathLst>
                <a:path w="1">
                  <a:moveTo>
                    <a:pt x="0" y="0"/>
                  </a:moveTo>
                  <a:lnTo>
                    <a:pt x="0" y="0"/>
                  </a:lnTo>
                  <a:lnTo>
                    <a:pt x="1" y="0"/>
                  </a:lnTo>
                  <a:lnTo>
                    <a:pt x="0" y="0"/>
                  </a:lnTo>
                  <a:close/>
                </a:path>
              </a:pathLst>
            </a:custGeom>
            <a:solidFill>
              <a:srgbClr val="DEB97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299" name="Freeform 362"/>
            <p:cNvSpPr>
              <a:spLocks/>
            </p:cNvSpPr>
            <p:nvPr/>
          </p:nvSpPr>
          <p:spPr bwMode="auto">
            <a:xfrm>
              <a:off x="4322014" y="2570832"/>
              <a:ext cx="7318" cy="8205"/>
            </a:xfrm>
            <a:custGeom>
              <a:avLst/>
              <a:gdLst/>
              <a:ahLst/>
              <a:cxnLst>
                <a:cxn ang="0">
                  <a:pos x="2" y="1"/>
                </a:cxn>
                <a:cxn ang="0">
                  <a:pos x="0" y="2"/>
                </a:cxn>
                <a:cxn ang="0">
                  <a:pos x="0" y="1"/>
                </a:cxn>
                <a:cxn ang="0">
                  <a:pos x="2" y="1"/>
                </a:cxn>
              </a:cxnLst>
              <a:rect l="0" t="0" r="r" b="b"/>
              <a:pathLst>
                <a:path w="2" h="2">
                  <a:moveTo>
                    <a:pt x="2" y="1"/>
                  </a:moveTo>
                  <a:cubicBezTo>
                    <a:pt x="1" y="1"/>
                    <a:pt x="1" y="2"/>
                    <a:pt x="0" y="2"/>
                  </a:cubicBezTo>
                  <a:cubicBezTo>
                    <a:pt x="0" y="2"/>
                    <a:pt x="0" y="1"/>
                    <a:pt x="0" y="1"/>
                  </a:cubicBezTo>
                  <a:cubicBezTo>
                    <a:pt x="0" y="0"/>
                    <a:pt x="1" y="0"/>
                    <a:pt x="2" y="1"/>
                  </a:cubicBezTo>
                  <a:close/>
                </a:path>
              </a:pathLst>
            </a:custGeom>
            <a:solidFill>
              <a:srgbClr val="DEB97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0" name="Freeform 363"/>
            <p:cNvSpPr>
              <a:spLocks/>
            </p:cNvSpPr>
            <p:nvPr/>
          </p:nvSpPr>
          <p:spPr bwMode="auto">
            <a:xfrm>
              <a:off x="4317136" y="2576302"/>
              <a:ext cx="2439" cy="8205"/>
            </a:xfrm>
            <a:custGeom>
              <a:avLst/>
              <a:gdLst/>
              <a:ahLst/>
              <a:cxnLst>
                <a:cxn ang="0">
                  <a:pos x="1" y="1"/>
                </a:cxn>
                <a:cxn ang="0">
                  <a:pos x="1" y="1"/>
                </a:cxn>
                <a:cxn ang="0">
                  <a:pos x="1" y="0"/>
                </a:cxn>
                <a:cxn ang="0">
                  <a:pos x="1" y="1"/>
                </a:cxn>
              </a:cxnLst>
              <a:rect l="0" t="0" r="r" b="b"/>
              <a:pathLst>
                <a:path w="1" h="2">
                  <a:moveTo>
                    <a:pt x="1" y="1"/>
                  </a:moveTo>
                  <a:cubicBezTo>
                    <a:pt x="1" y="1"/>
                    <a:pt x="1" y="2"/>
                    <a:pt x="1" y="1"/>
                  </a:cubicBezTo>
                  <a:cubicBezTo>
                    <a:pt x="1" y="1"/>
                    <a:pt x="0" y="0"/>
                    <a:pt x="1" y="0"/>
                  </a:cubicBezTo>
                  <a:cubicBezTo>
                    <a:pt x="1" y="0"/>
                    <a:pt x="1" y="1"/>
                    <a:pt x="1" y="1"/>
                  </a:cubicBezTo>
                  <a:close/>
                </a:path>
              </a:pathLst>
            </a:custGeom>
            <a:solidFill>
              <a:srgbClr val="DEB97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1" name="Freeform 364"/>
            <p:cNvSpPr>
              <a:spLocks/>
            </p:cNvSpPr>
            <p:nvPr/>
          </p:nvSpPr>
          <p:spPr bwMode="auto">
            <a:xfrm>
              <a:off x="4312257" y="2579037"/>
              <a:ext cx="4878" cy="8205"/>
            </a:xfrm>
            <a:custGeom>
              <a:avLst/>
              <a:gdLst/>
              <a:ahLst/>
              <a:cxnLst>
                <a:cxn ang="0">
                  <a:pos x="1" y="1"/>
                </a:cxn>
                <a:cxn ang="0">
                  <a:pos x="0" y="2"/>
                </a:cxn>
                <a:cxn ang="0">
                  <a:pos x="0" y="0"/>
                </a:cxn>
                <a:cxn ang="0">
                  <a:pos x="1" y="1"/>
                </a:cxn>
              </a:cxnLst>
              <a:rect l="0" t="0" r="r" b="b"/>
              <a:pathLst>
                <a:path w="1" h="2">
                  <a:moveTo>
                    <a:pt x="1" y="1"/>
                  </a:moveTo>
                  <a:cubicBezTo>
                    <a:pt x="0" y="2"/>
                    <a:pt x="0" y="2"/>
                    <a:pt x="0" y="2"/>
                  </a:cubicBezTo>
                  <a:cubicBezTo>
                    <a:pt x="0" y="1"/>
                    <a:pt x="0" y="1"/>
                    <a:pt x="0" y="0"/>
                  </a:cubicBezTo>
                  <a:cubicBezTo>
                    <a:pt x="0" y="0"/>
                    <a:pt x="1" y="0"/>
                    <a:pt x="1" y="1"/>
                  </a:cubicBezTo>
                  <a:close/>
                </a:path>
              </a:pathLst>
            </a:custGeom>
            <a:solidFill>
              <a:srgbClr val="DEB97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2" name="Freeform 365"/>
            <p:cNvSpPr>
              <a:spLocks/>
            </p:cNvSpPr>
            <p:nvPr/>
          </p:nvSpPr>
          <p:spPr bwMode="auto">
            <a:xfrm>
              <a:off x="4295182" y="2579037"/>
              <a:ext cx="17075" cy="16409"/>
            </a:xfrm>
            <a:custGeom>
              <a:avLst/>
              <a:gdLst/>
              <a:ahLst/>
              <a:cxnLst>
                <a:cxn ang="0">
                  <a:pos x="4" y="1"/>
                </a:cxn>
                <a:cxn ang="0">
                  <a:pos x="4" y="4"/>
                </a:cxn>
                <a:cxn ang="0">
                  <a:pos x="3" y="4"/>
                </a:cxn>
                <a:cxn ang="0">
                  <a:pos x="1" y="2"/>
                </a:cxn>
                <a:cxn ang="0">
                  <a:pos x="1" y="1"/>
                </a:cxn>
                <a:cxn ang="0">
                  <a:pos x="3" y="0"/>
                </a:cxn>
                <a:cxn ang="0">
                  <a:pos x="4" y="1"/>
                </a:cxn>
              </a:cxnLst>
              <a:rect l="0" t="0" r="r" b="b"/>
              <a:pathLst>
                <a:path w="5" h="4">
                  <a:moveTo>
                    <a:pt x="4" y="1"/>
                  </a:moveTo>
                  <a:cubicBezTo>
                    <a:pt x="4" y="2"/>
                    <a:pt x="5" y="3"/>
                    <a:pt x="4" y="4"/>
                  </a:cubicBezTo>
                  <a:cubicBezTo>
                    <a:pt x="4" y="4"/>
                    <a:pt x="3" y="4"/>
                    <a:pt x="3" y="4"/>
                  </a:cubicBezTo>
                  <a:cubicBezTo>
                    <a:pt x="2" y="4"/>
                    <a:pt x="1" y="3"/>
                    <a:pt x="1" y="2"/>
                  </a:cubicBezTo>
                  <a:cubicBezTo>
                    <a:pt x="0" y="2"/>
                    <a:pt x="1" y="1"/>
                    <a:pt x="1" y="1"/>
                  </a:cubicBezTo>
                  <a:cubicBezTo>
                    <a:pt x="2" y="0"/>
                    <a:pt x="2" y="0"/>
                    <a:pt x="3" y="0"/>
                  </a:cubicBezTo>
                  <a:cubicBezTo>
                    <a:pt x="3" y="0"/>
                    <a:pt x="3" y="1"/>
                    <a:pt x="4" y="1"/>
                  </a:cubicBezTo>
                  <a:close/>
                </a:path>
              </a:pathLst>
            </a:custGeom>
            <a:solidFill>
              <a:srgbClr val="DEB97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3" name="Freeform 366"/>
            <p:cNvSpPr>
              <a:spLocks/>
            </p:cNvSpPr>
            <p:nvPr/>
          </p:nvSpPr>
          <p:spPr bwMode="auto">
            <a:xfrm>
              <a:off x="4319575" y="2598181"/>
              <a:ext cx="170746" cy="87516"/>
            </a:xfrm>
            <a:custGeom>
              <a:avLst/>
              <a:gdLst/>
              <a:ahLst/>
              <a:cxnLst>
                <a:cxn ang="0">
                  <a:pos x="17" y="3"/>
                </a:cxn>
                <a:cxn ang="0">
                  <a:pos x="24" y="10"/>
                </a:cxn>
                <a:cxn ang="0">
                  <a:pos x="39" y="5"/>
                </a:cxn>
                <a:cxn ang="0">
                  <a:pos x="47" y="6"/>
                </a:cxn>
                <a:cxn ang="0">
                  <a:pos x="50" y="13"/>
                </a:cxn>
                <a:cxn ang="0">
                  <a:pos x="40" y="19"/>
                </a:cxn>
                <a:cxn ang="0">
                  <a:pos x="25" y="22"/>
                </a:cxn>
                <a:cxn ang="0">
                  <a:pos x="21" y="23"/>
                </a:cxn>
                <a:cxn ang="0">
                  <a:pos x="16" y="17"/>
                </a:cxn>
                <a:cxn ang="0">
                  <a:pos x="14" y="17"/>
                </a:cxn>
                <a:cxn ang="0">
                  <a:pos x="14" y="18"/>
                </a:cxn>
                <a:cxn ang="0">
                  <a:pos x="4" y="16"/>
                </a:cxn>
                <a:cxn ang="0">
                  <a:pos x="1" y="12"/>
                </a:cxn>
                <a:cxn ang="0">
                  <a:pos x="3" y="4"/>
                </a:cxn>
                <a:cxn ang="0">
                  <a:pos x="15" y="2"/>
                </a:cxn>
                <a:cxn ang="0">
                  <a:pos x="17" y="3"/>
                </a:cxn>
              </a:cxnLst>
              <a:rect l="0" t="0" r="r" b="b"/>
              <a:pathLst>
                <a:path w="50" h="23">
                  <a:moveTo>
                    <a:pt x="17" y="3"/>
                  </a:moveTo>
                  <a:cubicBezTo>
                    <a:pt x="19" y="6"/>
                    <a:pt x="22" y="8"/>
                    <a:pt x="24" y="10"/>
                  </a:cubicBezTo>
                  <a:cubicBezTo>
                    <a:pt x="30" y="13"/>
                    <a:pt x="34" y="8"/>
                    <a:pt x="39" y="5"/>
                  </a:cubicBezTo>
                  <a:cubicBezTo>
                    <a:pt x="41" y="4"/>
                    <a:pt x="45" y="3"/>
                    <a:pt x="47" y="6"/>
                  </a:cubicBezTo>
                  <a:cubicBezTo>
                    <a:pt x="49" y="7"/>
                    <a:pt x="50" y="10"/>
                    <a:pt x="50" y="13"/>
                  </a:cubicBezTo>
                  <a:cubicBezTo>
                    <a:pt x="48" y="17"/>
                    <a:pt x="43" y="17"/>
                    <a:pt x="40" y="19"/>
                  </a:cubicBezTo>
                  <a:cubicBezTo>
                    <a:pt x="35" y="20"/>
                    <a:pt x="30" y="21"/>
                    <a:pt x="25" y="22"/>
                  </a:cubicBezTo>
                  <a:cubicBezTo>
                    <a:pt x="23" y="21"/>
                    <a:pt x="22" y="23"/>
                    <a:pt x="21" y="23"/>
                  </a:cubicBezTo>
                  <a:cubicBezTo>
                    <a:pt x="19" y="22"/>
                    <a:pt x="18" y="19"/>
                    <a:pt x="16" y="17"/>
                  </a:cubicBezTo>
                  <a:cubicBezTo>
                    <a:pt x="16" y="17"/>
                    <a:pt x="15" y="16"/>
                    <a:pt x="14" y="17"/>
                  </a:cubicBezTo>
                  <a:cubicBezTo>
                    <a:pt x="14" y="17"/>
                    <a:pt x="14" y="18"/>
                    <a:pt x="14" y="18"/>
                  </a:cubicBezTo>
                  <a:cubicBezTo>
                    <a:pt x="11" y="17"/>
                    <a:pt x="7" y="16"/>
                    <a:pt x="4" y="16"/>
                  </a:cubicBezTo>
                  <a:cubicBezTo>
                    <a:pt x="2" y="15"/>
                    <a:pt x="1" y="14"/>
                    <a:pt x="1" y="12"/>
                  </a:cubicBezTo>
                  <a:cubicBezTo>
                    <a:pt x="0" y="9"/>
                    <a:pt x="2" y="6"/>
                    <a:pt x="3" y="4"/>
                  </a:cubicBezTo>
                  <a:cubicBezTo>
                    <a:pt x="6" y="0"/>
                    <a:pt x="11" y="2"/>
                    <a:pt x="15" y="2"/>
                  </a:cubicBezTo>
                  <a:cubicBezTo>
                    <a:pt x="16" y="2"/>
                    <a:pt x="17" y="2"/>
                    <a:pt x="17" y="3"/>
                  </a:cubicBezTo>
                  <a:close/>
                </a:path>
              </a:pathLst>
            </a:custGeom>
            <a:solidFill>
              <a:srgbClr val="86B2E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4" name="Freeform 367"/>
            <p:cNvSpPr>
              <a:spLocks/>
            </p:cNvSpPr>
            <p:nvPr/>
          </p:nvSpPr>
          <p:spPr bwMode="auto">
            <a:xfrm>
              <a:off x="4502517" y="2606385"/>
              <a:ext cx="46345" cy="46493"/>
            </a:xfrm>
            <a:custGeom>
              <a:avLst/>
              <a:gdLst/>
              <a:ahLst/>
              <a:cxnLst>
                <a:cxn ang="0">
                  <a:pos x="12" y="3"/>
                </a:cxn>
                <a:cxn ang="0">
                  <a:pos x="13" y="7"/>
                </a:cxn>
                <a:cxn ang="0">
                  <a:pos x="10" y="9"/>
                </a:cxn>
                <a:cxn ang="0">
                  <a:pos x="8" y="10"/>
                </a:cxn>
                <a:cxn ang="0">
                  <a:pos x="3" y="12"/>
                </a:cxn>
                <a:cxn ang="0">
                  <a:pos x="0" y="9"/>
                </a:cxn>
                <a:cxn ang="0">
                  <a:pos x="2" y="5"/>
                </a:cxn>
                <a:cxn ang="0">
                  <a:pos x="5" y="4"/>
                </a:cxn>
                <a:cxn ang="0">
                  <a:pos x="6" y="2"/>
                </a:cxn>
                <a:cxn ang="0">
                  <a:pos x="12" y="3"/>
                </a:cxn>
              </a:cxnLst>
              <a:rect l="0" t="0" r="r" b="b"/>
              <a:pathLst>
                <a:path w="13" h="12">
                  <a:moveTo>
                    <a:pt x="12" y="3"/>
                  </a:moveTo>
                  <a:cubicBezTo>
                    <a:pt x="13" y="4"/>
                    <a:pt x="13" y="6"/>
                    <a:pt x="13" y="7"/>
                  </a:cubicBezTo>
                  <a:cubicBezTo>
                    <a:pt x="12" y="8"/>
                    <a:pt x="11" y="9"/>
                    <a:pt x="10" y="9"/>
                  </a:cubicBezTo>
                  <a:cubicBezTo>
                    <a:pt x="9" y="9"/>
                    <a:pt x="8" y="9"/>
                    <a:pt x="8" y="10"/>
                  </a:cubicBezTo>
                  <a:cubicBezTo>
                    <a:pt x="6" y="12"/>
                    <a:pt x="5" y="12"/>
                    <a:pt x="3" y="12"/>
                  </a:cubicBezTo>
                  <a:cubicBezTo>
                    <a:pt x="2" y="12"/>
                    <a:pt x="0" y="10"/>
                    <a:pt x="0" y="9"/>
                  </a:cubicBezTo>
                  <a:cubicBezTo>
                    <a:pt x="0" y="7"/>
                    <a:pt x="1" y="6"/>
                    <a:pt x="2" y="5"/>
                  </a:cubicBezTo>
                  <a:cubicBezTo>
                    <a:pt x="3" y="4"/>
                    <a:pt x="5" y="5"/>
                    <a:pt x="5" y="4"/>
                  </a:cubicBezTo>
                  <a:cubicBezTo>
                    <a:pt x="5" y="3"/>
                    <a:pt x="6" y="2"/>
                    <a:pt x="6" y="2"/>
                  </a:cubicBezTo>
                  <a:cubicBezTo>
                    <a:pt x="8" y="0"/>
                    <a:pt x="11" y="1"/>
                    <a:pt x="12" y="3"/>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5" name="Freeform 368"/>
            <p:cNvSpPr>
              <a:spLocks/>
            </p:cNvSpPr>
            <p:nvPr/>
          </p:nvSpPr>
          <p:spPr bwMode="auto">
            <a:xfrm>
              <a:off x="4519591" y="2614590"/>
              <a:ext cx="12196" cy="10939"/>
            </a:xfrm>
            <a:custGeom>
              <a:avLst/>
              <a:gdLst/>
              <a:ahLst/>
              <a:cxnLst>
                <a:cxn ang="0">
                  <a:pos x="3" y="0"/>
                </a:cxn>
                <a:cxn ang="0">
                  <a:pos x="3" y="0"/>
                </a:cxn>
                <a:cxn ang="0">
                  <a:pos x="3" y="1"/>
                </a:cxn>
                <a:cxn ang="0">
                  <a:pos x="2" y="2"/>
                </a:cxn>
                <a:cxn ang="0">
                  <a:pos x="2" y="2"/>
                </a:cxn>
                <a:cxn ang="0">
                  <a:pos x="0" y="3"/>
                </a:cxn>
                <a:cxn ang="0">
                  <a:pos x="1" y="1"/>
                </a:cxn>
                <a:cxn ang="0">
                  <a:pos x="3" y="0"/>
                </a:cxn>
              </a:cxnLst>
              <a:rect l="0" t="0" r="r" b="b"/>
              <a:pathLst>
                <a:path w="3" h="3">
                  <a:moveTo>
                    <a:pt x="3" y="0"/>
                  </a:moveTo>
                  <a:cubicBezTo>
                    <a:pt x="3" y="0"/>
                    <a:pt x="3" y="0"/>
                    <a:pt x="3" y="0"/>
                  </a:cubicBezTo>
                  <a:cubicBezTo>
                    <a:pt x="3" y="0"/>
                    <a:pt x="3" y="0"/>
                    <a:pt x="3" y="1"/>
                  </a:cubicBezTo>
                  <a:cubicBezTo>
                    <a:pt x="2" y="1"/>
                    <a:pt x="3" y="1"/>
                    <a:pt x="2" y="2"/>
                  </a:cubicBezTo>
                  <a:cubicBezTo>
                    <a:pt x="2" y="2"/>
                    <a:pt x="2" y="2"/>
                    <a:pt x="2" y="2"/>
                  </a:cubicBezTo>
                  <a:cubicBezTo>
                    <a:pt x="2" y="2"/>
                    <a:pt x="1" y="3"/>
                    <a:pt x="0" y="3"/>
                  </a:cubicBezTo>
                  <a:cubicBezTo>
                    <a:pt x="0" y="2"/>
                    <a:pt x="1" y="2"/>
                    <a:pt x="1" y="1"/>
                  </a:cubicBezTo>
                  <a:cubicBezTo>
                    <a:pt x="1" y="0"/>
                    <a:pt x="2" y="0"/>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6" name="Freeform 369"/>
            <p:cNvSpPr>
              <a:spLocks/>
            </p:cNvSpPr>
            <p:nvPr/>
          </p:nvSpPr>
          <p:spPr bwMode="auto">
            <a:xfrm>
              <a:off x="4526909" y="2614590"/>
              <a:ext cx="9757" cy="13674"/>
            </a:xfrm>
            <a:custGeom>
              <a:avLst/>
              <a:gdLst/>
              <a:ahLst/>
              <a:cxnLst>
                <a:cxn ang="0">
                  <a:pos x="3" y="0"/>
                </a:cxn>
                <a:cxn ang="0">
                  <a:pos x="1" y="2"/>
                </a:cxn>
                <a:cxn ang="0">
                  <a:pos x="1" y="2"/>
                </a:cxn>
                <a:cxn ang="0">
                  <a:pos x="1" y="3"/>
                </a:cxn>
                <a:cxn ang="0">
                  <a:pos x="0" y="3"/>
                </a:cxn>
                <a:cxn ang="0">
                  <a:pos x="1" y="4"/>
                </a:cxn>
                <a:cxn ang="0">
                  <a:pos x="0" y="3"/>
                </a:cxn>
                <a:cxn ang="0">
                  <a:pos x="2" y="1"/>
                </a:cxn>
                <a:cxn ang="0">
                  <a:pos x="2" y="0"/>
                </a:cxn>
                <a:cxn ang="0">
                  <a:pos x="3" y="0"/>
                </a:cxn>
                <a:cxn ang="0">
                  <a:pos x="3" y="0"/>
                </a:cxn>
              </a:cxnLst>
              <a:rect l="0" t="0" r="r" b="b"/>
              <a:pathLst>
                <a:path w="3" h="4">
                  <a:moveTo>
                    <a:pt x="3" y="0"/>
                  </a:moveTo>
                  <a:cubicBezTo>
                    <a:pt x="3" y="1"/>
                    <a:pt x="2" y="1"/>
                    <a:pt x="1" y="2"/>
                  </a:cubicBezTo>
                  <a:cubicBezTo>
                    <a:pt x="1" y="2"/>
                    <a:pt x="1" y="2"/>
                    <a:pt x="1" y="2"/>
                  </a:cubicBezTo>
                  <a:cubicBezTo>
                    <a:pt x="1" y="2"/>
                    <a:pt x="1" y="3"/>
                    <a:pt x="1" y="3"/>
                  </a:cubicBezTo>
                  <a:cubicBezTo>
                    <a:pt x="0" y="3"/>
                    <a:pt x="0" y="3"/>
                    <a:pt x="0" y="3"/>
                  </a:cubicBezTo>
                  <a:cubicBezTo>
                    <a:pt x="0" y="3"/>
                    <a:pt x="1" y="4"/>
                    <a:pt x="1" y="4"/>
                  </a:cubicBezTo>
                  <a:cubicBezTo>
                    <a:pt x="0" y="4"/>
                    <a:pt x="0" y="4"/>
                    <a:pt x="0" y="3"/>
                  </a:cubicBezTo>
                  <a:cubicBezTo>
                    <a:pt x="0" y="2"/>
                    <a:pt x="1" y="2"/>
                    <a:pt x="2" y="1"/>
                  </a:cubicBezTo>
                  <a:cubicBezTo>
                    <a:pt x="2" y="0"/>
                    <a:pt x="2" y="0"/>
                    <a:pt x="2" y="0"/>
                  </a:cubicBezTo>
                  <a:cubicBezTo>
                    <a:pt x="2" y="0"/>
                    <a:pt x="2" y="0"/>
                    <a:pt x="3" y="0"/>
                  </a:cubicBezTo>
                  <a:cubicBezTo>
                    <a:pt x="3" y="0"/>
                    <a:pt x="3" y="0"/>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7" name="Freeform 370"/>
            <p:cNvSpPr>
              <a:spLocks/>
            </p:cNvSpPr>
            <p:nvPr/>
          </p:nvSpPr>
          <p:spPr bwMode="auto">
            <a:xfrm>
              <a:off x="4282986" y="2633734"/>
              <a:ext cx="26832" cy="32818"/>
            </a:xfrm>
            <a:custGeom>
              <a:avLst/>
              <a:gdLst/>
              <a:ahLst/>
              <a:cxnLst>
                <a:cxn ang="0">
                  <a:pos x="8" y="3"/>
                </a:cxn>
                <a:cxn ang="0">
                  <a:pos x="7" y="8"/>
                </a:cxn>
                <a:cxn ang="0">
                  <a:pos x="4" y="9"/>
                </a:cxn>
                <a:cxn ang="0">
                  <a:pos x="0" y="5"/>
                </a:cxn>
                <a:cxn ang="0">
                  <a:pos x="2" y="1"/>
                </a:cxn>
                <a:cxn ang="0">
                  <a:pos x="8" y="3"/>
                </a:cxn>
              </a:cxnLst>
              <a:rect l="0" t="0" r="r" b="b"/>
              <a:pathLst>
                <a:path w="8" h="9">
                  <a:moveTo>
                    <a:pt x="8" y="3"/>
                  </a:moveTo>
                  <a:cubicBezTo>
                    <a:pt x="8" y="5"/>
                    <a:pt x="8" y="6"/>
                    <a:pt x="7" y="8"/>
                  </a:cubicBezTo>
                  <a:cubicBezTo>
                    <a:pt x="6" y="9"/>
                    <a:pt x="5" y="9"/>
                    <a:pt x="4" y="9"/>
                  </a:cubicBezTo>
                  <a:cubicBezTo>
                    <a:pt x="2" y="8"/>
                    <a:pt x="0" y="7"/>
                    <a:pt x="0" y="5"/>
                  </a:cubicBezTo>
                  <a:cubicBezTo>
                    <a:pt x="0" y="3"/>
                    <a:pt x="1" y="2"/>
                    <a:pt x="2" y="1"/>
                  </a:cubicBezTo>
                  <a:cubicBezTo>
                    <a:pt x="4" y="0"/>
                    <a:pt x="7" y="1"/>
                    <a:pt x="8" y="3"/>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8" name="Freeform 371"/>
            <p:cNvSpPr>
              <a:spLocks/>
            </p:cNvSpPr>
            <p:nvPr/>
          </p:nvSpPr>
          <p:spPr bwMode="auto">
            <a:xfrm>
              <a:off x="4295182" y="2636469"/>
              <a:ext cx="7318" cy="8205"/>
            </a:xfrm>
            <a:custGeom>
              <a:avLst/>
              <a:gdLst/>
              <a:ahLst/>
              <a:cxnLst>
                <a:cxn ang="0">
                  <a:pos x="2" y="1"/>
                </a:cxn>
                <a:cxn ang="0">
                  <a:pos x="2" y="1"/>
                </a:cxn>
                <a:cxn ang="0">
                  <a:pos x="1" y="1"/>
                </a:cxn>
                <a:cxn ang="0">
                  <a:pos x="1" y="2"/>
                </a:cxn>
                <a:cxn ang="0">
                  <a:pos x="0" y="0"/>
                </a:cxn>
                <a:cxn ang="0">
                  <a:pos x="2" y="1"/>
                </a:cxn>
              </a:cxnLst>
              <a:rect l="0" t="0" r="r" b="b"/>
              <a:pathLst>
                <a:path w="2" h="2">
                  <a:moveTo>
                    <a:pt x="2" y="1"/>
                  </a:moveTo>
                  <a:cubicBezTo>
                    <a:pt x="2" y="1"/>
                    <a:pt x="2" y="1"/>
                    <a:pt x="2" y="1"/>
                  </a:cubicBezTo>
                  <a:cubicBezTo>
                    <a:pt x="2" y="1"/>
                    <a:pt x="2" y="1"/>
                    <a:pt x="1" y="1"/>
                  </a:cubicBezTo>
                  <a:cubicBezTo>
                    <a:pt x="1" y="1"/>
                    <a:pt x="1" y="1"/>
                    <a:pt x="1" y="2"/>
                  </a:cubicBezTo>
                  <a:cubicBezTo>
                    <a:pt x="0" y="1"/>
                    <a:pt x="0" y="1"/>
                    <a:pt x="0" y="0"/>
                  </a:cubicBezTo>
                  <a:cubicBezTo>
                    <a:pt x="1" y="0"/>
                    <a:pt x="1" y="0"/>
                    <a:pt x="2"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09" name="Freeform 372"/>
            <p:cNvSpPr>
              <a:spLocks/>
            </p:cNvSpPr>
            <p:nvPr/>
          </p:nvSpPr>
          <p:spPr bwMode="auto">
            <a:xfrm>
              <a:off x="4282986" y="2636469"/>
              <a:ext cx="12196" cy="16409"/>
            </a:xfrm>
            <a:custGeom>
              <a:avLst/>
              <a:gdLst/>
              <a:ahLst/>
              <a:cxnLst>
                <a:cxn ang="0">
                  <a:pos x="2" y="4"/>
                </a:cxn>
                <a:cxn ang="0">
                  <a:pos x="2" y="4"/>
                </a:cxn>
                <a:cxn ang="0">
                  <a:pos x="2" y="4"/>
                </a:cxn>
                <a:cxn ang="0">
                  <a:pos x="2" y="4"/>
                </a:cxn>
                <a:cxn ang="0">
                  <a:pos x="3" y="3"/>
                </a:cxn>
                <a:cxn ang="0">
                  <a:pos x="3" y="3"/>
                </a:cxn>
                <a:cxn ang="0">
                  <a:pos x="4" y="2"/>
                </a:cxn>
                <a:cxn ang="0">
                  <a:pos x="4" y="0"/>
                </a:cxn>
                <a:cxn ang="0">
                  <a:pos x="1" y="2"/>
                </a:cxn>
                <a:cxn ang="0">
                  <a:pos x="0" y="4"/>
                </a:cxn>
                <a:cxn ang="0">
                  <a:pos x="1" y="4"/>
                </a:cxn>
                <a:cxn ang="0">
                  <a:pos x="2" y="4"/>
                </a:cxn>
              </a:cxnLst>
              <a:rect l="0" t="0" r="r" b="b"/>
              <a:pathLst>
                <a:path w="4" h="4">
                  <a:moveTo>
                    <a:pt x="2" y="4"/>
                  </a:moveTo>
                  <a:cubicBezTo>
                    <a:pt x="2" y="4"/>
                    <a:pt x="2" y="4"/>
                    <a:pt x="2" y="4"/>
                  </a:cubicBezTo>
                  <a:cubicBezTo>
                    <a:pt x="2" y="4"/>
                    <a:pt x="2" y="4"/>
                    <a:pt x="2" y="4"/>
                  </a:cubicBezTo>
                  <a:cubicBezTo>
                    <a:pt x="2" y="4"/>
                    <a:pt x="2" y="4"/>
                    <a:pt x="2" y="4"/>
                  </a:cubicBezTo>
                  <a:cubicBezTo>
                    <a:pt x="3" y="4"/>
                    <a:pt x="3" y="3"/>
                    <a:pt x="3" y="3"/>
                  </a:cubicBezTo>
                  <a:cubicBezTo>
                    <a:pt x="3" y="3"/>
                    <a:pt x="3" y="3"/>
                    <a:pt x="3" y="3"/>
                  </a:cubicBezTo>
                  <a:cubicBezTo>
                    <a:pt x="4" y="3"/>
                    <a:pt x="4" y="2"/>
                    <a:pt x="4" y="2"/>
                  </a:cubicBezTo>
                  <a:cubicBezTo>
                    <a:pt x="4" y="1"/>
                    <a:pt x="3" y="1"/>
                    <a:pt x="4" y="0"/>
                  </a:cubicBezTo>
                  <a:cubicBezTo>
                    <a:pt x="2" y="0"/>
                    <a:pt x="1" y="1"/>
                    <a:pt x="1" y="2"/>
                  </a:cubicBezTo>
                  <a:cubicBezTo>
                    <a:pt x="1" y="3"/>
                    <a:pt x="0" y="3"/>
                    <a:pt x="0" y="4"/>
                  </a:cubicBezTo>
                  <a:cubicBezTo>
                    <a:pt x="1" y="4"/>
                    <a:pt x="1" y="4"/>
                    <a:pt x="1" y="4"/>
                  </a:cubicBezTo>
                  <a:cubicBezTo>
                    <a:pt x="1" y="4"/>
                    <a:pt x="2" y="4"/>
                    <a:pt x="2" y="4"/>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0" name="Freeform 373"/>
            <p:cNvSpPr>
              <a:spLocks/>
            </p:cNvSpPr>
            <p:nvPr/>
          </p:nvSpPr>
          <p:spPr bwMode="auto">
            <a:xfrm>
              <a:off x="4282986" y="2652878"/>
              <a:ext cx="4878" cy="2735"/>
            </a:xfrm>
            <a:custGeom>
              <a:avLst/>
              <a:gdLst/>
              <a:ahLst/>
              <a:cxnLst>
                <a:cxn ang="0">
                  <a:pos x="1" y="0"/>
                </a:cxn>
                <a:cxn ang="0">
                  <a:pos x="1" y="1"/>
                </a:cxn>
                <a:cxn ang="0">
                  <a:pos x="2" y="0"/>
                </a:cxn>
                <a:cxn ang="0">
                  <a:pos x="2" y="0"/>
                </a:cxn>
                <a:cxn ang="0">
                  <a:pos x="1" y="0"/>
                </a:cxn>
                <a:cxn ang="0">
                  <a:pos x="0" y="0"/>
                </a:cxn>
                <a:cxn ang="0">
                  <a:pos x="1" y="1"/>
                </a:cxn>
                <a:cxn ang="0">
                  <a:pos x="1" y="0"/>
                </a:cxn>
              </a:cxnLst>
              <a:rect l="0" t="0" r="r" b="b"/>
              <a:pathLst>
                <a:path w="2" h="1">
                  <a:moveTo>
                    <a:pt x="1" y="0"/>
                  </a:moveTo>
                  <a:cubicBezTo>
                    <a:pt x="2" y="0"/>
                    <a:pt x="1" y="1"/>
                    <a:pt x="1" y="1"/>
                  </a:cubicBezTo>
                  <a:cubicBezTo>
                    <a:pt x="2" y="1"/>
                    <a:pt x="2" y="0"/>
                    <a:pt x="2" y="0"/>
                  </a:cubicBezTo>
                  <a:cubicBezTo>
                    <a:pt x="2" y="0"/>
                    <a:pt x="2" y="0"/>
                    <a:pt x="2" y="0"/>
                  </a:cubicBezTo>
                  <a:cubicBezTo>
                    <a:pt x="2" y="0"/>
                    <a:pt x="1" y="0"/>
                    <a:pt x="1" y="0"/>
                  </a:cubicBezTo>
                  <a:cubicBezTo>
                    <a:pt x="1" y="0"/>
                    <a:pt x="1" y="0"/>
                    <a:pt x="0" y="0"/>
                  </a:cubicBezTo>
                  <a:cubicBezTo>
                    <a:pt x="0" y="0"/>
                    <a:pt x="1" y="1"/>
                    <a:pt x="1" y="1"/>
                  </a:cubicBezTo>
                  <a:cubicBezTo>
                    <a:pt x="1" y="1"/>
                    <a:pt x="1" y="0"/>
                    <a:pt x="1" y="0"/>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1" name="Freeform 374"/>
            <p:cNvSpPr>
              <a:spLocks/>
            </p:cNvSpPr>
            <p:nvPr/>
          </p:nvSpPr>
          <p:spPr bwMode="auto">
            <a:xfrm>
              <a:off x="4295182" y="2641939"/>
              <a:ext cx="14635" cy="13674"/>
            </a:xfrm>
            <a:custGeom>
              <a:avLst/>
              <a:gdLst/>
              <a:ahLst/>
              <a:cxnLst>
                <a:cxn ang="0">
                  <a:pos x="2" y="4"/>
                </a:cxn>
                <a:cxn ang="0">
                  <a:pos x="2" y="4"/>
                </a:cxn>
                <a:cxn ang="0">
                  <a:pos x="3" y="4"/>
                </a:cxn>
                <a:cxn ang="0">
                  <a:pos x="4" y="1"/>
                </a:cxn>
                <a:cxn ang="0">
                  <a:pos x="2" y="0"/>
                </a:cxn>
                <a:cxn ang="0">
                  <a:pos x="2" y="1"/>
                </a:cxn>
                <a:cxn ang="0">
                  <a:pos x="2" y="1"/>
                </a:cxn>
                <a:cxn ang="0">
                  <a:pos x="1" y="2"/>
                </a:cxn>
                <a:cxn ang="0">
                  <a:pos x="1" y="1"/>
                </a:cxn>
                <a:cxn ang="0">
                  <a:pos x="1" y="2"/>
                </a:cxn>
                <a:cxn ang="0">
                  <a:pos x="1" y="2"/>
                </a:cxn>
                <a:cxn ang="0">
                  <a:pos x="0" y="4"/>
                </a:cxn>
                <a:cxn ang="0">
                  <a:pos x="1" y="4"/>
                </a:cxn>
                <a:cxn ang="0">
                  <a:pos x="2" y="4"/>
                </a:cxn>
              </a:cxnLst>
              <a:rect l="0" t="0" r="r" b="b"/>
              <a:pathLst>
                <a:path w="4" h="4">
                  <a:moveTo>
                    <a:pt x="2" y="4"/>
                  </a:moveTo>
                  <a:cubicBezTo>
                    <a:pt x="2" y="4"/>
                    <a:pt x="2" y="4"/>
                    <a:pt x="2" y="4"/>
                  </a:cubicBezTo>
                  <a:cubicBezTo>
                    <a:pt x="3" y="4"/>
                    <a:pt x="3" y="4"/>
                    <a:pt x="3" y="4"/>
                  </a:cubicBezTo>
                  <a:cubicBezTo>
                    <a:pt x="4" y="3"/>
                    <a:pt x="4" y="2"/>
                    <a:pt x="4" y="1"/>
                  </a:cubicBezTo>
                  <a:cubicBezTo>
                    <a:pt x="3" y="1"/>
                    <a:pt x="3" y="0"/>
                    <a:pt x="2" y="0"/>
                  </a:cubicBezTo>
                  <a:cubicBezTo>
                    <a:pt x="2" y="0"/>
                    <a:pt x="2" y="1"/>
                    <a:pt x="2" y="1"/>
                  </a:cubicBezTo>
                  <a:cubicBezTo>
                    <a:pt x="2" y="1"/>
                    <a:pt x="2" y="1"/>
                    <a:pt x="2" y="1"/>
                  </a:cubicBezTo>
                  <a:cubicBezTo>
                    <a:pt x="1" y="2"/>
                    <a:pt x="1" y="2"/>
                    <a:pt x="1" y="2"/>
                  </a:cubicBezTo>
                  <a:cubicBezTo>
                    <a:pt x="1" y="2"/>
                    <a:pt x="1" y="1"/>
                    <a:pt x="1" y="1"/>
                  </a:cubicBezTo>
                  <a:cubicBezTo>
                    <a:pt x="1" y="2"/>
                    <a:pt x="1" y="2"/>
                    <a:pt x="1" y="2"/>
                  </a:cubicBezTo>
                  <a:cubicBezTo>
                    <a:pt x="1" y="2"/>
                    <a:pt x="1" y="2"/>
                    <a:pt x="1" y="2"/>
                  </a:cubicBezTo>
                  <a:cubicBezTo>
                    <a:pt x="1" y="3"/>
                    <a:pt x="0" y="3"/>
                    <a:pt x="0" y="4"/>
                  </a:cubicBezTo>
                  <a:cubicBezTo>
                    <a:pt x="1" y="4"/>
                    <a:pt x="1" y="4"/>
                    <a:pt x="1" y="4"/>
                  </a:cubicBezTo>
                  <a:cubicBezTo>
                    <a:pt x="1" y="4"/>
                    <a:pt x="2" y="4"/>
                    <a:pt x="2" y="4"/>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2" name="Freeform 375"/>
            <p:cNvSpPr>
              <a:spLocks/>
            </p:cNvSpPr>
            <p:nvPr/>
          </p:nvSpPr>
          <p:spPr bwMode="auto">
            <a:xfrm>
              <a:off x="4295182" y="2655613"/>
              <a:ext cx="9757" cy="8205"/>
            </a:xfrm>
            <a:custGeom>
              <a:avLst/>
              <a:gdLst/>
              <a:ahLst/>
              <a:cxnLst>
                <a:cxn ang="0">
                  <a:pos x="1" y="2"/>
                </a:cxn>
                <a:cxn ang="0">
                  <a:pos x="3" y="1"/>
                </a:cxn>
                <a:cxn ang="0">
                  <a:pos x="3" y="0"/>
                </a:cxn>
                <a:cxn ang="0">
                  <a:pos x="2" y="0"/>
                </a:cxn>
                <a:cxn ang="0">
                  <a:pos x="2" y="0"/>
                </a:cxn>
                <a:cxn ang="0">
                  <a:pos x="1" y="0"/>
                </a:cxn>
                <a:cxn ang="0">
                  <a:pos x="0" y="0"/>
                </a:cxn>
                <a:cxn ang="0">
                  <a:pos x="1" y="2"/>
                </a:cxn>
              </a:cxnLst>
              <a:rect l="0" t="0" r="r" b="b"/>
              <a:pathLst>
                <a:path w="3" h="2">
                  <a:moveTo>
                    <a:pt x="1" y="2"/>
                  </a:moveTo>
                  <a:cubicBezTo>
                    <a:pt x="2" y="2"/>
                    <a:pt x="2" y="2"/>
                    <a:pt x="3" y="1"/>
                  </a:cubicBezTo>
                  <a:cubicBezTo>
                    <a:pt x="3" y="1"/>
                    <a:pt x="3" y="1"/>
                    <a:pt x="3" y="0"/>
                  </a:cubicBezTo>
                  <a:cubicBezTo>
                    <a:pt x="3" y="0"/>
                    <a:pt x="3" y="0"/>
                    <a:pt x="2" y="0"/>
                  </a:cubicBezTo>
                  <a:cubicBezTo>
                    <a:pt x="2" y="0"/>
                    <a:pt x="2" y="0"/>
                    <a:pt x="2" y="0"/>
                  </a:cubicBezTo>
                  <a:cubicBezTo>
                    <a:pt x="2" y="0"/>
                    <a:pt x="1" y="0"/>
                    <a:pt x="1" y="0"/>
                  </a:cubicBezTo>
                  <a:cubicBezTo>
                    <a:pt x="0" y="0"/>
                    <a:pt x="0" y="0"/>
                    <a:pt x="0" y="0"/>
                  </a:cubicBezTo>
                  <a:cubicBezTo>
                    <a:pt x="0" y="1"/>
                    <a:pt x="1" y="1"/>
                    <a:pt x="1" y="2"/>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3" name="Freeform 376"/>
            <p:cNvSpPr>
              <a:spLocks/>
            </p:cNvSpPr>
            <p:nvPr/>
          </p:nvSpPr>
          <p:spPr bwMode="auto">
            <a:xfrm>
              <a:off x="4292743" y="2652878"/>
              <a:ext cx="2439" cy="2735"/>
            </a:xfrm>
            <a:custGeom>
              <a:avLst/>
              <a:gdLst/>
              <a:ahLst/>
              <a:cxnLst>
                <a:cxn ang="0">
                  <a:pos x="1" y="1"/>
                </a:cxn>
                <a:cxn ang="0">
                  <a:pos x="1" y="1"/>
                </a:cxn>
                <a:cxn ang="0">
                  <a:pos x="1" y="0"/>
                </a:cxn>
                <a:cxn ang="0">
                  <a:pos x="0" y="0"/>
                </a:cxn>
                <a:cxn ang="0">
                  <a:pos x="0" y="1"/>
                </a:cxn>
                <a:cxn ang="0">
                  <a:pos x="1" y="1"/>
                </a:cxn>
              </a:cxnLst>
              <a:rect l="0" t="0" r="r" b="b"/>
              <a:pathLst>
                <a:path w="1" h="1">
                  <a:moveTo>
                    <a:pt x="1" y="1"/>
                  </a:moveTo>
                  <a:cubicBezTo>
                    <a:pt x="1" y="1"/>
                    <a:pt x="1" y="1"/>
                    <a:pt x="1" y="1"/>
                  </a:cubicBezTo>
                  <a:cubicBezTo>
                    <a:pt x="1" y="0"/>
                    <a:pt x="1" y="0"/>
                    <a:pt x="1" y="0"/>
                  </a:cubicBezTo>
                  <a:cubicBezTo>
                    <a:pt x="1" y="0"/>
                    <a:pt x="0" y="0"/>
                    <a:pt x="0" y="0"/>
                  </a:cubicBezTo>
                  <a:cubicBezTo>
                    <a:pt x="0" y="1"/>
                    <a:pt x="0" y="1"/>
                    <a:pt x="0" y="1"/>
                  </a:cubicBezTo>
                  <a:lnTo>
                    <a:pt x="1" y="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4" name="Freeform 377"/>
            <p:cNvSpPr>
              <a:spLocks/>
            </p:cNvSpPr>
            <p:nvPr/>
          </p:nvSpPr>
          <p:spPr bwMode="auto">
            <a:xfrm>
              <a:off x="4287865" y="2652878"/>
              <a:ext cx="7318" cy="10939"/>
            </a:xfrm>
            <a:custGeom>
              <a:avLst/>
              <a:gdLst/>
              <a:ahLst/>
              <a:cxnLst>
                <a:cxn ang="0">
                  <a:pos x="1" y="1"/>
                </a:cxn>
                <a:cxn ang="0">
                  <a:pos x="0" y="2"/>
                </a:cxn>
                <a:cxn ang="0">
                  <a:pos x="2" y="3"/>
                </a:cxn>
                <a:cxn ang="0">
                  <a:pos x="2" y="1"/>
                </a:cxn>
                <a:cxn ang="0">
                  <a:pos x="2" y="1"/>
                </a:cxn>
                <a:cxn ang="0">
                  <a:pos x="1" y="1"/>
                </a:cxn>
                <a:cxn ang="0">
                  <a:pos x="1" y="0"/>
                </a:cxn>
                <a:cxn ang="0">
                  <a:pos x="1" y="1"/>
                </a:cxn>
              </a:cxnLst>
              <a:rect l="0" t="0" r="r" b="b"/>
              <a:pathLst>
                <a:path w="2" h="3">
                  <a:moveTo>
                    <a:pt x="1" y="1"/>
                  </a:moveTo>
                  <a:cubicBezTo>
                    <a:pt x="0" y="1"/>
                    <a:pt x="0" y="1"/>
                    <a:pt x="0" y="2"/>
                  </a:cubicBezTo>
                  <a:cubicBezTo>
                    <a:pt x="0" y="2"/>
                    <a:pt x="1" y="3"/>
                    <a:pt x="2" y="3"/>
                  </a:cubicBezTo>
                  <a:cubicBezTo>
                    <a:pt x="2" y="2"/>
                    <a:pt x="2" y="1"/>
                    <a:pt x="2" y="1"/>
                  </a:cubicBezTo>
                  <a:cubicBezTo>
                    <a:pt x="2" y="1"/>
                    <a:pt x="2" y="1"/>
                    <a:pt x="2" y="1"/>
                  </a:cubicBezTo>
                  <a:cubicBezTo>
                    <a:pt x="1" y="1"/>
                    <a:pt x="1" y="1"/>
                    <a:pt x="1" y="1"/>
                  </a:cubicBezTo>
                  <a:cubicBezTo>
                    <a:pt x="1" y="1"/>
                    <a:pt x="1" y="1"/>
                    <a:pt x="1" y="0"/>
                  </a:cubicBezTo>
                  <a:cubicBezTo>
                    <a:pt x="1" y="1"/>
                    <a:pt x="1" y="1"/>
                    <a:pt x="1" y="1"/>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5" name="Freeform 378"/>
            <p:cNvSpPr>
              <a:spLocks/>
            </p:cNvSpPr>
            <p:nvPr/>
          </p:nvSpPr>
          <p:spPr bwMode="auto">
            <a:xfrm>
              <a:off x="4361042" y="2663818"/>
              <a:ext cx="19514" cy="35553"/>
            </a:xfrm>
            <a:custGeom>
              <a:avLst/>
              <a:gdLst/>
              <a:ahLst/>
              <a:cxnLst>
                <a:cxn ang="0">
                  <a:pos x="4" y="1"/>
                </a:cxn>
                <a:cxn ang="0">
                  <a:pos x="6" y="5"/>
                </a:cxn>
                <a:cxn ang="0">
                  <a:pos x="0" y="9"/>
                </a:cxn>
                <a:cxn ang="0">
                  <a:pos x="3" y="0"/>
                </a:cxn>
                <a:cxn ang="0">
                  <a:pos x="4" y="1"/>
                </a:cxn>
              </a:cxnLst>
              <a:rect l="0" t="0" r="r" b="b"/>
              <a:pathLst>
                <a:path w="6" h="9">
                  <a:moveTo>
                    <a:pt x="4" y="1"/>
                  </a:moveTo>
                  <a:cubicBezTo>
                    <a:pt x="4" y="2"/>
                    <a:pt x="6" y="3"/>
                    <a:pt x="6" y="5"/>
                  </a:cubicBezTo>
                  <a:cubicBezTo>
                    <a:pt x="4" y="6"/>
                    <a:pt x="3" y="8"/>
                    <a:pt x="0" y="9"/>
                  </a:cubicBezTo>
                  <a:cubicBezTo>
                    <a:pt x="0" y="6"/>
                    <a:pt x="3" y="4"/>
                    <a:pt x="3" y="0"/>
                  </a:cubicBezTo>
                  <a:cubicBezTo>
                    <a:pt x="4" y="0"/>
                    <a:pt x="4" y="0"/>
                    <a:pt x="4" y="1"/>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6" name="Freeform 379"/>
            <p:cNvSpPr>
              <a:spLocks/>
            </p:cNvSpPr>
            <p:nvPr/>
          </p:nvSpPr>
          <p:spPr bwMode="auto">
            <a:xfrm>
              <a:off x="4490321" y="2674757"/>
              <a:ext cx="26832" cy="27349"/>
            </a:xfrm>
            <a:custGeom>
              <a:avLst/>
              <a:gdLst/>
              <a:ahLst/>
              <a:cxnLst>
                <a:cxn ang="0">
                  <a:pos x="6" y="1"/>
                </a:cxn>
                <a:cxn ang="0">
                  <a:pos x="8" y="5"/>
                </a:cxn>
                <a:cxn ang="0">
                  <a:pos x="4" y="7"/>
                </a:cxn>
                <a:cxn ang="0">
                  <a:pos x="1" y="6"/>
                </a:cxn>
                <a:cxn ang="0">
                  <a:pos x="0" y="2"/>
                </a:cxn>
                <a:cxn ang="0">
                  <a:pos x="3" y="0"/>
                </a:cxn>
                <a:cxn ang="0">
                  <a:pos x="6" y="1"/>
                </a:cxn>
              </a:cxnLst>
              <a:rect l="0" t="0" r="r" b="b"/>
              <a:pathLst>
                <a:path w="8" h="7">
                  <a:moveTo>
                    <a:pt x="6" y="1"/>
                  </a:moveTo>
                  <a:cubicBezTo>
                    <a:pt x="7" y="2"/>
                    <a:pt x="8" y="3"/>
                    <a:pt x="8" y="5"/>
                  </a:cubicBezTo>
                  <a:cubicBezTo>
                    <a:pt x="7" y="6"/>
                    <a:pt x="6" y="7"/>
                    <a:pt x="4" y="7"/>
                  </a:cubicBezTo>
                  <a:cubicBezTo>
                    <a:pt x="3" y="7"/>
                    <a:pt x="2" y="7"/>
                    <a:pt x="1" y="6"/>
                  </a:cubicBezTo>
                  <a:cubicBezTo>
                    <a:pt x="0" y="5"/>
                    <a:pt x="0" y="3"/>
                    <a:pt x="0" y="2"/>
                  </a:cubicBezTo>
                  <a:cubicBezTo>
                    <a:pt x="1" y="1"/>
                    <a:pt x="2" y="0"/>
                    <a:pt x="3" y="0"/>
                  </a:cubicBezTo>
                  <a:cubicBezTo>
                    <a:pt x="4" y="0"/>
                    <a:pt x="5" y="0"/>
                    <a:pt x="6" y="1"/>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7" name="Freeform 380"/>
            <p:cNvSpPr>
              <a:spLocks/>
            </p:cNvSpPr>
            <p:nvPr/>
          </p:nvSpPr>
          <p:spPr bwMode="auto">
            <a:xfrm>
              <a:off x="4531788" y="2617325"/>
              <a:ext cx="17075" cy="19144"/>
            </a:xfrm>
            <a:custGeom>
              <a:avLst/>
              <a:gdLst/>
              <a:ahLst/>
              <a:cxnLst>
                <a:cxn ang="0">
                  <a:pos x="1" y="4"/>
                </a:cxn>
                <a:cxn ang="0">
                  <a:pos x="1" y="4"/>
                </a:cxn>
                <a:cxn ang="0">
                  <a:pos x="2" y="4"/>
                </a:cxn>
                <a:cxn ang="0">
                  <a:pos x="2" y="4"/>
                </a:cxn>
                <a:cxn ang="0">
                  <a:pos x="2" y="5"/>
                </a:cxn>
                <a:cxn ang="0">
                  <a:pos x="3" y="3"/>
                </a:cxn>
                <a:cxn ang="0">
                  <a:pos x="5" y="3"/>
                </a:cxn>
                <a:cxn ang="0">
                  <a:pos x="5" y="3"/>
                </a:cxn>
                <a:cxn ang="0">
                  <a:pos x="3" y="0"/>
                </a:cxn>
                <a:cxn ang="0">
                  <a:pos x="2" y="0"/>
                </a:cxn>
                <a:cxn ang="0">
                  <a:pos x="2" y="1"/>
                </a:cxn>
                <a:cxn ang="0">
                  <a:pos x="1" y="1"/>
                </a:cxn>
                <a:cxn ang="0">
                  <a:pos x="1" y="1"/>
                </a:cxn>
                <a:cxn ang="0">
                  <a:pos x="0" y="3"/>
                </a:cxn>
                <a:cxn ang="0">
                  <a:pos x="0" y="4"/>
                </a:cxn>
                <a:cxn ang="0">
                  <a:pos x="1" y="4"/>
                </a:cxn>
                <a:cxn ang="0">
                  <a:pos x="1" y="4"/>
                </a:cxn>
              </a:cxnLst>
              <a:rect l="0" t="0" r="r" b="b"/>
              <a:pathLst>
                <a:path w="5" h="5">
                  <a:moveTo>
                    <a:pt x="1" y="4"/>
                  </a:moveTo>
                  <a:cubicBezTo>
                    <a:pt x="1" y="4"/>
                    <a:pt x="1" y="4"/>
                    <a:pt x="1" y="4"/>
                  </a:cubicBezTo>
                  <a:cubicBezTo>
                    <a:pt x="1" y="4"/>
                    <a:pt x="2" y="4"/>
                    <a:pt x="2" y="4"/>
                  </a:cubicBezTo>
                  <a:cubicBezTo>
                    <a:pt x="2" y="4"/>
                    <a:pt x="2" y="4"/>
                    <a:pt x="2" y="4"/>
                  </a:cubicBezTo>
                  <a:cubicBezTo>
                    <a:pt x="2" y="5"/>
                    <a:pt x="2" y="5"/>
                    <a:pt x="2" y="5"/>
                  </a:cubicBezTo>
                  <a:cubicBezTo>
                    <a:pt x="2" y="4"/>
                    <a:pt x="3" y="4"/>
                    <a:pt x="3" y="3"/>
                  </a:cubicBezTo>
                  <a:cubicBezTo>
                    <a:pt x="4" y="3"/>
                    <a:pt x="4" y="3"/>
                    <a:pt x="5" y="3"/>
                  </a:cubicBezTo>
                  <a:cubicBezTo>
                    <a:pt x="5" y="3"/>
                    <a:pt x="5" y="3"/>
                    <a:pt x="5" y="3"/>
                  </a:cubicBezTo>
                  <a:cubicBezTo>
                    <a:pt x="5" y="2"/>
                    <a:pt x="4" y="1"/>
                    <a:pt x="3" y="0"/>
                  </a:cubicBezTo>
                  <a:cubicBezTo>
                    <a:pt x="3" y="0"/>
                    <a:pt x="3" y="1"/>
                    <a:pt x="2" y="0"/>
                  </a:cubicBezTo>
                  <a:cubicBezTo>
                    <a:pt x="2" y="0"/>
                    <a:pt x="2" y="0"/>
                    <a:pt x="2" y="1"/>
                  </a:cubicBezTo>
                  <a:cubicBezTo>
                    <a:pt x="1" y="1"/>
                    <a:pt x="1" y="1"/>
                    <a:pt x="1" y="1"/>
                  </a:cubicBezTo>
                  <a:cubicBezTo>
                    <a:pt x="1" y="1"/>
                    <a:pt x="1" y="1"/>
                    <a:pt x="1" y="1"/>
                  </a:cubicBezTo>
                  <a:cubicBezTo>
                    <a:pt x="1" y="2"/>
                    <a:pt x="0" y="2"/>
                    <a:pt x="0" y="3"/>
                  </a:cubicBezTo>
                  <a:cubicBezTo>
                    <a:pt x="0" y="3"/>
                    <a:pt x="0" y="4"/>
                    <a:pt x="0" y="4"/>
                  </a:cubicBezTo>
                  <a:cubicBezTo>
                    <a:pt x="1" y="4"/>
                    <a:pt x="1" y="4"/>
                    <a:pt x="1" y="4"/>
                  </a:cubicBezTo>
                  <a:cubicBezTo>
                    <a:pt x="1" y="4"/>
                    <a:pt x="1" y="4"/>
                    <a:pt x="1" y="4"/>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8" name="Freeform 381"/>
            <p:cNvSpPr>
              <a:spLocks/>
            </p:cNvSpPr>
            <p:nvPr/>
          </p:nvSpPr>
          <p:spPr bwMode="auto">
            <a:xfrm>
              <a:off x="4531788" y="2628264"/>
              <a:ext cx="17075" cy="13674"/>
            </a:xfrm>
            <a:custGeom>
              <a:avLst/>
              <a:gdLst/>
              <a:ahLst/>
              <a:cxnLst>
                <a:cxn ang="0">
                  <a:pos x="0" y="1"/>
                </a:cxn>
                <a:cxn ang="0">
                  <a:pos x="2" y="2"/>
                </a:cxn>
                <a:cxn ang="0">
                  <a:pos x="5" y="0"/>
                </a:cxn>
                <a:cxn ang="0">
                  <a:pos x="3" y="0"/>
                </a:cxn>
                <a:cxn ang="0">
                  <a:pos x="2" y="2"/>
                </a:cxn>
                <a:cxn ang="0">
                  <a:pos x="2" y="1"/>
                </a:cxn>
                <a:cxn ang="0">
                  <a:pos x="2" y="1"/>
                </a:cxn>
                <a:cxn ang="0">
                  <a:pos x="1" y="1"/>
                </a:cxn>
                <a:cxn ang="0">
                  <a:pos x="1" y="1"/>
                </a:cxn>
                <a:cxn ang="0">
                  <a:pos x="1" y="1"/>
                </a:cxn>
                <a:cxn ang="0">
                  <a:pos x="0" y="1"/>
                </a:cxn>
                <a:cxn ang="0">
                  <a:pos x="0" y="1"/>
                </a:cxn>
              </a:cxnLst>
              <a:rect l="0" t="0" r="r" b="b"/>
              <a:pathLst>
                <a:path w="5" h="3">
                  <a:moveTo>
                    <a:pt x="0" y="1"/>
                  </a:moveTo>
                  <a:cubicBezTo>
                    <a:pt x="0" y="2"/>
                    <a:pt x="1" y="3"/>
                    <a:pt x="2" y="2"/>
                  </a:cubicBezTo>
                  <a:cubicBezTo>
                    <a:pt x="3" y="2"/>
                    <a:pt x="4" y="1"/>
                    <a:pt x="5" y="0"/>
                  </a:cubicBezTo>
                  <a:cubicBezTo>
                    <a:pt x="4" y="0"/>
                    <a:pt x="4" y="0"/>
                    <a:pt x="3" y="0"/>
                  </a:cubicBezTo>
                  <a:cubicBezTo>
                    <a:pt x="3" y="1"/>
                    <a:pt x="2" y="1"/>
                    <a:pt x="2" y="2"/>
                  </a:cubicBezTo>
                  <a:cubicBezTo>
                    <a:pt x="2" y="2"/>
                    <a:pt x="2" y="2"/>
                    <a:pt x="2" y="1"/>
                  </a:cubicBezTo>
                  <a:cubicBezTo>
                    <a:pt x="2" y="1"/>
                    <a:pt x="2" y="1"/>
                    <a:pt x="2" y="1"/>
                  </a:cubicBezTo>
                  <a:cubicBezTo>
                    <a:pt x="2" y="1"/>
                    <a:pt x="1" y="1"/>
                    <a:pt x="1" y="1"/>
                  </a:cubicBezTo>
                  <a:cubicBezTo>
                    <a:pt x="1" y="1"/>
                    <a:pt x="1" y="1"/>
                    <a:pt x="1" y="1"/>
                  </a:cubicBezTo>
                  <a:cubicBezTo>
                    <a:pt x="1" y="1"/>
                    <a:pt x="1" y="1"/>
                    <a:pt x="1" y="1"/>
                  </a:cubicBezTo>
                  <a:cubicBezTo>
                    <a:pt x="0" y="1"/>
                    <a:pt x="0" y="1"/>
                    <a:pt x="0" y="1"/>
                  </a:cubicBezTo>
                  <a:cubicBezTo>
                    <a:pt x="0" y="1"/>
                    <a:pt x="0" y="1"/>
                    <a:pt x="0" y="1"/>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19" name="Freeform 382"/>
            <p:cNvSpPr>
              <a:spLocks/>
            </p:cNvSpPr>
            <p:nvPr/>
          </p:nvSpPr>
          <p:spPr bwMode="auto">
            <a:xfrm>
              <a:off x="4514713" y="2625530"/>
              <a:ext cx="4878" cy="19144"/>
            </a:xfrm>
            <a:custGeom>
              <a:avLst/>
              <a:gdLst/>
              <a:ahLst/>
              <a:cxnLst>
                <a:cxn ang="0">
                  <a:pos x="2" y="3"/>
                </a:cxn>
                <a:cxn ang="0">
                  <a:pos x="1" y="1"/>
                </a:cxn>
                <a:cxn ang="0">
                  <a:pos x="2" y="0"/>
                </a:cxn>
                <a:cxn ang="0">
                  <a:pos x="0" y="0"/>
                </a:cxn>
                <a:cxn ang="0">
                  <a:pos x="1" y="4"/>
                </a:cxn>
                <a:cxn ang="0">
                  <a:pos x="1" y="5"/>
                </a:cxn>
                <a:cxn ang="0">
                  <a:pos x="2" y="4"/>
                </a:cxn>
                <a:cxn ang="0">
                  <a:pos x="2" y="3"/>
                </a:cxn>
              </a:cxnLst>
              <a:rect l="0" t="0" r="r" b="b"/>
              <a:pathLst>
                <a:path w="2" h="5">
                  <a:moveTo>
                    <a:pt x="2" y="3"/>
                  </a:moveTo>
                  <a:cubicBezTo>
                    <a:pt x="1" y="2"/>
                    <a:pt x="2" y="2"/>
                    <a:pt x="1" y="1"/>
                  </a:cubicBezTo>
                  <a:cubicBezTo>
                    <a:pt x="2" y="1"/>
                    <a:pt x="1" y="0"/>
                    <a:pt x="2" y="0"/>
                  </a:cubicBezTo>
                  <a:cubicBezTo>
                    <a:pt x="1" y="0"/>
                    <a:pt x="1" y="0"/>
                    <a:pt x="0" y="0"/>
                  </a:cubicBezTo>
                  <a:cubicBezTo>
                    <a:pt x="1" y="1"/>
                    <a:pt x="1" y="3"/>
                    <a:pt x="1" y="4"/>
                  </a:cubicBezTo>
                  <a:cubicBezTo>
                    <a:pt x="1" y="4"/>
                    <a:pt x="1" y="4"/>
                    <a:pt x="1" y="5"/>
                  </a:cubicBezTo>
                  <a:cubicBezTo>
                    <a:pt x="1" y="4"/>
                    <a:pt x="1" y="4"/>
                    <a:pt x="2" y="4"/>
                  </a:cubicBezTo>
                  <a:cubicBezTo>
                    <a:pt x="2" y="4"/>
                    <a:pt x="2" y="3"/>
                    <a:pt x="2" y="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0" name="Freeform 383"/>
            <p:cNvSpPr>
              <a:spLocks/>
            </p:cNvSpPr>
            <p:nvPr/>
          </p:nvSpPr>
          <p:spPr bwMode="auto">
            <a:xfrm>
              <a:off x="4514713" y="2641939"/>
              <a:ext cx="9757" cy="10939"/>
            </a:xfrm>
            <a:custGeom>
              <a:avLst/>
              <a:gdLst/>
              <a:ahLst/>
              <a:cxnLst>
                <a:cxn ang="0">
                  <a:pos x="0" y="2"/>
                </a:cxn>
                <a:cxn ang="0">
                  <a:pos x="0" y="1"/>
                </a:cxn>
                <a:cxn ang="0">
                  <a:pos x="0" y="2"/>
                </a:cxn>
                <a:cxn ang="0">
                  <a:pos x="3" y="2"/>
                </a:cxn>
                <a:cxn ang="0">
                  <a:pos x="3" y="2"/>
                </a:cxn>
                <a:cxn ang="0">
                  <a:pos x="2" y="0"/>
                </a:cxn>
                <a:cxn ang="0">
                  <a:pos x="2" y="0"/>
                </a:cxn>
                <a:cxn ang="0">
                  <a:pos x="1" y="1"/>
                </a:cxn>
                <a:cxn ang="0">
                  <a:pos x="0" y="2"/>
                </a:cxn>
              </a:cxnLst>
              <a:rect l="0" t="0" r="r" b="b"/>
              <a:pathLst>
                <a:path w="3" h="3">
                  <a:moveTo>
                    <a:pt x="0" y="2"/>
                  </a:moveTo>
                  <a:cubicBezTo>
                    <a:pt x="0" y="1"/>
                    <a:pt x="0" y="1"/>
                    <a:pt x="0" y="1"/>
                  </a:cubicBezTo>
                  <a:cubicBezTo>
                    <a:pt x="0" y="2"/>
                    <a:pt x="0" y="2"/>
                    <a:pt x="0" y="2"/>
                  </a:cubicBezTo>
                  <a:cubicBezTo>
                    <a:pt x="1" y="3"/>
                    <a:pt x="2" y="3"/>
                    <a:pt x="3" y="2"/>
                  </a:cubicBezTo>
                  <a:cubicBezTo>
                    <a:pt x="3" y="2"/>
                    <a:pt x="3" y="2"/>
                    <a:pt x="3" y="2"/>
                  </a:cubicBezTo>
                  <a:cubicBezTo>
                    <a:pt x="2" y="1"/>
                    <a:pt x="2" y="1"/>
                    <a:pt x="2" y="0"/>
                  </a:cubicBezTo>
                  <a:cubicBezTo>
                    <a:pt x="2" y="0"/>
                    <a:pt x="2" y="0"/>
                    <a:pt x="2" y="0"/>
                  </a:cubicBezTo>
                  <a:cubicBezTo>
                    <a:pt x="1" y="0"/>
                    <a:pt x="1" y="0"/>
                    <a:pt x="1" y="1"/>
                  </a:cubicBezTo>
                  <a:cubicBezTo>
                    <a:pt x="0" y="1"/>
                    <a:pt x="1" y="1"/>
                    <a:pt x="0" y="2"/>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1" name="Freeform 384"/>
            <p:cNvSpPr>
              <a:spLocks/>
            </p:cNvSpPr>
            <p:nvPr/>
          </p:nvSpPr>
          <p:spPr bwMode="auto">
            <a:xfrm>
              <a:off x="4502517" y="2625530"/>
              <a:ext cx="14635" cy="16409"/>
            </a:xfrm>
            <a:custGeom>
              <a:avLst/>
              <a:gdLst/>
              <a:ahLst/>
              <a:cxnLst>
                <a:cxn ang="0">
                  <a:pos x="1" y="4"/>
                </a:cxn>
                <a:cxn ang="0">
                  <a:pos x="1" y="4"/>
                </a:cxn>
                <a:cxn ang="0">
                  <a:pos x="2" y="4"/>
                </a:cxn>
                <a:cxn ang="0">
                  <a:pos x="2" y="4"/>
                </a:cxn>
                <a:cxn ang="0">
                  <a:pos x="3" y="4"/>
                </a:cxn>
                <a:cxn ang="0">
                  <a:pos x="3" y="3"/>
                </a:cxn>
                <a:cxn ang="0">
                  <a:pos x="3" y="2"/>
                </a:cxn>
                <a:cxn ang="0">
                  <a:pos x="3" y="1"/>
                </a:cxn>
                <a:cxn ang="0">
                  <a:pos x="2" y="0"/>
                </a:cxn>
                <a:cxn ang="0">
                  <a:pos x="0" y="4"/>
                </a:cxn>
                <a:cxn ang="0">
                  <a:pos x="1" y="4"/>
                </a:cxn>
              </a:cxnLst>
              <a:rect l="0" t="0" r="r" b="b"/>
              <a:pathLst>
                <a:path w="4" h="4">
                  <a:moveTo>
                    <a:pt x="1" y="4"/>
                  </a:moveTo>
                  <a:cubicBezTo>
                    <a:pt x="1" y="4"/>
                    <a:pt x="1" y="4"/>
                    <a:pt x="1" y="4"/>
                  </a:cubicBezTo>
                  <a:cubicBezTo>
                    <a:pt x="1" y="4"/>
                    <a:pt x="1" y="4"/>
                    <a:pt x="2" y="4"/>
                  </a:cubicBezTo>
                  <a:cubicBezTo>
                    <a:pt x="2" y="4"/>
                    <a:pt x="2" y="4"/>
                    <a:pt x="2" y="4"/>
                  </a:cubicBezTo>
                  <a:cubicBezTo>
                    <a:pt x="3" y="4"/>
                    <a:pt x="3" y="4"/>
                    <a:pt x="3" y="4"/>
                  </a:cubicBezTo>
                  <a:cubicBezTo>
                    <a:pt x="3" y="4"/>
                    <a:pt x="3" y="3"/>
                    <a:pt x="3" y="3"/>
                  </a:cubicBezTo>
                  <a:cubicBezTo>
                    <a:pt x="3" y="2"/>
                    <a:pt x="3" y="2"/>
                    <a:pt x="3" y="2"/>
                  </a:cubicBezTo>
                  <a:cubicBezTo>
                    <a:pt x="4" y="2"/>
                    <a:pt x="3" y="1"/>
                    <a:pt x="3" y="1"/>
                  </a:cubicBezTo>
                  <a:cubicBezTo>
                    <a:pt x="3" y="1"/>
                    <a:pt x="2" y="0"/>
                    <a:pt x="2" y="0"/>
                  </a:cubicBezTo>
                  <a:cubicBezTo>
                    <a:pt x="1" y="1"/>
                    <a:pt x="0" y="2"/>
                    <a:pt x="0" y="4"/>
                  </a:cubicBezTo>
                  <a:cubicBezTo>
                    <a:pt x="0" y="4"/>
                    <a:pt x="1" y="4"/>
                    <a:pt x="1" y="4"/>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2" name="Freeform 385"/>
            <p:cNvSpPr>
              <a:spLocks/>
            </p:cNvSpPr>
            <p:nvPr/>
          </p:nvSpPr>
          <p:spPr bwMode="auto">
            <a:xfrm>
              <a:off x="4502517" y="2641939"/>
              <a:ext cx="12196" cy="5470"/>
            </a:xfrm>
            <a:custGeom>
              <a:avLst/>
              <a:gdLst/>
              <a:ahLst/>
              <a:cxnLst>
                <a:cxn ang="0">
                  <a:pos x="2" y="2"/>
                </a:cxn>
                <a:cxn ang="0">
                  <a:pos x="2" y="2"/>
                </a:cxn>
                <a:cxn ang="0">
                  <a:pos x="3" y="1"/>
                </a:cxn>
                <a:cxn ang="0">
                  <a:pos x="3" y="0"/>
                </a:cxn>
                <a:cxn ang="0">
                  <a:pos x="2" y="0"/>
                </a:cxn>
                <a:cxn ang="0">
                  <a:pos x="2" y="0"/>
                </a:cxn>
                <a:cxn ang="0">
                  <a:pos x="1" y="0"/>
                </a:cxn>
                <a:cxn ang="0">
                  <a:pos x="1" y="0"/>
                </a:cxn>
                <a:cxn ang="0">
                  <a:pos x="0" y="0"/>
                </a:cxn>
                <a:cxn ang="0">
                  <a:pos x="0" y="0"/>
                </a:cxn>
                <a:cxn ang="0">
                  <a:pos x="2" y="2"/>
                </a:cxn>
              </a:cxnLst>
              <a:rect l="0" t="0" r="r" b="b"/>
              <a:pathLst>
                <a:path w="3" h="2">
                  <a:moveTo>
                    <a:pt x="2" y="2"/>
                  </a:moveTo>
                  <a:cubicBezTo>
                    <a:pt x="2" y="2"/>
                    <a:pt x="2" y="2"/>
                    <a:pt x="2" y="2"/>
                  </a:cubicBezTo>
                  <a:cubicBezTo>
                    <a:pt x="2" y="1"/>
                    <a:pt x="3" y="1"/>
                    <a:pt x="3" y="1"/>
                  </a:cubicBezTo>
                  <a:cubicBezTo>
                    <a:pt x="3" y="1"/>
                    <a:pt x="3" y="0"/>
                    <a:pt x="3" y="0"/>
                  </a:cubicBezTo>
                  <a:cubicBezTo>
                    <a:pt x="3" y="0"/>
                    <a:pt x="3" y="0"/>
                    <a:pt x="2" y="0"/>
                  </a:cubicBezTo>
                  <a:cubicBezTo>
                    <a:pt x="2" y="0"/>
                    <a:pt x="2" y="0"/>
                    <a:pt x="2" y="0"/>
                  </a:cubicBezTo>
                  <a:cubicBezTo>
                    <a:pt x="1" y="0"/>
                    <a:pt x="1" y="0"/>
                    <a:pt x="1" y="0"/>
                  </a:cubicBezTo>
                  <a:cubicBezTo>
                    <a:pt x="1" y="0"/>
                    <a:pt x="1" y="0"/>
                    <a:pt x="1" y="0"/>
                  </a:cubicBezTo>
                  <a:cubicBezTo>
                    <a:pt x="1" y="0"/>
                    <a:pt x="0" y="0"/>
                    <a:pt x="0" y="0"/>
                  </a:cubicBezTo>
                  <a:cubicBezTo>
                    <a:pt x="0" y="0"/>
                    <a:pt x="0" y="0"/>
                    <a:pt x="0" y="0"/>
                  </a:cubicBezTo>
                  <a:cubicBezTo>
                    <a:pt x="1" y="1"/>
                    <a:pt x="1" y="1"/>
                    <a:pt x="2" y="2"/>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3" name="Freeform 386"/>
            <p:cNvSpPr>
              <a:spLocks/>
            </p:cNvSpPr>
            <p:nvPr/>
          </p:nvSpPr>
          <p:spPr bwMode="auto">
            <a:xfrm>
              <a:off x="4519591" y="2628264"/>
              <a:ext cx="7318" cy="13674"/>
            </a:xfrm>
            <a:custGeom>
              <a:avLst/>
              <a:gdLst/>
              <a:ahLst/>
              <a:cxnLst>
                <a:cxn ang="0">
                  <a:pos x="2" y="1"/>
                </a:cxn>
                <a:cxn ang="0">
                  <a:pos x="2" y="1"/>
                </a:cxn>
                <a:cxn ang="0">
                  <a:pos x="2" y="1"/>
                </a:cxn>
                <a:cxn ang="0">
                  <a:pos x="2" y="1"/>
                </a:cxn>
                <a:cxn ang="0">
                  <a:pos x="0" y="0"/>
                </a:cxn>
                <a:cxn ang="0">
                  <a:pos x="1" y="0"/>
                </a:cxn>
                <a:cxn ang="0">
                  <a:pos x="0" y="0"/>
                </a:cxn>
                <a:cxn ang="0">
                  <a:pos x="0" y="1"/>
                </a:cxn>
                <a:cxn ang="0">
                  <a:pos x="0" y="2"/>
                </a:cxn>
                <a:cxn ang="0">
                  <a:pos x="1" y="3"/>
                </a:cxn>
                <a:cxn ang="0">
                  <a:pos x="0" y="3"/>
                </a:cxn>
                <a:cxn ang="0">
                  <a:pos x="0" y="3"/>
                </a:cxn>
                <a:cxn ang="0">
                  <a:pos x="1" y="3"/>
                </a:cxn>
                <a:cxn ang="0">
                  <a:pos x="2" y="1"/>
                </a:cxn>
              </a:cxnLst>
              <a:rect l="0" t="0" r="r" b="b"/>
              <a:pathLst>
                <a:path w="2" h="3">
                  <a:moveTo>
                    <a:pt x="2" y="1"/>
                  </a:moveTo>
                  <a:cubicBezTo>
                    <a:pt x="2" y="1"/>
                    <a:pt x="2" y="1"/>
                    <a:pt x="2" y="1"/>
                  </a:cubicBezTo>
                  <a:cubicBezTo>
                    <a:pt x="2" y="1"/>
                    <a:pt x="2" y="1"/>
                    <a:pt x="2" y="1"/>
                  </a:cubicBezTo>
                  <a:cubicBezTo>
                    <a:pt x="2" y="1"/>
                    <a:pt x="2" y="1"/>
                    <a:pt x="2" y="1"/>
                  </a:cubicBezTo>
                  <a:cubicBezTo>
                    <a:pt x="2" y="0"/>
                    <a:pt x="1" y="0"/>
                    <a:pt x="0" y="0"/>
                  </a:cubicBezTo>
                  <a:cubicBezTo>
                    <a:pt x="1" y="0"/>
                    <a:pt x="1" y="0"/>
                    <a:pt x="1" y="0"/>
                  </a:cubicBezTo>
                  <a:cubicBezTo>
                    <a:pt x="1" y="1"/>
                    <a:pt x="0" y="0"/>
                    <a:pt x="0" y="0"/>
                  </a:cubicBezTo>
                  <a:cubicBezTo>
                    <a:pt x="0" y="1"/>
                    <a:pt x="0" y="1"/>
                    <a:pt x="0" y="1"/>
                  </a:cubicBezTo>
                  <a:cubicBezTo>
                    <a:pt x="0" y="1"/>
                    <a:pt x="1" y="1"/>
                    <a:pt x="0" y="2"/>
                  </a:cubicBezTo>
                  <a:cubicBezTo>
                    <a:pt x="0" y="2"/>
                    <a:pt x="1" y="2"/>
                    <a:pt x="1" y="3"/>
                  </a:cubicBezTo>
                  <a:cubicBezTo>
                    <a:pt x="1" y="3"/>
                    <a:pt x="1" y="3"/>
                    <a:pt x="0" y="3"/>
                  </a:cubicBezTo>
                  <a:cubicBezTo>
                    <a:pt x="0" y="3"/>
                    <a:pt x="0" y="3"/>
                    <a:pt x="0" y="3"/>
                  </a:cubicBezTo>
                  <a:cubicBezTo>
                    <a:pt x="1" y="3"/>
                    <a:pt x="1" y="3"/>
                    <a:pt x="1" y="3"/>
                  </a:cubicBezTo>
                  <a:cubicBezTo>
                    <a:pt x="1" y="3"/>
                    <a:pt x="1" y="2"/>
                    <a:pt x="2"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4" name="Freeform 387"/>
            <p:cNvSpPr>
              <a:spLocks/>
            </p:cNvSpPr>
            <p:nvPr/>
          </p:nvSpPr>
          <p:spPr bwMode="auto">
            <a:xfrm>
              <a:off x="4519591" y="2633734"/>
              <a:ext cx="12196" cy="13674"/>
            </a:xfrm>
            <a:custGeom>
              <a:avLst/>
              <a:gdLst/>
              <a:ahLst/>
              <a:cxnLst>
                <a:cxn ang="0">
                  <a:pos x="1" y="3"/>
                </a:cxn>
                <a:cxn ang="0">
                  <a:pos x="1" y="3"/>
                </a:cxn>
                <a:cxn ang="0">
                  <a:pos x="1" y="3"/>
                </a:cxn>
                <a:cxn ang="0">
                  <a:pos x="1" y="4"/>
                </a:cxn>
                <a:cxn ang="0">
                  <a:pos x="3" y="2"/>
                </a:cxn>
                <a:cxn ang="0">
                  <a:pos x="2" y="0"/>
                </a:cxn>
                <a:cxn ang="0">
                  <a:pos x="2" y="0"/>
                </a:cxn>
                <a:cxn ang="0">
                  <a:pos x="2" y="0"/>
                </a:cxn>
                <a:cxn ang="0">
                  <a:pos x="1" y="2"/>
                </a:cxn>
                <a:cxn ang="0">
                  <a:pos x="0" y="2"/>
                </a:cxn>
                <a:cxn ang="0">
                  <a:pos x="1" y="3"/>
                </a:cxn>
              </a:cxnLst>
              <a:rect l="0" t="0" r="r" b="b"/>
              <a:pathLst>
                <a:path w="3" h="4">
                  <a:moveTo>
                    <a:pt x="1" y="3"/>
                  </a:moveTo>
                  <a:cubicBezTo>
                    <a:pt x="1" y="3"/>
                    <a:pt x="1" y="3"/>
                    <a:pt x="1" y="3"/>
                  </a:cubicBezTo>
                  <a:cubicBezTo>
                    <a:pt x="1" y="3"/>
                    <a:pt x="1" y="3"/>
                    <a:pt x="1" y="3"/>
                  </a:cubicBezTo>
                  <a:cubicBezTo>
                    <a:pt x="1" y="3"/>
                    <a:pt x="1" y="3"/>
                    <a:pt x="1" y="4"/>
                  </a:cubicBezTo>
                  <a:cubicBezTo>
                    <a:pt x="2" y="3"/>
                    <a:pt x="2" y="3"/>
                    <a:pt x="3" y="2"/>
                  </a:cubicBezTo>
                  <a:cubicBezTo>
                    <a:pt x="3" y="2"/>
                    <a:pt x="3" y="1"/>
                    <a:pt x="2" y="0"/>
                  </a:cubicBezTo>
                  <a:cubicBezTo>
                    <a:pt x="2" y="0"/>
                    <a:pt x="2" y="0"/>
                    <a:pt x="2" y="0"/>
                  </a:cubicBezTo>
                  <a:cubicBezTo>
                    <a:pt x="2" y="0"/>
                    <a:pt x="2" y="0"/>
                    <a:pt x="2" y="0"/>
                  </a:cubicBezTo>
                  <a:cubicBezTo>
                    <a:pt x="1" y="1"/>
                    <a:pt x="1" y="2"/>
                    <a:pt x="1" y="2"/>
                  </a:cubicBezTo>
                  <a:cubicBezTo>
                    <a:pt x="1" y="2"/>
                    <a:pt x="1" y="2"/>
                    <a:pt x="0" y="2"/>
                  </a:cubicBezTo>
                  <a:cubicBezTo>
                    <a:pt x="0" y="2"/>
                    <a:pt x="1" y="2"/>
                    <a:pt x="1" y="3"/>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5" name="Freeform 388"/>
            <p:cNvSpPr>
              <a:spLocks/>
            </p:cNvSpPr>
            <p:nvPr/>
          </p:nvSpPr>
          <p:spPr bwMode="auto">
            <a:xfrm>
              <a:off x="4490321" y="2674757"/>
              <a:ext cx="17075" cy="19144"/>
            </a:xfrm>
            <a:custGeom>
              <a:avLst/>
              <a:gdLst/>
              <a:ahLst/>
              <a:cxnLst>
                <a:cxn ang="0">
                  <a:pos x="2" y="3"/>
                </a:cxn>
                <a:cxn ang="0">
                  <a:pos x="2" y="4"/>
                </a:cxn>
                <a:cxn ang="0">
                  <a:pos x="3" y="5"/>
                </a:cxn>
                <a:cxn ang="0">
                  <a:pos x="3" y="4"/>
                </a:cxn>
                <a:cxn ang="0">
                  <a:pos x="4" y="4"/>
                </a:cxn>
                <a:cxn ang="0">
                  <a:pos x="5" y="3"/>
                </a:cxn>
                <a:cxn ang="0">
                  <a:pos x="4" y="2"/>
                </a:cxn>
                <a:cxn ang="0">
                  <a:pos x="4" y="2"/>
                </a:cxn>
                <a:cxn ang="0">
                  <a:pos x="4" y="2"/>
                </a:cxn>
                <a:cxn ang="0">
                  <a:pos x="4" y="2"/>
                </a:cxn>
                <a:cxn ang="0">
                  <a:pos x="4" y="1"/>
                </a:cxn>
                <a:cxn ang="0">
                  <a:pos x="3" y="1"/>
                </a:cxn>
                <a:cxn ang="0">
                  <a:pos x="3" y="0"/>
                </a:cxn>
                <a:cxn ang="0">
                  <a:pos x="1" y="1"/>
                </a:cxn>
                <a:cxn ang="0">
                  <a:pos x="0" y="3"/>
                </a:cxn>
                <a:cxn ang="0">
                  <a:pos x="2" y="3"/>
                </a:cxn>
              </a:cxnLst>
              <a:rect l="0" t="0" r="r" b="b"/>
              <a:pathLst>
                <a:path w="5" h="5">
                  <a:moveTo>
                    <a:pt x="2" y="3"/>
                  </a:moveTo>
                  <a:cubicBezTo>
                    <a:pt x="2" y="3"/>
                    <a:pt x="2" y="3"/>
                    <a:pt x="2" y="4"/>
                  </a:cubicBezTo>
                  <a:cubicBezTo>
                    <a:pt x="3" y="4"/>
                    <a:pt x="3" y="4"/>
                    <a:pt x="3" y="5"/>
                  </a:cubicBezTo>
                  <a:cubicBezTo>
                    <a:pt x="3" y="5"/>
                    <a:pt x="3" y="5"/>
                    <a:pt x="3" y="4"/>
                  </a:cubicBezTo>
                  <a:cubicBezTo>
                    <a:pt x="4" y="4"/>
                    <a:pt x="4" y="4"/>
                    <a:pt x="4" y="4"/>
                  </a:cubicBezTo>
                  <a:cubicBezTo>
                    <a:pt x="5" y="4"/>
                    <a:pt x="4" y="3"/>
                    <a:pt x="5" y="3"/>
                  </a:cubicBezTo>
                  <a:cubicBezTo>
                    <a:pt x="5" y="2"/>
                    <a:pt x="4" y="3"/>
                    <a:pt x="4" y="2"/>
                  </a:cubicBezTo>
                  <a:cubicBezTo>
                    <a:pt x="4" y="2"/>
                    <a:pt x="4" y="2"/>
                    <a:pt x="4" y="2"/>
                  </a:cubicBezTo>
                  <a:cubicBezTo>
                    <a:pt x="4" y="2"/>
                    <a:pt x="4" y="2"/>
                    <a:pt x="4" y="2"/>
                  </a:cubicBezTo>
                  <a:cubicBezTo>
                    <a:pt x="4" y="2"/>
                    <a:pt x="4" y="1"/>
                    <a:pt x="4" y="2"/>
                  </a:cubicBezTo>
                  <a:cubicBezTo>
                    <a:pt x="4" y="1"/>
                    <a:pt x="3" y="1"/>
                    <a:pt x="4" y="1"/>
                  </a:cubicBezTo>
                  <a:cubicBezTo>
                    <a:pt x="4" y="1"/>
                    <a:pt x="3" y="1"/>
                    <a:pt x="3" y="1"/>
                  </a:cubicBezTo>
                  <a:cubicBezTo>
                    <a:pt x="3" y="0"/>
                    <a:pt x="3" y="0"/>
                    <a:pt x="3" y="0"/>
                  </a:cubicBezTo>
                  <a:cubicBezTo>
                    <a:pt x="2" y="0"/>
                    <a:pt x="2" y="1"/>
                    <a:pt x="1" y="1"/>
                  </a:cubicBezTo>
                  <a:cubicBezTo>
                    <a:pt x="1" y="2"/>
                    <a:pt x="0" y="2"/>
                    <a:pt x="0" y="3"/>
                  </a:cubicBezTo>
                  <a:cubicBezTo>
                    <a:pt x="1" y="3"/>
                    <a:pt x="1" y="3"/>
                    <a:pt x="2" y="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6" name="Freeform 389"/>
            <p:cNvSpPr>
              <a:spLocks/>
            </p:cNvSpPr>
            <p:nvPr/>
          </p:nvSpPr>
          <p:spPr bwMode="auto">
            <a:xfrm>
              <a:off x="4490321" y="2685697"/>
              <a:ext cx="12196" cy="16409"/>
            </a:xfrm>
            <a:custGeom>
              <a:avLst/>
              <a:gdLst/>
              <a:ahLst/>
              <a:cxnLst>
                <a:cxn ang="0">
                  <a:pos x="1" y="2"/>
                </a:cxn>
                <a:cxn ang="0">
                  <a:pos x="3" y="3"/>
                </a:cxn>
                <a:cxn ang="0">
                  <a:pos x="4" y="2"/>
                </a:cxn>
                <a:cxn ang="0">
                  <a:pos x="4" y="2"/>
                </a:cxn>
                <a:cxn ang="0">
                  <a:pos x="4" y="2"/>
                </a:cxn>
                <a:cxn ang="0">
                  <a:pos x="4" y="1"/>
                </a:cxn>
                <a:cxn ang="0">
                  <a:pos x="4" y="1"/>
                </a:cxn>
                <a:cxn ang="0">
                  <a:pos x="3" y="1"/>
                </a:cxn>
                <a:cxn ang="0">
                  <a:pos x="3" y="2"/>
                </a:cxn>
                <a:cxn ang="0">
                  <a:pos x="2" y="1"/>
                </a:cxn>
                <a:cxn ang="0">
                  <a:pos x="2" y="0"/>
                </a:cxn>
                <a:cxn ang="0">
                  <a:pos x="0" y="0"/>
                </a:cxn>
                <a:cxn ang="0">
                  <a:pos x="1" y="2"/>
                </a:cxn>
              </a:cxnLst>
              <a:rect l="0" t="0" r="r" b="b"/>
              <a:pathLst>
                <a:path w="4" h="4">
                  <a:moveTo>
                    <a:pt x="1" y="2"/>
                  </a:moveTo>
                  <a:cubicBezTo>
                    <a:pt x="1" y="3"/>
                    <a:pt x="2" y="4"/>
                    <a:pt x="3" y="3"/>
                  </a:cubicBezTo>
                  <a:cubicBezTo>
                    <a:pt x="4" y="3"/>
                    <a:pt x="4" y="3"/>
                    <a:pt x="4" y="2"/>
                  </a:cubicBezTo>
                  <a:cubicBezTo>
                    <a:pt x="4" y="2"/>
                    <a:pt x="4" y="2"/>
                    <a:pt x="4" y="2"/>
                  </a:cubicBezTo>
                  <a:cubicBezTo>
                    <a:pt x="4" y="2"/>
                    <a:pt x="4" y="2"/>
                    <a:pt x="4" y="2"/>
                  </a:cubicBezTo>
                  <a:cubicBezTo>
                    <a:pt x="4" y="2"/>
                    <a:pt x="4" y="1"/>
                    <a:pt x="4" y="1"/>
                  </a:cubicBezTo>
                  <a:cubicBezTo>
                    <a:pt x="4" y="1"/>
                    <a:pt x="4" y="1"/>
                    <a:pt x="4" y="1"/>
                  </a:cubicBezTo>
                  <a:cubicBezTo>
                    <a:pt x="4" y="1"/>
                    <a:pt x="4" y="1"/>
                    <a:pt x="3" y="1"/>
                  </a:cubicBezTo>
                  <a:cubicBezTo>
                    <a:pt x="3" y="2"/>
                    <a:pt x="3" y="2"/>
                    <a:pt x="3" y="2"/>
                  </a:cubicBezTo>
                  <a:cubicBezTo>
                    <a:pt x="3" y="1"/>
                    <a:pt x="3" y="1"/>
                    <a:pt x="2" y="1"/>
                  </a:cubicBezTo>
                  <a:cubicBezTo>
                    <a:pt x="2" y="0"/>
                    <a:pt x="2" y="0"/>
                    <a:pt x="2" y="0"/>
                  </a:cubicBezTo>
                  <a:cubicBezTo>
                    <a:pt x="1" y="0"/>
                    <a:pt x="1" y="0"/>
                    <a:pt x="0" y="0"/>
                  </a:cubicBezTo>
                  <a:cubicBezTo>
                    <a:pt x="0" y="1"/>
                    <a:pt x="0" y="1"/>
                    <a:pt x="1" y="2"/>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7" name="Freeform 390"/>
            <p:cNvSpPr>
              <a:spLocks/>
            </p:cNvSpPr>
            <p:nvPr/>
          </p:nvSpPr>
          <p:spPr bwMode="auto">
            <a:xfrm>
              <a:off x="4502517" y="2674757"/>
              <a:ext cx="7318" cy="19144"/>
            </a:xfrm>
            <a:custGeom>
              <a:avLst/>
              <a:gdLst/>
              <a:ahLst/>
              <a:cxnLst>
                <a:cxn ang="0">
                  <a:pos x="2" y="5"/>
                </a:cxn>
                <a:cxn ang="0">
                  <a:pos x="2" y="4"/>
                </a:cxn>
                <a:cxn ang="0">
                  <a:pos x="2" y="3"/>
                </a:cxn>
                <a:cxn ang="0">
                  <a:pos x="2" y="1"/>
                </a:cxn>
                <a:cxn ang="0">
                  <a:pos x="0" y="0"/>
                </a:cxn>
                <a:cxn ang="0">
                  <a:pos x="1" y="1"/>
                </a:cxn>
                <a:cxn ang="0">
                  <a:pos x="1" y="4"/>
                </a:cxn>
                <a:cxn ang="0">
                  <a:pos x="2" y="4"/>
                </a:cxn>
                <a:cxn ang="0">
                  <a:pos x="2" y="5"/>
                </a:cxn>
              </a:cxnLst>
              <a:rect l="0" t="0" r="r" b="b"/>
              <a:pathLst>
                <a:path w="2" h="5">
                  <a:moveTo>
                    <a:pt x="2" y="5"/>
                  </a:moveTo>
                  <a:cubicBezTo>
                    <a:pt x="2" y="4"/>
                    <a:pt x="2" y="4"/>
                    <a:pt x="2" y="4"/>
                  </a:cubicBezTo>
                  <a:cubicBezTo>
                    <a:pt x="2" y="4"/>
                    <a:pt x="2" y="4"/>
                    <a:pt x="2" y="3"/>
                  </a:cubicBezTo>
                  <a:cubicBezTo>
                    <a:pt x="1" y="3"/>
                    <a:pt x="2" y="2"/>
                    <a:pt x="2" y="1"/>
                  </a:cubicBezTo>
                  <a:cubicBezTo>
                    <a:pt x="1" y="1"/>
                    <a:pt x="1" y="1"/>
                    <a:pt x="0" y="0"/>
                  </a:cubicBezTo>
                  <a:cubicBezTo>
                    <a:pt x="1" y="1"/>
                    <a:pt x="1" y="1"/>
                    <a:pt x="1" y="1"/>
                  </a:cubicBezTo>
                  <a:cubicBezTo>
                    <a:pt x="1" y="2"/>
                    <a:pt x="1" y="3"/>
                    <a:pt x="1" y="4"/>
                  </a:cubicBezTo>
                  <a:cubicBezTo>
                    <a:pt x="1" y="4"/>
                    <a:pt x="1" y="4"/>
                    <a:pt x="2" y="4"/>
                  </a:cubicBezTo>
                  <a:cubicBezTo>
                    <a:pt x="2" y="4"/>
                    <a:pt x="2" y="4"/>
                    <a:pt x="2" y="5"/>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8" name="Freeform 391"/>
            <p:cNvSpPr>
              <a:spLocks/>
            </p:cNvSpPr>
            <p:nvPr/>
          </p:nvSpPr>
          <p:spPr bwMode="auto">
            <a:xfrm>
              <a:off x="4502517" y="2691166"/>
              <a:ext cx="7318" cy="10939"/>
            </a:xfrm>
            <a:custGeom>
              <a:avLst/>
              <a:gdLst/>
              <a:ahLst/>
              <a:cxnLst>
                <a:cxn ang="0">
                  <a:pos x="2" y="1"/>
                </a:cxn>
                <a:cxn ang="0">
                  <a:pos x="2" y="1"/>
                </a:cxn>
                <a:cxn ang="0">
                  <a:pos x="2" y="1"/>
                </a:cxn>
                <a:cxn ang="0">
                  <a:pos x="2" y="0"/>
                </a:cxn>
                <a:cxn ang="0">
                  <a:pos x="1" y="0"/>
                </a:cxn>
                <a:cxn ang="0">
                  <a:pos x="0" y="3"/>
                </a:cxn>
                <a:cxn ang="0">
                  <a:pos x="2" y="1"/>
                </a:cxn>
              </a:cxnLst>
              <a:rect l="0" t="0" r="r" b="b"/>
              <a:pathLst>
                <a:path w="2" h="3">
                  <a:moveTo>
                    <a:pt x="2" y="1"/>
                  </a:moveTo>
                  <a:cubicBezTo>
                    <a:pt x="2" y="1"/>
                    <a:pt x="2" y="1"/>
                    <a:pt x="2" y="1"/>
                  </a:cubicBezTo>
                  <a:cubicBezTo>
                    <a:pt x="2" y="1"/>
                    <a:pt x="2" y="1"/>
                    <a:pt x="2" y="1"/>
                  </a:cubicBezTo>
                  <a:cubicBezTo>
                    <a:pt x="2" y="0"/>
                    <a:pt x="2" y="0"/>
                    <a:pt x="2" y="0"/>
                  </a:cubicBezTo>
                  <a:cubicBezTo>
                    <a:pt x="1" y="0"/>
                    <a:pt x="1" y="0"/>
                    <a:pt x="1" y="0"/>
                  </a:cubicBezTo>
                  <a:cubicBezTo>
                    <a:pt x="1" y="1"/>
                    <a:pt x="1" y="2"/>
                    <a:pt x="0" y="3"/>
                  </a:cubicBezTo>
                  <a:cubicBezTo>
                    <a:pt x="1" y="2"/>
                    <a:pt x="2" y="2"/>
                    <a:pt x="2" y="1"/>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29" name="Freeform 392"/>
            <p:cNvSpPr>
              <a:spLocks/>
            </p:cNvSpPr>
            <p:nvPr/>
          </p:nvSpPr>
          <p:spPr bwMode="auto">
            <a:xfrm>
              <a:off x="4429340" y="2674757"/>
              <a:ext cx="12196" cy="10939"/>
            </a:xfrm>
            <a:custGeom>
              <a:avLst/>
              <a:gdLst/>
              <a:ahLst/>
              <a:cxnLst>
                <a:cxn ang="0">
                  <a:pos x="3" y="2"/>
                </a:cxn>
                <a:cxn ang="0">
                  <a:pos x="4" y="3"/>
                </a:cxn>
                <a:cxn ang="0">
                  <a:pos x="3" y="3"/>
                </a:cxn>
                <a:cxn ang="0">
                  <a:pos x="0" y="1"/>
                </a:cxn>
                <a:cxn ang="0">
                  <a:pos x="3" y="2"/>
                </a:cxn>
              </a:cxnLst>
              <a:rect l="0" t="0" r="r" b="b"/>
              <a:pathLst>
                <a:path w="4" h="3">
                  <a:moveTo>
                    <a:pt x="3" y="2"/>
                  </a:moveTo>
                  <a:cubicBezTo>
                    <a:pt x="3" y="2"/>
                    <a:pt x="3" y="3"/>
                    <a:pt x="4" y="3"/>
                  </a:cubicBezTo>
                  <a:cubicBezTo>
                    <a:pt x="3" y="3"/>
                    <a:pt x="3" y="3"/>
                    <a:pt x="3" y="3"/>
                  </a:cubicBezTo>
                  <a:cubicBezTo>
                    <a:pt x="0" y="1"/>
                    <a:pt x="0" y="1"/>
                    <a:pt x="0" y="1"/>
                  </a:cubicBezTo>
                  <a:cubicBezTo>
                    <a:pt x="1" y="2"/>
                    <a:pt x="3" y="0"/>
                    <a:pt x="3" y="2"/>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0" name="Freeform 393"/>
            <p:cNvSpPr>
              <a:spLocks/>
            </p:cNvSpPr>
            <p:nvPr/>
          </p:nvSpPr>
          <p:spPr bwMode="auto">
            <a:xfrm>
              <a:off x="4509835" y="2682962"/>
              <a:ext cx="4878" cy="8205"/>
            </a:xfrm>
            <a:custGeom>
              <a:avLst/>
              <a:gdLst/>
              <a:ahLst/>
              <a:cxnLst>
                <a:cxn ang="0">
                  <a:pos x="1" y="2"/>
                </a:cxn>
                <a:cxn ang="0">
                  <a:pos x="1" y="2"/>
                </a:cxn>
                <a:cxn ang="0">
                  <a:pos x="1" y="1"/>
                </a:cxn>
                <a:cxn ang="0">
                  <a:pos x="0" y="0"/>
                </a:cxn>
                <a:cxn ang="0">
                  <a:pos x="1" y="2"/>
                </a:cxn>
              </a:cxnLst>
              <a:rect l="0" t="0" r="r" b="b"/>
              <a:pathLst>
                <a:path w="1" h="2">
                  <a:moveTo>
                    <a:pt x="1" y="2"/>
                  </a:moveTo>
                  <a:cubicBezTo>
                    <a:pt x="1" y="2"/>
                    <a:pt x="1" y="2"/>
                    <a:pt x="1" y="2"/>
                  </a:cubicBezTo>
                  <a:cubicBezTo>
                    <a:pt x="1" y="2"/>
                    <a:pt x="1" y="1"/>
                    <a:pt x="1" y="1"/>
                  </a:cubicBezTo>
                  <a:cubicBezTo>
                    <a:pt x="1" y="1"/>
                    <a:pt x="0" y="0"/>
                    <a:pt x="0" y="0"/>
                  </a:cubicBezTo>
                  <a:cubicBezTo>
                    <a:pt x="1" y="0"/>
                    <a:pt x="1" y="1"/>
                    <a:pt x="1" y="2"/>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1" name="Freeform 394"/>
            <p:cNvSpPr>
              <a:spLocks/>
            </p:cNvSpPr>
            <p:nvPr/>
          </p:nvSpPr>
          <p:spPr bwMode="auto">
            <a:xfrm>
              <a:off x="4378116" y="2529809"/>
              <a:ext cx="63420" cy="106660"/>
            </a:xfrm>
            <a:custGeom>
              <a:avLst/>
              <a:gdLst/>
              <a:ahLst/>
              <a:cxnLst>
                <a:cxn ang="0">
                  <a:pos x="14" y="23"/>
                </a:cxn>
                <a:cxn ang="0">
                  <a:pos x="17" y="21"/>
                </a:cxn>
                <a:cxn ang="0">
                  <a:pos x="15" y="11"/>
                </a:cxn>
                <a:cxn ang="0">
                  <a:pos x="16" y="7"/>
                </a:cxn>
                <a:cxn ang="0">
                  <a:pos x="18" y="1"/>
                </a:cxn>
                <a:cxn ang="0">
                  <a:pos x="16" y="0"/>
                </a:cxn>
                <a:cxn ang="0">
                  <a:pos x="0" y="7"/>
                </a:cxn>
                <a:cxn ang="0">
                  <a:pos x="2" y="14"/>
                </a:cxn>
                <a:cxn ang="0">
                  <a:pos x="5" y="21"/>
                </a:cxn>
                <a:cxn ang="0">
                  <a:pos x="11" y="22"/>
                </a:cxn>
                <a:cxn ang="0">
                  <a:pos x="9" y="23"/>
                </a:cxn>
                <a:cxn ang="0">
                  <a:pos x="11" y="27"/>
                </a:cxn>
                <a:cxn ang="0">
                  <a:pos x="12" y="28"/>
                </a:cxn>
                <a:cxn ang="0">
                  <a:pos x="18" y="24"/>
                </a:cxn>
                <a:cxn ang="0">
                  <a:pos x="14" y="23"/>
                </a:cxn>
              </a:cxnLst>
              <a:rect l="0" t="0" r="r" b="b"/>
              <a:pathLst>
                <a:path w="19" h="28">
                  <a:moveTo>
                    <a:pt x="14" y="23"/>
                  </a:moveTo>
                  <a:cubicBezTo>
                    <a:pt x="12" y="24"/>
                    <a:pt x="15" y="21"/>
                    <a:pt x="17" y="21"/>
                  </a:cubicBezTo>
                  <a:cubicBezTo>
                    <a:pt x="19" y="20"/>
                    <a:pt x="16" y="13"/>
                    <a:pt x="15" y="11"/>
                  </a:cubicBezTo>
                  <a:cubicBezTo>
                    <a:pt x="14" y="8"/>
                    <a:pt x="15" y="8"/>
                    <a:pt x="16" y="7"/>
                  </a:cubicBezTo>
                  <a:cubicBezTo>
                    <a:pt x="17" y="7"/>
                    <a:pt x="18" y="3"/>
                    <a:pt x="18" y="1"/>
                  </a:cubicBezTo>
                  <a:cubicBezTo>
                    <a:pt x="18" y="1"/>
                    <a:pt x="17" y="0"/>
                    <a:pt x="16" y="0"/>
                  </a:cubicBezTo>
                  <a:cubicBezTo>
                    <a:pt x="11" y="2"/>
                    <a:pt x="6" y="4"/>
                    <a:pt x="0" y="7"/>
                  </a:cubicBezTo>
                  <a:cubicBezTo>
                    <a:pt x="3" y="8"/>
                    <a:pt x="2" y="13"/>
                    <a:pt x="2" y="14"/>
                  </a:cubicBezTo>
                  <a:cubicBezTo>
                    <a:pt x="2" y="16"/>
                    <a:pt x="3" y="20"/>
                    <a:pt x="5" y="21"/>
                  </a:cubicBezTo>
                  <a:cubicBezTo>
                    <a:pt x="7" y="23"/>
                    <a:pt x="9" y="22"/>
                    <a:pt x="11" y="22"/>
                  </a:cubicBezTo>
                  <a:cubicBezTo>
                    <a:pt x="12" y="22"/>
                    <a:pt x="11" y="24"/>
                    <a:pt x="9" y="23"/>
                  </a:cubicBezTo>
                  <a:cubicBezTo>
                    <a:pt x="7" y="23"/>
                    <a:pt x="10" y="25"/>
                    <a:pt x="11" y="27"/>
                  </a:cubicBezTo>
                  <a:cubicBezTo>
                    <a:pt x="11" y="27"/>
                    <a:pt x="11" y="28"/>
                    <a:pt x="12" y="28"/>
                  </a:cubicBezTo>
                  <a:cubicBezTo>
                    <a:pt x="14" y="27"/>
                    <a:pt x="16" y="26"/>
                    <a:pt x="18" y="24"/>
                  </a:cubicBezTo>
                  <a:cubicBezTo>
                    <a:pt x="18" y="24"/>
                    <a:pt x="15" y="23"/>
                    <a:pt x="14" y="2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2" name="Freeform 395"/>
            <p:cNvSpPr>
              <a:spLocks/>
            </p:cNvSpPr>
            <p:nvPr/>
          </p:nvSpPr>
          <p:spPr bwMode="auto">
            <a:xfrm>
              <a:off x="4343967" y="2557158"/>
              <a:ext cx="75616" cy="79311"/>
            </a:xfrm>
            <a:custGeom>
              <a:avLst/>
              <a:gdLst/>
              <a:ahLst/>
              <a:cxnLst>
                <a:cxn ang="0">
                  <a:pos x="21" y="20"/>
                </a:cxn>
                <a:cxn ang="0">
                  <a:pos x="19" y="16"/>
                </a:cxn>
                <a:cxn ang="0">
                  <a:pos x="21" y="15"/>
                </a:cxn>
                <a:cxn ang="0">
                  <a:pos x="15" y="14"/>
                </a:cxn>
                <a:cxn ang="0">
                  <a:pos x="12" y="7"/>
                </a:cxn>
                <a:cxn ang="0">
                  <a:pos x="10" y="0"/>
                </a:cxn>
                <a:cxn ang="0">
                  <a:pos x="7" y="1"/>
                </a:cxn>
                <a:cxn ang="0">
                  <a:pos x="7" y="6"/>
                </a:cxn>
                <a:cxn ang="0">
                  <a:pos x="1" y="5"/>
                </a:cxn>
                <a:cxn ang="0">
                  <a:pos x="0" y="5"/>
                </a:cxn>
                <a:cxn ang="0">
                  <a:pos x="0" y="8"/>
                </a:cxn>
                <a:cxn ang="0">
                  <a:pos x="8" y="7"/>
                </a:cxn>
                <a:cxn ang="0">
                  <a:pos x="9" y="5"/>
                </a:cxn>
                <a:cxn ang="0">
                  <a:pos x="9" y="5"/>
                </a:cxn>
                <a:cxn ang="0">
                  <a:pos x="9" y="5"/>
                </a:cxn>
                <a:cxn ang="0">
                  <a:pos x="8" y="1"/>
                </a:cxn>
                <a:cxn ang="0">
                  <a:pos x="8" y="1"/>
                </a:cxn>
                <a:cxn ang="0">
                  <a:pos x="9" y="4"/>
                </a:cxn>
                <a:cxn ang="0">
                  <a:pos x="9" y="2"/>
                </a:cxn>
                <a:cxn ang="0">
                  <a:pos x="8" y="10"/>
                </a:cxn>
                <a:cxn ang="0">
                  <a:pos x="9" y="11"/>
                </a:cxn>
                <a:cxn ang="0">
                  <a:pos x="16" y="16"/>
                </a:cxn>
                <a:cxn ang="0">
                  <a:pos x="16" y="16"/>
                </a:cxn>
                <a:cxn ang="0">
                  <a:pos x="11" y="14"/>
                </a:cxn>
                <a:cxn ang="0">
                  <a:pos x="18" y="20"/>
                </a:cxn>
                <a:cxn ang="0">
                  <a:pos x="22" y="21"/>
                </a:cxn>
                <a:cxn ang="0">
                  <a:pos x="21" y="20"/>
                </a:cxn>
              </a:cxnLst>
              <a:rect l="0" t="0" r="r" b="b"/>
              <a:pathLst>
                <a:path w="22" h="21">
                  <a:moveTo>
                    <a:pt x="21" y="20"/>
                  </a:moveTo>
                  <a:cubicBezTo>
                    <a:pt x="20" y="18"/>
                    <a:pt x="17" y="16"/>
                    <a:pt x="19" y="16"/>
                  </a:cubicBezTo>
                  <a:cubicBezTo>
                    <a:pt x="21" y="17"/>
                    <a:pt x="22" y="15"/>
                    <a:pt x="21" y="15"/>
                  </a:cubicBezTo>
                  <a:cubicBezTo>
                    <a:pt x="19" y="15"/>
                    <a:pt x="17" y="16"/>
                    <a:pt x="15" y="14"/>
                  </a:cubicBezTo>
                  <a:cubicBezTo>
                    <a:pt x="13" y="13"/>
                    <a:pt x="12" y="9"/>
                    <a:pt x="12" y="7"/>
                  </a:cubicBezTo>
                  <a:cubicBezTo>
                    <a:pt x="12" y="6"/>
                    <a:pt x="13" y="1"/>
                    <a:pt x="10" y="0"/>
                  </a:cubicBezTo>
                  <a:cubicBezTo>
                    <a:pt x="9" y="0"/>
                    <a:pt x="8" y="1"/>
                    <a:pt x="7" y="1"/>
                  </a:cubicBezTo>
                  <a:cubicBezTo>
                    <a:pt x="7" y="3"/>
                    <a:pt x="8" y="5"/>
                    <a:pt x="7" y="6"/>
                  </a:cubicBezTo>
                  <a:cubicBezTo>
                    <a:pt x="5" y="6"/>
                    <a:pt x="3" y="7"/>
                    <a:pt x="1" y="5"/>
                  </a:cubicBezTo>
                  <a:cubicBezTo>
                    <a:pt x="0" y="5"/>
                    <a:pt x="0" y="5"/>
                    <a:pt x="0" y="5"/>
                  </a:cubicBezTo>
                  <a:cubicBezTo>
                    <a:pt x="0" y="6"/>
                    <a:pt x="0" y="8"/>
                    <a:pt x="0" y="8"/>
                  </a:cubicBezTo>
                  <a:cubicBezTo>
                    <a:pt x="3" y="9"/>
                    <a:pt x="5" y="7"/>
                    <a:pt x="8" y="7"/>
                  </a:cubicBezTo>
                  <a:cubicBezTo>
                    <a:pt x="9" y="7"/>
                    <a:pt x="9" y="6"/>
                    <a:pt x="9" y="5"/>
                  </a:cubicBezTo>
                  <a:cubicBezTo>
                    <a:pt x="9" y="5"/>
                    <a:pt x="9" y="5"/>
                    <a:pt x="9" y="5"/>
                  </a:cubicBezTo>
                  <a:cubicBezTo>
                    <a:pt x="9" y="5"/>
                    <a:pt x="9" y="5"/>
                    <a:pt x="9" y="5"/>
                  </a:cubicBezTo>
                  <a:cubicBezTo>
                    <a:pt x="8" y="4"/>
                    <a:pt x="8" y="2"/>
                    <a:pt x="8" y="1"/>
                  </a:cubicBezTo>
                  <a:cubicBezTo>
                    <a:pt x="8" y="1"/>
                    <a:pt x="8" y="1"/>
                    <a:pt x="8" y="1"/>
                  </a:cubicBezTo>
                  <a:cubicBezTo>
                    <a:pt x="8" y="2"/>
                    <a:pt x="8" y="3"/>
                    <a:pt x="9" y="4"/>
                  </a:cubicBezTo>
                  <a:cubicBezTo>
                    <a:pt x="9" y="3"/>
                    <a:pt x="9" y="2"/>
                    <a:pt x="9" y="2"/>
                  </a:cubicBezTo>
                  <a:cubicBezTo>
                    <a:pt x="10" y="5"/>
                    <a:pt x="10" y="8"/>
                    <a:pt x="8" y="10"/>
                  </a:cubicBezTo>
                  <a:cubicBezTo>
                    <a:pt x="8" y="11"/>
                    <a:pt x="8" y="11"/>
                    <a:pt x="9" y="11"/>
                  </a:cubicBezTo>
                  <a:cubicBezTo>
                    <a:pt x="11" y="14"/>
                    <a:pt x="14" y="13"/>
                    <a:pt x="16" y="16"/>
                  </a:cubicBezTo>
                  <a:cubicBezTo>
                    <a:pt x="16" y="16"/>
                    <a:pt x="16" y="16"/>
                    <a:pt x="16" y="16"/>
                  </a:cubicBezTo>
                  <a:cubicBezTo>
                    <a:pt x="14" y="15"/>
                    <a:pt x="13" y="14"/>
                    <a:pt x="11" y="14"/>
                  </a:cubicBezTo>
                  <a:cubicBezTo>
                    <a:pt x="12" y="17"/>
                    <a:pt x="15" y="18"/>
                    <a:pt x="18" y="20"/>
                  </a:cubicBezTo>
                  <a:cubicBezTo>
                    <a:pt x="19" y="21"/>
                    <a:pt x="20" y="21"/>
                    <a:pt x="22" y="21"/>
                  </a:cubicBezTo>
                  <a:cubicBezTo>
                    <a:pt x="21" y="21"/>
                    <a:pt x="21" y="20"/>
                    <a:pt x="21" y="20"/>
                  </a:cubicBezTo>
                  <a:close/>
                </a:path>
              </a:pathLst>
            </a:custGeom>
            <a:solidFill>
              <a:srgbClr val="FFFDE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3" name="Freeform 396"/>
            <p:cNvSpPr>
              <a:spLocks/>
            </p:cNvSpPr>
            <p:nvPr/>
          </p:nvSpPr>
          <p:spPr bwMode="auto">
            <a:xfrm>
              <a:off x="4346406" y="2559893"/>
              <a:ext cx="24392" cy="24614"/>
            </a:xfrm>
            <a:custGeom>
              <a:avLst/>
              <a:gdLst/>
              <a:ahLst/>
              <a:cxnLst>
                <a:cxn ang="0">
                  <a:pos x="6" y="5"/>
                </a:cxn>
                <a:cxn ang="0">
                  <a:pos x="6" y="0"/>
                </a:cxn>
                <a:cxn ang="0">
                  <a:pos x="1" y="2"/>
                </a:cxn>
                <a:cxn ang="0">
                  <a:pos x="1" y="3"/>
                </a:cxn>
                <a:cxn ang="0">
                  <a:pos x="0" y="4"/>
                </a:cxn>
                <a:cxn ang="0">
                  <a:pos x="6" y="5"/>
                </a:cxn>
              </a:cxnLst>
              <a:rect l="0" t="0" r="r" b="b"/>
              <a:pathLst>
                <a:path w="7" h="6">
                  <a:moveTo>
                    <a:pt x="6" y="5"/>
                  </a:moveTo>
                  <a:cubicBezTo>
                    <a:pt x="7" y="4"/>
                    <a:pt x="6" y="2"/>
                    <a:pt x="6" y="0"/>
                  </a:cubicBezTo>
                  <a:cubicBezTo>
                    <a:pt x="4" y="1"/>
                    <a:pt x="3" y="1"/>
                    <a:pt x="1" y="2"/>
                  </a:cubicBezTo>
                  <a:cubicBezTo>
                    <a:pt x="1" y="2"/>
                    <a:pt x="1" y="3"/>
                    <a:pt x="1" y="3"/>
                  </a:cubicBezTo>
                  <a:cubicBezTo>
                    <a:pt x="1" y="4"/>
                    <a:pt x="0" y="4"/>
                    <a:pt x="0" y="4"/>
                  </a:cubicBezTo>
                  <a:cubicBezTo>
                    <a:pt x="2" y="6"/>
                    <a:pt x="4" y="5"/>
                    <a:pt x="6" y="5"/>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4" name="Freeform 397"/>
            <p:cNvSpPr>
              <a:spLocks/>
            </p:cNvSpPr>
            <p:nvPr/>
          </p:nvSpPr>
          <p:spPr bwMode="auto">
            <a:xfrm>
              <a:off x="4429340" y="2491521"/>
              <a:ext cx="43906" cy="41023"/>
            </a:xfrm>
            <a:custGeom>
              <a:avLst/>
              <a:gdLst/>
              <a:ahLst/>
              <a:cxnLst>
                <a:cxn ang="0">
                  <a:pos x="12" y="3"/>
                </a:cxn>
                <a:cxn ang="0">
                  <a:pos x="8" y="1"/>
                </a:cxn>
                <a:cxn ang="0">
                  <a:pos x="5" y="4"/>
                </a:cxn>
                <a:cxn ang="0">
                  <a:pos x="3" y="6"/>
                </a:cxn>
                <a:cxn ang="0">
                  <a:pos x="1" y="10"/>
                </a:cxn>
                <a:cxn ang="0">
                  <a:pos x="2" y="10"/>
                </a:cxn>
                <a:cxn ang="0">
                  <a:pos x="4" y="11"/>
                </a:cxn>
                <a:cxn ang="0">
                  <a:pos x="5" y="7"/>
                </a:cxn>
                <a:cxn ang="0">
                  <a:pos x="6" y="6"/>
                </a:cxn>
                <a:cxn ang="0">
                  <a:pos x="7" y="5"/>
                </a:cxn>
                <a:cxn ang="0">
                  <a:pos x="8" y="3"/>
                </a:cxn>
                <a:cxn ang="0">
                  <a:pos x="10" y="2"/>
                </a:cxn>
                <a:cxn ang="0">
                  <a:pos x="9" y="3"/>
                </a:cxn>
                <a:cxn ang="0">
                  <a:pos x="10" y="3"/>
                </a:cxn>
                <a:cxn ang="0">
                  <a:pos x="12" y="5"/>
                </a:cxn>
                <a:cxn ang="0">
                  <a:pos x="12" y="3"/>
                </a:cxn>
              </a:cxnLst>
              <a:rect l="0" t="0" r="r" b="b"/>
              <a:pathLst>
                <a:path w="13" h="11">
                  <a:moveTo>
                    <a:pt x="12" y="3"/>
                  </a:moveTo>
                  <a:cubicBezTo>
                    <a:pt x="11" y="2"/>
                    <a:pt x="9" y="0"/>
                    <a:pt x="8" y="1"/>
                  </a:cubicBezTo>
                  <a:cubicBezTo>
                    <a:pt x="7" y="2"/>
                    <a:pt x="6" y="4"/>
                    <a:pt x="5" y="4"/>
                  </a:cubicBezTo>
                  <a:cubicBezTo>
                    <a:pt x="4" y="4"/>
                    <a:pt x="2" y="5"/>
                    <a:pt x="3" y="6"/>
                  </a:cubicBezTo>
                  <a:cubicBezTo>
                    <a:pt x="3" y="8"/>
                    <a:pt x="0" y="8"/>
                    <a:pt x="1" y="10"/>
                  </a:cubicBezTo>
                  <a:cubicBezTo>
                    <a:pt x="2" y="10"/>
                    <a:pt x="2" y="10"/>
                    <a:pt x="2" y="10"/>
                  </a:cubicBezTo>
                  <a:cubicBezTo>
                    <a:pt x="4" y="11"/>
                    <a:pt x="4" y="11"/>
                    <a:pt x="4" y="11"/>
                  </a:cubicBezTo>
                  <a:cubicBezTo>
                    <a:pt x="6" y="10"/>
                    <a:pt x="4" y="8"/>
                    <a:pt x="5" y="7"/>
                  </a:cubicBezTo>
                  <a:cubicBezTo>
                    <a:pt x="5" y="6"/>
                    <a:pt x="5" y="6"/>
                    <a:pt x="6" y="6"/>
                  </a:cubicBezTo>
                  <a:cubicBezTo>
                    <a:pt x="6" y="5"/>
                    <a:pt x="6" y="5"/>
                    <a:pt x="7" y="5"/>
                  </a:cubicBezTo>
                  <a:cubicBezTo>
                    <a:pt x="6" y="3"/>
                    <a:pt x="9" y="5"/>
                    <a:pt x="8" y="3"/>
                  </a:cubicBezTo>
                  <a:cubicBezTo>
                    <a:pt x="9" y="3"/>
                    <a:pt x="9" y="2"/>
                    <a:pt x="10" y="2"/>
                  </a:cubicBezTo>
                  <a:cubicBezTo>
                    <a:pt x="11" y="3"/>
                    <a:pt x="10" y="2"/>
                    <a:pt x="9" y="3"/>
                  </a:cubicBezTo>
                  <a:cubicBezTo>
                    <a:pt x="10" y="3"/>
                    <a:pt x="10" y="3"/>
                    <a:pt x="10" y="3"/>
                  </a:cubicBezTo>
                  <a:cubicBezTo>
                    <a:pt x="11" y="4"/>
                    <a:pt x="11" y="4"/>
                    <a:pt x="12" y="5"/>
                  </a:cubicBezTo>
                  <a:cubicBezTo>
                    <a:pt x="12" y="5"/>
                    <a:pt x="13" y="4"/>
                    <a:pt x="12" y="3"/>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5" name="Freeform 398"/>
            <p:cNvSpPr>
              <a:spLocks/>
            </p:cNvSpPr>
            <p:nvPr/>
          </p:nvSpPr>
          <p:spPr bwMode="auto">
            <a:xfrm>
              <a:off x="4424462" y="2491521"/>
              <a:ext cx="51224" cy="38288"/>
            </a:xfrm>
            <a:custGeom>
              <a:avLst/>
              <a:gdLst/>
              <a:ahLst/>
              <a:cxnLst>
                <a:cxn ang="0">
                  <a:pos x="12" y="1"/>
                </a:cxn>
                <a:cxn ang="0">
                  <a:pos x="11" y="0"/>
                </a:cxn>
                <a:cxn ang="0">
                  <a:pos x="2" y="4"/>
                </a:cxn>
                <a:cxn ang="0">
                  <a:pos x="2" y="6"/>
                </a:cxn>
                <a:cxn ang="0">
                  <a:pos x="0" y="10"/>
                </a:cxn>
                <a:cxn ang="0">
                  <a:pos x="2" y="10"/>
                </a:cxn>
                <a:cxn ang="0">
                  <a:pos x="4" y="6"/>
                </a:cxn>
                <a:cxn ang="0">
                  <a:pos x="6" y="4"/>
                </a:cxn>
                <a:cxn ang="0">
                  <a:pos x="9" y="1"/>
                </a:cxn>
                <a:cxn ang="0">
                  <a:pos x="13" y="3"/>
                </a:cxn>
                <a:cxn ang="0">
                  <a:pos x="13" y="5"/>
                </a:cxn>
                <a:cxn ang="0">
                  <a:pos x="14" y="7"/>
                </a:cxn>
                <a:cxn ang="0">
                  <a:pos x="15" y="7"/>
                </a:cxn>
                <a:cxn ang="0">
                  <a:pos x="12" y="1"/>
                </a:cxn>
              </a:cxnLst>
              <a:rect l="0" t="0" r="r" b="b"/>
              <a:pathLst>
                <a:path w="15" h="10">
                  <a:moveTo>
                    <a:pt x="12" y="1"/>
                  </a:moveTo>
                  <a:cubicBezTo>
                    <a:pt x="11" y="0"/>
                    <a:pt x="11" y="0"/>
                    <a:pt x="11" y="0"/>
                  </a:cubicBezTo>
                  <a:cubicBezTo>
                    <a:pt x="8" y="0"/>
                    <a:pt x="5" y="2"/>
                    <a:pt x="2" y="4"/>
                  </a:cubicBezTo>
                  <a:cubicBezTo>
                    <a:pt x="2" y="6"/>
                    <a:pt x="2" y="6"/>
                    <a:pt x="2" y="6"/>
                  </a:cubicBezTo>
                  <a:cubicBezTo>
                    <a:pt x="2" y="8"/>
                    <a:pt x="0" y="8"/>
                    <a:pt x="0" y="10"/>
                  </a:cubicBezTo>
                  <a:cubicBezTo>
                    <a:pt x="2" y="10"/>
                    <a:pt x="2" y="10"/>
                    <a:pt x="2" y="10"/>
                  </a:cubicBezTo>
                  <a:cubicBezTo>
                    <a:pt x="1" y="8"/>
                    <a:pt x="4" y="8"/>
                    <a:pt x="4" y="6"/>
                  </a:cubicBezTo>
                  <a:cubicBezTo>
                    <a:pt x="3" y="5"/>
                    <a:pt x="5" y="4"/>
                    <a:pt x="6" y="4"/>
                  </a:cubicBezTo>
                  <a:cubicBezTo>
                    <a:pt x="7" y="4"/>
                    <a:pt x="8" y="2"/>
                    <a:pt x="9" y="1"/>
                  </a:cubicBezTo>
                  <a:cubicBezTo>
                    <a:pt x="10" y="0"/>
                    <a:pt x="12" y="2"/>
                    <a:pt x="13" y="3"/>
                  </a:cubicBezTo>
                  <a:cubicBezTo>
                    <a:pt x="14" y="4"/>
                    <a:pt x="13" y="5"/>
                    <a:pt x="13" y="5"/>
                  </a:cubicBezTo>
                  <a:cubicBezTo>
                    <a:pt x="13" y="6"/>
                    <a:pt x="13" y="6"/>
                    <a:pt x="14" y="7"/>
                  </a:cubicBezTo>
                  <a:cubicBezTo>
                    <a:pt x="14" y="7"/>
                    <a:pt x="14" y="7"/>
                    <a:pt x="15" y="7"/>
                  </a:cubicBezTo>
                  <a:cubicBezTo>
                    <a:pt x="14" y="5"/>
                    <a:pt x="13" y="3"/>
                    <a:pt x="12"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6" name="Freeform 399"/>
            <p:cNvSpPr>
              <a:spLocks/>
            </p:cNvSpPr>
            <p:nvPr/>
          </p:nvSpPr>
          <p:spPr bwMode="auto">
            <a:xfrm>
              <a:off x="4419583" y="2529809"/>
              <a:ext cx="46345" cy="92985"/>
            </a:xfrm>
            <a:custGeom>
              <a:avLst/>
              <a:gdLst/>
              <a:ahLst/>
              <a:cxnLst>
                <a:cxn ang="0">
                  <a:pos x="10" y="12"/>
                </a:cxn>
                <a:cxn ang="0">
                  <a:pos x="6" y="11"/>
                </a:cxn>
                <a:cxn ang="0">
                  <a:pos x="6" y="12"/>
                </a:cxn>
                <a:cxn ang="0">
                  <a:pos x="6" y="11"/>
                </a:cxn>
                <a:cxn ang="0">
                  <a:pos x="5" y="10"/>
                </a:cxn>
                <a:cxn ang="0">
                  <a:pos x="6" y="11"/>
                </a:cxn>
                <a:cxn ang="0">
                  <a:pos x="6" y="11"/>
                </a:cxn>
                <a:cxn ang="0">
                  <a:pos x="6" y="11"/>
                </a:cxn>
                <a:cxn ang="0">
                  <a:pos x="6" y="10"/>
                </a:cxn>
                <a:cxn ang="0">
                  <a:pos x="8" y="3"/>
                </a:cxn>
                <a:cxn ang="0">
                  <a:pos x="9" y="1"/>
                </a:cxn>
                <a:cxn ang="0">
                  <a:pos x="8" y="0"/>
                </a:cxn>
                <a:cxn ang="0">
                  <a:pos x="7" y="2"/>
                </a:cxn>
                <a:cxn ang="0">
                  <a:pos x="6" y="1"/>
                </a:cxn>
                <a:cxn ang="0">
                  <a:pos x="4" y="7"/>
                </a:cxn>
                <a:cxn ang="0">
                  <a:pos x="3" y="11"/>
                </a:cxn>
                <a:cxn ang="0">
                  <a:pos x="5" y="21"/>
                </a:cxn>
                <a:cxn ang="0">
                  <a:pos x="2" y="23"/>
                </a:cxn>
                <a:cxn ang="0">
                  <a:pos x="6" y="24"/>
                </a:cxn>
                <a:cxn ang="0">
                  <a:pos x="9" y="22"/>
                </a:cxn>
                <a:cxn ang="0">
                  <a:pos x="8" y="22"/>
                </a:cxn>
                <a:cxn ang="0">
                  <a:pos x="8" y="21"/>
                </a:cxn>
                <a:cxn ang="0">
                  <a:pos x="6" y="21"/>
                </a:cxn>
                <a:cxn ang="0">
                  <a:pos x="6" y="21"/>
                </a:cxn>
                <a:cxn ang="0">
                  <a:pos x="8" y="18"/>
                </a:cxn>
                <a:cxn ang="0">
                  <a:pos x="7" y="16"/>
                </a:cxn>
                <a:cxn ang="0">
                  <a:pos x="4" y="9"/>
                </a:cxn>
                <a:cxn ang="0">
                  <a:pos x="4" y="9"/>
                </a:cxn>
                <a:cxn ang="0">
                  <a:pos x="7" y="15"/>
                </a:cxn>
                <a:cxn ang="0">
                  <a:pos x="9" y="15"/>
                </a:cxn>
                <a:cxn ang="0">
                  <a:pos x="14" y="9"/>
                </a:cxn>
                <a:cxn ang="0">
                  <a:pos x="10" y="12"/>
                </a:cxn>
              </a:cxnLst>
              <a:rect l="0" t="0" r="r" b="b"/>
              <a:pathLst>
                <a:path w="14" h="24">
                  <a:moveTo>
                    <a:pt x="10" y="12"/>
                  </a:moveTo>
                  <a:cubicBezTo>
                    <a:pt x="9" y="13"/>
                    <a:pt x="7" y="12"/>
                    <a:pt x="6" y="11"/>
                  </a:cubicBezTo>
                  <a:cubicBezTo>
                    <a:pt x="6" y="12"/>
                    <a:pt x="6" y="12"/>
                    <a:pt x="6" y="12"/>
                  </a:cubicBezTo>
                  <a:cubicBezTo>
                    <a:pt x="6" y="11"/>
                    <a:pt x="6" y="11"/>
                    <a:pt x="6" y="11"/>
                  </a:cubicBezTo>
                  <a:cubicBezTo>
                    <a:pt x="6" y="11"/>
                    <a:pt x="5" y="10"/>
                    <a:pt x="5" y="10"/>
                  </a:cubicBezTo>
                  <a:cubicBezTo>
                    <a:pt x="5" y="10"/>
                    <a:pt x="6" y="11"/>
                    <a:pt x="6" y="11"/>
                  </a:cubicBezTo>
                  <a:cubicBezTo>
                    <a:pt x="6" y="11"/>
                    <a:pt x="6" y="11"/>
                    <a:pt x="6" y="11"/>
                  </a:cubicBezTo>
                  <a:cubicBezTo>
                    <a:pt x="6" y="11"/>
                    <a:pt x="6" y="11"/>
                    <a:pt x="6" y="11"/>
                  </a:cubicBezTo>
                  <a:cubicBezTo>
                    <a:pt x="6" y="11"/>
                    <a:pt x="6" y="10"/>
                    <a:pt x="6" y="10"/>
                  </a:cubicBezTo>
                  <a:cubicBezTo>
                    <a:pt x="5" y="7"/>
                    <a:pt x="7" y="5"/>
                    <a:pt x="8" y="3"/>
                  </a:cubicBezTo>
                  <a:cubicBezTo>
                    <a:pt x="8" y="2"/>
                    <a:pt x="8" y="1"/>
                    <a:pt x="9" y="1"/>
                  </a:cubicBezTo>
                  <a:cubicBezTo>
                    <a:pt x="8" y="1"/>
                    <a:pt x="9" y="0"/>
                    <a:pt x="8" y="0"/>
                  </a:cubicBezTo>
                  <a:cubicBezTo>
                    <a:pt x="8" y="1"/>
                    <a:pt x="7" y="1"/>
                    <a:pt x="7" y="2"/>
                  </a:cubicBezTo>
                  <a:cubicBezTo>
                    <a:pt x="7" y="2"/>
                    <a:pt x="6" y="2"/>
                    <a:pt x="6" y="1"/>
                  </a:cubicBezTo>
                  <a:cubicBezTo>
                    <a:pt x="6" y="3"/>
                    <a:pt x="5" y="7"/>
                    <a:pt x="4" y="7"/>
                  </a:cubicBezTo>
                  <a:cubicBezTo>
                    <a:pt x="3" y="8"/>
                    <a:pt x="2" y="8"/>
                    <a:pt x="3" y="11"/>
                  </a:cubicBezTo>
                  <a:cubicBezTo>
                    <a:pt x="4" y="13"/>
                    <a:pt x="7" y="20"/>
                    <a:pt x="5" y="21"/>
                  </a:cubicBezTo>
                  <a:cubicBezTo>
                    <a:pt x="3" y="21"/>
                    <a:pt x="0" y="24"/>
                    <a:pt x="2" y="23"/>
                  </a:cubicBezTo>
                  <a:cubicBezTo>
                    <a:pt x="3" y="23"/>
                    <a:pt x="6" y="24"/>
                    <a:pt x="6" y="24"/>
                  </a:cubicBezTo>
                  <a:cubicBezTo>
                    <a:pt x="7" y="24"/>
                    <a:pt x="8" y="23"/>
                    <a:pt x="9" y="22"/>
                  </a:cubicBezTo>
                  <a:cubicBezTo>
                    <a:pt x="9" y="22"/>
                    <a:pt x="8" y="22"/>
                    <a:pt x="8" y="22"/>
                  </a:cubicBezTo>
                  <a:cubicBezTo>
                    <a:pt x="7" y="21"/>
                    <a:pt x="8" y="21"/>
                    <a:pt x="8" y="21"/>
                  </a:cubicBezTo>
                  <a:cubicBezTo>
                    <a:pt x="7" y="20"/>
                    <a:pt x="7" y="21"/>
                    <a:pt x="6" y="21"/>
                  </a:cubicBezTo>
                  <a:cubicBezTo>
                    <a:pt x="6" y="21"/>
                    <a:pt x="6" y="21"/>
                    <a:pt x="6" y="21"/>
                  </a:cubicBezTo>
                  <a:cubicBezTo>
                    <a:pt x="8" y="18"/>
                    <a:pt x="8" y="18"/>
                    <a:pt x="8" y="18"/>
                  </a:cubicBezTo>
                  <a:cubicBezTo>
                    <a:pt x="8" y="17"/>
                    <a:pt x="8" y="16"/>
                    <a:pt x="7" y="16"/>
                  </a:cubicBezTo>
                  <a:cubicBezTo>
                    <a:pt x="6" y="14"/>
                    <a:pt x="5" y="12"/>
                    <a:pt x="4" y="9"/>
                  </a:cubicBezTo>
                  <a:cubicBezTo>
                    <a:pt x="4" y="9"/>
                    <a:pt x="4" y="9"/>
                    <a:pt x="4" y="9"/>
                  </a:cubicBezTo>
                  <a:cubicBezTo>
                    <a:pt x="5" y="11"/>
                    <a:pt x="6" y="13"/>
                    <a:pt x="7" y="15"/>
                  </a:cubicBezTo>
                  <a:cubicBezTo>
                    <a:pt x="7" y="15"/>
                    <a:pt x="8" y="16"/>
                    <a:pt x="9" y="15"/>
                  </a:cubicBezTo>
                  <a:cubicBezTo>
                    <a:pt x="12" y="14"/>
                    <a:pt x="13" y="12"/>
                    <a:pt x="14" y="9"/>
                  </a:cubicBezTo>
                  <a:cubicBezTo>
                    <a:pt x="13" y="11"/>
                    <a:pt x="11" y="12"/>
                    <a:pt x="10" y="12"/>
                  </a:cubicBezTo>
                  <a:close/>
                </a:path>
              </a:pathLst>
            </a:custGeom>
            <a:solidFill>
              <a:srgbClr val="FFFDE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7" name="Freeform 400"/>
            <p:cNvSpPr>
              <a:spLocks/>
            </p:cNvSpPr>
            <p:nvPr/>
          </p:nvSpPr>
          <p:spPr bwMode="auto">
            <a:xfrm>
              <a:off x="4436658" y="2532544"/>
              <a:ext cx="34149" cy="46493"/>
            </a:xfrm>
            <a:custGeom>
              <a:avLst/>
              <a:gdLst/>
              <a:ahLst/>
              <a:cxnLst>
                <a:cxn ang="0">
                  <a:pos x="7" y="1"/>
                </a:cxn>
                <a:cxn ang="0">
                  <a:pos x="3" y="2"/>
                </a:cxn>
                <a:cxn ang="0">
                  <a:pos x="1" y="9"/>
                </a:cxn>
                <a:cxn ang="0">
                  <a:pos x="1" y="10"/>
                </a:cxn>
                <a:cxn ang="0">
                  <a:pos x="1" y="10"/>
                </a:cxn>
                <a:cxn ang="0">
                  <a:pos x="5" y="11"/>
                </a:cxn>
                <a:cxn ang="0">
                  <a:pos x="9" y="8"/>
                </a:cxn>
                <a:cxn ang="0">
                  <a:pos x="10" y="2"/>
                </a:cxn>
                <a:cxn ang="0">
                  <a:pos x="7" y="1"/>
                </a:cxn>
              </a:cxnLst>
              <a:rect l="0" t="0" r="r" b="b"/>
              <a:pathLst>
                <a:path w="10" h="12">
                  <a:moveTo>
                    <a:pt x="7" y="1"/>
                  </a:moveTo>
                  <a:cubicBezTo>
                    <a:pt x="6" y="1"/>
                    <a:pt x="3" y="0"/>
                    <a:pt x="3" y="2"/>
                  </a:cubicBezTo>
                  <a:cubicBezTo>
                    <a:pt x="3" y="5"/>
                    <a:pt x="0" y="6"/>
                    <a:pt x="1" y="9"/>
                  </a:cubicBezTo>
                  <a:cubicBezTo>
                    <a:pt x="1" y="10"/>
                    <a:pt x="1" y="10"/>
                    <a:pt x="1" y="10"/>
                  </a:cubicBezTo>
                  <a:cubicBezTo>
                    <a:pt x="1" y="10"/>
                    <a:pt x="1" y="10"/>
                    <a:pt x="1" y="10"/>
                  </a:cubicBezTo>
                  <a:cubicBezTo>
                    <a:pt x="2" y="11"/>
                    <a:pt x="4" y="12"/>
                    <a:pt x="5" y="11"/>
                  </a:cubicBezTo>
                  <a:cubicBezTo>
                    <a:pt x="6" y="11"/>
                    <a:pt x="8" y="10"/>
                    <a:pt x="9" y="8"/>
                  </a:cubicBezTo>
                  <a:cubicBezTo>
                    <a:pt x="9" y="6"/>
                    <a:pt x="10" y="4"/>
                    <a:pt x="10" y="2"/>
                  </a:cubicBezTo>
                  <a:cubicBezTo>
                    <a:pt x="9" y="1"/>
                    <a:pt x="8" y="1"/>
                    <a:pt x="7"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8" name="Line 401"/>
            <p:cNvSpPr>
              <a:spLocks noChangeShapeType="1"/>
            </p:cNvSpPr>
            <p:nvPr/>
          </p:nvSpPr>
          <p:spPr bwMode="auto">
            <a:xfrm>
              <a:off x="3873196" y="4682148"/>
              <a:ext cx="2439" cy="101190"/>
            </a:xfrm>
            <a:prstGeom prst="line">
              <a:avLst/>
            </a:prstGeom>
            <a:no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39" name="Rectangle 402"/>
            <p:cNvSpPr>
              <a:spLocks noChangeArrowheads="1"/>
            </p:cNvSpPr>
            <p:nvPr/>
          </p:nvSpPr>
          <p:spPr bwMode="auto">
            <a:xfrm>
              <a:off x="3770748" y="4343025"/>
              <a:ext cx="68298" cy="62902"/>
            </a:xfrm>
            <a:prstGeom prst="rect">
              <a:avLst/>
            </a:prstGeom>
            <a:solidFill>
              <a:srgbClr val="FFFFFF"/>
            </a:solid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0" name="Rectangle 403"/>
            <p:cNvSpPr>
              <a:spLocks noChangeArrowheads="1"/>
            </p:cNvSpPr>
            <p:nvPr/>
          </p:nvSpPr>
          <p:spPr bwMode="auto">
            <a:xfrm>
              <a:off x="4722047" y="3519830"/>
              <a:ext cx="412230" cy="191441"/>
            </a:xfrm>
            <a:prstGeom prst="rect">
              <a:avLst/>
            </a:prstGeom>
            <a:solidFill>
              <a:srgbClr val="D6B9AA"/>
            </a:solidFill>
            <a:ln w="1" cap="flat">
              <a:solidFill>
                <a:srgbClr val="898989"/>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1" name="Rectangle 404"/>
            <p:cNvSpPr>
              <a:spLocks noChangeArrowheads="1"/>
            </p:cNvSpPr>
            <p:nvPr/>
          </p:nvSpPr>
          <p:spPr bwMode="auto">
            <a:xfrm>
              <a:off x="4712291" y="3497951"/>
              <a:ext cx="429304" cy="21879"/>
            </a:xfrm>
            <a:prstGeom prst="rect">
              <a:avLst/>
            </a:prstGeom>
            <a:solidFill>
              <a:srgbClr val="CAA390"/>
            </a:solidFill>
            <a:ln w="1" cap="flat">
              <a:solidFill>
                <a:srgbClr val="898989"/>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2" name="Freeform 405"/>
            <p:cNvSpPr>
              <a:spLocks/>
            </p:cNvSpPr>
            <p:nvPr/>
          </p:nvSpPr>
          <p:spPr bwMode="auto">
            <a:xfrm>
              <a:off x="4712291" y="3374883"/>
              <a:ext cx="112205" cy="106660"/>
            </a:xfrm>
            <a:custGeom>
              <a:avLst/>
              <a:gdLst/>
              <a:ahLst/>
              <a:cxnLst>
                <a:cxn ang="0">
                  <a:pos x="0" y="0"/>
                </a:cxn>
                <a:cxn ang="0">
                  <a:pos x="7" y="39"/>
                </a:cxn>
                <a:cxn ang="0">
                  <a:pos x="46" y="39"/>
                </a:cxn>
                <a:cxn ang="0">
                  <a:pos x="42" y="0"/>
                </a:cxn>
                <a:cxn ang="0">
                  <a:pos x="0" y="0"/>
                </a:cxn>
              </a:cxnLst>
              <a:rect l="0" t="0" r="r" b="b"/>
              <a:pathLst>
                <a:path w="46" h="39">
                  <a:moveTo>
                    <a:pt x="0" y="0"/>
                  </a:moveTo>
                  <a:lnTo>
                    <a:pt x="7" y="39"/>
                  </a:lnTo>
                  <a:lnTo>
                    <a:pt x="46" y="39"/>
                  </a:lnTo>
                  <a:lnTo>
                    <a:pt x="42" y="0"/>
                  </a:lnTo>
                  <a:lnTo>
                    <a:pt x="0" y="0"/>
                  </a:lnTo>
                  <a:close/>
                </a:path>
              </a:pathLst>
            </a:custGeom>
            <a:solidFill>
              <a:srgbClr val="3885C7"/>
            </a:solidFill>
            <a:ln w="1"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3" name="Rectangle 406"/>
            <p:cNvSpPr>
              <a:spLocks noChangeArrowheads="1"/>
            </p:cNvSpPr>
            <p:nvPr/>
          </p:nvSpPr>
          <p:spPr bwMode="auto">
            <a:xfrm>
              <a:off x="4729365" y="3481542"/>
              <a:ext cx="143914" cy="16409"/>
            </a:xfrm>
            <a:prstGeom prst="rect">
              <a:avLst/>
            </a:prstGeom>
            <a:solidFill>
              <a:srgbClr val="88ABDA"/>
            </a:solidFill>
            <a:ln w="1"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4" name="Freeform 408"/>
            <p:cNvSpPr>
              <a:spLocks/>
            </p:cNvSpPr>
            <p:nvPr/>
          </p:nvSpPr>
          <p:spPr bwMode="auto">
            <a:xfrm>
              <a:off x="4902552" y="3265489"/>
              <a:ext cx="153672" cy="251608"/>
            </a:xfrm>
            <a:custGeom>
              <a:avLst/>
              <a:gdLst/>
              <a:ahLst/>
              <a:cxnLst>
                <a:cxn ang="0">
                  <a:pos x="21" y="61"/>
                </a:cxn>
                <a:cxn ang="0">
                  <a:pos x="28" y="61"/>
                </a:cxn>
                <a:cxn ang="0">
                  <a:pos x="26" y="64"/>
                </a:cxn>
                <a:cxn ang="0">
                  <a:pos x="32" y="65"/>
                </a:cxn>
                <a:cxn ang="0">
                  <a:pos x="35" y="66"/>
                </a:cxn>
                <a:cxn ang="0">
                  <a:pos x="43" y="57"/>
                </a:cxn>
                <a:cxn ang="0">
                  <a:pos x="43" y="40"/>
                </a:cxn>
                <a:cxn ang="0">
                  <a:pos x="37" y="39"/>
                </a:cxn>
                <a:cxn ang="0">
                  <a:pos x="32" y="33"/>
                </a:cxn>
                <a:cxn ang="0">
                  <a:pos x="32" y="32"/>
                </a:cxn>
                <a:cxn ang="0">
                  <a:pos x="33" y="33"/>
                </a:cxn>
                <a:cxn ang="0">
                  <a:pos x="35" y="31"/>
                </a:cxn>
                <a:cxn ang="0">
                  <a:pos x="36" y="33"/>
                </a:cxn>
                <a:cxn ang="0">
                  <a:pos x="37" y="31"/>
                </a:cxn>
                <a:cxn ang="0">
                  <a:pos x="38" y="32"/>
                </a:cxn>
                <a:cxn ang="0">
                  <a:pos x="40" y="31"/>
                </a:cxn>
                <a:cxn ang="0">
                  <a:pos x="40" y="33"/>
                </a:cxn>
                <a:cxn ang="0">
                  <a:pos x="43" y="28"/>
                </a:cxn>
                <a:cxn ang="0">
                  <a:pos x="38" y="3"/>
                </a:cxn>
                <a:cxn ang="0">
                  <a:pos x="23" y="3"/>
                </a:cxn>
                <a:cxn ang="0">
                  <a:pos x="16" y="2"/>
                </a:cxn>
                <a:cxn ang="0">
                  <a:pos x="18" y="4"/>
                </a:cxn>
                <a:cxn ang="0">
                  <a:pos x="13" y="6"/>
                </a:cxn>
                <a:cxn ang="0">
                  <a:pos x="12" y="8"/>
                </a:cxn>
                <a:cxn ang="0">
                  <a:pos x="15" y="8"/>
                </a:cxn>
                <a:cxn ang="0">
                  <a:pos x="13" y="15"/>
                </a:cxn>
                <a:cxn ang="0">
                  <a:pos x="15" y="14"/>
                </a:cxn>
                <a:cxn ang="0">
                  <a:pos x="15" y="14"/>
                </a:cxn>
                <a:cxn ang="0">
                  <a:pos x="17" y="16"/>
                </a:cxn>
                <a:cxn ang="0">
                  <a:pos x="18" y="14"/>
                </a:cxn>
                <a:cxn ang="0">
                  <a:pos x="18" y="14"/>
                </a:cxn>
                <a:cxn ang="0">
                  <a:pos x="17" y="17"/>
                </a:cxn>
                <a:cxn ang="0">
                  <a:pos x="15" y="20"/>
                </a:cxn>
                <a:cxn ang="0">
                  <a:pos x="18" y="25"/>
                </a:cxn>
                <a:cxn ang="0">
                  <a:pos x="17" y="30"/>
                </a:cxn>
                <a:cxn ang="0">
                  <a:pos x="18" y="31"/>
                </a:cxn>
                <a:cxn ang="0">
                  <a:pos x="19" y="30"/>
                </a:cxn>
                <a:cxn ang="0">
                  <a:pos x="21" y="32"/>
                </a:cxn>
                <a:cxn ang="0">
                  <a:pos x="22" y="32"/>
                </a:cxn>
                <a:cxn ang="0">
                  <a:pos x="24" y="33"/>
                </a:cxn>
                <a:cxn ang="0">
                  <a:pos x="17" y="38"/>
                </a:cxn>
                <a:cxn ang="0">
                  <a:pos x="13" y="38"/>
                </a:cxn>
                <a:cxn ang="0">
                  <a:pos x="13" y="42"/>
                </a:cxn>
                <a:cxn ang="0">
                  <a:pos x="11" y="41"/>
                </a:cxn>
                <a:cxn ang="0">
                  <a:pos x="11" y="40"/>
                </a:cxn>
                <a:cxn ang="0">
                  <a:pos x="9" y="38"/>
                </a:cxn>
                <a:cxn ang="0">
                  <a:pos x="7" y="34"/>
                </a:cxn>
                <a:cxn ang="0">
                  <a:pos x="6" y="33"/>
                </a:cxn>
                <a:cxn ang="0">
                  <a:pos x="5" y="33"/>
                </a:cxn>
                <a:cxn ang="0">
                  <a:pos x="4" y="32"/>
                </a:cxn>
                <a:cxn ang="0">
                  <a:pos x="3" y="32"/>
                </a:cxn>
                <a:cxn ang="0">
                  <a:pos x="2" y="40"/>
                </a:cxn>
                <a:cxn ang="0">
                  <a:pos x="4" y="42"/>
                </a:cxn>
                <a:cxn ang="0">
                  <a:pos x="4" y="43"/>
                </a:cxn>
                <a:cxn ang="0">
                  <a:pos x="5" y="57"/>
                </a:cxn>
                <a:cxn ang="0">
                  <a:pos x="12" y="60"/>
                </a:cxn>
                <a:cxn ang="0">
                  <a:pos x="14" y="60"/>
                </a:cxn>
                <a:cxn ang="0">
                  <a:pos x="21" y="61"/>
                </a:cxn>
              </a:cxnLst>
              <a:rect l="0" t="0" r="r" b="b"/>
              <a:pathLst>
                <a:path w="45" h="66">
                  <a:moveTo>
                    <a:pt x="21" y="61"/>
                  </a:moveTo>
                  <a:cubicBezTo>
                    <a:pt x="22" y="61"/>
                    <a:pt x="27" y="61"/>
                    <a:pt x="28" y="61"/>
                  </a:cubicBezTo>
                  <a:cubicBezTo>
                    <a:pt x="26" y="61"/>
                    <a:pt x="25" y="64"/>
                    <a:pt x="26" y="64"/>
                  </a:cubicBezTo>
                  <a:cubicBezTo>
                    <a:pt x="28" y="65"/>
                    <a:pt x="30" y="64"/>
                    <a:pt x="32" y="65"/>
                  </a:cubicBezTo>
                  <a:cubicBezTo>
                    <a:pt x="33" y="65"/>
                    <a:pt x="33" y="66"/>
                    <a:pt x="35" y="66"/>
                  </a:cubicBezTo>
                  <a:cubicBezTo>
                    <a:pt x="37" y="65"/>
                    <a:pt x="40" y="62"/>
                    <a:pt x="43" y="57"/>
                  </a:cubicBezTo>
                  <a:cubicBezTo>
                    <a:pt x="43" y="54"/>
                    <a:pt x="44" y="44"/>
                    <a:pt x="43" y="40"/>
                  </a:cubicBezTo>
                  <a:cubicBezTo>
                    <a:pt x="43" y="39"/>
                    <a:pt x="39" y="39"/>
                    <a:pt x="37" y="39"/>
                  </a:cubicBezTo>
                  <a:cubicBezTo>
                    <a:pt x="35" y="36"/>
                    <a:pt x="34" y="34"/>
                    <a:pt x="32" y="33"/>
                  </a:cubicBezTo>
                  <a:cubicBezTo>
                    <a:pt x="32" y="32"/>
                    <a:pt x="32" y="32"/>
                    <a:pt x="32" y="32"/>
                  </a:cubicBezTo>
                  <a:cubicBezTo>
                    <a:pt x="33" y="31"/>
                    <a:pt x="33" y="32"/>
                    <a:pt x="33" y="33"/>
                  </a:cubicBezTo>
                  <a:cubicBezTo>
                    <a:pt x="35" y="31"/>
                    <a:pt x="35" y="31"/>
                    <a:pt x="35" y="31"/>
                  </a:cubicBezTo>
                  <a:cubicBezTo>
                    <a:pt x="36" y="32"/>
                    <a:pt x="35" y="32"/>
                    <a:pt x="36" y="33"/>
                  </a:cubicBezTo>
                  <a:cubicBezTo>
                    <a:pt x="36" y="32"/>
                    <a:pt x="37" y="31"/>
                    <a:pt x="37" y="31"/>
                  </a:cubicBezTo>
                  <a:cubicBezTo>
                    <a:pt x="38" y="31"/>
                    <a:pt x="38" y="32"/>
                    <a:pt x="38" y="32"/>
                  </a:cubicBezTo>
                  <a:cubicBezTo>
                    <a:pt x="39" y="32"/>
                    <a:pt x="39" y="31"/>
                    <a:pt x="40" y="31"/>
                  </a:cubicBezTo>
                  <a:cubicBezTo>
                    <a:pt x="40" y="31"/>
                    <a:pt x="39" y="32"/>
                    <a:pt x="40" y="33"/>
                  </a:cubicBezTo>
                  <a:cubicBezTo>
                    <a:pt x="42" y="32"/>
                    <a:pt x="43" y="30"/>
                    <a:pt x="43" y="28"/>
                  </a:cubicBezTo>
                  <a:cubicBezTo>
                    <a:pt x="43" y="19"/>
                    <a:pt x="45" y="9"/>
                    <a:pt x="38" y="3"/>
                  </a:cubicBezTo>
                  <a:cubicBezTo>
                    <a:pt x="34" y="0"/>
                    <a:pt x="27" y="0"/>
                    <a:pt x="23" y="3"/>
                  </a:cubicBezTo>
                  <a:cubicBezTo>
                    <a:pt x="21" y="1"/>
                    <a:pt x="18" y="1"/>
                    <a:pt x="16" y="2"/>
                  </a:cubicBezTo>
                  <a:cubicBezTo>
                    <a:pt x="15" y="3"/>
                    <a:pt x="17" y="3"/>
                    <a:pt x="18" y="4"/>
                  </a:cubicBezTo>
                  <a:cubicBezTo>
                    <a:pt x="16" y="4"/>
                    <a:pt x="15" y="5"/>
                    <a:pt x="13" y="6"/>
                  </a:cubicBezTo>
                  <a:cubicBezTo>
                    <a:pt x="13" y="7"/>
                    <a:pt x="12" y="7"/>
                    <a:pt x="12" y="8"/>
                  </a:cubicBezTo>
                  <a:cubicBezTo>
                    <a:pt x="13" y="8"/>
                    <a:pt x="14" y="7"/>
                    <a:pt x="15" y="8"/>
                  </a:cubicBezTo>
                  <a:cubicBezTo>
                    <a:pt x="13" y="10"/>
                    <a:pt x="13" y="13"/>
                    <a:pt x="13" y="15"/>
                  </a:cubicBezTo>
                  <a:cubicBezTo>
                    <a:pt x="14" y="15"/>
                    <a:pt x="14" y="14"/>
                    <a:pt x="15" y="14"/>
                  </a:cubicBezTo>
                  <a:cubicBezTo>
                    <a:pt x="15" y="14"/>
                    <a:pt x="15" y="14"/>
                    <a:pt x="15" y="14"/>
                  </a:cubicBezTo>
                  <a:cubicBezTo>
                    <a:pt x="15" y="15"/>
                    <a:pt x="15" y="16"/>
                    <a:pt x="17" y="16"/>
                  </a:cubicBezTo>
                  <a:cubicBezTo>
                    <a:pt x="17" y="15"/>
                    <a:pt x="17" y="14"/>
                    <a:pt x="18" y="14"/>
                  </a:cubicBezTo>
                  <a:cubicBezTo>
                    <a:pt x="18" y="14"/>
                    <a:pt x="18" y="14"/>
                    <a:pt x="18" y="14"/>
                  </a:cubicBezTo>
                  <a:cubicBezTo>
                    <a:pt x="17" y="15"/>
                    <a:pt x="19" y="17"/>
                    <a:pt x="17" y="17"/>
                  </a:cubicBezTo>
                  <a:cubicBezTo>
                    <a:pt x="16" y="18"/>
                    <a:pt x="16" y="19"/>
                    <a:pt x="15" y="20"/>
                  </a:cubicBezTo>
                  <a:cubicBezTo>
                    <a:pt x="15" y="22"/>
                    <a:pt x="16" y="23"/>
                    <a:pt x="18" y="25"/>
                  </a:cubicBezTo>
                  <a:cubicBezTo>
                    <a:pt x="17" y="26"/>
                    <a:pt x="17" y="28"/>
                    <a:pt x="17" y="30"/>
                  </a:cubicBezTo>
                  <a:cubicBezTo>
                    <a:pt x="17" y="30"/>
                    <a:pt x="17" y="31"/>
                    <a:pt x="18" y="31"/>
                  </a:cubicBezTo>
                  <a:cubicBezTo>
                    <a:pt x="19" y="30"/>
                    <a:pt x="19" y="30"/>
                    <a:pt x="19" y="30"/>
                  </a:cubicBezTo>
                  <a:cubicBezTo>
                    <a:pt x="19" y="30"/>
                    <a:pt x="20" y="32"/>
                    <a:pt x="21" y="32"/>
                  </a:cubicBezTo>
                  <a:cubicBezTo>
                    <a:pt x="21" y="33"/>
                    <a:pt x="22" y="32"/>
                    <a:pt x="22" y="32"/>
                  </a:cubicBezTo>
                  <a:cubicBezTo>
                    <a:pt x="23" y="32"/>
                    <a:pt x="23" y="33"/>
                    <a:pt x="24" y="33"/>
                  </a:cubicBezTo>
                  <a:cubicBezTo>
                    <a:pt x="17" y="38"/>
                    <a:pt x="17" y="38"/>
                    <a:pt x="17" y="38"/>
                  </a:cubicBezTo>
                  <a:cubicBezTo>
                    <a:pt x="16" y="38"/>
                    <a:pt x="14" y="38"/>
                    <a:pt x="13" y="38"/>
                  </a:cubicBezTo>
                  <a:cubicBezTo>
                    <a:pt x="13" y="39"/>
                    <a:pt x="14" y="42"/>
                    <a:pt x="13" y="42"/>
                  </a:cubicBezTo>
                  <a:cubicBezTo>
                    <a:pt x="13" y="42"/>
                    <a:pt x="13" y="41"/>
                    <a:pt x="11" y="41"/>
                  </a:cubicBezTo>
                  <a:cubicBezTo>
                    <a:pt x="10" y="41"/>
                    <a:pt x="11" y="40"/>
                    <a:pt x="11" y="40"/>
                  </a:cubicBezTo>
                  <a:cubicBezTo>
                    <a:pt x="10" y="40"/>
                    <a:pt x="10" y="38"/>
                    <a:pt x="9" y="38"/>
                  </a:cubicBezTo>
                  <a:cubicBezTo>
                    <a:pt x="9" y="37"/>
                    <a:pt x="6" y="36"/>
                    <a:pt x="7" y="34"/>
                  </a:cubicBezTo>
                  <a:cubicBezTo>
                    <a:pt x="7" y="33"/>
                    <a:pt x="7" y="34"/>
                    <a:pt x="6" y="33"/>
                  </a:cubicBezTo>
                  <a:cubicBezTo>
                    <a:pt x="4" y="32"/>
                    <a:pt x="6" y="33"/>
                    <a:pt x="5" y="33"/>
                  </a:cubicBezTo>
                  <a:cubicBezTo>
                    <a:pt x="5" y="33"/>
                    <a:pt x="5" y="32"/>
                    <a:pt x="4" y="32"/>
                  </a:cubicBezTo>
                  <a:cubicBezTo>
                    <a:pt x="4" y="32"/>
                    <a:pt x="4" y="32"/>
                    <a:pt x="3" y="32"/>
                  </a:cubicBezTo>
                  <a:cubicBezTo>
                    <a:pt x="0" y="34"/>
                    <a:pt x="2" y="40"/>
                    <a:pt x="2" y="40"/>
                  </a:cubicBezTo>
                  <a:cubicBezTo>
                    <a:pt x="4" y="42"/>
                    <a:pt x="4" y="42"/>
                    <a:pt x="4" y="42"/>
                  </a:cubicBezTo>
                  <a:cubicBezTo>
                    <a:pt x="4" y="42"/>
                    <a:pt x="4" y="42"/>
                    <a:pt x="4" y="43"/>
                  </a:cubicBezTo>
                  <a:cubicBezTo>
                    <a:pt x="4" y="46"/>
                    <a:pt x="5" y="56"/>
                    <a:pt x="5" y="57"/>
                  </a:cubicBezTo>
                  <a:cubicBezTo>
                    <a:pt x="6" y="57"/>
                    <a:pt x="10" y="60"/>
                    <a:pt x="12" y="60"/>
                  </a:cubicBezTo>
                  <a:cubicBezTo>
                    <a:pt x="13" y="60"/>
                    <a:pt x="14" y="60"/>
                    <a:pt x="14" y="60"/>
                  </a:cubicBezTo>
                  <a:cubicBezTo>
                    <a:pt x="13" y="61"/>
                    <a:pt x="17" y="61"/>
                    <a:pt x="21" y="61"/>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5" name="Freeform 409"/>
            <p:cNvSpPr>
              <a:spLocks/>
            </p:cNvSpPr>
            <p:nvPr/>
          </p:nvSpPr>
          <p:spPr bwMode="auto">
            <a:xfrm>
              <a:off x="4946458" y="3273692"/>
              <a:ext cx="102448" cy="60167"/>
            </a:xfrm>
            <a:custGeom>
              <a:avLst/>
              <a:gdLst/>
              <a:ahLst/>
              <a:cxnLst>
                <a:cxn ang="0">
                  <a:pos x="30" y="16"/>
                </a:cxn>
                <a:cxn ang="0">
                  <a:pos x="28" y="14"/>
                </a:cxn>
                <a:cxn ang="0">
                  <a:pos x="25" y="14"/>
                </a:cxn>
                <a:cxn ang="0">
                  <a:pos x="24" y="15"/>
                </a:cxn>
                <a:cxn ang="0">
                  <a:pos x="23" y="12"/>
                </a:cxn>
                <a:cxn ang="0">
                  <a:pos x="20" y="8"/>
                </a:cxn>
                <a:cxn ang="0">
                  <a:pos x="20" y="8"/>
                </a:cxn>
                <a:cxn ang="0">
                  <a:pos x="20" y="10"/>
                </a:cxn>
                <a:cxn ang="0">
                  <a:pos x="17" y="7"/>
                </a:cxn>
                <a:cxn ang="0">
                  <a:pos x="17" y="10"/>
                </a:cxn>
                <a:cxn ang="0">
                  <a:pos x="15" y="7"/>
                </a:cxn>
                <a:cxn ang="0">
                  <a:pos x="15" y="8"/>
                </a:cxn>
                <a:cxn ang="0">
                  <a:pos x="14" y="10"/>
                </a:cxn>
                <a:cxn ang="0">
                  <a:pos x="12" y="5"/>
                </a:cxn>
                <a:cxn ang="0">
                  <a:pos x="8" y="10"/>
                </a:cxn>
                <a:cxn ang="0">
                  <a:pos x="8" y="7"/>
                </a:cxn>
                <a:cxn ang="0">
                  <a:pos x="5" y="12"/>
                </a:cxn>
                <a:cxn ang="0">
                  <a:pos x="5" y="9"/>
                </a:cxn>
                <a:cxn ang="0">
                  <a:pos x="6" y="8"/>
                </a:cxn>
                <a:cxn ang="0">
                  <a:pos x="5" y="8"/>
                </a:cxn>
                <a:cxn ang="0">
                  <a:pos x="4" y="12"/>
                </a:cxn>
                <a:cxn ang="0">
                  <a:pos x="3" y="13"/>
                </a:cxn>
                <a:cxn ang="0">
                  <a:pos x="3" y="10"/>
                </a:cxn>
                <a:cxn ang="0">
                  <a:pos x="1" y="12"/>
                </a:cxn>
                <a:cxn ang="0">
                  <a:pos x="2" y="6"/>
                </a:cxn>
                <a:cxn ang="0">
                  <a:pos x="4" y="4"/>
                </a:cxn>
                <a:cxn ang="0">
                  <a:pos x="0" y="5"/>
                </a:cxn>
                <a:cxn ang="0">
                  <a:pos x="2" y="4"/>
                </a:cxn>
                <a:cxn ang="0">
                  <a:pos x="6" y="3"/>
                </a:cxn>
                <a:cxn ang="0">
                  <a:pos x="6" y="2"/>
                </a:cxn>
                <a:cxn ang="0">
                  <a:pos x="3" y="0"/>
                </a:cxn>
                <a:cxn ang="0">
                  <a:pos x="10" y="2"/>
                </a:cxn>
                <a:cxn ang="0">
                  <a:pos x="18" y="0"/>
                </a:cxn>
                <a:cxn ang="0">
                  <a:pos x="29" y="8"/>
                </a:cxn>
                <a:cxn ang="0">
                  <a:pos x="30" y="16"/>
                </a:cxn>
              </a:cxnLst>
              <a:rect l="0" t="0" r="r" b="b"/>
              <a:pathLst>
                <a:path w="30" h="16">
                  <a:moveTo>
                    <a:pt x="30" y="16"/>
                  </a:moveTo>
                  <a:cubicBezTo>
                    <a:pt x="30" y="15"/>
                    <a:pt x="29" y="14"/>
                    <a:pt x="28" y="14"/>
                  </a:cubicBezTo>
                  <a:cubicBezTo>
                    <a:pt x="27" y="13"/>
                    <a:pt x="26" y="14"/>
                    <a:pt x="25" y="14"/>
                  </a:cubicBezTo>
                  <a:cubicBezTo>
                    <a:pt x="24" y="14"/>
                    <a:pt x="24" y="15"/>
                    <a:pt x="24" y="15"/>
                  </a:cubicBezTo>
                  <a:cubicBezTo>
                    <a:pt x="24" y="14"/>
                    <a:pt x="24" y="13"/>
                    <a:pt x="23" y="12"/>
                  </a:cubicBezTo>
                  <a:cubicBezTo>
                    <a:pt x="22" y="11"/>
                    <a:pt x="21" y="9"/>
                    <a:pt x="20" y="8"/>
                  </a:cubicBezTo>
                  <a:cubicBezTo>
                    <a:pt x="20" y="8"/>
                    <a:pt x="20" y="8"/>
                    <a:pt x="20" y="8"/>
                  </a:cubicBezTo>
                  <a:cubicBezTo>
                    <a:pt x="19" y="9"/>
                    <a:pt x="20" y="10"/>
                    <a:pt x="20" y="10"/>
                  </a:cubicBezTo>
                  <a:cubicBezTo>
                    <a:pt x="19" y="9"/>
                    <a:pt x="19" y="8"/>
                    <a:pt x="17" y="7"/>
                  </a:cubicBezTo>
                  <a:cubicBezTo>
                    <a:pt x="17" y="8"/>
                    <a:pt x="17" y="9"/>
                    <a:pt x="17" y="10"/>
                  </a:cubicBezTo>
                  <a:cubicBezTo>
                    <a:pt x="16" y="9"/>
                    <a:pt x="16" y="7"/>
                    <a:pt x="15" y="7"/>
                  </a:cubicBezTo>
                  <a:cubicBezTo>
                    <a:pt x="14" y="7"/>
                    <a:pt x="15" y="8"/>
                    <a:pt x="15" y="8"/>
                  </a:cubicBezTo>
                  <a:cubicBezTo>
                    <a:pt x="14" y="9"/>
                    <a:pt x="15" y="10"/>
                    <a:pt x="14" y="10"/>
                  </a:cubicBezTo>
                  <a:cubicBezTo>
                    <a:pt x="14" y="8"/>
                    <a:pt x="13" y="7"/>
                    <a:pt x="12" y="5"/>
                  </a:cubicBezTo>
                  <a:cubicBezTo>
                    <a:pt x="10" y="6"/>
                    <a:pt x="9" y="8"/>
                    <a:pt x="8" y="10"/>
                  </a:cubicBezTo>
                  <a:cubicBezTo>
                    <a:pt x="7" y="9"/>
                    <a:pt x="9" y="7"/>
                    <a:pt x="8" y="7"/>
                  </a:cubicBezTo>
                  <a:cubicBezTo>
                    <a:pt x="6" y="9"/>
                    <a:pt x="6" y="10"/>
                    <a:pt x="5" y="12"/>
                  </a:cubicBezTo>
                  <a:cubicBezTo>
                    <a:pt x="5" y="11"/>
                    <a:pt x="5" y="10"/>
                    <a:pt x="5" y="9"/>
                  </a:cubicBezTo>
                  <a:cubicBezTo>
                    <a:pt x="5" y="9"/>
                    <a:pt x="6" y="9"/>
                    <a:pt x="6" y="8"/>
                  </a:cubicBezTo>
                  <a:cubicBezTo>
                    <a:pt x="5" y="8"/>
                    <a:pt x="5" y="8"/>
                    <a:pt x="5" y="8"/>
                  </a:cubicBezTo>
                  <a:cubicBezTo>
                    <a:pt x="4" y="9"/>
                    <a:pt x="5" y="11"/>
                    <a:pt x="4" y="12"/>
                  </a:cubicBezTo>
                  <a:cubicBezTo>
                    <a:pt x="3" y="13"/>
                    <a:pt x="3" y="13"/>
                    <a:pt x="3" y="13"/>
                  </a:cubicBezTo>
                  <a:cubicBezTo>
                    <a:pt x="2" y="13"/>
                    <a:pt x="3" y="11"/>
                    <a:pt x="3" y="10"/>
                  </a:cubicBezTo>
                  <a:cubicBezTo>
                    <a:pt x="2" y="11"/>
                    <a:pt x="1" y="12"/>
                    <a:pt x="1" y="12"/>
                  </a:cubicBezTo>
                  <a:cubicBezTo>
                    <a:pt x="0" y="10"/>
                    <a:pt x="1" y="8"/>
                    <a:pt x="2" y="6"/>
                  </a:cubicBezTo>
                  <a:cubicBezTo>
                    <a:pt x="3" y="5"/>
                    <a:pt x="5" y="6"/>
                    <a:pt x="4" y="4"/>
                  </a:cubicBezTo>
                  <a:cubicBezTo>
                    <a:pt x="3" y="5"/>
                    <a:pt x="1" y="5"/>
                    <a:pt x="0" y="5"/>
                  </a:cubicBezTo>
                  <a:cubicBezTo>
                    <a:pt x="0" y="5"/>
                    <a:pt x="1" y="4"/>
                    <a:pt x="2" y="4"/>
                  </a:cubicBezTo>
                  <a:cubicBezTo>
                    <a:pt x="3" y="3"/>
                    <a:pt x="4" y="3"/>
                    <a:pt x="6" y="3"/>
                  </a:cubicBezTo>
                  <a:cubicBezTo>
                    <a:pt x="6" y="3"/>
                    <a:pt x="6" y="3"/>
                    <a:pt x="6" y="2"/>
                  </a:cubicBezTo>
                  <a:cubicBezTo>
                    <a:pt x="5" y="2"/>
                    <a:pt x="4" y="1"/>
                    <a:pt x="3" y="0"/>
                  </a:cubicBezTo>
                  <a:cubicBezTo>
                    <a:pt x="6" y="0"/>
                    <a:pt x="8" y="0"/>
                    <a:pt x="10" y="2"/>
                  </a:cubicBezTo>
                  <a:cubicBezTo>
                    <a:pt x="12" y="0"/>
                    <a:pt x="15" y="0"/>
                    <a:pt x="18" y="0"/>
                  </a:cubicBezTo>
                  <a:cubicBezTo>
                    <a:pt x="23" y="0"/>
                    <a:pt x="27" y="4"/>
                    <a:pt x="29" y="8"/>
                  </a:cubicBezTo>
                  <a:cubicBezTo>
                    <a:pt x="30" y="11"/>
                    <a:pt x="30" y="13"/>
                    <a:pt x="30" y="16"/>
                  </a:cubicBezTo>
                  <a:close/>
                </a:path>
              </a:pathLst>
            </a:custGeom>
            <a:solidFill>
              <a:srgbClr val="9F7244"/>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6" name="Freeform 410"/>
            <p:cNvSpPr>
              <a:spLocks/>
            </p:cNvSpPr>
            <p:nvPr/>
          </p:nvSpPr>
          <p:spPr bwMode="auto">
            <a:xfrm>
              <a:off x="5014757" y="3350268"/>
              <a:ext cx="39028" cy="38288"/>
            </a:xfrm>
            <a:custGeom>
              <a:avLst/>
              <a:gdLst/>
              <a:ahLst/>
              <a:cxnLst>
                <a:cxn ang="0">
                  <a:pos x="7" y="10"/>
                </a:cxn>
                <a:cxn ang="0">
                  <a:pos x="6" y="8"/>
                </a:cxn>
                <a:cxn ang="0">
                  <a:pos x="5" y="9"/>
                </a:cxn>
                <a:cxn ang="0">
                  <a:pos x="5" y="8"/>
                </a:cxn>
                <a:cxn ang="0">
                  <a:pos x="3" y="9"/>
                </a:cxn>
                <a:cxn ang="0">
                  <a:pos x="3" y="8"/>
                </a:cxn>
                <a:cxn ang="0">
                  <a:pos x="0" y="10"/>
                </a:cxn>
                <a:cxn ang="0">
                  <a:pos x="0" y="8"/>
                </a:cxn>
                <a:cxn ang="0">
                  <a:pos x="4" y="3"/>
                </a:cxn>
                <a:cxn ang="0">
                  <a:pos x="10" y="0"/>
                </a:cxn>
                <a:cxn ang="0">
                  <a:pos x="7" y="10"/>
                </a:cxn>
              </a:cxnLst>
              <a:rect l="0" t="0" r="r" b="b"/>
              <a:pathLst>
                <a:path w="11" h="10">
                  <a:moveTo>
                    <a:pt x="7" y="10"/>
                  </a:moveTo>
                  <a:cubicBezTo>
                    <a:pt x="7" y="9"/>
                    <a:pt x="8" y="8"/>
                    <a:pt x="6" y="8"/>
                  </a:cubicBezTo>
                  <a:cubicBezTo>
                    <a:pt x="6" y="8"/>
                    <a:pt x="6" y="9"/>
                    <a:pt x="5" y="9"/>
                  </a:cubicBezTo>
                  <a:cubicBezTo>
                    <a:pt x="5" y="9"/>
                    <a:pt x="5" y="8"/>
                    <a:pt x="5" y="8"/>
                  </a:cubicBezTo>
                  <a:cubicBezTo>
                    <a:pt x="4" y="8"/>
                    <a:pt x="4" y="9"/>
                    <a:pt x="3" y="9"/>
                  </a:cubicBezTo>
                  <a:cubicBezTo>
                    <a:pt x="3" y="9"/>
                    <a:pt x="3" y="8"/>
                    <a:pt x="3" y="8"/>
                  </a:cubicBezTo>
                  <a:cubicBezTo>
                    <a:pt x="0" y="10"/>
                    <a:pt x="0" y="10"/>
                    <a:pt x="0" y="10"/>
                  </a:cubicBezTo>
                  <a:cubicBezTo>
                    <a:pt x="0" y="9"/>
                    <a:pt x="0" y="9"/>
                    <a:pt x="0" y="8"/>
                  </a:cubicBezTo>
                  <a:cubicBezTo>
                    <a:pt x="2" y="7"/>
                    <a:pt x="4" y="5"/>
                    <a:pt x="4" y="3"/>
                  </a:cubicBezTo>
                  <a:cubicBezTo>
                    <a:pt x="7" y="3"/>
                    <a:pt x="8" y="2"/>
                    <a:pt x="10" y="0"/>
                  </a:cubicBezTo>
                  <a:cubicBezTo>
                    <a:pt x="10" y="3"/>
                    <a:pt x="11" y="8"/>
                    <a:pt x="7" y="10"/>
                  </a:cubicBezTo>
                  <a:close/>
                </a:path>
              </a:pathLst>
            </a:custGeom>
            <a:solidFill>
              <a:srgbClr val="9F7244"/>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7" name="Freeform 411"/>
            <p:cNvSpPr>
              <a:spLocks/>
            </p:cNvSpPr>
            <p:nvPr/>
          </p:nvSpPr>
          <p:spPr bwMode="auto">
            <a:xfrm>
              <a:off x="4958654" y="3295571"/>
              <a:ext cx="90252" cy="84782"/>
            </a:xfrm>
            <a:custGeom>
              <a:avLst/>
              <a:gdLst/>
              <a:ahLst/>
              <a:cxnLst>
                <a:cxn ang="0">
                  <a:pos x="25" y="15"/>
                </a:cxn>
                <a:cxn ang="0">
                  <a:pos x="21" y="16"/>
                </a:cxn>
                <a:cxn ang="0">
                  <a:pos x="21" y="17"/>
                </a:cxn>
                <a:cxn ang="0">
                  <a:pos x="14" y="22"/>
                </a:cxn>
                <a:cxn ang="0">
                  <a:pos x="14" y="19"/>
                </a:cxn>
                <a:cxn ang="0">
                  <a:pos x="9" y="19"/>
                </a:cxn>
                <a:cxn ang="0">
                  <a:pos x="9" y="22"/>
                </a:cxn>
                <a:cxn ang="0">
                  <a:pos x="2" y="18"/>
                </a:cxn>
                <a:cxn ang="0">
                  <a:pos x="3" y="13"/>
                </a:cxn>
                <a:cxn ang="0">
                  <a:pos x="2" y="13"/>
                </a:cxn>
                <a:cxn ang="0">
                  <a:pos x="2" y="16"/>
                </a:cxn>
                <a:cxn ang="0">
                  <a:pos x="0" y="14"/>
                </a:cxn>
                <a:cxn ang="0">
                  <a:pos x="0" y="11"/>
                </a:cxn>
                <a:cxn ang="0">
                  <a:pos x="2" y="10"/>
                </a:cxn>
                <a:cxn ang="0">
                  <a:pos x="3" y="11"/>
                </a:cxn>
                <a:cxn ang="0">
                  <a:pos x="3" y="11"/>
                </a:cxn>
                <a:cxn ang="0">
                  <a:pos x="2" y="7"/>
                </a:cxn>
                <a:cxn ang="0">
                  <a:pos x="4" y="3"/>
                </a:cxn>
                <a:cxn ang="0">
                  <a:pos x="5" y="5"/>
                </a:cxn>
                <a:cxn ang="0">
                  <a:pos x="8" y="0"/>
                </a:cxn>
                <a:cxn ang="0">
                  <a:pos x="9" y="0"/>
                </a:cxn>
                <a:cxn ang="0">
                  <a:pos x="11" y="5"/>
                </a:cxn>
                <a:cxn ang="0">
                  <a:pos x="11" y="5"/>
                </a:cxn>
                <a:cxn ang="0">
                  <a:pos x="12" y="2"/>
                </a:cxn>
                <a:cxn ang="0">
                  <a:pos x="14" y="5"/>
                </a:cxn>
                <a:cxn ang="0">
                  <a:pos x="15" y="3"/>
                </a:cxn>
                <a:cxn ang="0">
                  <a:pos x="16" y="5"/>
                </a:cxn>
                <a:cxn ang="0">
                  <a:pos x="17" y="6"/>
                </a:cxn>
                <a:cxn ang="0">
                  <a:pos x="17" y="4"/>
                </a:cxn>
                <a:cxn ang="0">
                  <a:pos x="20" y="10"/>
                </a:cxn>
                <a:cxn ang="0">
                  <a:pos x="21" y="11"/>
                </a:cxn>
                <a:cxn ang="0">
                  <a:pos x="23" y="8"/>
                </a:cxn>
                <a:cxn ang="0">
                  <a:pos x="25" y="9"/>
                </a:cxn>
                <a:cxn ang="0">
                  <a:pos x="25" y="15"/>
                </a:cxn>
              </a:cxnLst>
              <a:rect l="0" t="0" r="r" b="b"/>
              <a:pathLst>
                <a:path w="27" h="22">
                  <a:moveTo>
                    <a:pt x="25" y="15"/>
                  </a:moveTo>
                  <a:cubicBezTo>
                    <a:pt x="24" y="16"/>
                    <a:pt x="22" y="16"/>
                    <a:pt x="21" y="16"/>
                  </a:cubicBezTo>
                  <a:cubicBezTo>
                    <a:pt x="20" y="16"/>
                    <a:pt x="21" y="16"/>
                    <a:pt x="21" y="17"/>
                  </a:cubicBezTo>
                  <a:cubicBezTo>
                    <a:pt x="20" y="20"/>
                    <a:pt x="17" y="21"/>
                    <a:pt x="14" y="22"/>
                  </a:cubicBezTo>
                  <a:cubicBezTo>
                    <a:pt x="14" y="21"/>
                    <a:pt x="15" y="20"/>
                    <a:pt x="14" y="19"/>
                  </a:cubicBezTo>
                  <a:cubicBezTo>
                    <a:pt x="12" y="19"/>
                    <a:pt x="10" y="19"/>
                    <a:pt x="9" y="19"/>
                  </a:cubicBezTo>
                  <a:cubicBezTo>
                    <a:pt x="8" y="20"/>
                    <a:pt x="9" y="21"/>
                    <a:pt x="9" y="22"/>
                  </a:cubicBezTo>
                  <a:cubicBezTo>
                    <a:pt x="7" y="21"/>
                    <a:pt x="4" y="20"/>
                    <a:pt x="2" y="18"/>
                  </a:cubicBezTo>
                  <a:cubicBezTo>
                    <a:pt x="2" y="16"/>
                    <a:pt x="3" y="15"/>
                    <a:pt x="3" y="13"/>
                  </a:cubicBezTo>
                  <a:cubicBezTo>
                    <a:pt x="2" y="13"/>
                    <a:pt x="3" y="13"/>
                    <a:pt x="2" y="13"/>
                  </a:cubicBezTo>
                  <a:cubicBezTo>
                    <a:pt x="2" y="16"/>
                    <a:pt x="2" y="16"/>
                    <a:pt x="2" y="16"/>
                  </a:cubicBezTo>
                  <a:cubicBezTo>
                    <a:pt x="1" y="16"/>
                    <a:pt x="1" y="15"/>
                    <a:pt x="0" y="14"/>
                  </a:cubicBezTo>
                  <a:cubicBezTo>
                    <a:pt x="0" y="13"/>
                    <a:pt x="0" y="12"/>
                    <a:pt x="0" y="11"/>
                  </a:cubicBezTo>
                  <a:cubicBezTo>
                    <a:pt x="0" y="10"/>
                    <a:pt x="1" y="10"/>
                    <a:pt x="2" y="10"/>
                  </a:cubicBezTo>
                  <a:cubicBezTo>
                    <a:pt x="2" y="10"/>
                    <a:pt x="2" y="11"/>
                    <a:pt x="3" y="11"/>
                  </a:cubicBezTo>
                  <a:cubicBezTo>
                    <a:pt x="3" y="11"/>
                    <a:pt x="3" y="11"/>
                    <a:pt x="3" y="11"/>
                  </a:cubicBezTo>
                  <a:cubicBezTo>
                    <a:pt x="2" y="7"/>
                    <a:pt x="2" y="7"/>
                    <a:pt x="2" y="7"/>
                  </a:cubicBezTo>
                  <a:cubicBezTo>
                    <a:pt x="4" y="6"/>
                    <a:pt x="3" y="4"/>
                    <a:pt x="4" y="3"/>
                  </a:cubicBezTo>
                  <a:cubicBezTo>
                    <a:pt x="4" y="4"/>
                    <a:pt x="4" y="5"/>
                    <a:pt x="5" y="5"/>
                  </a:cubicBezTo>
                  <a:cubicBezTo>
                    <a:pt x="6" y="3"/>
                    <a:pt x="7" y="1"/>
                    <a:pt x="8" y="0"/>
                  </a:cubicBezTo>
                  <a:cubicBezTo>
                    <a:pt x="9" y="0"/>
                    <a:pt x="9" y="0"/>
                    <a:pt x="9" y="0"/>
                  </a:cubicBezTo>
                  <a:cubicBezTo>
                    <a:pt x="10" y="2"/>
                    <a:pt x="10" y="3"/>
                    <a:pt x="11" y="5"/>
                  </a:cubicBezTo>
                  <a:cubicBezTo>
                    <a:pt x="11" y="5"/>
                    <a:pt x="11" y="5"/>
                    <a:pt x="11" y="5"/>
                  </a:cubicBezTo>
                  <a:cubicBezTo>
                    <a:pt x="12" y="4"/>
                    <a:pt x="12" y="3"/>
                    <a:pt x="12" y="2"/>
                  </a:cubicBezTo>
                  <a:cubicBezTo>
                    <a:pt x="13" y="3"/>
                    <a:pt x="13" y="5"/>
                    <a:pt x="14" y="5"/>
                  </a:cubicBezTo>
                  <a:cubicBezTo>
                    <a:pt x="15" y="5"/>
                    <a:pt x="15" y="4"/>
                    <a:pt x="15" y="3"/>
                  </a:cubicBezTo>
                  <a:cubicBezTo>
                    <a:pt x="16" y="3"/>
                    <a:pt x="16" y="4"/>
                    <a:pt x="16" y="5"/>
                  </a:cubicBezTo>
                  <a:cubicBezTo>
                    <a:pt x="16" y="5"/>
                    <a:pt x="16" y="6"/>
                    <a:pt x="17" y="6"/>
                  </a:cubicBezTo>
                  <a:cubicBezTo>
                    <a:pt x="17" y="5"/>
                    <a:pt x="17" y="5"/>
                    <a:pt x="17" y="4"/>
                  </a:cubicBezTo>
                  <a:cubicBezTo>
                    <a:pt x="19" y="5"/>
                    <a:pt x="20" y="7"/>
                    <a:pt x="20" y="10"/>
                  </a:cubicBezTo>
                  <a:cubicBezTo>
                    <a:pt x="20" y="10"/>
                    <a:pt x="20" y="11"/>
                    <a:pt x="21" y="11"/>
                  </a:cubicBezTo>
                  <a:cubicBezTo>
                    <a:pt x="22" y="11"/>
                    <a:pt x="21" y="9"/>
                    <a:pt x="23" y="8"/>
                  </a:cubicBezTo>
                  <a:cubicBezTo>
                    <a:pt x="24" y="8"/>
                    <a:pt x="25" y="8"/>
                    <a:pt x="25" y="9"/>
                  </a:cubicBezTo>
                  <a:cubicBezTo>
                    <a:pt x="26" y="10"/>
                    <a:pt x="27" y="13"/>
                    <a:pt x="25" y="15"/>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8" name="Freeform 412"/>
            <p:cNvSpPr>
              <a:spLocks/>
            </p:cNvSpPr>
            <p:nvPr/>
          </p:nvSpPr>
          <p:spPr bwMode="auto">
            <a:xfrm>
              <a:off x="4919626" y="3388557"/>
              <a:ext cx="129280" cy="120334"/>
            </a:xfrm>
            <a:custGeom>
              <a:avLst/>
              <a:gdLst/>
              <a:ahLst/>
              <a:cxnLst>
                <a:cxn ang="0">
                  <a:pos x="32" y="32"/>
                </a:cxn>
                <a:cxn ang="0">
                  <a:pos x="30" y="32"/>
                </a:cxn>
                <a:cxn ang="0">
                  <a:pos x="30" y="29"/>
                </a:cxn>
                <a:cxn ang="0">
                  <a:pos x="27" y="26"/>
                </a:cxn>
                <a:cxn ang="0">
                  <a:pos x="32" y="24"/>
                </a:cxn>
                <a:cxn ang="0">
                  <a:pos x="32" y="24"/>
                </a:cxn>
                <a:cxn ang="0">
                  <a:pos x="33" y="24"/>
                </a:cxn>
                <a:cxn ang="0">
                  <a:pos x="32" y="23"/>
                </a:cxn>
                <a:cxn ang="0">
                  <a:pos x="30" y="23"/>
                </a:cxn>
                <a:cxn ang="0">
                  <a:pos x="30" y="20"/>
                </a:cxn>
                <a:cxn ang="0">
                  <a:pos x="30" y="20"/>
                </a:cxn>
                <a:cxn ang="0">
                  <a:pos x="28" y="25"/>
                </a:cxn>
                <a:cxn ang="0">
                  <a:pos x="25" y="21"/>
                </a:cxn>
                <a:cxn ang="0">
                  <a:pos x="26" y="24"/>
                </a:cxn>
                <a:cxn ang="0">
                  <a:pos x="26" y="26"/>
                </a:cxn>
                <a:cxn ang="0">
                  <a:pos x="25" y="25"/>
                </a:cxn>
                <a:cxn ang="0">
                  <a:pos x="20" y="25"/>
                </a:cxn>
                <a:cxn ang="0">
                  <a:pos x="21" y="25"/>
                </a:cxn>
                <a:cxn ang="0">
                  <a:pos x="25" y="26"/>
                </a:cxn>
                <a:cxn ang="0">
                  <a:pos x="23" y="28"/>
                </a:cxn>
                <a:cxn ang="0">
                  <a:pos x="10" y="27"/>
                </a:cxn>
                <a:cxn ang="0">
                  <a:pos x="12" y="25"/>
                </a:cxn>
                <a:cxn ang="0">
                  <a:pos x="11" y="25"/>
                </a:cxn>
                <a:cxn ang="0">
                  <a:pos x="6" y="27"/>
                </a:cxn>
                <a:cxn ang="0">
                  <a:pos x="1" y="24"/>
                </a:cxn>
                <a:cxn ang="0">
                  <a:pos x="0" y="17"/>
                </a:cxn>
                <a:cxn ang="0">
                  <a:pos x="0" y="11"/>
                </a:cxn>
                <a:cxn ang="0">
                  <a:pos x="7" y="10"/>
                </a:cxn>
                <a:cxn ang="0">
                  <a:pos x="7" y="10"/>
                </a:cxn>
                <a:cxn ang="0">
                  <a:pos x="9" y="21"/>
                </a:cxn>
                <a:cxn ang="0">
                  <a:pos x="9" y="23"/>
                </a:cxn>
                <a:cxn ang="0">
                  <a:pos x="9" y="18"/>
                </a:cxn>
                <a:cxn ang="0">
                  <a:pos x="8" y="12"/>
                </a:cxn>
                <a:cxn ang="0">
                  <a:pos x="11" y="8"/>
                </a:cxn>
                <a:cxn ang="0">
                  <a:pos x="20" y="0"/>
                </a:cxn>
                <a:cxn ang="0">
                  <a:pos x="25" y="0"/>
                </a:cxn>
                <a:cxn ang="0">
                  <a:pos x="31" y="6"/>
                </a:cxn>
                <a:cxn ang="0">
                  <a:pos x="37" y="22"/>
                </a:cxn>
                <a:cxn ang="0">
                  <a:pos x="32" y="32"/>
                </a:cxn>
              </a:cxnLst>
              <a:rect l="0" t="0" r="r" b="b"/>
              <a:pathLst>
                <a:path w="38" h="32">
                  <a:moveTo>
                    <a:pt x="32" y="32"/>
                  </a:moveTo>
                  <a:cubicBezTo>
                    <a:pt x="31" y="32"/>
                    <a:pt x="31" y="32"/>
                    <a:pt x="30" y="32"/>
                  </a:cubicBezTo>
                  <a:cubicBezTo>
                    <a:pt x="31" y="31"/>
                    <a:pt x="30" y="30"/>
                    <a:pt x="30" y="29"/>
                  </a:cubicBezTo>
                  <a:cubicBezTo>
                    <a:pt x="30" y="27"/>
                    <a:pt x="28" y="27"/>
                    <a:pt x="27" y="26"/>
                  </a:cubicBezTo>
                  <a:cubicBezTo>
                    <a:pt x="28" y="25"/>
                    <a:pt x="29" y="23"/>
                    <a:pt x="32" y="24"/>
                  </a:cubicBezTo>
                  <a:cubicBezTo>
                    <a:pt x="32" y="24"/>
                    <a:pt x="32" y="24"/>
                    <a:pt x="32" y="24"/>
                  </a:cubicBezTo>
                  <a:cubicBezTo>
                    <a:pt x="32" y="24"/>
                    <a:pt x="33" y="24"/>
                    <a:pt x="33" y="24"/>
                  </a:cubicBezTo>
                  <a:cubicBezTo>
                    <a:pt x="32" y="23"/>
                    <a:pt x="32" y="23"/>
                    <a:pt x="32" y="23"/>
                  </a:cubicBezTo>
                  <a:cubicBezTo>
                    <a:pt x="30" y="23"/>
                    <a:pt x="30" y="23"/>
                    <a:pt x="30" y="23"/>
                  </a:cubicBezTo>
                  <a:cubicBezTo>
                    <a:pt x="30" y="22"/>
                    <a:pt x="30" y="21"/>
                    <a:pt x="30" y="20"/>
                  </a:cubicBezTo>
                  <a:cubicBezTo>
                    <a:pt x="30" y="20"/>
                    <a:pt x="30" y="20"/>
                    <a:pt x="30" y="20"/>
                  </a:cubicBezTo>
                  <a:cubicBezTo>
                    <a:pt x="29" y="21"/>
                    <a:pt x="29" y="24"/>
                    <a:pt x="28" y="25"/>
                  </a:cubicBezTo>
                  <a:cubicBezTo>
                    <a:pt x="26" y="24"/>
                    <a:pt x="26" y="22"/>
                    <a:pt x="25" y="21"/>
                  </a:cubicBezTo>
                  <a:cubicBezTo>
                    <a:pt x="24" y="22"/>
                    <a:pt x="26" y="23"/>
                    <a:pt x="26" y="24"/>
                  </a:cubicBezTo>
                  <a:cubicBezTo>
                    <a:pt x="26" y="24"/>
                    <a:pt x="28" y="25"/>
                    <a:pt x="26" y="26"/>
                  </a:cubicBezTo>
                  <a:cubicBezTo>
                    <a:pt x="26" y="26"/>
                    <a:pt x="26" y="25"/>
                    <a:pt x="25" y="25"/>
                  </a:cubicBezTo>
                  <a:cubicBezTo>
                    <a:pt x="24" y="25"/>
                    <a:pt x="22" y="25"/>
                    <a:pt x="20" y="25"/>
                  </a:cubicBezTo>
                  <a:cubicBezTo>
                    <a:pt x="20" y="25"/>
                    <a:pt x="21" y="25"/>
                    <a:pt x="21" y="25"/>
                  </a:cubicBezTo>
                  <a:cubicBezTo>
                    <a:pt x="23" y="26"/>
                    <a:pt x="25" y="25"/>
                    <a:pt x="25" y="26"/>
                  </a:cubicBezTo>
                  <a:cubicBezTo>
                    <a:pt x="24" y="27"/>
                    <a:pt x="25" y="28"/>
                    <a:pt x="23" y="28"/>
                  </a:cubicBezTo>
                  <a:cubicBezTo>
                    <a:pt x="21" y="28"/>
                    <a:pt x="9" y="29"/>
                    <a:pt x="10" y="27"/>
                  </a:cubicBezTo>
                  <a:cubicBezTo>
                    <a:pt x="10" y="26"/>
                    <a:pt x="12" y="26"/>
                    <a:pt x="12" y="25"/>
                  </a:cubicBezTo>
                  <a:cubicBezTo>
                    <a:pt x="12" y="25"/>
                    <a:pt x="11" y="25"/>
                    <a:pt x="11" y="25"/>
                  </a:cubicBezTo>
                  <a:cubicBezTo>
                    <a:pt x="10" y="26"/>
                    <a:pt x="9" y="29"/>
                    <a:pt x="6" y="27"/>
                  </a:cubicBezTo>
                  <a:cubicBezTo>
                    <a:pt x="4" y="26"/>
                    <a:pt x="2" y="26"/>
                    <a:pt x="1" y="24"/>
                  </a:cubicBezTo>
                  <a:cubicBezTo>
                    <a:pt x="1" y="22"/>
                    <a:pt x="0" y="20"/>
                    <a:pt x="0" y="17"/>
                  </a:cubicBezTo>
                  <a:cubicBezTo>
                    <a:pt x="0" y="11"/>
                    <a:pt x="0" y="11"/>
                    <a:pt x="0" y="11"/>
                  </a:cubicBezTo>
                  <a:cubicBezTo>
                    <a:pt x="2" y="10"/>
                    <a:pt x="4" y="10"/>
                    <a:pt x="7" y="10"/>
                  </a:cubicBezTo>
                  <a:cubicBezTo>
                    <a:pt x="7" y="10"/>
                    <a:pt x="7" y="10"/>
                    <a:pt x="7" y="10"/>
                  </a:cubicBezTo>
                  <a:cubicBezTo>
                    <a:pt x="9" y="21"/>
                    <a:pt x="9" y="21"/>
                    <a:pt x="9" y="21"/>
                  </a:cubicBezTo>
                  <a:cubicBezTo>
                    <a:pt x="9" y="22"/>
                    <a:pt x="8" y="23"/>
                    <a:pt x="9" y="23"/>
                  </a:cubicBezTo>
                  <a:cubicBezTo>
                    <a:pt x="10" y="21"/>
                    <a:pt x="9" y="20"/>
                    <a:pt x="9" y="18"/>
                  </a:cubicBezTo>
                  <a:cubicBezTo>
                    <a:pt x="8" y="12"/>
                    <a:pt x="8" y="12"/>
                    <a:pt x="8" y="12"/>
                  </a:cubicBezTo>
                  <a:cubicBezTo>
                    <a:pt x="9" y="11"/>
                    <a:pt x="9" y="9"/>
                    <a:pt x="11" y="8"/>
                  </a:cubicBezTo>
                  <a:cubicBezTo>
                    <a:pt x="14" y="5"/>
                    <a:pt x="18" y="4"/>
                    <a:pt x="20" y="0"/>
                  </a:cubicBezTo>
                  <a:cubicBezTo>
                    <a:pt x="22" y="1"/>
                    <a:pt x="24" y="1"/>
                    <a:pt x="25" y="0"/>
                  </a:cubicBezTo>
                  <a:cubicBezTo>
                    <a:pt x="27" y="2"/>
                    <a:pt x="30" y="4"/>
                    <a:pt x="31" y="6"/>
                  </a:cubicBezTo>
                  <a:cubicBezTo>
                    <a:pt x="34" y="11"/>
                    <a:pt x="36" y="16"/>
                    <a:pt x="37" y="22"/>
                  </a:cubicBezTo>
                  <a:cubicBezTo>
                    <a:pt x="38" y="26"/>
                    <a:pt x="35" y="29"/>
                    <a:pt x="32" y="32"/>
                  </a:cubicBezTo>
                  <a:close/>
                </a:path>
              </a:pathLst>
            </a:custGeom>
            <a:solidFill>
              <a:srgbClr val="DE536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49" name="Freeform 413"/>
            <p:cNvSpPr>
              <a:spLocks/>
            </p:cNvSpPr>
            <p:nvPr/>
          </p:nvSpPr>
          <p:spPr bwMode="auto">
            <a:xfrm>
              <a:off x="5005000" y="3489747"/>
              <a:ext cx="9757" cy="5470"/>
            </a:xfrm>
            <a:custGeom>
              <a:avLst/>
              <a:gdLst/>
              <a:ahLst/>
              <a:cxnLst>
                <a:cxn ang="0">
                  <a:pos x="0" y="1"/>
                </a:cxn>
                <a:cxn ang="0">
                  <a:pos x="2" y="0"/>
                </a:cxn>
                <a:cxn ang="0">
                  <a:pos x="3" y="1"/>
                </a:cxn>
                <a:cxn ang="0">
                  <a:pos x="0" y="1"/>
                </a:cxn>
              </a:cxnLst>
              <a:rect l="0" t="0" r="r" b="b"/>
              <a:pathLst>
                <a:path w="3" h="1">
                  <a:moveTo>
                    <a:pt x="0" y="1"/>
                  </a:moveTo>
                  <a:cubicBezTo>
                    <a:pt x="0" y="0"/>
                    <a:pt x="1" y="0"/>
                    <a:pt x="2" y="0"/>
                  </a:cubicBezTo>
                  <a:cubicBezTo>
                    <a:pt x="3" y="1"/>
                    <a:pt x="3" y="1"/>
                    <a:pt x="3" y="1"/>
                  </a:cubicBezTo>
                  <a:cubicBezTo>
                    <a:pt x="2" y="1"/>
                    <a:pt x="1" y="1"/>
                    <a:pt x="0" y="1"/>
                  </a:cubicBezTo>
                  <a:close/>
                </a:path>
              </a:pathLst>
            </a:custGeom>
            <a:solidFill>
              <a:srgbClr val="C7000B"/>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0" name="Freeform 414"/>
            <p:cNvSpPr>
              <a:spLocks/>
            </p:cNvSpPr>
            <p:nvPr/>
          </p:nvSpPr>
          <p:spPr bwMode="auto">
            <a:xfrm>
              <a:off x="5002560" y="3380353"/>
              <a:ext cx="9757" cy="8205"/>
            </a:xfrm>
            <a:custGeom>
              <a:avLst/>
              <a:gdLst/>
              <a:ahLst/>
              <a:cxnLst>
                <a:cxn ang="0">
                  <a:pos x="2" y="2"/>
                </a:cxn>
                <a:cxn ang="0">
                  <a:pos x="0" y="1"/>
                </a:cxn>
                <a:cxn ang="0">
                  <a:pos x="0" y="1"/>
                </a:cxn>
                <a:cxn ang="0">
                  <a:pos x="3" y="0"/>
                </a:cxn>
                <a:cxn ang="0">
                  <a:pos x="2" y="2"/>
                </a:cxn>
              </a:cxnLst>
              <a:rect l="0" t="0" r="r" b="b"/>
              <a:pathLst>
                <a:path w="3" h="2">
                  <a:moveTo>
                    <a:pt x="2" y="2"/>
                  </a:moveTo>
                  <a:cubicBezTo>
                    <a:pt x="2" y="2"/>
                    <a:pt x="1" y="1"/>
                    <a:pt x="0" y="1"/>
                  </a:cubicBezTo>
                  <a:cubicBezTo>
                    <a:pt x="0" y="1"/>
                    <a:pt x="0" y="1"/>
                    <a:pt x="0" y="1"/>
                  </a:cubicBezTo>
                  <a:cubicBezTo>
                    <a:pt x="1" y="1"/>
                    <a:pt x="2" y="1"/>
                    <a:pt x="3" y="0"/>
                  </a:cubicBezTo>
                  <a:cubicBezTo>
                    <a:pt x="3" y="1"/>
                    <a:pt x="3" y="2"/>
                    <a:pt x="2" y="2"/>
                  </a:cubicBezTo>
                  <a:close/>
                </a:path>
              </a:pathLst>
            </a:custGeom>
            <a:solidFill>
              <a:srgbClr val="9F7244"/>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1" name="Freeform 415"/>
            <p:cNvSpPr>
              <a:spLocks/>
            </p:cNvSpPr>
            <p:nvPr/>
          </p:nvSpPr>
          <p:spPr bwMode="auto">
            <a:xfrm>
              <a:off x="4995243" y="3317450"/>
              <a:ext cx="14635" cy="8205"/>
            </a:xfrm>
            <a:custGeom>
              <a:avLst/>
              <a:gdLst/>
              <a:ahLst/>
              <a:cxnLst>
                <a:cxn ang="0">
                  <a:pos x="2" y="1"/>
                </a:cxn>
                <a:cxn ang="0">
                  <a:pos x="0" y="1"/>
                </a:cxn>
                <a:cxn ang="0">
                  <a:pos x="3" y="1"/>
                </a:cxn>
                <a:cxn ang="0">
                  <a:pos x="4" y="2"/>
                </a:cxn>
                <a:cxn ang="0">
                  <a:pos x="2" y="1"/>
                </a:cxn>
              </a:cxnLst>
              <a:rect l="0" t="0" r="r" b="b"/>
              <a:pathLst>
                <a:path w="4" h="2">
                  <a:moveTo>
                    <a:pt x="2" y="1"/>
                  </a:moveTo>
                  <a:cubicBezTo>
                    <a:pt x="2" y="1"/>
                    <a:pt x="1" y="1"/>
                    <a:pt x="0" y="1"/>
                  </a:cubicBezTo>
                  <a:cubicBezTo>
                    <a:pt x="1" y="0"/>
                    <a:pt x="2" y="1"/>
                    <a:pt x="3" y="1"/>
                  </a:cubicBezTo>
                  <a:cubicBezTo>
                    <a:pt x="4" y="2"/>
                    <a:pt x="4" y="2"/>
                    <a:pt x="4" y="2"/>
                  </a:cubicBezTo>
                  <a:cubicBezTo>
                    <a:pt x="3" y="2"/>
                    <a:pt x="3" y="1"/>
                    <a:pt x="2"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2" name="Freeform 416"/>
            <p:cNvSpPr>
              <a:spLocks/>
            </p:cNvSpPr>
            <p:nvPr/>
          </p:nvSpPr>
          <p:spPr bwMode="auto">
            <a:xfrm>
              <a:off x="4987924" y="3369413"/>
              <a:ext cx="17075" cy="10939"/>
            </a:xfrm>
            <a:custGeom>
              <a:avLst/>
              <a:gdLst/>
              <a:ahLst/>
              <a:cxnLst>
                <a:cxn ang="0">
                  <a:pos x="5" y="3"/>
                </a:cxn>
                <a:cxn ang="0">
                  <a:pos x="1" y="3"/>
                </a:cxn>
                <a:cxn ang="0">
                  <a:pos x="0" y="1"/>
                </a:cxn>
                <a:cxn ang="0">
                  <a:pos x="5" y="0"/>
                </a:cxn>
                <a:cxn ang="0">
                  <a:pos x="5" y="3"/>
                </a:cxn>
              </a:cxnLst>
              <a:rect l="0" t="0" r="r" b="b"/>
              <a:pathLst>
                <a:path w="5" h="3">
                  <a:moveTo>
                    <a:pt x="5" y="3"/>
                  </a:moveTo>
                  <a:cubicBezTo>
                    <a:pt x="3" y="3"/>
                    <a:pt x="2" y="3"/>
                    <a:pt x="1" y="3"/>
                  </a:cubicBezTo>
                  <a:cubicBezTo>
                    <a:pt x="0" y="2"/>
                    <a:pt x="0" y="2"/>
                    <a:pt x="0" y="1"/>
                  </a:cubicBezTo>
                  <a:cubicBezTo>
                    <a:pt x="1" y="0"/>
                    <a:pt x="3" y="1"/>
                    <a:pt x="5" y="0"/>
                  </a:cubicBezTo>
                  <a:cubicBezTo>
                    <a:pt x="5" y="1"/>
                    <a:pt x="5" y="2"/>
                    <a:pt x="5" y="3"/>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3" name="Freeform 417"/>
            <p:cNvSpPr>
              <a:spLocks/>
            </p:cNvSpPr>
            <p:nvPr/>
          </p:nvSpPr>
          <p:spPr bwMode="auto">
            <a:xfrm>
              <a:off x="4997681" y="3342065"/>
              <a:ext cx="4878" cy="8205"/>
            </a:xfrm>
            <a:custGeom>
              <a:avLst/>
              <a:gdLst/>
              <a:ahLst/>
              <a:cxnLst>
                <a:cxn ang="0">
                  <a:pos x="0" y="2"/>
                </a:cxn>
                <a:cxn ang="0">
                  <a:pos x="0" y="0"/>
                </a:cxn>
                <a:cxn ang="0">
                  <a:pos x="0" y="0"/>
                </a:cxn>
                <a:cxn ang="0">
                  <a:pos x="0" y="2"/>
                </a:cxn>
              </a:cxnLst>
              <a:rect l="0" t="0" r="r" b="b"/>
              <a:pathLst>
                <a:path w="1" h="2">
                  <a:moveTo>
                    <a:pt x="0" y="2"/>
                  </a:moveTo>
                  <a:cubicBezTo>
                    <a:pt x="0" y="1"/>
                    <a:pt x="0" y="1"/>
                    <a:pt x="0" y="0"/>
                  </a:cubicBezTo>
                  <a:cubicBezTo>
                    <a:pt x="0" y="0"/>
                    <a:pt x="0" y="0"/>
                    <a:pt x="0" y="0"/>
                  </a:cubicBezTo>
                  <a:cubicBezTo>
                    <a:pt x="0" y="1"/>
                    <a:pt x="1" y="2"/>
                    <a:pt x="0" y="2"/>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4" name="Freeform 418"/>
            <p:cNvSpPr>
              <a:spLocks/>
            </p:cNvSpPr>
            <p:nvPr/>
          </p:nvSpPr>
          <p:spPr bwMode="auto">
            <a:xfrm>
              <a:off x="4992803" y="3383087"/>
              <a:ext cx="4878" cy="5470"/>
            </a:xfrm>
            <a:custGeom>
              <a:avLst/>
              <a:gdLst/>
              <a:ahLst/>
              <a:cxnLst>
                <a:cxn ang="0">
                  <a:pos x="2" y="1"/>
                </a:cxn>
                <a:cxn ang="0">
                  <a:pos x="0" y="0"/>
                </a:cxn>
                <a:cxn ang="0">
                  <a:pos x="0" y="0"/>
                </a:cxn>
                <a:cxn ang="0">
                  <a:pos x="2" y="1"/>
                </a:cxn>
              </a:cxnLst>
              <a:rect l="0" t="0" r="r" b="b"/>
              <a:pathLst>
                <a:path w="2" h="1">
                  <a:moveTo>
                    <a:pt x="2" y="1"/>
                  </a:moveTo>
                  <a:cubicBezTo>
                    <a:pt x="2" y="1"/>
                    <a:pt x="1" y="1"/>
                    <a:pt x="0" y="0"/>
                  </a:cubicBezTo>
                  <a:cubicBezTo>
                    <a:pt x="0" y="0"/>
                    <a:pt x="0" y="0"/>
                    <a:pt x="0" y="0"/>
                  </a:cubicBezTo>
                  <a:cubicBezTo>
                    <a:pt x="1" y="0"/>
                    <a:pt x="2" y="0"/>
                    <a:pt x="2" y="1"/>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5" name="Freeform 419"/>
            <p:cNvSpPr>
              <a:spLocks/>
            </p:cNvSpPr>
            <p:nvPr/>
          </p:nvSpPr>
          <p:spPr bwMode="auto">
            <a:xfrm>
              <a:off x="4961094" y="3363944"/>
              <a:ext cx="31711" cy="24615"/>
            </a:xfrm>
            <a:custGeom>
              <a:avLst/>
              <a:gdLst/>
              <a:ahLst/>
              <a:cxnLst>
                <a:cxn ang="0">
                  <a:pos x="9" y="5"/>
                </a:cxn>
                <a:cxn ang="0">
                  <a:pos x="7" y="6"/>
                </a:cxn>
                <a:cxn ang="0">
                  <a:pos x="5" y="5"/>
                </a:cxn>
                <a:cxn ang="0">
                  <a:pos x="4" y="6"/>
                </a:cxn>
                <a:cxn ang="0">
                  <a:pos x="2" y="3"/>
                </a:cxn>
                <a:cxn ang="0">
                  <a:pos x="1" y="4"/>
                </a:cxn>
                <a:cxn ang="0">
                  <a:pos x="0" y="1"/>
                </a:cxn>
                <a:cxn ang="0">
                  <a:pos x="1" y="0"/>
                </a:cxn>
                <a:cxn ang="0">
                  <a:pos x="9" y="5"/>
                </a:cxn>
              </a:cxnLst>
              <a:rect l="0" t="0" r="r" b="b"/>
              <a:pathLst>
                <a:path w="9" h="6">
                  <a:moveTo>
                    <a:pt x="9" y="5"/>
                  </a:moveTo>
                  <a:cubicBezTo>
                    <a:pt x="8" y="5"/>
                    <a:pt x="7" y="6"/>
                    <a:pt x="7" y="6"/>
                  </a:cubicBezTo>
                  <a:cubicBezTo>
                    <a:pt x="6" y="6"/>
                    <a:pt x="6" y="5"/>
                    <a:pt x="5" y="5"/>
                  </a:cubicBezTo>
                  <a:cubicBezTo>
                    <a:pt x="4" y="6"/>
                    <a:pt x="4" y="6"/>
                    <a:pt x="4" y="6"/>
                  </a:cubicBezTo>
                  <a:cubicBezTo>
                    <a:pt x="3" y="5"/>
                    <a:pt x="3" y="4"/>
                    <a:pt x="2" y="3"/>
                  </a:cubicBezTo>
                  <a:cubicBezTo>
                    <a:pt x="1" y="3"/>
                    <a:pt x="1" y="3"/>
                    <a:pt x="1" y="4"/>
                  </a:cubicBezTo>
                  <a:cubicBezTo>
                    <a:pt x="0" y="4"/>
                    <a:pt x="0" y="2"/>
                    <a:pt x="0" y="1"/>
                  </a:cubicBezTo>
                  <a:cubicBezTo>
                    <a:pt x="1" y="0"/>
                    <a:pt x="1" y="0"/>
                    <a:pt x="1" y="0"/>
                  </a:cubicBezTo>
                  <a:cubicBezTo>
                    <a:pt x="2" y="3"/>
                    <a:pt x="6" y="4"/>
                    <a:pt x="9" y="5"/>
                  </a:cubicBezTo>
                  <a:close/>
                </a:path>
              </a:pathLst>
            </a:custGeom>
            <a:solidFill>
              <a:srgbClr val="9F7244"/>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6" name="Freeform 420"/>
            <p:cNvSpPr>
              <a:spLocks/>
            </p:cNvSpPr>
            <p:nvPr/>
          </p:nvSpPr>
          <p:spPr bwMode="auto">
            <a:xfrm>
              <a:off x="4970851" y="3322920"/>
              <a:ext cx="9757" cy="2736"/>
            </a:xfrm>
            <a:custGeom>
              <a:avLst/>
              <a:gdLst/>
              <a:ahLst/>
              <a:cxnLst>
                <a:cxn ang="0">
                  <a:pos x="3" y="1"/>
                </a:cxn>
                <a:cxn ang="0">
                  <a:pos x="1" y="0"/>
                </a:cxn>
                <a:cxn ang="0">
                  <a:pos x="0" y="1"/>
                </a:cxn>
                <a:cxn ang="0">
                  <a:pos x="1" y="0"/>
                </a:cxn>
                <a:cxn ang="0">
                  <a:pos x="3" y="1"/>
                </a:cxn>
              </a:cxnLst>
              <a:rect l="0" t="0" r="r" b="b"/>
              <a:pathLst>
                <a:path w="3" h="1">
                  <a:moveTo>
                    <a:pt x="3" y="1"/>
                  </a:moveTo>
                  <a:cubicBezTo>
                    <a:pt x="2" y="0"/>
                    <a:pt x="2" y="0"/>
                    <a:pt x="1" y="0"/>
                  </a:cubicBezTo>
                  <a:cubicBezTo>
                    <a:pt x="0" y="1"/>
                    <a:pt x="0" y="1"/>
                    <a:pt x="0" y="1"/>
                  </a:cubicBezTo>
                  <a:cubicBezTo>
                    <a:pt x="0" y="0"/>
                    <a:pt x="0" y="0"/>
                    <a:pt x="1" y="0"/>
                  </a:cubicBezTo>
                  <a:cubicBezTo>
                    <a:pt x="2" y="0"/>
                    <a:pt x="3" y="0"/>
                    <a:pt x="3" y="1"/>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7" name="Freeform 421"/>
            <p:cNvSpPr>
              <a:spLocks/>
            </p:cNvSpPr>
            <p:nvPr/>
          </p:nvSpPr>
          <p:spPr bwMode="auto">
            <a:xfrm>
              <a:off x="4978168" y="3342065"/>
              <a:ext cx="2440" cy="8205"/>
            </a:xfrm>
            <a:custGeom>
              <a:avLst/>
              <a:gdLst/>
              <a:ahLst/>
              <a:cxnLst>
                <a:cxn ang="0">
                  <a:pos x="0" y="2"/>
                </a:cxn>
                <a:cxn ang="0">
                  <a:pos x="0" y="0"/>
                </a:cxn>
                <a:cxn ang="0">
                  <a:pos x="0" y="0"/>
                </a:cxn>
                <a:cxn ang="0">
                  <a:pos x="0" y="2"/>
                </a:cxn>
                <a:cxn ang="0">
                  <a:pos x="0" y="2"/>
                </a:cxn>
              </a:cxnLst>
              <a:rect l="0" t="0" r="r" b="b"/>
              <a:pathLst>
                <a:path w="1" h="2">
                  <a:moveTo>
                    <a:pt x="0" y="2"/>
                  </a:moveTo>
                  <a:cubicBezTo>
                    <a:pt x="0" y="2"/>
                    <a:pt x="0" y="1"/>
                    <a:pt x="0" y="0"/>
                  </a:cubicBezTo>
                  <a:cubicBezTo>
                    <a:pt x="0" y="0"/>
                    <a:pt x="0" y="0"/>
                    <a:pt x="0" y="0"/>
                  </a:cubicBezTo>
                  <a:cubicBezTo>
                    <a:pt x="1" y="1"/>
                    <a:pt x="0" y="1"/>
                    <a:pt x="0" y="2"/>
                  </a:cubicBezTo>
                  <a:cubicBezTo>
                    <a:pt x="0" y="2"/>
                    <a:pt x="0" y="2"/>
                    <a:pt x="0" y="2"/>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8" name="Freeform 422"/>
            <p:cNvSpPr>
              <a:spLocks/>
            </p:cNvSpPr>
            <p:nvPr/>
          </p:nvSpPr>
          <p:spPr bwMode="auto">
            <a:xfrm>
              <a:off x="4909869" y="3388557"/>
              <a:ext cx="26832" cy="38288"/>
            </a:xfrm>
            <a:custGeom>
              <a:avLst/>
              <a:gdLst/>
              <a:ahLst/>
              <a:cxnLst>
                <a:cxn ang="0">
                  <a:pos x="4" y="10"/>
                </a:cxn>
                <a:cxn ang="0">
                  <a:pos x="0" y="5"/>
                </a:cxn>
                <a:cxn ang="0">
                  <a:pos x="1" y="1"/>
                </a:cxn>
                <a:cxn ang="0">
                  <a:pos x="2" y="0"/>
                </a:cxn>
                <a:cxn ang="0">
                  <a:pos x="2" y="2"/>
                </a:cxn>
                <a:cxn ang="0">
                  <a:pos x="4" y="1"/>
                </a:cxn>
                <a:cxn ang="0">
                  <a:pos x="4" y="2"/>
                </a:cxn>
                <a:cxn ang="0">
                  <a:pos x="5" y="2"/>
                </a:cxn>
                <a:cxn ang="0">
                  <a:pos x="7" y="7"/>
                </a:cxn>
                <a:cxn ang="0">
                  <a:pos x="7" y="9"/>
                </a:cxn>
                <a:cxn ang="0">
                  <a:pos x="4" y="10"/>
                </a:cxn>
              </a:cxnLst>
              <a:rect l="0" t="0" r="r" b="b"/>
              <a:pathLst>
                <a:path w="8" h="10">
                  <a:moveTo>
                    <a:pt x="4" y="10"/>
                  </a:moveTo>
                  <a:cubicBezTo>
                    <a:pt x="2" y="9"/>
                    <a:pt x="0" y="7"/>
                    <a:pt x="0" y="5"/>
                  </a:cubicBezTo>
                  <a:cubicBezTo>
                    <a:pt x="0" y="3"/>
                    <a:pt x="0" y="2"/>
                    <a:pt x="1" y="1"/>
                  </a:cubicBezTo>
                  <a:cubicBezTo>
                    <a:pt x="1" y="1"/>
                    <a:pt x="2" y="0"/>
                    <a:pt x="2" y="0"/>
                  </a:cubicBezTo>
                  <a:cubicBezTo>
                    <a:pt x="2" y="1"/>
                    <a:pt x="2" y="1"/>
                    <a:pt x="2" y="2"/>
                  </a:cubicBezTo>
                  <a:cubicBezTo>
                    <a:pt x="4" y="1"/>
                    <a:pt x="4" y="1"/>
                    <a:pt x="4" y="1"/>
                  </a:cubicBezTo>
                  <a:cubicBezTo>
                    <a:pt x="4" y="2"/>
                    <a:pt x="4" y="2"/>
                    <a:pt x="4" y="2"/>
                  </a:cubicBezTo>
                  <a:cubicBezTo>
                    <a:pt x="5" y="2"/>
                    <a:pt x="5" y="2"/>
                    <a:pt x="5" y="2"/>
                  </a:cubicBezTo>
                  <a:cubicBezTo>
                    <a:pt x="3" y="4"/>
                    <a:pt x="6" y="5"/>
                    <a:pt x="7" y="7"/>
                  </a:cubicBezTo>
                  <a:cubicBezTo>
                    <a:pt x="7" y="7"/>
                    <a:pt x="8" y="8"/>
                    <a:pt x="7" y="9"/>
                  </a:cubicBezTo>
                  <a:cubicBezTo>
                    <a:pt x="7" y="10"/>
                    <a:pt x="5" y="9"/>
                    <a:pt x="4" y="10"/>
                  </a:cubicBezTo>
                  <a:close/>
                </a:path>
              </a:pathLst>
            </a:custGeom>
            <a:solidFill>
              <a:srgbClr val="F8C6AC"/>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59" name="Freeform 423"/>
            <p:cNvSpPr>
              <a:spLocks/>
            </p:cNvSpPr>
            <p:nvPr/>
          </p:nvSpPr>
          <p:spPr bwMode="auto">
            <a:xfrm>
              <a:off x="5029392" y="3413171"/>
              <a:ext cx="19514" cy="49228"/>
            </a:xfrm>
            <a:custGeom>
              <a:avLst/>
              <a:gdLst/>
              <a:ahLst/>
              <a:cxnLst>
                <a:cxn ang="0">
                  <a:pos x="2" y="3"/>
                </a:cxn>
                <a:cxn ang="0">
                  <a:pos x="0" y="0"/>
                </a:cxn>
                <a:cxn ang="0">
                  <a:pos x="5" y="1"/>
                </a:cxn>
                <a:cxn ang="0">
                  <a:pos x="5" y="13"/>
                </a:cxn>
                <a:cxn ang="0">
                  <a:pos x="2" y="3"/>
                </a:cxn>
              </a:cxnLst>
              <a:rect l="0" t="0" r="r" b="b"/>
              <a:pathLst>
                <a:path w="6" h="13">
                  <a:moveTo>
                    <a:pt x="2" y="3"/>
                  </a:moveTo>
                  <a:cubicBezTo>
                    <a:pt x="0" y="0"/>
                    <a:pt x="0" y="0"/>
                    <a:pt x="0" y="0"/>
                  </a:cubicBezTo>
                  <a:cubicBezTo>
                    <a:pt x="0" y="0"/>
                    <a:pt x="5" y="0"/>
                    <a:pt x="5" y="1"/>
                  </a:cubicBezTo>
                  <a:cubicBezTo>
                    <a:pt x="6" y="3"/>
                    <a:pt x="5" y="13"/>
                    <a:pt x="5" y="13"/>
                  </a:cubicBezTo>
                  <a:lnTo>
                    <a:pt x="2" y="3"/>
                  </a:lnTo>
                  <a:close/>
                </a:path>
              </a:pathLst>
            </a:custGeom>
            <a:solidFill>
              <a:srgbClr val="429AB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0" name="Freeform 424"/>
            <p:cNvSpPr>
              <a:spLocks/>
            </p:cNvSpPr>
            <p:nvPr/>
          </p:nvSpPr>
          <p:spPr bwMode="auto">
            <a:xfrm>
              <a:off x="4946458" y="3413171"/>
              <a:ext cx="12197" cy="13675"/>
            </a:xfrm>
            <a:custGeom>
              <a:avLst/>
              <a:gdLst/>
              <a:ahLst/>
              <a:cxnLst>
                <a:cxn ang="0">
                  <a:pos x="1" y="0"/>
                </a:cxn>
                <a:cxn ang="0">
                  <a:pos x="3" y="0"/>
                </a:cxn>
                <a:cxn ang="0">
                  <a:pos x="1" y="2"/>
                </a:cxn>
                <a:cxn ang="0">
                  <a:pos x="1" y="0"/>
                </a:cxn>
              </a:cxnLst>
              <a:rect l="0" t="0" r="r" b="b"/>
              <a:pathLst>
                <a:path w="3" h="3">
                  <a:moveTo>
                    <a:pt x="1" y="0"/>
                  </a:moveTo>
                  <a:cubicBezTo>
                    <a:pt x="3" y="0"/>
                    <a:pt x="3" y="0"/>
                    <a:pt x="3" y="0"/>
                  </a:cubicBezTo>
                  <a:cubicBezTo>
                    <a:pt x="3" y="0"/>
                    <a:pt x="1" y="1"/>
                    <a:pt x="1" y="2"/>
                  </a:cubicBezTo>
                  <a:cubicBezTo>
                    <a:pt x="0" y="3"/>
                    <a:pt x="1" y="0"/>
                    <a:pt x="1" y="0"/>
                  </a:cubicBezTo>
                  <a:close/>
                </a:path>
              </a:pathLst>
            </a:custGeom>
            <a:solidFill>
              <a:srgbClr val="429AB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1" name="Freeform 425"/>
            <p:cNvSpPr>
              <a:spLocks/>
            </p:cNvSpPr>
            <p:nvPr/>
          </p:nvSpPr>
          <p:spPr bwMode="auto">
            <a:xfrm>
              <a:off x="4992803" y="3495217"/>
              <a:ext cx="29271" cy="19145"/>
            </a:xfrm>
            <a:custGeom>
              <a:avLst/>
              <a:gdLst/>
              <a:ahLst/>
              <a:cxnLst>
                <a:cxn ang="0">
                  <a:pos x="8" y="5"/>
                </a:cxn>
                <a:cxn ang="0">
                  <a:pos x="4" y="5"/>
                </a:cxn>
                <a:cxn ang="0">
                  <a:pos x="4" y="4"/>
                </a:cxn>
                <a:cxn ang="0">
                  <a:pos x="2" y="4"/>
                </a:cxn>
                <a:cxn ang="0">
                  <a:pos x="2" y="4"/>
                </a:cxn>
                <a:cxn ang="0">
                  <a:pos x="1" y="4"/>
                </a:cxn>
                <a:cxn ang="0">
                  <a:pos x="1" y="2"/>
                </a:cxn>
                <a:cxn ang="0">
                  <a:pos x="7" y="1"/>
                </a:cxn>
                <a:cxn ang="0">
                  <a:pos x="9" y="3"/>
                </a:cxn>
                <a:cxn ang="0">
                  <a:pos x="8" y="5"/>
                </a:cxn>
              </a:cxnLst>
              <a:rect l="0" t="0" r="r" b="b"/>
              <a:pathLst>
                <a:path w="9" h="5">
                  <a:moveTo>
                    <a:pt x="8" y="5"/>
                  </a:moveTo>
                  <a:cubicBezTo>
                    <a:pt x="6" y="5"/>
                    <a:pt x="5" y="4"/>
                    <a:pt x="4" y="5"/>
                  </a:cubicBezTo>
                  <a:cubicBezTo>
                    <a:pt x="4" y="4"/>
                    <a:pt x="4" y="4"/>
                    <a:pt x="4" y="4"/>
                  </a:cubicBezTo>
                  <a:cubicBezTo>
                    <a:pt x="3" y="4"/>
                    <a:pt x="3" y="5"/>
                    <a:pt x="2" y="4"/>
                  </a:cubicBezTo>
                  <a:cubicBezTo>
                    <a:pt x="2" y="4"/>
                    <a:pt x="2" y="4"/>
                    <a:pt x="2" y="4"/>
                  </a:cubicBezTo>
                  <a:cubicBezTo>
                    <a:pt x="2" y="3"/>
                    <a:pt x="1" y="4"/>
                    <a:pt x="1" y="4"/>
                  </a:cubicBezTo>
                  <a:cubicBezTo>
                    <a:pt x="0" y="3"/>
                    <a:pt x="1" y="2"/>
                    <a:pt x="1" y="2"/>
                  </a:cubicBezTo>
                  <a:cubicBezTo>
                    <a:pt x="3" y="1"/>
                    <a:pt x="5" y="0"/>
                    <a:pt x="7" y="1"/>
                  </a:cubicBezTo>
                  <a:cubicBezTo>
                    <a:pt x="8" y="1"/>
                    <a:pt x="8" y="2"/>
                    <a:pt x="9" y="3"/>
                  </a:cubicBezTo>
                  <a:cubicBezTo>
                    <a:pt x="9" y="4"/>
                    <a:pt x="8" y="5"/>
                    <a:pt x="8" y="5"/>
                  </a:cubicBezTo>
                  <a:close/>
                </a:path>
              </a:pathLst>
            </a:custGeom>
            <a:solidFill>
              <a:srgbClr val="F9D0C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2" name="Freeform 426"/>
            <p:cNvSpPr>
              <a:spLocks/>
            </p:cNvSpPr>
            <p:nvPr/>
          </p:nvSpPr>
          <p:spPr bwMode="auto">
            <a:xfrm>
              <a:off x="3287783" y="4619246"/>
              <a:ext cx="21954" cy="35554"/>
            </a:xfrm>
            <a:custGeom>
              <a:avLst/>
              <a:gdLst/>
              <a:ahLst/>
              <a:cxnLst>
                <a:cxn ang="0">
                  <a:pos x="5" y="2"/>
                </a:cxn>
                <a:cxn ang="0">
                  <a:pos x="4" y="9"/>
                </a:cxn>
                <a:cxn ang="0">
                  <a:pos x="3" y="7"/>
                </a:cxn>
                <a:cxn ang="0">
                  <a:pos x="1" y="2"/>
                </a:cxn>
                <a:cxn ang="0">
                  <a:pos x="2" y="0"/>
                </a:cxn>
                <a:cxn ang="0">
                  <a:pos x="5" y="2"/>
                </a:cxn>
              </a:cxnLst>
              <a:rect l="0" t="0" r="r" b="b"/>
              <a:pathLst>
                <a:path w="6" h="9">
                  <a:moveTo>
                    <a:pt x="5" y="2"/>
                  </a:moveTo>
                  <a:cubicBezTo>
                    <a:pt x="6" y="5"/>
                    <a:pt x="5" y="7"/>
                    <a:pt x="4" y="9"/>
                  </a:cubicBezTo>
                  <a:cubicBezTo>
                    <a:pt x="3" y="9"/>
                    <a:pt x="4" y="7"/>
                    <a:pt x="3" y="7"/>
                  </a:cubicBezTo>
                  <a:cubicBezTo>
                    <a:pt x="2" y="5"/>
                    <a:pt x="0" y="3"/>
                    <a:pt x="1" y="2"/>
                  </a:cubicBezTo>
                  <a:cubicBezTo>
                    <a:pt x="1" y="1"/>
                    <a:pt x="2" y="0"/>
                    <a:pt x="2" y="0"/>
                  </a:cubicBezTo>
                  <a:cubicBezTo>
                    <a:pt x="4" y="0"/>
                    <a:pt x="5" y="1"/>
                    <a:pt x="5" y="2"/>
                  </a:cubicBez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3" name="Freeform 427"/>
            <p:cNvSpPr>
              <a:spLocks/>
            </p:cNvSpPr>
            <p:nvPr/>
          </p:nvSpPr>
          <p:spPr bwMode="auto">
            <a:xfrm>
              <a:off x="3336567" y="4408662"/>
              <a:ext cx="80495" cy="101191"/>
            </a:xfrm>
            <a:custGeom>
              <a:avLst/>
              <a:gdLst/>
              <a:ahLst/>
              <a:cxnLst>
                <a:cxn ang="0">
                  <a:pos x="14" y="1"/>
                </a:cxn>
                <a:cxn ang="0">
                  <a:pos x="14" y="1"/>
                </a:cxn>
                <a:cxn ang="0">
                  <a:pos x="8" y="2"/>
                </a:cxn>
                <a:cxn ang="0">
                  <a:pos x="5" y="8"/>
                </a:cxn>
                <a:cxn ang="0">
                  <a:pos x="7" y="9"/>
                </a:cxn>
                <a:cxn ang="0">
                  <a:pos x="9" y="9"/>
                </a:cxn>
                <a:cxn ang="0">
                  <a:pos x="9" y="9"/>
                </a:cxn>
                <a:cxn ang="0">
                  <a:pos x="7" y="10"/>
                </a:cxn>
                <a:cxn ang="0">
                  <a:pos x="8" y="11"/>
                </a:cxn>
                <a:cxn ang="0">
                  <a:pos x="5" y="10"/>
                </a:cxn>
                <a:cxn ang="0">
                  <a:pos x="1" y="16"/>
                </a:cxn>
                <a:cxn ang="0">
                  <a:pos x="9" y="25"/>
                </a:cxn>
                <a:cxn ang="0">
                  <a:pos x="14" y="21"/>
                </a:cxn>
                <a:cxn ang="0">
                  <a:pos x="16" y="25"/>
                </a:cxn>
                <a:cxn ang="0">
                  <a:pos x="20" y="23"/>
                </a:cxn>
                <a:cxn ang="0">
                  <a:pos x="21" y="13"/>
                </a:cxn>
                <a:cxn ang="0">
                  <a:pos x="18" y="11"/>
                </a:cxn>
                <a:cxn ang="0">
                  <a:pos x="16" y="12"/>
                </a:cxn>
                <a:cxn ang="0">
                  <a:pos x="17" y="11"/>
                </a:cxn>
                <a:cxn ang="0">
                  <a:pos x="21" y="12"/>
                </a:cxn>
                <a:cxn ang="0">
                  <a:pos x="22" y="21"/>
                </a:cxn>
                <a:cxn ang="0">
                  <a:pos x="18" y="25"/>
                </a:cxn>
                <a:cxn ang="0">
                  <a:pos x="14" y="23"/>
                </a:cxn>
                <a:cxn ang="0">
                  <a:pos x="10" y="26"/>
                </a:cxn>
                <a:cxn ang="0">
                  <a:pos x="0" y="17"/>
                </a:cxn>
                <a:cxn ang="0">
                  <a:pos x="4" y="11"/>
                </a:cxn>
                <a:cxn ang="0">
                  <a:pos x="6" y="9"/>
                </a:cxn>
                <a:cxn ang="0">
                  <a:pos x="5" y="5"/>
                </a:cxn>
                <a:cxn ang="0">
                  <a:pos x="11" y="0"/>
                </a:cxn>
                <a:cxn ang="0">
                  <a:pos x="14" y="1"/>
                </a:cxn>
              </a:cxnLst>
              <a:rect l="0" t="0" r="r" b="b"/>
              <a:pathLst>
                <a:path w="24" h="26">
                  <a:moveTo>
                    <a:pt x="14" y="1"/>
                  </a:moveTo>
                  <a:cubicBezTo>
                    <a:pt x="14" y="1"/>
                    <a:pt x="14" y="1"/>
                    <a:pt x="14" y="1"/>
                  </a:cubicBezTo>
                  <a:cubicBezTo>
                    <a:pt x="12" y="0"/>
                    <a:pt x="10" y="1"/>
                    <a:pt x="8" y="2"/>
                  </a:cubicBezTo>
                  <a:cubicBezTo>
                    <a:pt x="7" y="4"/>
                    <a:pt x="5" y="6"/>
                    <a:pt x="5" y="8"/>
                  </a:cubicBezTo>
                  <a:cubicBezTo>
                    <a:pt x="6" y="9"/>
                    <a:pt x="6" y="10"/>
                    <a:pt x="7" y="9"/>
                  </a:cubicBezTo>
                  <a:cubicBezTo>
                    <a:pt x="8" y="9"/>
                    <a:pt x="9" y="9"/>
                    <a:pt x="9" y="9"/>
                  </a:cubicBezTo>
                  <a:cubicBezTo>
                    <a:pt x="9" y="9"/>
                    <a:pt x="9" y="9"/>
                    <a:pt x="9" y="9"/>
                  </a:cubicBezTo>
                  <a:cubicBezTo>
                    <a:pt x="9" y="9"/>
                    <a:pt x="7" y="9"/>
                    <a:pt x="7" y="10"/>
                  </a:cubicBezTo>
                  <a:cubicBezTo>
                    <a:pt x="7" y="10"/>
                    <a:pt x="8" y="11"/>
                    <a:pt x="8" y="11"/>
                  </a:cubicBezTo>
                  <a:cubicBezTo>
                    <a:pt x="7" y="12"/>
                    <a:pt x="7" y="9"/>
                    <a:pt x="5" y="10"/>
                  </a:cubicBezTo>
                  <a:cubicBezTo>
                    <a:pt x="3" y="11"/>
                    <a:pt x="1" y="13"/>
                    <a:pt x="1" y="16"/>
                  </a:cubicBezTo>
                  <a:cubicBezTo>
                    <a:pt x="1" y="21"/>
                    <a:pt x="6" y="24"/>
                    <a:pt x="9" y="25"/>
                  </a:cubicBezTo>
                  <a:cubicBezTo>
                    <a:pt x="12" y="26"/>
                    <a:pt x="13" y="23"/>
                    <a:pt x="14" y="21"/>
                  </a:cubicBezTo>
                  <a:cubicBezTo>
                    <a:pt x="14" y="23"/>
                    <a:pt x="15" y="24"/>
                    <a:pt x="16" y="25"/>
                  </a:cubicBezTo>
                  <a:cubicBezTo>
                    <a:pt x="18" y="25"/>
                    <a:pt x="19" y="24"/>
                    <a:pt x="20" y="23"/>
                  </a:cubicBezTo>
                  <a:cubicBezTo>
                    <a:pt x="24" y="21"/>
                    <a:pt x="21" y="16"/>
                    <a:pt x="21" y="13"/>
                  </a:cubicBezTo>
                  <a:cubicBezTo>
                    <a:pt x="20" y="12"/>
                    <a:pt x="19" y="11"/>
                    <a:pt x="18" y="11"/>
                  </a:cubicBezTo>
                  <a:cubicBezTo>
                    <a:pt x="16" y="12"/>
                    <a:pt x="16" y="12"/>
                    <a:pt x="16" y="12"/>
                  </a:cubicBezTo>
                  <a:cubicBezTo>
                    <a:pt x="16" y="11"/>
                    <a:pt x="16" y="11"/>
                    <a:pt x="17" y="11"/>
                  </a:cubicBezTo>
                  <a:cubicBezTo>
                    <a:pt x="18" y="10"/>
                    <a:pt x="20" y="11"/>
                    <a:pt x="21" y="12"/>
                  </a:cubicBezTo>
                  <a:cubicBezTo>
                    <a:pt x="22" y="15"/>
                    <a:pt x="22" y="18"/>
                    <a:pt x="22" y="21"/>
                  </a:cubicBezTo>
                  <a:cubicBezTo>
                    <a:pt x="22" y="23"/>
                    <a:pt x="20" y="25"/>
                    <a:pt x="18" y="25"/>
                  </a:cubicBezTo>
                  <a:cubicBezTo>
                    <a:pt x="16" y="26"/>
                    <a:pt x="15" y="24"/>
                    <a:pt x="14" y="23"/>
                  </a:cubicBezTo>
                  <a:cubicBezTo>
                    <a:pt x="13" y="24"/>
                    <a:pt x="11" y="26"/>
                    <a:pt x="10" y="26"/>
                  </a:cubicBezTo>
                  <a:cubicBezTo>
                    <a:pt x="6" y="25"/>
                    <a:pt x="1" y="21"/>
                    <a:pt x="0" y="17"/>
                  </a:cubicBezTo>
                  <a:cubicBezTo>
                    <a:pt x="0" y="14"/>
                    <a:pt x="2" y="12"/>
                    <a:pt x="4" y="11"/>
                  </a:cubicBezTo>
                  <a:cubicBezTo>
                    <a:pt x="5" y="10"/>
                    <a:pt x="5" y="10"/>
                    <a:pt x="6" y="9"/>
                  </a:cubicBezTo>
                  <a:cubicBezTo>
                    <a:pt x="5" y="8"/>
                    <a:pt x="5" y="7"/>
                    <a:pt x="5" y="5"/>
                  </a:cubicBezTo>
                  <a:cubicBezTo>
                    <a:pt x="6" y="3"/>
                    <a:pt x="9" y="1"/>
                    <a:pt x="11" y="0"/>
                  </a:cubicBezTo>
                  <a:cubicBezTo>
                    <a:pt x="12" y="0"/>
                    <a:pt x="13" y="0"/>
                    <a:pt x="14" y="1"/>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4" name="Freeform 428"/>
            <p:cNvSpPr>
              <a:spLocks/>
            </p:cNvSpPr>
            <p:nvPr/>
          </p:nvSpPr>
          <p:spPr bwMode="auto">
            <a:xfrm>
              <a:off x="3143868" y="4419601"/>
              <a:ext cx="63420" cy="153152"/>
            </a:xfrm>
            <a:custGeom>
              <a:avLst/>
              <a:gdLst/>
              <a:ahLst/>
              <a:cxnLst>
                <a:cxn ang="0">
                  <a:pos x="18" y="2"/>
                </a:cxn>
                <a:cxn ang="0">
                  <a:pos x="16" y="1"/>
                </a:cxn>
                <a:cxn ang="0">
                  <a:pos x="2" y="9"/>
                </a:cxn>
                <a:cxn ang="0">
                  <a:pos x="4" y="21"/>
                </a:cxn>
                <a:cxn ang="0">
                  <a:pos x="8" y="20"/>
                </a:cxn>
                <a:cxn ang="0">
                  <a:pos x="9" y="20"/>
                </a:cxn>
                <a:cxn ang="0">
                  <a:pos x="7" y="21"/>
                </a:cxn>
                <a:cxn ang="0">
                  <a:pos x="5" y="22"/>
                </a:cxn>
                <a:cxn ang="0">
                  <a:pos x="8" y="23"/>
                </a:cxn>
                <a:cxn ang="0">
                  <a:pos x="8" y="24"/>
                </a:cxn>
                <a:cxn ang="0">
                  <a:pos x="5" y="22"/>
                </a:cxn>
                <a:cxn ang="0">
                  <a:pos x="2" y="29"/>
                </a:cxn>
                <a:cxn ang="0">
                  <a:pos x="9" y="33"/>
                </a:cxn>
                <a:cxn ang="0">
                  <a:pos x="8" y="37"/>
                </a:cxn>
                <a:cxn ang="0">
                  <a:pos x="11" y="40"/>
                </a:cxn>
                <a:cxn ang="0">
                  <a:pos x="13" y="39"/>
                </a:cxn>
                <a:cxn ang="0">
                  <a:pos x="13" y="39"/>
                </a:cxn>
                <a:cxn ang="0">
                  <a:pos x="10" y="40"/>
                </a:cxn>
                <a:cxn ang="0">
                  <a:pos x="8" y="36"/>
                </a:cxn>
                <a:cxn ang="0">
                  <a:pos x="8" y="34"/>
                </a:cxn>
                <a:cxn ang="0">
                  <a:pos x="3" y="30"/>
                </a:cxn>
                <a:cxn ang="0">
                  <a:pos x="4" y="22"/>
                </a:cxn>
                <a:cxn ang="0">
                  <a:pos x="2" y="9"/>
                </a:cxn>
                <a:cxn ang="0">
                  <a:pos x="12" y="1"/>
                </a:cxn>
                <a:cxn ang="0">
                  <a:pos x="18" y="2"/>
                </a:cxn>
              </a:cxnLst>
              <a:rect l="0" t="0" r="r" b="b"/>
              <a:pathLst>
                <a:path w="18" h="40">
                  <a:moveTo>
                    <a:pt x="18" y="2"/>
                  </a:moveTo>
                  <a:cubicBezTo>
                    <a:pt x="18" y="2"/>
                    <a:pt x="17" y="2"/>
                    <a:pt x="16" y="1"/>
                  </a:cubicBezTo>
                  <a:cubicBezTo>
                    <a:pt x="10" y="0"/>
                    <a:pt x="6" y="4"/>
                    <a:pt x="2" y="9"/>
                  </a:cubicBezTo>
                  <a:cubicBezTo>
                    <a:pt x="1" y="13"/>
                    <a:pt x="1" y="17"/>
                    <a:pt x="4" y="21"/>
                  </a:cubicBezTo>
                  <a:cubicBezTo>
                    <a:pt x="5" y="22"/>
                    <a:pt x="7" y="20"/>
                    <a:pt x="8" y="20"/>
                  </a:cubicBezTo>
                  <a:cubicBezTo>
                    <a:pt x="8" y="20"/>
                    <a:pt x="9" y="20"/>
                    <a:pt x="9" y="20"/>
                  </a:cubicBezTo>
                  <a:cubicBezTo>
                    <a:pt x="9" y="20"/>
                    <a:pt x="7" y="20"/>
                    <a:pt x="7" y="21"/>
                  </a:cubicBezTo>
                  <a:cubicBezTo>
                    <a:pt x="5" y="22"/>
                    <a:pt x="5" y="22"/>
                    <a:pt x="5" y="22"/>
                  </a:cubicBezTo>
                  <a:cubicBezTo>
                    <a:pt x="6" y="23"/>
                    <a:pt x="7" y="23"/>
                    <a:pt x="8" y="23"/>
                  </a:cubicBezTo>
                  <a:cubicBezTo>
                    <a:pt x="8" y="24"/>
                    <a:pt x="8" y="24"/>
                    <a:pt x="8" y="24"/>
                  </a:cubicBezTo>
                  <a:cubicBezTo>
                    <a:pt x="7" y="24"/>
                    <a:pt x="6" y="23"/>
                    <a:pt x="5" y="22"/>
                  </a:cubicBezTo>
                  <a:cubicBezTo>
                    <a:pt x="3" y="24"/>
                    <a:pt x="1" y="26"/>
                    <a:pt x="2" y="29"/>
                  </a:cubicBezTo>
                  <a:cubicBezTo>
                    <a:pt x="3" y="32"/>
                    <a:pt x="6" y="33"/>
                    <a:pt x="9" y="33"/>
                  </a:cubicBezTo>
                  <a:cubicBezTo>
                    <a:pt x="9" y="34"/>
                    <a:pt x="8" y="36"/>
                    <a:pt x="8" y="37"/>
                  </a:cubicBezTo>
                  <a:cubicBezTo>
                    <a:pt x="8" y="38"/>
                    <a:pt x="10" y="39"/>
                    <a:pt x="11" y="40"/>
                  </a:cubicBezTo>
                  <a:cubicBezTo>
                    <a:pt x="12" y="40"/>
                    <a:pt x="12" y="39"/>
                    <a:pt x="13" y="39"/>
                  </a:cubicBezTo>
                  <a:cubicBezTo>
                    <a:pt x="14" y="39"/>
                    <a:pt x="13" y="39"/>
                    <a:pt x="13" y="39"/>
                  </a:cubicBezTo>
                  <a:cubicBezTo>
                    <a:pt x="13" y="40"/>
                    <a:pt x="11" y="40"/>
                    <a:pt x="10" y="40"/>
                  </a:cubicBezTo>
                  <a:cubicBezTo>
                    <a:pt x="9" y="39"/>
                    <a:pt x="8" y="38"/>
                    <a:pt x="8" y="36"/>
                  </a:cubicBezTo>
                  <a:cubicBezTo>
                    <a:pt x="8" y="35"/>
                    <a:pt x="9" y="34"/>
                    <a:pt x="8" y="34"/>
                  </a:cubicBezTo>
                  <a:cubicBezTo>
                    <a:pt x="6" y="33"/>
                    <a:pt x="4" y="32"/>
                    <a:pt x="3" y="30"/>
                  </a:cubicBezTo>
                  <a:cubicBezTo>
                    <a:pt x="0" y="27"/>
                    <a:pt x="3" y="24"/>
                    <a:pt x="4" y="22"/>
                  </a:cubicBezTo>
                  <a:cubicBezTo>
                    <a:pt x="1" y="18"/>
                    <a:pt x="0" y="13"/>
                    <a:pt x="2" y="9"/>
                  </a:cubicBezTo>
                  <a:cubicBezTo>
                    <a:pt x="4" y="4"/>
                    <a:pt x="8" y="3"/>
                    <a:pt x="12" y="1"/>
                  </a:cubicBezTo>
                  <a:cubicBezTo>
                    <a:pt x="14" y="1"/>
                    <a:pt x="16" y="1"/>
                    <a:pt x="18" y="2"/>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5" name="Freeform 429"/>
            <p:cNvSpPr>
              <a:spLocks/>
            </p:cNvSpPr>
            <p:nvPr/>
          </p:nvSpPr>
          <p:spPr bwMode="auto">
            <a:xfrm>
              <a:off x="3175578" y="4512587"/>
              <a:ext cx="2440" cy="2736"/>
            </a:xfrm>
            <a:custGeom>
              <a:avLst/>
              <a:gdLst/>
              <a:ahLst/>
              <a:cxnLst>
                <a:cxn ang="0">
                  <a:pos x="1" y="0"/>
                </a:cxn>
                <a:cxn ang="0">
                  <a:pos x="1" y="0"/>
                </a:cxn>
                <a:cxn ang="0">
                  <a:pos x="0" y="0"/>
                </a:cxn>
                <a:cxn ang="0">
                  <a:pos x="1" y="0"/>
                </a:cxn>
              </a:cxnLst>
              <a:rect l="0" t="0" r="r" b="b"/>
              <a:pathLst>
                <a:path w="1">
                  <a:moveTo>
                    <a:pt x="1" y="0"/>
                  </a:moveTo>
                  <a:cubicBezTo>
                    <a:pt x="1" y="0"/>
                    <a:pt x="1" y="0"/>
                    <a:pt x="1" y="0"/>
                  </a:cubicBezTo>
                  <a:cubicBezTo>
                    <a:pt x="0" y="0"/>
                    <a:pt x="0" y="0"/>
                    <a:pt x="0" y="0"/>
                  </a:cubicBezTo>
                  <a:cubicBezTo>
                    <a:pt x="1" y="0"/>
                    <a:pt x="1" y="0"/>
                    <a:pt x="1" y="0"/>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6" name="Freeform 430"/>
            <p:cNvSpPr>
              <a:spLocks/>
            </p:cNvSpPr>
            <p:nvPr/>
          </p:nvSpPr>
          <p:spPr bwMode="auto">
            <a:xfrm>
              <a:off x="3224363" y="4531730"/>
              <a:ext cx="26832" cy="60167"/>
            </a:xfrm>
            <a:custGeom>
              <a:avLst/>
              <a:gdLst/>
              <a:ahLst/>
              <a:cxnLst>
                <a:cxn ang="0">
                  <a:pos x="8" y="3"/>
                </a:cxn>
                <a:cxn ang="0">
                  <a:pos x="7" y="7"/>
                </a:cxn>
                <a:cxn ang="0">
                  <a:pos x="2" y="10"/>
                </a:cxn>
                <a:cxn ang="0">
                  <a:pos x="4" y="14"/>
                </a:cxn>
                <a:cxn ang="0">
                  <a:pos x="0" y="16"/>
                </a:cxn>
                <a:cxn ang="0">
                  <a:pos x="0" y="15"/>
                </a:cxn>
                <a:cxn ang="0">
                  <a:pos x="2" y="15"/>
                </a:cxn>
                <a:cxn ang="0">
                  <a:pos x="3" y="12"/>
                </a:cxn>
                <a:cxn ang="0">
                  <a:pos x="1" y="9"/>
                </a:cxn>
                <a:cxn ang="0">
                  <a:pos x="7" y="6"/>
                </a:cxn>
                <a:cxn ang="0">
                  <a:pos x="7" y="2"/>
                </a:cxn>
                <a:cxn ang="0">
                  <a:pos x="3" y="0"/>
                </a:cxn>
                <a:cxn ang="0">
                  <a:pos x="3" y="0"/>
                </a:cxn>
                <a:cxn ang="0">
                  <a:pos x="8" y="3"/>
                </a:cxn>
              </a:cxnLst>
              <a:rect l="0" t="0" r="r" b="b"/>
              <a:pathLst>
                <a:path w="8" h="16">
                  <a:moveTo>
                    <a:pt x="8" y="3"/>
                  </a:moveTo>
                  <a:cubicBezTo>
                    <a:pt x="8" y="4"/>
                    <a:pt x="7" y="6"/>
                    <a:pt x="7" y="7"/>
                  </a:cubicBezTo>
                  <a:cubicBezTo>
                    <a:pt x="5" y="9"/>
                    <a:pt x="4" y="9"/>
                    <a:pt x="2" y="10"/>
                  </a:cubicBezTo>
                  <a:cubicBezTo>
                    <a:pt x="3" y="11"/>
                    <a:pt x="4" y="12"/>
                    <a:pt x="4" y="14"/>
                  </a:cubicBezTo>
                  <a:cubicBezTo>
                    <a:pt x="3" y="15"/>
                    <a:pt x="2" y="16"/>
                    <a:pt x="0" y="16"/>
                  </a:cubicBezTo>
                  <a:cubicBezTo>
                    <a:pt x="0" y="16"/>
                    <a:pt x="0" y="15"/>
                    <a:pt x="0" y="15"/>
                  </a:cubicBezTo>
                  <a:cubicBezTo>
                    <a:pt x="1" y="16"/>
                    <a:pt x="2" y="15"/>
                    <a:pt x="2" y="15"/>
                  </a:cubicBezTo>
                  <a:cubicBezTo>
                    <a:pt x="3" y="14"/>
                    <a:pt x="4" y="13"/>
                    <a:pt x="3" y="12"/>
                  </a:cubicBezTo>
                  <a:cubicBezTo>
                    <a:pt x="3" y="10"/>
                    <a:pt x="1" y="10"/>
                    <a:pt x="1" y="9"/>
                  </a:cubicBezTo>
                  <a:cubicBezTo>
                    <a:pt x="3" y="9"/>
                    <a:pt x="6" y="8"/>
                    <a:pt x="7" y="6"/>
                  </a:cubicBezTo>
                  <a:cubicBezTo>
                    <a:pt x="7" y="5"/>
                    <a:pt x="8" y="4"/>
                    <a:pt x="7" y="2"/>
                  </a:cubicBezTo>
                  <a:cubicBezTo>
                    <a:pt x="6" y="1"/>
                    <a:pt x="4" y="1"/>
                    <a:pt x="3" y="0"/>
                  </a:cubicBezTo>
                  <a:cubicBezTo>
                    <a:pt x="3" y="0"/>
                    <a:pt x="3" y="0"/>
                    <a:pt x="3" y="0"/>
                  </a:cubicBezTo>
                  <a:cubicBezTo>
                    <a:pt x="5" y="0"/>
                    <a:pt x="7" y="1"/>
                    <a:pt x="8" y="3"/>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7" name="Freeform 431"/>
            <p:cNvSpPr>
              <a:spLocks/>
            </p:cNvSpPr>
            <p:nvPr/>
          </p:nvSpPr>
          <p:spPr bwMode="auto">
            <a:xfrm>
              <a:off x="3417061" y="4528996"/>
              <a:ext cx="131718" cy="117600"/>
            </a:xfrm>
            <a:custGeom>
              <a:avLst/>
              <a:gdLst/>
              <a:ahLst/>
              <a:cxnLst>
                <a:cxn ang="0">
                  <a:pos x="36" y="4"/>
                </a:cxn>
                <a:cxn ang="0">
                  <a:pos x="37" y="12"/>
                </a:cxn>
                <a:cxn ang="0">
                  <a:pos x="35" y="16"/>
                </a:cxn>
                <a:cxn ang="0">
                  <a:pos x="37" y="13"/>
                </a:cxn>
                <a:cxn ang="0">
                  <a:pos x="35" y="4"/>
                </a:cxn>
                <a:cxn ang="0">
                  <a:pos x="24" y="3"/>
                </a:cxn>
                <a:cxn ang="0">
                  <a:pos x="20" y="11"/>
                </a:cxn>
                <a:cxn ang="0">
                  <a:pos x="14" y="5"/>
                </a:cxn>
                <a:cxn ang="0">
                  <a:pos x="3" y="9"/>
                </a:cxn>
                <a:cxn ang="0">
                  <a:pos x="3" y="21"/>
                </a:cxn>
                <a:cxn ang="0">
                  <a:pos x="9" y="18"/>
                </a:cxn>
                <a:cxn ang="0">
                  <a:pos x="7" y="18"/>
                </a:cxn>
                <a:cxn ang="0">
                  <a:pos x="4" y="22"/>
                </a:cxn>
                <a:cxn ang="0">
                  <a:pos x="5" y="22"/>
                </a:cxn>
                <a:cxn ang="0">
                  <a:pos x="5" y="22"/>
                </a:cxn>
                <a:cxn ang="0">
                  <a:pos x="2" y="23"/>
                </a:cxn>
                <a:cxn ang="0">
                  <a:pos x="7" y="30"/>
                </a:cxn>
                <a:cxn ang="0">
                  <a:pos x="9" y="30"/>
                </a:cxn>
                <a:cxn ang="0">
                  <a:pos x="8" y="31"/>
                </a:cxn>
                <a:cxn ang="0">
                  <a:pos x="2" y="26"/>
                </a:cxn>
                <a:cxn ang="0">
                  <a:pos x="1" y="20"/>
                </a:cxn>
                <a:cxn ang="0">
                  <a:pos x="4" y="7"/>
                </a:cxn>
                <a:cxn ang="0">
                  <a:pos x="16" y="5"/>
                </a:cxn>
                <a:cxn ang="0">
                  <a:pos x="20" y="9"/>
                </a:cxn>
                <a:cxn ang="0">
                  <a:pos x="23" y="3"/>
                </a:cxn>
                <a:cxn ang="0">
                  <a:pos x="36" y="4"/>
                </a:cxn>
              </a:cxnLst>
              <a:rect l="0" t="0" r="r" b="b"/>
              <a:pathLst>
                <a:path w="38" h="31">
                  <a:moveTo>
                    <a:pt x="36" y="4"/>
                  </a:moveTo>
                  <a:cubicBezTo>
                    <a:pt x="38" y="6"/>
                    <a:pt x="38" y="9"/>
                    <a:pt x="37" y="12"/>
                  </a:cubicBezTo>
                  <a:cubicBezTo>
                    <a:pt x="37" y="14"/>
                    <a:pt x="36" y="15"/>
                    <a:pt x="35" y="16"/>
                  </a:cubicBezTo>
                  <a:cubicBezTo>
                    <a:pt x="35" y="15"/>
                    <a:pt x="36" y="14"/>
                    <a:pt x="37" y="13"/>
                  </a:cubicBezTo>
                  <a:cubicBezTo>
                    <a:pt x="37" y="10"/>
                    <a:pt x="38" y="6"/>
                    <a:pt x="35" y="4"/>
                  </a:cubicBezTo>
                  <a:cubicBezTo>
                    <a:pt x="32" y="1"/>
                    <a:pt x="27" y="1"/>
                    <a:pt x="24" y="3"/>
                  </a:cubicBezTo>
                  <a:cubicBezTo>
                    <a:pt x="21" y="4"/>
                    <a:pt x="20" y="8"/>
                    <a:pt x="20" y="11"/>
                  </a:cubicBezTo>
                  <a:cubicBezTo>
                    <a:pt x="19" y="8"/>
                    <a:pt x="17" y="6"/>
                    <a:pt x="14" y="5"/>
                  </a:cubicBezTo>
                  <a:cubicBezTo>
                    <a:pt x="9" y="4"/>
                    <a:pt x="5" y="5"/>
                    <a:pt x="3" y="9"/>
                  </a:cubicBezTo>
                  <a:cubicBezTo>
                    <a:pt x="1" y="13"/>
                    <a:pt x="0" y="18"/>
                    <a:pt x="3" y="21"/>
                  </a:cubicBezTo>
                  <a:cubicBezTo>
                    <a:pt x="5" y="20"/>
                    <a:pt x="6" y="18"/>
                    <a:pt x="9" y="18"/>
                  </a:cubicBezTo>
                  <a:cubicBezTo>
                    <a:pt x="8" y="18"/>
                    <a:pt x="7" y="18"/>
                    <a:pt x="7" y="18"/>
                  </a:cubicBezTo>
                  <a:cubicBezTo>
                    <a:pt x="5" y="19"/>
                    <a:pt x="4" y="20"/>
                    <a:pt x="4" y="22"/>
                  </a:cubicBezTo>
                  <a:cubicBezTo>
                    <a:pt x="4" y="22"/>
                    <a:pt x="4" y="22"/>
                    <a:pt x="5" y="22"/>
                  </a:cubicBezTo>
                  <a:cubicBezTo>
                    <a:pt x="5" y="22"/>
                    <a:pt x="5" y="22"/>
                    <a:pt x="5" y="22"/>
                  </a:cubicBezTo>
                  <a:cubicBezTo>
                    <a:pt x="4" y="23"/>
                    <a:pt x="3" y="21"/>
                    <a:pt x="2" y="23"/>
                  </a:cubicBezTo>
                  <a:cubicBezTo>
                    <a:pt x="2" y="26"/>
                    <a:pt x="5" y="29"/>
                    <a:pt x="7" y="30"/>
                  </a:cubicBezTo>
                  <a:cubicBezTo>
                    <a:pt x="7" y="31"/>
                    <a:pt x="9" y="31"/>
                    <a:pt x="9" y="30"/>
                  </a:cubicBezTo>
                  <a:cubicBezTo>
                    <a:pt x="9" y="31"/>
                    <a:pt x="9" y="31"/>
                    <a:pt x="8" y="31"/>
                  </a:cubicBezTo>
                  <a:cubicBezTo>
                    <a:pt x="5" y="31"/>
                    <a:pt x="4" y="28"/>
                    <a:pt x="2" y="26"/>
                  </a:cubicBezTo>
                  <a:cubicBezTo>
                    <a:pt x="1" y="24"/>
                    <a:pt x="5" y="21"/>
                    <a:pt x="1" y="20"/>
                  </a:cubicBezTo>
                  <a:cubicBezTo>
                    <a:pt x="0" y="15"/>
                    <a:pt x="1" y="10"/>
                    <a:pt x="4" y="7"/>
                  </a:cubicBezTo>
                  <a:cubicBezTo>
                    <a:pt x="7" y="4"/>
                    <a:pt x="12" y="4"/>
                    <a:pt x="16" y="5"/>
                  </a:cubicBezTo>
                  <a:cubicBezTo>
                    <a:pt x="17" y="6"/>
                    <a:pt x="19" y="8"/>
                    <a:pt x="20" y="9"/>
                  </a:cubicBezTo>
                  <a:cubicBezTo>
                    <a:pt x="20" y="6"/>
                    <a:pt x="21" y="4"/>
                    <a:pt x="23" y="3"/>
                  </a:cubicBezTo>
                  <a:cubicBezTo>
                    <a:pt x="27" y="0"/>
                    <a:pt x="32" y="1"/>
                    <a:pt x="36" y="4"/>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8" name="Freeform 432"/>
            <p:cNvSpPr>
              <a:spLocks/>
            </p:cNvSpPr>
            <p:nvPr/>
          </p:nvSpPr>
          <p:spPr bwMode="auto">
            <a:xfrm>
              <a:off x="2987757" y="4485238"/>
              <a:ext cx="112205" cy="112130"/>
            </a:xfrm>
            <a:custGeom>
              <a:avLst/>
              <a:gdLst/>
              <a:ahLst/>
              <a:cxnLst>
                <a:cxn ang="0">
                  <a:pos x="33" y="8"/>
                </a:cxn>
                <a:cxn ang="0">
                  <a:pos x="30" y="15"/>
                </a:cxn>
                <a:cxn ang="0">
                  <a:pos x="28" y="17"/>
                </a:cxn>
                <a:cxn ang="0">
                  <a:pos x="32" y="11"/>
                </a:cxn>
                <a:cxn ang="0">
                  <a:pos x="29" y="2"/>
                </a:cxn>
                <a:cxn ang="0">
                  <a:pos x="20" y="3"/>
                </a:cxn>
                <a:cxn ang="0">
                  <a:pos x="18" y="5"/>
                </a:cxn>
                <a:cxn ang="0">
                  <a:pos x="19" y="7"/>
                </a:cxn>
                <a:cxn ang="0">
                  <a:pos x="17" y="6"/>
                </a:cxn>
                <a:cxn ang="0">
                  <a:pos x="16" y="7"/>
                </a:cxn>
                <a:cxn ang="0">
                  <a:pos x="16" y="7"/>
                </a:cxn>
                <a:cxn ang="0">
                  <a:pos x="17" y="4"/>
                </a:cxn>
                <a:cxn ang="0">
                  <a:pos x="5" y="4"/>
                </a:cxn>
                <a:cxn ang="0">
                  <a:pos x="1" y="14"/>
                </a:cxn>
                <a:cxn ang="0">
                  <a:pos x="9" y="22"/>
                </a:cxn>
                <a:cxn ang="0">
                  <a:pos x="12" y="22"/>
                </a:cxn>
                <a:cxn ang="0">
                  <a:pos x="10" y="25"/>
                </a:cxn>
                <a:cxn ang="0">
                  <a:pos x="13" y="28"/>
                </a:cxn>
                <a:cxn ang="0">
                  <a:pos x="16" y="28"/>
                </a:cxn>
                <a:cxn ang="0">
                  <a:pos x="14" y="29"/>
                </a:cxn>
                <a:cxn ang="0">
                  <a:pos x="10" y="26"/>
                </a:cxn>
                <a:cxn ang="0">
                  <a:pos x="11" y="22"/>
                </a:cxn>
                <a:cxn ang="0">
                  <a:pos x="9" y="22"/>
                </a:cxn>
                <a:cxn ang="0">
                  <a:pos x="0" y="12"/>
                </a:cxn>
                <a:cxn ang="0">
                  <a:pos x="5" y="4"/>
                </a:cxn>
                <a:cxn ang="0">
                  <a:pos x="17" y="4"/>
                </a:cxn>
                <a:cxn ang="0">
                  <a:pos x="17" y="4"/>
                </a:cxn>
                <a:cxn ang="0">
                  <a:pos x="27" y="1"/>
                </a:cxn>
                <a:cxn ang="0">
                  <a:pos x="33" y="8"/>
                </a:cxn>
              </a:cxnLst>
              <a:rect l="0" t="0" r="r" b="b"/>
              <a:pathLst>
                <a:path w="33" h="29">
                  <a:moveTo>
                    <a:pt x="33" y="8"/>
                  </a:moveTo>
                  <a:cubicBezTo>
                    <a:pt x="33" y="11"/>
                    <a:pt x="32" y="14"/>
                    <a:pt x="30" y="15"/>
                  </a:cubicBezTo>
                  <a:cubicBezTo>
                    <a:pt x="28" y="17"/>
                    <a:pt x="28" y="17"/>
                    <a:pt x="28" y="17"/>
                  </a:cubicBezTo>
                  <a:cubicBezTo>
                    <a:pt x="29" y="15"/>
                    <a:pt x="32" y="14"/>
                    <a:pt x="32" y="11"/>
                  </a:cubicBezTo>
                  <a:cubicBezTo>
                    <a:pt x="33" y="8"/>
                    <a:pt x="31" y="4"/>
                    <a:pt x="29" y="2"/>
                  </a:cubicBezTo>
                  <a:cubicBezTo>
                    <a:pt x="26" y="0"/>
                    <a:pt x="23" y="1"/>
                    <a:pt x="20" y="3"/>
                  </a:cubicBezTo>
                  <a:cubicBezTo>
                    <a:pt x="19" y="3"/>
                    <a:pt x="18" y="4"/>
                    <a:pt x="18" y="5"/>
                  </a:cubicBezTo>
                  <a:cubicBezTo>
                    <a:pt x="18" y="6"/>
                    <a:pt x="19" y="6"/>
                    <a:pt x="19" y="7"/>
                  </a:cubicBezTo>
                  <a:cubicBezTo>
                    <a:pt x="18" y="6"/>
                    <a:pt x="18" y="5"/>
                    <a:pt x="17" y="6"/>
                  </a:cubicBezTo>
                  <a:cubicBezTo>
                    <a:pt x="17" y="6"/>
                    <a:pt x="16" y="6"/>
                    <a:pt x="16" y="7"/>
                  </a:cubicBezTo>
                  <a:cubicBezTo>
                    <a:pt x="16" y="7"/>
                    <a:pt x="16" y="7"/>
                    <a:pt x="16" y="7"/>
                  </a:cubicBezTo>
                  <a:cubicBezTo>
                    <a:pt x="16" y="6"/>
                    <a:pt x="17" y="6"/>
                    <a:pt x="17" y="4"/>
                  </a:cubicBezTo>
                  <a:cubicBezTo>
                    <a:pt x="14" y="1"/>
                    <a:pt x="9" y="3"/>
                    <a:pt x="5" y="4"/>
                  </a:cubicBezTo>
                  <a:cubicBezTo>
                    <a:pt x="2" y="6"/>
                    <a:pt x="0" y="10"/>
                    <a:pt x="1" y="14"/>
                  </a:cubicBezTo>
                  <a:cubicBezTo>
                    <a:pt x="1" y="18"/>
                    <a:pt x="5" y="20"/>
                    <a:pt x="9" y="22"/>
                  </a:cubicBezTo>
                  <a:cubicBezTo>
                    <a:pt x="10" y="22"/>
                    <a:pt x="11" y="22"/>
                    <a:pt x="12" y="22"/>
                  </a:cubicBezTo>
                  <a:cubicBezTo>
                    <a:pt x="11" y="23"/>
                    <a:pt x="10" y="24"/>
                    <a:pt x="10" y="25"/>
                  </a:cubicBezTo>
                  <a:cubicBezTo>
                    <a:pt x="10" y="27"/>
                    <a:pt x="12" y="28"/>
                    <a:pt x="13" y="28"/>
                  </a:cubicBezTo>
                  <a:cubicBezTo>
                    <a:pt x="14" y="29"/>
                    <a:pt x="16" y="28"/>
                    <a:pt x="16" y="28"/>
                  </a:cubicBezTo>
                  <a:cubicBezTo>
                    <a:pt x="16" y="29"/>
                    <a:pt x="15" y="29"/>
                    <a:pt x="14" y="29"/>
                  </a:cubicBezTo>
                  <a:cubicBezTo>
                    <a:pt x="12" y="29"/>
                    <a:pt x="10" y="28"/>
                    <a:pt x="10" y="26"/>
                  </a:cubicBezTo>
                  <a:cubicBezTo>
                    <a:pt x="9" y="25"/>
                    <a:pt x="10" y="23"/>
                    <a:pt x="11" y="22"/>
                  </a:cubicBezTo>
                  <a:cubicBezTo>
                    <a:pt x="10" y="22"/>
                    <a:pt x="9" y="22"/>
                    <a:pt x="9" y="22"/>
                  </a:cubicBezTo>
                  <a:cubicBezTo>
                    <a:pt x="5" y="20"/>
                    <a:pt x="0" y="18"/>
                    <a:pt x="0" y="12"/>
                  </a:cubicBezTo>
                  <a:cubicBezTo>
                    <a:pt x="0" y="9"/>
                    <a:pt x="2" y="5"/>
                    <a:pt x="5" y="4"/>
                  </a:cubicBezTo>
                  <a:cubicBezTo>
                    <a:pt x="9" y="2"/>
                    <a:pt x="14" y="1"/>
                    <a:pt x="17" y="4"/>
                  </a:cubicBezTo>
                  <a:cubicBezTo>
                    <a:pt x="17" y="4"/>
                    <a:pt x="17" y="4"/>
                    <a:pt x="17" y="4"/>
                  </a:cubicBezTo>
                  <a:cubicBezTo>
                    <a:pt x="20" y="2"/>
                    <a:pt x="24" y="0"/>
                    <a:pt x="27" y="1"/>
                  </a:cubicBezTo>
                  <a:cubicBezTo>
                    <a:pt x="31" y="2"/>
                    <a:pt x="32" y="5"/>
                    <a:pt x="33" y="8"/>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69" name="Freeform 433"/>
            <p:cNvSpPr>
              <a:spLocks/>
            </p:cNvSpPr>
            <p:nvPr/>
          </p:nvSpPr>
          <p:spPr bwMode="auto">
            <a:xfrm>
              <a:off x="2956048" y="4567284"/>
              <a:ext cx="570779" cy="432109"/>
            </a:xfrm>
            <a:custGeom>
              <a:avLst/>
              <a:gdLst/>
              <a:ahLst/>
              <a:cxnLst>
                <a:cxn ang="0">
                  <a:pos x="51" y="4"/>
                </a:cxn>
                <a:cxn ang="0">
                  <a:pos x="62" y="11"/>
                </a:cxn>
                <a:cxn ang="0">
                  <a:pos x="60" y="29"/>
                </a:cxn>
                <a:cxn ang="0">
                  <a:pos x="67" y="37"/>
                </a:cxn>
                <a:cxn ang="0">
                  <a:pos x="64" y="41"/>
                </a:cxn>
                <a:cxn ang="0">
                  <a:pos x="76" y="41"/>
                </a:cxn>
                <a:cxn ang="0">
                  <a:pos x="73" y="32"/>
                </a:cxn>
                <a:cxn ang="0">
                  <a:pos x="76" y="27"/>
                </a:cxn>
                <a:cxn ang="0">
                  <a:pos x="78" y="24"/>
                </a:cxn>
                <a:cxn ang="0">
                  <a:pos x="88" y="30"/>
                </a:cxn>
                <a:cxn ang="0">
                  <a:pos x="97" y="24"/>
                </a:cxn>
                <a:cxn ang="0">
                  <a:pos x="96" y="34"/>
                </a:cxn>
                <a:cxn ang="0">
                  <a:pos x="100" y="42"/>
                </a:cxn>
                <a:cxn ang="0">
                  <a:pos x="110" y="41"/>
                </a:cxn>
                <a:cxn ang="0">
                  <a:pos x="115" y="29"/>
                </a:cxn>
                <a:cxn ang="0">
                  <a:pos x="115" y="25"/>
                </a:cxn>
                <a:cxn ang="0">
                  <a:pos x="114" y="20"/>
                </a:cxn>
                <a:cxn ang="0">
                  <a:pos x="118" y="15"/>
                </a:cxn>
                <a:cxn ang="0">
                  <a:pos x="124" y="14"/>
                </a:cxn>
                <a:cxn ang="0">
                  <a:pos x="140" y="26"/>
                </a:cxn>
                <a:cxn ang="0">
                  <a:pos x="139" y="42"/>
                </a:cxn>
                <a:cxn ang="0">
                  <a:pos x="165" y="71"/>
                </a:cxn>
                <a:cxn ang="0">
                  <a:pos x="163" y="111"/>
                </a:cxn>
                <a:cxn ang="0">
                  <a:pos x="52" y="113"/>
                </a:cxn>
                <a:cxn ang="0">
                  <a:pos x="2" y="111"/>
                </a:cxn>
                <a:cxn ang="0">
                  <a:pos x="3" y="42"/>
                </a:cxn>
                <a:cxn ang="0">
                  <a:pos x="11" y="41"/>
                </a:cxn>
                <a:cxn ang="0">
                  <a:pos x="38" y="37"/>
                </a:cxn>
                <a:cxn ang="0">
                  <a:pos x="26" y="24"/>
                </a:cxn>
                <a:cxn ang="0">
                  <a:pos x="28" y="8"/>
                </a:cxn>
                <a:cxn ang="0">
                  <a:pos x="31" y="6"/>
                </a:cxn>
                <a:cxn ang="0">
                  <a:pos x="36" y="4"/>
                </a:cxn>
                <a:cxn ang="0">
                  <a:pos x="48" y="2"/>
                </a:cxn>
              </a:cxnLst>
              <a:rect l="0" t="0" r="r" b="b"/>
              <a:pathLst>
                <a:path w="167" h="113">
                  <a:moveTo>
                    <a:pt x="48" y="2"/>
                  </a:moveTo>
                  <a:cubicBezTo>
                    <a:pt x="49" y="3"/>
                    <a:pt x="51" y="2"/>
                    <a:pt x="51" y="4"/>
                  </a:cubicBezTo>
                  <a:cubicBezTo>
                    <a:pt x="54" y="4"/>
                    <a:pt x="58" y="3"/>
                    <a:pt x="60" y="7"/>
                  </a:cubicBezTo>
                  <a:cubicBezTo>
                    <a:pt x="60" y="8"/>
                    <a:pt x="63" y="9"/>
                    <a:pt x="62" y="11"/>
                  </a:cubicBezTo>
                  <a:cubicBezTo>
                    <a:pt x="59" y="12"/>
                    <a:pt x="65" y="16"/>
                    <a:pt x="60" y="15"/>
                  </a:cubicBezTo>
                  <a:cubicBezTo>
                    <a:pt x="61" y="20"/>
                    <a:pt x="57" y="25"/>
                    <a:pt x="60" y="29"/>
                  </a:cubicBezTo>
                  <a:cubicBezTo>
                    <a:pt x="61" y="29"/>
                    <a:pt x="62" y="28"/>
                    <a:pt x="63" y="29"/>
                  </a:cubicBezTo>
                  <a:cubicBezTo>
                    <a:pt x="65" y="31"/>
                    <a:pt x="65" y="34"/>
                    <a:pt x="67" y="37"/>
                  </a:cubicBezTo>
                  <a:cubicBezTo>
                    <a:pt x="67" y="38"/>
                    <a:pt x="67" y="38"/>
                    <a:pt x="67" y="39"/>
                  </a:cubicBezTo>
                  <a:cubicBezTo>
                    <a:pt x="66" y="40"/>
                    <a:pt x="64" y="39"/>
                    <a:pt x="64" y="41"/>
                  </a:cubicBezTo>
                  <a:cubicBezTo>
                    <a:pt x="65" y="42"/>
                    <a:pt x="65" y="42"/>
                    <a:pt x="65" y="42"/>
                  </a:cubicBezTo>
                  <a:cubicBezTo>
                    <a:pt x="69" y="42"/>
                    <a:pt x="72" y="42"/>
                    <a:pt x="76" y="41"/>
                  </a:cubicBezTo>
                  <a:cubicBezTo>
                    <a:pt x="74" y="40"/>
                    <a:pt x="74" y="37"/>
                    <a:pt x="74" y="36"/>
                  </a:cubicBezTo>
                  <a:cubicBezTo>
                    <a:pt x="73" y="35"/>
                    <a:pt x="73" y="33"/>
                    <a:pt x="73" y="32"/>
                  </a:cubicBezTo>
                  <a:cubicBezTo>
                    <a:pt x="75" y="31"/>
                    <a:pt x="72" y="28"/>
                    <a:pt x="74" y="27"/>
                  </a:cubicBezTo>
                  <a:cubicBezTo>
                    <a:pt x="75" y="27"/>
                    <a:pt x="75" y="28"/>
                    <a:pt x="76" y="27"/>
                  </a:cubicBezTo>
                  <a:cubicBezTo>
                    <a:pt x="76" y="26"/>
                    <a:pt x="76" y="25"/>
                    <a:pt x="77" y="24"/>
                  </a:cubicBezTo>
                  <a:cubicBezTo>
                    <a:pt x="78" y="24"/>
                    <a:pt x="78" y="24"/>
                    <a:pt x="78" y="24"/>
                  </a:cubicBezTo>
                  <a:cubicBezTo>
                    <a:pt x="80" y="26"/>
                    <a:pt x="82" y="29"/>
                    <a:pt x="85" y="30"/>
                  </a:cubicBezTo>
                  <a:cubicBezTo>
                    <a:pt x="86" y="30"/>
                    <a:pt x="87" y="30"/>
                    <a:pt x="88" y="30"/>
                  </a:cubicBezTo>
                  <a:cubicBezTo>
                    <a:pt x="88" y="27"/>
                    <a:pt x="88" y="24"/>
                    <a:pt x="91" y="23"/>
                  </a:cubicBezTo>
                  <a:cubicBezTo>
                    <a:pt x="93" y="22"/>
                    <a:pt x="95" y="23"/>
                    <a:pt x="97" y="24"/>
                  </a:cubicBezTo>
                  <a:cubicBezTo>
                    <a:pt x="101" y="26"/>
                    <a:pt x="99" y="30"/>
                    <a:pt x="100" y="34"/>
                  </a:cubicBezTo>
                  <a:cubicBezTo>
                    <a:pt x="99" y="35"/>
                    <a:pt x="97" y="33"/>
                    <a:pt x="96" y="34"/>
                  </a:cubicBezTo>
                  <a:cubicBezTo>
                    <a:pt x="96" y="38"/>
                    <a:pt x="96" y="38"/>
                    <a:pt x="96" y="38"/>
                  </a:cubicBezTo>
                  <a:cubicBezTo>
                    <a:pt x="98" y="39"/>
                    <a:pt x="99" y="41"/>
                    <a:pt x="100" y="42"/>
                  </a:cubicBezTo>
                  <a:cubicBezTo>
                    <a:pt x="109" y="42"/>
                    <a:pt x="109" y="42"/>
                    <a:pt x="109" y="42"/>
                  </a:cubicBezTo>
                  <a:cubicBezTo>
                    <a:pt x="110" y="41"/>
                    <a:pt x="110" y="41"/>
                    <a:pt x="110" y="41"/>
                  </a:cubicBezTo>
                  <a:cubicBezTo>
                    <a:pt x="108" y="40"/>
                    <a:pt x="108" y="37"/>
                    <a:pt x="108" y="35"/>
                  </a:cubicBezTo>
                  <a:cubicBezTo>
                    <a:pt x="110" y="33"/>
                    <a:pt x="114" y="33"/>
                    <a:pt x="115" y="29"/>
                  </a:cubicBezTo>
                  <a:cubicBezTo>
                    <a:pt x="116" y="28"/>
                    <a:pt x="116" y="26"/>
                    <a:pt x="116" y="24"/>
                  </a:cubicBezTo>
                  <a:cubicBezTo>
                    <a:pt x="116" y="24"/>
                    <a:pt x="116" y="25"/>
                    <a:pt x="115" y="25"/>
                  </a:cubicBezTo>
                  <a:cubicBezTo>
                    <a:pt x="115" y="23"/>
                    <a:pt x="117" y="22"/>
                    <a:pt x="116" y="21"/>
                  </a:cubicBezTo>
                  <a:cubicBezTo>
                    <a:pt x="115" y="21"/>
                    <a:pt x="114" y="21"/>
                    <a:pt x="114" y="20"/>
                  </a:cubicBezTo>
                  <a:cubicBezTo>
                    <a:pt x="115" y="19"/>
                    <a:pt x="117" y="19"/>
                    <a:pt x="118" y="19"/>
                  </a:cubicBezTo>
                  <a:cubicBezTo>
                    <a:pt x="119" y="18"/>
                    <a:pt x="117" y="16"/>
                    <a:pt x="118" y="15"/>
                  </a:cubicBezTo>
                  <a:cubicBezTo>
                    <a:pt x="119" y="16"/>
                    <a:pt x="120" y="17"/>
                    <a:pt x="122" y="17"/>
                  </a:cubicBezTo>
                  <a:cubicBezTo>
                    <a:pt x="123" y="16"/>
                    <a:pt x="122" y="14"/>
                    <a:pt x="124" y="14"/>
                  </a:cubicBezTo>
                  <a:cubicBezTo>
                    <a:pt x="125" y="15"/>
                    <a:pt x="125" y="17"/>
                    <a:pt x="125" y="18"/>
                  </a:cubicBezTo>
                  <a:cubicBezTo>
                    <a:pt x="132" y="18"/>
                    <a:pt x="137" y="21"/>
                    <a:pt x="140" y="26"/>
                  </a:cubicBezTo>
                  <a:cubicBezTo>
                    <a:pt x="142" y="29"/>
                    <a:pt x="140" y="32"/>
                    <a:pt x="141" y="35"/>
                  </a:cubicBezTo>
                  <a:cubicBezTo>
                    <a:pt x="141" y="38"/>
                    <a:pt x="141" y="40"/>
                    <a:pt x="139" y="42"/>
                  </a:cubicBezTo>
                  <a:cubicBezTo>
                    <a:pt x="144" y="42"/>
                    <a:pt x="160" y="42"/>
                    <a:pt x="164" y="42"/>
                  </a:cubicBezTo>
                  <a:cubicBezTo>
                    <a:pt x="167" y="52"/>
                    <a:pt x="164" y="62"/>
                    <a:pt x="165" y="71"/>
                  </a:cubicBezTo>
                  <a:cubicBezTo>
                    <a:pt x="166" y="85"/>
                    <a:pt x="165" y="97"/>
                    <a:pt x="164" y="110"/>
                  </a:cubicBezTo>
                  <a:cubicBezTo>
                    <a:pt x="163" y="111"/>
                    <a:pt x="163" y="111"/>
                    <a:pt x="163" y="111"/>
                  </a:cubicBezTo>
                  <a:cubicBezTo>
                    <a:pt x="145" y="111"/>
                    <a:pt x="117" y="110"/>
                    <a:pt x="100" y="112"/>
                  </a:cubicBezTo>
                  <a:cubicBezTo>
                    <a:pt x="84" y="112"/>
                    <a:pt x="68" y="112"/>
                    <a:pt x="52" y="113"/>
                  </a:cubicBezTo>
                  <a:cubicBezTo>
                    <a:pt x="41" y="113"/>
                    <a:pt x="22" y="111"/>
                    <a:pt x="12" y="112"/>
                  </a:cubicBezTo>
                  <a:cubicBezTo>
                    <a:pt x="9" y="111"/>
                    <a:pt x="5" y="111"/>
                    <a:pt x="2" y="111"/>
                  </a:cubicBezTo>
                  <a:cubicBezTo>
                    <a:pt x="0" y="93"/>
                    <a:pt x="4" y="74"/>
                    <a:pt x="2" y="56"/>
                  </a:cubicBezTo>
                  <a:cubicBezTo>
                    <a:pt x="2" y="51"/>
                    <a:pt x="3" y="47"/>
                    <a:pt x="3" y="42"/>
                  </a:cubicBezTo>
                  <a:cubicBezTo>
                    <a:pt x="4" y="41"/>
                    <a:pt x="4" y="41"/>
                    <a:pt x="4" y="41"/>
                  </a:cubicBezTo>
                  <a:cubicBezTo>
                    <a:pt x="6" y="42"/>
                    <a:pt x="8" y="40"/>
                    <a:pt x="11" y="41"/>
                  </a:cubicBezTo>
                  <a:cubicBezTo>
                    <a:pt x="16" y="41"/>
                    <a:pt x="30" y="42"/>
                    <a:pt x="34" y="41"/>
                  </a:cubicBezTo>
                  <a:cubicBezTo>
                    <a:pt x="35" y="39"/>
                    <a:pt x="38" y="39"/>
                    <a:pt x="38" y="37"/>
                  </a:cubicBezTo>
                  <a:cubicBezTo>
                    <a:pt x="37" y="36"/>
                    <a:pt x="36" y="34"/>
                    <a:pt x="34" y="35"/>
                  </a:cubicBezTo>
                  <a:cubicBezTo>
                    <a:pt x="30" y="33"/>
                    <a:pt x="27" y="28"/>
                    <a:pt x="26" y="24"/>
                  </a:cubicBezTo>
                  <a:cubicBezTo>
                    <a:pt x="26" y="19"/>
                    <a:pt x="27" y="15"/>
                    <a:pt x="29" y="11"/>
                  </a:cubicBezTo>
                  <a:cubicBezTo>
                    <a:pt x="29" y="10"/>
                    <a:pt x="27" y="9"/>
                    <a:pt x="28" y="8"/>
                  </a:cubicBezTo>
                  <a:cubicBezTo>
                    <a:pt x="29" y="8"/>
                    <a:pt x="31" y="9"/>
                    <a:pt x="31" y="8"/>
                  </a:cubicBezTo>
                  <a:cubicBezTo>
                    <a:pt x="31" y="7"/>
                    <a:pt x="31" y="6"/>
                    <a:pt x="31" y="6"/>
                  </a:cubicBezTo>
                  <a:cubicBezTo>
                    <a:pt x="32" y="7"/>
                    <a:pt x="32" y="8"/>
                    <a:pt x="33" y="8"/>
                  </a:cubicBezTo>
                  <a:cubicBezTo>
                    <a:pt x="34" y="7"/>
                    <a:pt x="35" y="5"/>
                    <a:pt x="36" y="4"/>
                  </a:cubicBezTo>
                  <a:cubicBezTo>
                    <a:pt x="39" y="3"/>
                    <a:pt x="42" y="0"/>
                    <a:pt x="45" y="2"/>
                  </a:cubicBezTo>
                  <a:lnTo>
                    <a:pt x="48" y="2"/>
                  </a:ln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0" name="Freeform 434"/>
            <p:cNvSpPr>
              <a:spLocks/>
            </p:cNvSpPr>
            <p:nvPr/>
          </p:nvSpPr>
          <p:spPr bwMode="auto">
            <a:xfrm>
              <a:off x="2990197" y="4580957"/>
              <a:ext cx="4878" cy="2736"/>
            </a:xfrm>
            <a:custGeom>
              <a:avLst/>
              <a:gdLst/>
              <a:ahLst/>
              <a:cxnLst>
                <a:cxn ang="0">
                  <a:pos x="1" y="0"/>
                </a:cxn>
                <a:cxn ang="0">
                  <a:pos x="0" y="0"/>
                </a:cxn>
                <a:cxn ang="0">
                  <a:pos x="0" y="0"/>
                </a:cxn>
                <a:cxn ang="0">
                  <a:pos x="0" y="0"/>
                </a:cxn>
                <a:cxn ang="0">
                  <a:pos x="1" y="0"/>
                </a:cxn>
              </a:cxnLst>
              <a:rect l="0" t="0" r="r" b="b"/>
              <a:pathLst>
                <a:path w="1">
                  <a:moveTo>
                    <a:pt x="1" y="0"/>
                  </a:moveTo>
                  <a:cubicBezTo>
                    <a:pt x="1" y="0"/>
                    <a:pt x="0" y="0"/>
                    <a:pt x="0" y="0"/>
                  </a:cubicBezTo>
                  <a:cubicBezTo>
                    <a:pt x="0" y="0"/>
                    <a:pt x="0" y="0"/>
                    <a:pt x="0" y="0"/>
                  </a:cubicBezTo>
                  <a:cubicBezTo>
                    <a:pt x="0" y="0"/>
                    <a:pt x="0" y="0"/>
                    <a:pt x="0" y="0"/>
                  </a:cubicBezTo>
                  <a:lnTo>
                    <a:pt x="1" y="0"/>
                  </a:ln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1" name="Freeform 435"/>
            <p:cNvSpPr>
              <a:spLocks/>
            </p:cNvSpPr>
            <p:nvPr/>
          </p:nvSpPr>
          <p:spPr bwMode="auto">
            <a:xfrm>
              <a:off x="3080448" y="4578223"/>
              <a:ext cx="46346" cy="41024"/>
            </a:xfrm>
            <a:custGeom>
              <a:avLst/>
              <a:gdLst/>
              <a:ahLst/>
              <a:cxnLst>
                <a:cxn ang="0">
                  <a:pos x="9" y="10"/>
                </a:cxn>
                <a:cxn ang="0">
                  <a:pos x="11" y="10"/>
                </a:cxn>
                <a:cxn ang="0">
                  <a:pos x="14" y="1"/>
                </a:cxn>
                <a:cxn ang="0">
                  <a:pos x="11" y="0"/>
                </a:cxn>
                <a:cxn ang="0">
                  <a:pos x="10" y="6"/>
                </a:cxn>
                <a:cxn ang="0">
                  <a:pos x="1" y="9"/>
                </a:cxn>
                <a:cxn ang="0">
                  <a:pos x="0" y="10"/>
                </a:cxn>
                <a:cxn ang="0">
                  <a:pos x="9" y="10"/>
                </a:cxn>
              </a:cxnLst>
              <a:rect l="0" t="0" r="r" b="b"/>
              <a:pathLst>
                <a:path w="14" h="11">
                  <a:moveTo>
                    <a:pt x="9" y="10"/>
                  </a:moveTo>
                  <a:cubicBezTo>
                    <a:pt x="10" y="11"/>
                    <a:pt x="11" y="11"/>
                    <a:pt x="11" y="10"/>
                  </a:cubicBezTo>
                  <a:cubicBezTo>
                    <a:pt x="11" y="7"/>
                    <a:pt x="14" y="4"/>
                    <a:pt x="14" y="1"/>
                  </a:cubicBezTo>
                  <a:cubicBezTo>
                    <a:pt x="11" y="0"/>
                    <a:pt x="11" y="0"/>
                    <a:pt x="11" y="0"/>
                  </a:cubicBezTo>
                  <a:cubicBezTo>
                    <a:pt x="10" y="2"/>
                    <a:pt x="11" y="5"/>
                    <a:pt x="10" y="6"/>
                  </a:cubicBezTo>
                  <a:cubicBezTo>
                    <a:pt x="10" y="9"/>
                    <a:pt x="2" y="9"/>
                    <a:pt x="1" y="9"/>
                  </a:cubicBezTo>
                  <a:cubicBezTo>
                    <a:pt x="0" y="9"/>
                    <a:pt x="0" y="9"/>
                    <a:pt x="0" y="10"/>
                  </a:cubicBezTo>
                  <a:cubicBezTo>
                    <a:pt x="3" y="10"/>
                    <a:pt x="6" y="11"/>
                    <a:pt x="9" y="10"/>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2" name="Freeform 436"/>
            <p:cNvSpPr>
              <a:spLocks/>
            </p:cNvSpPr>
            <p:nvPr/>
          </p:nvSpPr>
          <p:spPr bwMode="auto">
            <a:xfrm>
              <a:off x="3065812" y="4570018"/>
              <a:ext cx="51225" cy="46494"/>
            </a:xfrm>
            <a:custGeom>
              <a:avLst/>
              <a:gdLst/>
              <a:ahLst/>
              <a:cxnLst>
                <a:cxn ang="0">
                  <a:pos x="14" y="8"/>
                </a:cxn>
                <a:cxn ang="0">
                  <a:pos x="15" y="2"/>
                </a:cxn>
                <a:cxn ang="0">
                  <a:pos x="15" y="2"/>
                </a:cxn>
                <a:cxn ang="0">
                  <a:pos x="8" y="2"/>
                </a:cxn>
                <a:cxn ang="0">
                  <a:pos x="0" y="12"/>
                </a:cxn>
                <a:cxn ang="0">
                  <a:pos x="4" y="12"/>
                </a:cxn>
                <a:cxn ang="0">
                  <a:pos x="5" y="11"/>
                </a:cxn>
                <a:cxn ang="0">
                  <a:pos x="14" y="8"/>
                </a:cxn>
              </a:cxnLst>
              <a:rect l="0" t="0" r="r" b="b"/>
              <a:pathLst>
                <a:path w="15" h="12">
                  <a:moveTo>
                    <a:pt x="14" y="8"/>
                  </a:moveTo>
                  <a:cubicBezTo>
                    <a:pt x="15" y="7"/>
                    <a:pt x="14" y="4"/>
                    <a:pt x="15" y="2"/>
                  </a:cubicBezTo>
                  <a:cubicBezTo>
                    <a:pt x="15" y="2"/>
                    <a:pt x="15" y="2"/>
                    <a:pt x="15" y="2"/>
                  </a:cubicBezTo>
                  <a:cubicBezTo>
                    <a:pt x="12" y="3"/>
                    <a:pt x="10" y="0"/>
                    <a:pt x="8" y="2"/>
                  </a:cubicBezTo>
                  <a:cubicBezTo>
                    <a:pt x="3" y="2"/>
                    <a:pt x="2" y="8"/>
                    <a:pt x="0" y="12"/>
                  </a:cubicBezTo>
                  <a:cubicBezTo>
                    <a:pt x="1" y="12"/>
                    <a:pt x="2" y="12"/>
                    <a:pt x="4" y="12"/>
                  </a:cubicBezTo>
                  <a:cubicBezTo>
                    <a:pt x="4" y="11"/>
                    <a:pt x="4" y="11"/>
                    <a:pt x="5" y="11"/>
                  </a:cubicBezTo>
                  <a:cubicBezTo>
                    <a:pt x="6" y="11"/>
                    <a:pt x="14" y="11"/>
                    <a:pt x="14" y="8"/>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3" name="Freeform 437"/>
            <p:cNvSpPr>
              <a:spLocks/>
            </p:cNvSpPr>
            <p:nvPr/>
          </p:nvSpPr>
          <p:spPr bwMode="auto">
            <a:xfrm>
              <a:off x="3080448" y="4586427"/>
              <a:ext cx="78055" cy="41024"/>
            </a:xfrm>
            <a:custGeom>
              <a:avLst/>
              <a:gdLst/>
              <a:ahLst/>
              <a:cxnLst>
                <a:cxn ang="0">
                  <a:pos x="11" y="11"/>
                </a:cxn>
                <a:cxn ang="0">
                  <a:pos x="18" y="3"/>
                </a:cxn>
                <a:cxn ang="0">
                  <a:pos x="23" y="2"/>
                </a:cxn>
                <a:cxn ang="0">
                  <a:pos x="15" y="0"/>
                </a:cxn>
                <a:cxn ang="0">
                  <a:pos x="12" y="9"/>
                </a:cxn>
                <a:cxn ang="0">
                  <a:pos x="10" y="10"/>
                </a:cxn>
                <a:cxn ang="0">
                  <a:pos x="2" y="9"/>
                </a:cxn>
                <a:cxn ang="0">
                  <a:pos x="0" y="9"/>
                </a:cxn>
                <a:cxn ang="0">
                  <a:pos x="0" y="10"/>
                </a:cxn>
                <a:cxn ang="0">
                  <a:pos x="11" y="11"/>
                </a:cxn>
              </a:cxnLst>
              <a:rect l="0" t="0" r="r" b="b"/>
              <a:pathLst>
                <a:path w="23" h="11">
                  <a:moveTo>
                    <a:pt x="11" y="11"/>
                  </a:moveTo>
                  <a:cubicBezTo>
                    <a:pt x="12" y="11"/>
                    <a:pt x="17" y="4"/>
                    <a:pt x="18" y="3"/>
                  </a:cubicBezTo>
                  <a:cubicBezTo>
                    <a:pt x="19" y="3"/>
                    <a:pt x="21" y="2"/>
                    <a:pt x="23" y="2"/>
                  </a:cubicBezTo>
                  <a:cubicBezTo>
                    <a:pt x="21" y="0"/>
                    <a:pt x="18" y="0"/>
                    <a:pt x="15" y="0"/>
                  </a:cubicBezTo>
                  <a:cubicBezTo>
                    <a:pt x="15" y="3"/>
                    <a:pt x="12" y="5"/>
                    <a:pt x="12" y="9"/>
                  </a:cubicBezTo>
                  <a:cubicBezTo>
                    <a:pt x="12" y="10"/>
                    <a:pt x="11" y="10"/>
                    <a:pt x="10" y="10"/>
                  </a:cubicBezTo>
                  <a:cubicBezTo>
                    <a:pt x="8" y="9"/>
                    <a:pt x="4" y="10"/>
                    <a:pt x="2" y="9"/>
                  </a:cubicBezTo>
                  <a:cubicBezTo>
                    <a:pt x="1" y="9"/>
                    <a:pt x="0" y="9"/>
                    <a:pt x="0" y="9"/>
                  </a:cubicBezTo>
                  <a:cubicBezTo>
                    <a:pt x="0" y="9"/>
                    <a:pt x="0" y="9"/>
                    <a:pt x="0" y="10"/>
                  </a:cubicBezTo>
                  <a:cubicBezTo>
                    <a:pt x="1" y="11"/>
                    <a:pt x="9" y="11"/>
                    <a:pt x="11" y="11"/>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4" name="Freeform 438"/>
            <p:cNvSpPr>
              <a:spLocks/>
            </p:cNvSpPr>
            <p:nvPr/>
          </p:nvSpPr>
          <p:spPr bwMode="auto">
            <a:xfrm>
              <a:off x="3065812" y="4591897"/>
              <a:ext cx="102448" cy="38288"/>
            </a:xfrm>
            <a:custGeom>
              <a:avLst/>
              <a:gdLst/>
              <a:ahLst/>
              <a:cxnLst>
                <a:cxn ang="0">
                  <a:pos x="27" y="1"/>
                </a:cxn>
                <a:cxn ang="0">
                  <a:pos x="27" y="0"/>
                </a:cxn>
                <a:cxn ang="0">
                  <a:pos x="22" y="1"/>
                </a:cxn>
                <a:cxn ang="0">
                  <a:pos x="15" y="9"/>
                </a:cxn>
                <a:cxn ang="0">
                  <a:pos x="4" y="8"/>
                </a:cxn>
                <a:cxn ang="0">
                  <a:pos x="4" y="7"/>
                </a:cxn>
                <a:cxn ang="0">
                  <a:pos x="0" y="7"/>
                </a:cxn>
                <a:cxn ang="0">
                  <a:pos x="1" y="9"/>
                </a:cxn>
                <a:cxn ang="0">
                  <a:pos x="10" y="9"/>
                </a:cxn>
                <a:cxn ang="0">
                  <a:pos x="15" y="10"/>
                </a:cxn>
                <a:cxn ang="0">
                  <a:pos x="22" y="5"/>
                </a:cxn>
                <a:cxn ang="0">
                  <a:pos x="26" y="4"/>
                </a:cxn>
                <a:cxn ang="0">
                  <a:pos x="29" y="4"/>
                </a:cxn>
                <a:cxn ang="0">
                  <a:pos x="30" y="3"/>
                </a:cxn>
                <a:cxn ang="0">
                  <a:pos x="27" y="1"/>
                </a:cxn>
              </a:cxnLst>
              <a:rect l="0" t="0" r="r" b="b"/>
              <a:pathLst>
                <a:path w="30" h="10">
                  <a:moveTo>
                    <a:pt x="27" y="1"/>
                  </a:moveTo>
                  <a:cubicBezTo>
                    <a:pt x="27" y="0"/>
                    <a:pt x="27" y="0"/>
                    <a:pt x="27" y="0"/>
                  </a:cubicBezTo>
                  <a:cubicBezTo>
                    <a:pt x="25" y="0"/>
                    <a:pt x="23" y="1"/>
                    <a:pt x="22" y="1"/>
                  </a:cubicBezTo>
                  <a:cubicBezTo>
                    <a:pt x="21" y="2"/>
                    <a:pt x="16" y="9"/>
                    <a:pt x="15" y="9"/>
                  </a:cubicBezTo>
                  <a:cubicBezTo>
                    <a:pt x="13" y="9"/>
                    <a:pt x="5" y="9"/>
                    <a:pt x="4" y="8"/>
                  </a:cubicBezTo>
                  <a:cubicBezTo>
                    <a:pt x="4" y="7"/>
                    <a:pt x="4" y="7"/>
                    <a:pt x="4" y="7"/>
                  </a:cubicBezTo>
                  <a:cubicBezTo>
                    <a:pt x="3" y="7"/>
                    <a:pt x="1" y="7"/>
                    <a:pt x="0" y="7"/>
                  </a:cubicBezTo>
                  <a:cubicBezTo>
                    <a:pt x="0" y="8"/>
                    <a:pt x="0" y="8"/>
                    <a:pt x="1" y="9"/>
                  </a:cubicBezTo>
                  <a:cubicBezTo>
                    <a:pt x="4" y="9"/>
                    <a:pt x="7" y="8"/>
                    <a:pt x="10" y="9"/>
                  </a:cubicBezTo>
                  <a:cubicBezTo>
                    <a:pt x="12" y="10"/>
                    <a:pt x="14" y="8"/>
                    <a:pt x="15" y="10"/>
                  </a:cubicBezTo>
                  <a:cubicBezTo>
                    <a:pt x="17" y="8"/>
                    <a:pt x="20" y="6"/>
                    <a:pt x="22" y="5"/>
                  </a:cubicBezTo>
                  <a:cubicBezTo>
                    <a:pt x="23" y="4"/>
                    <a:pt x="25" y="5"/>
                    <a:pt x="26" y="4"/>
                  </a:cubicBezTo>
                  <a:cubicBezTo>
                    <a:pt x="27" y="3"/>
                    <a:pt x="28" y="4"/>
                    <a:pt x="29" y="4"/>
                  </a:cubicBezTo>
                  <a:cubicBezTo>
                    <a:pt x="29" y="4"/>
                    <a:pt x="30" y="3"/>
                    <a:pt x="30" y="3"/>
                  </a:cubicBezTo>
                  <a:cubicBezTo>
                    <a:pt x="29" y="2"/>
                    <a:pt x="28" y="1"/>
                    <a:pt x="27"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5" name="Freeform 439"/>
            <p:cNvSpPr>
              <a:spLocks/>
            </p:cNvSpPr>
            <p:nvPr/>
          </p:nvSpPr>
          <p:spPr bwMode="auto">
            <a:xfrm>
              <a:off x="3451210" y="4589163"/>
              <a:ext cx="4878" cy="2736"/>
            </a:xfrm>
            <a:custGeom>
              <a:avLst/>
              <a:gdLst/>
              <a:ahLst/>
              <a:cxnLst>
                <a:cxn ang="0">
                  <a:pos x="1" y="1"/>
                </a:cxn>
                <a:cxn ang="0">
                  <a:pos x="0" y="1"/>
                </a:cxn>
                <a:cxn ang="0">
                  <a:pos x="1" y="0"/>
                </a:cxn>
                <a:cxn ang="0">
                  <a:pos x="1" y="1"/>
                </a:cxn>
              </a:cxnLst>
              <a:rect l="0" t="0" r="r" b="b"/>
              <a:pathLst>
                <a:path w="1" h="1">
                  <a:moveTo>
                    <a:pt x="1" y="1"/>
                  </a:moveTo>
                  <a:cubicBezTo>
                    <a:pt x="0" y="1"/>
                    <a:pt x="0" y="1"/>
                    <a:pt x="0" y="1"/>
                  </a:cubicBezTo>
                  <a:cubicBezTo>
                    <a:pt x="1" y="0"/>
                    <a:pt x="1" y="0"/>
                    <a:pt x="1" y="0"/>
                  </a:cubicBezTo>
                  <a:cubicBezTo>
                    <a:pt x="1" y="1"/>
                    <a:pt x="1" y="1"/>
                    <a:pt x="1" y="1"/>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6" name="Freeform 440"/>
            <p:cNvSpPr>
              <a:spLocks/>
            </p:cNvSpPr>
            <p:nvPr/>
          </p:nvSpPr>
          <p:spPr bwMode="auto">
            <a:xfrm>
              <a:off x="3548780" y="4597367"/>
              <a:ext cx="2440" cy="2736"/>
            </a:xfrm>
            <a:custGeom>
              <a:avLst/>
              <a:gdLst/>
              <a:ahLst/>
              <a:cxnLst>
                <a:cxn ang="0">
                  <a:pos x="1" y="0"/>
                </a:cxn>
                <a:cxn ang="0">
                  <a:pos x="0" y="1"/>
                </a:cxn>
                <a:cxn ang="0">
                  <a:pos x="0" y="0"/>
                </a:cxn>
                <a:cxn ang="0">
                  <a:pos x="1" y="0"/>
                </a:cxn>
              </a:cxnLst>
              <a:rect l="0" t="0" r="r" b="b"/>
              <a:pathLst>
                <a:path w="1" h="1">
                  <a:moveTo>
                    <a:pt x="1" y="0"/>
                  </a:moveTo>
                  <a:cubicBezTo>
                    <a:pt x="1" y="0"/>
                    <a:pt x="1" y="0"/>
                    <a:pt x="0" y="1"/>
                  </a:cubicBezTo>
                  <a:cubicBezTo>
                    <a:pt x="0" y="0"/>
                    <a:pt x="0" y="0"/>
                    <a:pt x="0" y="0"/>
                  </a:cubicBezTo>
                  <a:cubicBezTo>
                    <a:pt x="0" y="0"/>
                    <a:pt x="0" y="0"/>
                    <a:pt x="1" y="0"/>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7" name="Freeform 441"/>
            <p:cNvSpPr>
              <a:spLocks/>
            </p:cNvSpPr>
            <p:nvPr/>
          </p:nvSpPr>
          <p:spPr bwMode="auto">
            <a:xfrm>
              <a:off x="3107280" y="4600102"/>
              <a:ext cx="7318" cy="16409"/>
            </a:xfrm>
            <a:custGeom>
              <a:avLst/>
              <a:gdLst/>
              <a:ahLst/>
              <a:cxnLst>
                <a:cxn ang="0">
                  <a:pos x="0" y="0"/>
                </a:cxn>
                <a:cxn ang="0">
                  <a:pos x="1" y="4"/>
                </a:cxn>
                <a:cxn ang="0">
                  <a:pos x="1" y="4"/>
                </a:cxn>
                <a:cxn ang="0">
                  <a:pos x="0" y="0"/>
                </a:cxn>
              </a:cxnLst>
              <a:rect l="0" t="0" r="r" b="b"/>
              <a:pathLst>
                <a:path w="2" h="4">
                  <a:moveTo>
                    <a:pt x="0" y="0"/>
                  </a:moveTo>
                  <a:cubicBezTo>
                    <a:pt x="1" y="1"/>
                    <a:pt x="2" y="3"/>
                    <a:pt x="1" y="4"/>
                  </a:cubicBezTo>
                  <a:cubicBezTo>
                    <a:pt x="1" y="4"/>
                    <a:pt x="1" y="4"/>
                    <a:pt x="1" y="4"/>
                  </a:cubicBezTo>
                  <a:cubicBezTo>
                    <a:pt x="1" y="3"/>
                    <a:pt x="0" y="1"/>
                    <a:pt x="0" y="0"/>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8" name="Freeform 442"/>
            <p:cNvSpPr>
              <a:spLocks/>
            </p:cNvSpPr>
            <p:nvPr/>
          </p:nvSpPr>
          <p:spPr bwMode="auto">
            <a:xfrm>
              <a:off x="3097523" y="4605572"/>
              <a:ext cx="7318" cy="5470"/>
            </a:xfrm>
            <a:custGeom>
              <a:avLst/>
              <a:gdLst/>
              <a:ahLst/>
              <a:cxnLst>
                <a:cxn ang="0">
                  <a:pos x="2" y="2"/>
                </a:cxn>
                <a:cxn ang="0">
                  <a:pos x="1" y="2"/>
                </a:cxn>
                <a:cxn ang="0">
                  <a:pos x="1" y="0"/>
                </a:cxn>
                <a:cxn ang="0">
                  <a:pos x="2" y="2"/>
                </a:cxn>
              </a:cxnLst>
              <a:rect l="0" t="0" r="r" b="b"/>
              <a:pathLst>
                <a:path w="2" h="2">
                  <a:moveTo>
                    <a:pt x="2" y="2"/>
                  </a:moveTo>
                  <a:cubicBezTo>
                    <a:pt x="1" y="2"/>
                    <a:pt x="1" y="2"/>
                    <a:pt x="1" y="2"/>
                  </a:cubicBezTo>
                  <a:cubicBezTo>
                    <a:pt x="1" y="1"/>
                    <a:pt x="0" y="1"/>
                    <a:pt x="1" y="0"/>
                  </a:cubicBezTo>
                  <a:cubicBezTo>
                    <a:pt x="2" y="0"/>
                    <a:pt x="1" y="1"/>
                    <a:pt x="2" y="2"/>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79" name="Freeform 443"/>
            <p:cNvSpPr>
              <a:spLocks/>
            </p:cNvSpPr>
            <p:nvPr/>
          </p:nvSpPr>
          <p:spPr bwMode="auto">
            <a:xfrm>
              <a:off x="3156065" y="4608306"/>
              <a:ext cx="9757" cy="10939"/>
            </a:xfrm>
            <a:custGeom>
              <a:avLst/>
              <a:gdLst/>
              <a:ahLst/>
              <a:cxnLst>
                <a:cxn ang="0">
                  <a:pos x="3" y="3"/>
                </a:cxn>
                <a:cxn ang="0">
                  <a:pos x="0" y="1"/>
                </a:cxn>
                <a:cxn ang="0">
                  <a:pos x="3" y="3"/>
                </a:cxn>
              </a:cxnLst>
              <a:rect l="0" t="0" r="r" b="b"/>
              <a:pathLst>
                <a:path w="3" h="3">
                  <a:moveTo>
                    <a:pt x="3" y="3"/>
                  </a:moveTo>
                  <a:cubicBezTo>
                    <a:pt x="2" y="3"/>
                    <a:pt x="1" y="2"/>
                    <a:pt x="0" y="1"/>
                  </a:cubicBezTo>
                  <a:cubicBezTo>
                    <a:pt x="1" y="0"/>
                    <a:pt x="2" y="2"/>
                    <a:pt x="3" y="3"/>
                  </a:cubicBezTo>
                  <a:close/>
                </a:path>
              </a:pathLst>
            </a:custGeom>
            <a:solidFill>
              <a:srgbClr val="B3B3B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0" name="Freeform 444"/>
            <p:cNvSpPr>
              <a:spLocks/>
            </p:cNvSpPr>
            <p:nvPr/>
          </p:nvSpPr>
          <p:spPr bwMode="auto">
            <a:xfrm>
              <a:off x="3075569" y="4611042"/>
              <a:ext cx="90252" cy="112130"/>
            </a:xfrm>
            <a:custGeom>
              <a:avLst/>
              <a:gdLst/>
              <a:ahLst/>
              <a:cxnLst>
                <a:cxn ang="0">
                  <a:pos x="24" y="2"/>
                </a:cxn>
                <a:cxn ang="0">
                  <a:pos x="24" y="17"/>
                </a:cxn>
                <a:cxn ang="0">
                  <a:pos x="26" y="22"/>
                </a:cxn>
                <a:cxn ang="0">
                  <a:pos x="12" y="26"/>
                </a:cxn>
                <a:cxn ang="0">
                  <a:pos x="8" y="25"/>
                </a:cxn>
                <a:cxn ang="0">
                  <a:pos x="6" y="29"/>
                </a:cxn>
                <a:cxn ang="0">
                  <a:pos x="1" y="29"/>
                </a:cxn>
                <a:cxn ang="0">
                  <a:pos x="4" y="24"/>
                </a:cxn>
                <a:cxn ang="0">
                  <a:pos x="1" y="19"/>
                </a:cxn>
                <a:cxn ang="0">
                  <a:pos x="6" y="21"/>
                </a:cxn>
                <a:cxn ang="0">
                  <a:pos x="8" y="18"/>
                </a:cxn>
                <a:cxn ang="0">
                  <a:pos x="4" y="19"/>
                </a:cxn>
                <a:cxn ang="0">
                  <a:pos x="1" y="17"/>
                </a:cxn>
                <a:cxn ang="0">
                  <a:pos x="3" y="10"/>
                </a:cxn>
                <a:cxn ang="0">
                  <a:pos x="10" y="13"/>
                </a:cxn>
                <a:cxn ang="0">
                  <a:pos x="11" y="9"/>
                </a:cxn>
                <a:cxn ang="0">
                  <a:pos x="12" y="12"/>
                </a:cxn>
                <a:cxn ang="0">
                  <a:pos x="12" y="7"/>
                </a:cxn>
                <a:cxn ang="0">
                  <a:pos x="23" y="1"/>
                </a:cxn>
                <a:cxn ang="0">
                  <a:pos x="24" y="2"/>
                </a:cxn>
              </a:cxnLst>
              <a:rect l="0" t="0" r="r" b="b"/>
              <a:pathLst>
                <a:path w="26" h="29">
                  <a:moveTo>
                    <a:pt x="24" y="2"/>
                  </a:moveTo>
                  <a:cubicBezTo>
                    <a:pt x="26" y="7"/>
                    <a:pt x="21" y="12"/>
                    <a:pt x="24" y="17"/>
                  </a:cubicBezTo>
                  <a:cubicBezTo>
                    <a:pt x="25" y="19"/>
                    <a:pt x="26" y="20"/>
                    <a:pt x="26" y="22"/>
                  </a:cubicBezTo>
                  <a:cubicBezTo>
                    <a:pt x="22" y="25"/>
                    <a:pt x="17" y="27"/>
                    <a:pt x="12" y="26"/>
                  </a:cubicBezTo>
                  <a:cubicBezTo>
                    <a:pt x="10" y="26"/>
                    <a:pt x="9" y="25"/>
                    <a:pt x="8" y="25"/>
                  </a:cubicBezTo>
                  <a:cubicBezTo>
                    <a:pt x="6" y="26"/>
                    <a:pt x="6" y="28"/>
                    <a:pt x="6" y="29"/>
                  </a:cubicBezTo>
                  <a:cubicBezTo>
                    <a:pt x="1" y="29"/>
                    <a:pt x="1" y="29"/>
                    <a:pt x="1" y="29"/>
                  </a:cubicBezTo>
                  <a:cubicBezTo>
                    <a:pt x="2" y="28"/>
                    <a:pt x="5" y="26"/>
                    <a:pt x="4" y="24"/>
                  </a:cubicBezTo>
                  <a:cubicBezTo>
                    <a:pt x="3" y="23"/>
                    <a:pt x="0" y="22"/>
                    <a:pt x="1" y="19"/>
                  </a:cubicBezTo>
                  <a:cubicBezTo>
                    <a:pt x="3" y="20"/>
                    <a:pt x="4" y="22"/>
                    <a:pt x="6" y="21"/>
                  </a:cubicBezTo>
                  <a:cubicBezTo>
                    <a:pt x="7" y="20"/>
                    <a:pt x="8" y="19"/>
                    <a:pt x="8" y="18"/>
                  </a:cubicBezTo>
                  <a:cubicBezTo>
                    <a:pt x="6" y="17"/>
                    <a:pt x="6" y="20"/>
                    <a:pt x="4" y="19"/>
                  </a:cubicBezTo>
                  <a:cubicBezTo>
                    <a:pt x="3" y="19"/>
                    <a:pt x="2" y="18"/>
                    <a:pt x="1" y="17"/>
                  </a:cubicBezTo>
                  <a:cubicBezTo>
                    <a:pt x="1" y="14"/>
                    <a:pt x="1" y="12"/>
                    <a:pt x="3" y="10"/>
                  </a:cubicBezTo>
                  <a:cubicBezTo>
                    <a:pt x="6" y="10"/>
                    <a:pt x="8" y="11"/>
                    <a:pt x="10" y="13"/>
                  </a:cubicBezTo>
                  <a:cubicBezTo>
                    <a:pt x="11" y="12"/>
                    <a:pt x="10" y="10"/>
                    <a:pt x="11" y="9"/>
                  </a:cubicBezTo>
                  <a:cubicBezTo>
                    <a:pt x="11" y="10"/>
                    <a:pt x="12" y="11"/>
                    <a:pt x="12" y="12"/>
                  </a:cubicBezTo>
                  <a:cubicBezTo>
                    <a:pt x="14" y="10"/>
                    <a:pt x="12" y="9"/>
                    <a:pt x="12" y="7"/>
                  </a:cubicBezTo>
                  <a:cubicBezTo>
                    <a:pt x="15" y="4"/>
                    <a:pt x="18" y="0"/>
                    <a:pt x="23" y="1"/>
                  </a:cubicBezTo>
                  <a:lnTo>
                    <a:pt x="24" y="2"/>
                  </a:lnTo>
                  <a:close/>
                </a:path>
              </a:pathLst>
            </a:custGeom>
            <a:solidFill>
              <a:srgbClr val="F8C6B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1" name="Freeform 445"/>
            <p:cNvSpPr>
              <a:spLocks noEditPoints="1"/>
            </p:cNvSpPr>
            <p:nvPr/>
          </p:nvSpPr>
          <p:spPr bwMode="auto">
            <a:xfrm>
              <a:off x="3292661" y="4616512"/>
              <a:ext cx="19514" cy="32818"/>
            </a:xfrm>
            <a:custGeom>
              <a:avLst/>
              <a:gdLst/>
              <a:ahLst/>
              <a:cxnLst>
                <a:cxn ang="0">
                  <a:pos x="5" y="3"/>
                </a:cxn>
                <a:cxn ang="0">
                  <a:pos x="2" y="0"/>
                </a:cxn>
                <a:cxn ang="0">
                  <a:pos x="0" y="2"/>
                </a:cxn>
                <a:cxn ang="0">
                  <a:pos x="3" y="7"/>
                </a:cxn>
                <a:cxn ang="0">
                  <a:pos x="4" y="9"/>
                </a:cxn>
                <a:cxn ang="0">
                  <a:pos x="5" y="3"/>
                </a:cxn>
                <a:cxn ang="0">
                  <a:pos x="4" y="7"/>
                </a:cxn>
                <a:cxn ang="0">
                  <a:pos x="2" y="2"/>
                </a:cxn>
                <a:cxn ang="0">
                  <a:pos x="4" y="4"/>
                </a:cxn>
                <a:cxn ang="0">
                  <a:pos x="4" y="7"/>
                </a:cxn>
              </a:cxnLst>
              <a:rect l="0" t="0" r="r" b="b"/>
              <a:pathLst>
                <a:path w="6" h="9">
                  <a:moveTo>
                    <a:pt x="5" y="3"/>
                  </a:moveTo>
                  <a:cubicBezTo>
                    <a:pt x="4" y="2"/>
                    <a:pt x="3" y="0"/>
                    <a:pt x="2" y="0"/>
                  </a:cubicBezTo>
                  <a:cubicBezTo>
                    <a:pt x="1" y="1"/>
                    <a:pt x="0" y="1"/>
                    <a:pt x="0" y="2"/>
                  </a:cubicBezTo>
                  <a:cubicBezTo>
                    <a:pt x="0" y="4"/>
                    <a:pt x="1" y="5"/>
                    <a:pt x="3" y="7"/>
                  </a:cubicBezTo>
                  <a:cubicBezTo>
                    <a:pt x="3" y="7"/>
                    <a:pt x="3" y="9"/>
                    <a:pt x="4" y="9"/>
                  </a:cubicBezTo>
                  <a:cubicBezTo>
                    <a:pt x="5" y="7"/>
                    <a:pt x="6" y="5"/>
                    <a:pt x="5" y="3"/>
                  </a:cubicBezTo>
                  <a:close/>
                  <a:moveTo>
                    <a:pt x="4" y="7"/>
                  </a:moveTo>
                  <a:cubicBezTo>
                    <a:pt x="3" y="5"/>
                    <a:pt x="1" y="3"/>
                    <a:pt x="2" y="2"/>
                  </a:cubicBezTo>
                  <a:cubicBezTo>
                    <a:pt x="3" y="2"/>
                    <a:pt x="4" y="3"/>
                    <a:pt x="4" y="4"/>
                  </a:cubicBezTo>
                  <a:cubicBezTo>
                    <a:pt x="4" y="5"/>
                    <a:pt x="5" y="6"/>
                    <a:pt x="4" y="7"/>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2" name="Freeform 446"/>
            <p:cNvSpPr>
              <a:spLocks/>
            </p:cNvSpPr>
            <p:nvPr/>
          </p:nvSpPr>
          <p:spPr bwMode="auto">
            <a:xfrm>
              <a:off x="3356081" y="4627451"/>
              <a:ext cx="82934" cy="98455"/>
            </a:xfrm>
            <a:custGeom>
              <a:avLst/>
              <a:gdLst/>
              <a:ahLst/>
              <a:cxnLst>
                <a:cxn ang="0">
                  <a:pos x="8" y="3"/>
                </a:cxn>
                <a:cxn ang="0">
                  <a:pos x="22" y="12"/>
                </a:cxn>
                <a:cxn ang="0">
                  <a:pos x="23" y="19"/>
                </a:cxn>
                <a:cxn ang="0">
                  <a:pos x="20" y="25"/>
                </a:cxn>
                <a:cxn ang="0">
                  <a:pos x="14" y="26"/>
                </a:cxn>
                <a:cxn ang="0">
                  <a:pos x="15" y="23"/>
                </a:cxn>
                <a:cxn ang="0">
                  <a:pos x="12" y="19"/>
                </a:cxn>
                <a:cxn ang="0">
                  <a:pos x="10" y="18"/>
                </a:cxn>
                <a:cxn ang="0">
                  <a:pos x="9" y="9"/>
                </a:cxn>
                <a:cxn ang="0">
                  <a:pos x="9" y="9"/>
                </a:cxn>
                <a:cxn ang="0">
                  <a:pos x="9" y="9"/>
                </a:cxn>
                <a:cxn ang="0">
                  <a:pos x="6" y="7"/>
                </a:cxn>
                <a:cxn ang="0">
                  <a:pos x="5" y="9"/>
                </a:cxn>
                <a:cxn ang="0">
                  <a:pos x="5" y="7"/>
                </a:cxn>
                <a:cxn ang="0">
                  <a:pos x="5" y="5"/>
                </a:cxn>
                <a:cxn ang="0">
                  <a:pos x="0" y="6"/>
                </a:cxn>
                <a:cxn ang="0">
                  <a:pos x="1" y="4"/>
                </a:cxn>
                <a:cxn ang="0">
                  <a:pos x="3" y="3"/>
                </a:cxn>
                <a:cxn ang="0">
                  <a:pos x="2" y="2"/>
                </a:cxn>
                <a:cxn ang="0">
                  <a:pos x="6" y="2"/>
                </a:cxn>
                <a:cxn ang="0">
                  <a:pos x="6" y="0"/>
                </a:cxn>
                <a:cxn ang="0">
                  <a:pos x="8" y="3"/>
                </a:cxn>
              </a:cxnLst>
              <a:rect l="0" t="0" r="r" b="b"/>
              <a:pathLst>
                <a:path w="24" h="26">
                  <a:moveTo>
                    <a:pt x="8" y="3"/>
                  </a:moveTo>
                  <a:cubicBezTo>
                    <a:pt x="14" y="2"/>
                    <a:pt x="20" y="6"/>
                    <a:pt x="22" y="12"/>
                  </a:cubicBezTo>
                  <a:cubicBezTo>
                    <a:pt x="24" y="14"/>
                    <a:pt x="21" y="17"/>
                    <a:pt x="23" y="19"/>
                  </a:cubicBezTo>
                  <a:cubicBezTo>
                    <a:pt x="23" y="21"/>
                    <a:pt x="23" y="24"/>
                    <a:pt x="20" y="25"/>
                  </a:cubicBezTo>
                  <a:cubicBezTo>
                    <a:pt x="18" y="26"/>
                    <a:pt x="16" y="26"/>
                    <a:pt x="14" y="26"/>
                  </a:cubicBezTo>
                  <a:cubicBezTo>
                    <a:pt x="15" y="25"/>
                    <a:pt x="15" y="24"/>
                    <a:pt x="15" y="23"/>
                  </a:cubicBezTo>
                  <a:cubicBezTo>
                    <a:pt x="14" y="21"/>
                    <a:pt x="14" y="19"/>
                    <a:pt x="12" y="19"/>
                  </a:cubicBezTo>
                  <a:cubicBezTo>
                    <a:pt x="10" y="18"/>
                    <a:pt x="10" y="18"/>
                    <a:pt x="10" y="18"/>
                  </a:cubicBezTo>
                  <a:cubicBezTo>
                    <a:pt x="12" y="15"/>
                    <a:pt x="11" y="11"/>
                    <a:pt x="9" y="9"/>
                  </a:cubicBezTo>
                  <a:cubicBezTo>
                    <a:pt x="9" y="9"/>
                    <a:pt x="9" y="9"/>
                    <a:pt x="9" y="9"/>
                  </a:cubicBezTo>
                  <a:cubicBezTo>
                    <a:pt x="9" y="9"/>
                    <a:pt x="9" y="9"/>
                    <a:pt x="9" y="9"/>
                  </a:cubicBezTo>
                  <a:cubicBezTo>
                    <a:pt x="7" y="9"/>
                    <a:pt x="7" y="7"/>
                    <a:pt x="6" y="7"/>
                  </a:cubicBezTo>
                  <a:cubicBezTo>
                    <a:pt x="6" y="7"/>
                    <a:pt x="6" y="8"/>
                    <a:pt x="5" y="9"/>
                  </a:cubicBezTo>
                  <a:cubicBezTo>
                    <a:pt x="5" y="8"/>
                    <a:pt x="5" y="7"/>
                    <a:pt x="5" y="7"/>
                  </a:cubicBezTo>
                  <a:cubicBezTo>
                    <a:pt x="4" y="6"/>
                    <a:pt x="5" y="5"/>
                    <a:pt x="5" y="5"/>
                  </a:cubicBezTo>
                  <a:cubicBezTo>
                    <a:pt x="3" y="5"/>
                    <a:pt x="2" y="6"/>
                    <a:pt x="0" y="6"/>
                  </a:cubicBezTo>
                  <a:cubicBezTo>
                    <a:pt x="0" y="6"/>
                    <a:pt x="2" y="5"/>
                    <a:pt x="1" y="4"/>
                  </a:cubicBezTo>
                  <a:cubicBezTo>
                    <a:pt x="1" y="3"/>
                    <a:pt x="3" y="6"/>
                    <a:pt x="3" y="3"/>
                  </a:cubicBezTo>
                  <a:cubicBezTo>
                    <a:pt x="2" y="2"/>
                    <a:pt x="2" y="2"/>
                    <a:pt x="2" y="2"/>
                  </a:cubicBezTo>
                  <a:cubicBezTo>
                    <a:pt x="3" y="1"/>
                    <a:pt x="5" y="5"/>
                    <a:pt x="6" y="2"/>
                  </a:cubicBezTo>
                  <a:cubicBezTo>
                    <a:pt x="6" y="1"/>
                    <a:pt x="6" y="1"/>
                    <a:pt x="6" y="0"/>
                  </a:cubicBezTo>
                  <a:cubicBezTo>
                    <a:pt x="7" y="1"/>
                    <a:pt x="7" y="2"/>
                    <a:pt x="8" y="3"/>
                  </a:cubicBezTo>
                  <a:close/>
                </a:path>
              </a:pathLst>
            </a:custGeom>
            <a:solidFill>
              <a:srgbClr val="9F7244"/>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3" name="Freeform 447"/>
            <p:cNvSpPr>
              <a:spLocks/>
            </p:cNvSpPr>
            <p:nvPr/>
          </p:nvSpPr>
          <p:spPr bwMode="auto">
            <a:xfrm>
              <a:off x="3482921" y="4630185"/>
              <a:ext cx="31711" cy="32818"/>
            </a:xfrm>
            <a:custGeom>
              <a:avLst/>
              <a:gdLst/>
              <a:ahLst/>
              <a:cxnLst>
                <a:cxn ang="0">
                  <a:pos x="8" y="2"/>
                </a:cxn>
                <a:cxn ang="0">
                  <a:pos x="8" y="6"/>
                </a:cxn>
                <a:cxn ang="0">
                  <a:pos x="5" y="8"/>
                </a:cxn>
                <a:cxn ang="0">
                  <a:pos x="1" y="6"/>
                </a:cxn>
                <a:cxn ang="0">
                  <a:pos x="1" y="4"/>
                </a:cxn>
                <a:cxn ang="0">
                  <a:pos x="1" y="4"/>
                </a:cxn>
                <a:cxn ang="0">
                  <a:pos x="1" y="6"/>
                </a:cxn>
                <a:cxn ang="0">
                  <a:pos x="6" y="7"/>
                </a:cxn>
                <a:cxn ang="0">
                  <a:pos x="8" y="4"/>
                </a:cxn>
                <a:cxn ang="0">
                  <a:pos x="6" y="0"/>
                </a:cxn>
                <a:cxn ang="0">
                  <a:pos x="8" y="2"/>
                </a:cxn>
              </a:cxnLst>
              <a:rect l="0" t="0" r="r" b="b"/>
              <a:pathLst>
                <a:path w="9" h="8">
                  <a:moveTo>
                    <a:pt x="8" y="2"/>
                  </a:moveTo>
                  <a:cubicBezTo>
                    <a:pt x="9" y="3"/>
                    <a:pt x="9" y="5"/>
                    <a:pt x="8" y="6"/>
                  </a:cubicBezTo>
                  <a:cubicBezTo>
                    <a:pt x="7" y="7"/>
                    <a:pt x="6" y="8"/>
                    <a:pt x="5" y="8"/>
                  </a:cubicBezTo>
                  <a:cubicBezTo>
                    <a:pt x="3" y="8"/>
                    <a:pt x="2" y="7"/>
                    <a:pt x="1" y="6"/>
                  </a:cubicBezTo>
                  <a:cubicBezTo>
                    <a:pt x="0" y="5"/>
                    <a:pt x="1" y="5"/>
                    <a:pt x="1" y="4"/>
                  </a:cubicBezTo>
                  <a:cubicBezTo>
                    <a:pt x="1" y="4"/>
                    <a:pt x="1" y="4"/>
                    <a:pt x="1" y="4"/>
                  </a:cubicBezTo>
                  <a:cubicBezTo>
                    <a:pt x="2" y="5"/>
                    <a:pt x="0" y="5"/>
                    <a:pt x="1" y="6"/>
                  </a:cubicBezTo>
                  <a:cubicBezTo>
                    <a:pt x="2" y="7"/>
                    <a:pt x="4" y="8"/>
                    <a:pt x="6" y="7"/>
                  </a:cubicBezTo>
                  <a:cubicBezTo>
                    <a:pt x="7" y="7"/>
                    <a:pt x="8" y="5"/>
                    <a:pt x="8" y="4"/>
                  </a:cubicBezTo>
                  <a:cubicBezTo>
                    <a:pt x="8" y="2"/>
                    <a:pt x="8" y="1"/>
                    <a:pt x="6" y="0"/>
                  </a:cubicBezTo>
                  <a:cubicBezTo>
                    <a:pt x="7" y="0"/>
                    <a:pt x="8" y="1"/>
                    <a:pt x="8" y="2"/>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4" name="Rectangle 448"/>
            <p:cNvSpPr>
              <a:spLocks noChangeArrowheads="1"/>
            </p:cNvSpPr>
            <p:nvPr/>
          </p:nvSpPr>
          <p:spPr bwMode="auto">
            <a:xfrm>
              <a:off x="3004832" y="4630185"/>
              <a:ext cx="2440" cy="2736"/>
            </a:xfrm>
            <a:prstGeom prst="rect">
              <a:avLst/>
            </a:prstGeom>
            <a:solidFill>
              <a:srgbClr val="EF858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5" name="Freeform 449"/>
            <p:cNvSpPr>
              <a:spLocks/>
            </p:cNvSpPr>
            <p:nvPr/>
          </p:nvSpPr>
          <p:spPr bwMode="auto">
            <a:xfrm>
              <a:off x="3138989" y="4635655"/>
              <a:ext cx="12197" cy="8205"/>
            </a:xfrm>
            <a:custGeom>
              <a:avLst/>
              <a:gdLst/>
              <a:ahLst/>
              <a:cxnLst>
                <a:cxn ang="0">
                  <a:pos x="4" y="1"/>
                </a:cxn>
                <a:cxn ang="0">
                  <a:pos x="4" y="2"/>
                </a:cxn>
                <a:cxn ang="0">
                  <a:pos x="1" y="1"/>
                </a:cxn>
                <a:cxn ang="0">
                  <a:pos x="0" y="1"/>
                </a:cxn>
                <a:cxn ang="0">
                  <a:pos x="1" y="0"/>
                </a:cxn>
                <a:cxn ang="0">
                  <a:pos x="4" y="1"/>
                </a:cxn>
              </a:cxnLst>
              <a:rect l="0" t="0" r="r" b="b"/>
              <a:pathLst>
                <a:path w="4" h="2">
                  <a:moveTo>
                    <a:pt x="4" y="1"/>
                  </a:moveTo>
                  <a:cubicBezTo>
                    <a:pt x="4" y="2"/>
                    <a:pt x="4" y="2"/>
                    <a:pt x="4" y="2"/>
                  </a:cubicBezTo>
                  <a:cubicBezTo>
                    <a:pt x="3" y="1"/>
                    <a:pt x="3" y="0"/>
                    <a:pt x="1" y="1"/>
                  </a:cubicBezTo>
                  <a:cubicBezTo>
                    <a:pt x="1" y="1"/>
                    <a:pt x="1" y="1"/>
                    <a:pt x="0" y="1"/>
                  </a:cubicBezTo>
                  <a:cubicBezTo>
                    <a:pt x="0" y="1"/>
                    <a:pt x="1" y="0"/>
                    <a:pt x="1" y="0"/>
                  </a:cubicBezTo>
                  <a:cubicBezTo>
                    <a:pt x="3" y="0"/>
                    <a:pt x="4" y="0"/>
                    <a:pt x="4" y="1"/>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6" name="Rectangle 450"/>
            <p:cNvSpPr>
              <a:spLocks noChangeArrowheads="1"/>
            </p:cNvSpPr>
            <p:nvPr/>
          </p:nvSpPr>
          <p:spPr bwMode="auto">
            <a:xfrm>
              <a:off x="3456089" y="4643860"/>
              <a:ext cx="2440" cy="2736"/>
            </a:xfrm>
            <a:prstGeom prst="rect">
              <a:avLst/>
            </a:prstGeom>
            <a:solidFill>
              <a:srgbClr val="EF858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7" name="Freeform 451"/>
            <p:cNvSpPr>
              <a:spLocks/>
            </p:cNvSpPr>
            <p:nvPr/>
          </p:nvSpPr>
          <p:spPr bwMode="auto">
            <a:xfrm>
              <a:off x="3326811" y="4649330"/>
              <a:ext cx="78055" cy="76576"/>
            </a:xfrm>
            <a:custGeom>
              <a:avLst/>
              <a:gdLst/>
              <a:ahLst/>
              <a:cxnLst>
                <a:cxn ang="0">
                  <a:pos x="13" y="3"/>
                </a:cxn>
                <a:cxn ang="0">
                  <a:pos x="15" y="6"/>
                </a:cxn>
                <a:cxn ang="0">
                  <a:pos x="16" y="3"/>
                </a:cxn>
                <a:cxn ang="0">
                  <a:pos x="18" y="5"/>
                </a:cxn>
                <a:cxn ang="0">
                  <a:pos x="17" y="14"/>
                </a:cxn>
                <a:cxn ang="0">
                  <a:pos x="21" y="14"/>
                </a:cxn>
                <a:cxn ang="0">
                  <a:pos x="23" y="18"/>
                </a:cxn>
                <a:cxn ang="0">
                  <a:pos x="19" y="20"/>
                </a:cxn>
                <a:cxn ang="0">
                  <a:pos x="3" y="19"/>
                </a:cxn>
                <a:cxn ang="0">
                  <a:pos x="1" y="14"/>
                </a:cxn>
                <a:cxn ang="0">
                  <a:pos x="8" y="9"/>
                </a:cxn>
                <a:cxn ang="0">
                  <a:pos x="13" y="0"/>
                </a:cxn>
                <a:cxn ang="0">
                  <a:pos x="13" y="3"/>
                </a:cxn>
              </a:cxnLst>
              <a:rect l="0" t="0" r="r" b="b"/>
              <a:pathLst>
                <a:path w="23" h="20">
                  <a:moveTo>
                    <a:pt x="13" y="3"/>
                  </a:moveTo>
                  <a:cubicBezTo>
                    <a:pt x="14" y="4"/>
                    <a:pt x="14" y="5"/>
                    <a:pt x="15" y="6"/>
                  </a:cubicBezTo>
                  <a:cubicBezTo>
                    <a:pt x="16" y="5"/>
                    <a:pt x="16" y="4"/>
                    <a:pt x="16" y="3"/>
                  </a:cubicBezTo>
                  <a:cubicBezTo>
                    <a:pt x="17" y="3"/>
                    <a:pt x="17" y="6"/>
                    <a:pt x="18" y="5"/>
                  </a:cubicBezTo>
                  <a:cubicBezTo>
                    <a:pt x="19" y="8"/>
                    <a:pt x="19" y="11"/>
                    <a:pt x="17" y="14"/>
                  </a:cubicBezTo>
                  <a:cubicBezTo>
                    <a:pt x="18" y="15"/>
                    <a:pt x="19" y="13"/>
                    <a:pt x="21" y="14"/>
                  </a:cubicBezTo>
                  <a:cubicBezTo>
                    <a:pt x="22" y="15"/>
                    <a:pt x="23" y="17"/>
                    <a:pt x="23" y="18"/>
                  </a:cubicBezTo>
                  <a:cubicBezTo>
                    <a:pt x="22" y="19"/>
                    <a:pt x="20" y="19"/>
                    <a:pt x="19" y="20"/>
                  </a:cubicBezTo>
                  <a:cubicBezTo>
                    <a:pt x="14" y="20"/>
                    <a:pt x="9" y="20"/>
                    <a:pt x="3" y="19"/>
                  </a:cubicBezTo>
                  <a:cubicBezTo>
                    <a:pt x="2" y="18"/>
                    <a:pt x="0" y="16"/>
                    <a:pt x="1" y="14"/>
                  </a:cubicBezTo>
                  <a:cubicBezTo>
                    <a:pt x="3" y="12"/>
                    <a:pt x="6" y="12"/>
                    <a:pt x="8" y="9"/>
                  </a:cubicBezTo>
                  <a:cubicBezTo>
                    <a:pt x="9" y="6"/>
                    <a:pt x="9" y="2"/>
                    <a:pt x="13" y="0"/>
                  </a:cubicBezTo>
                  <a:lnTo>
                    <a:pt x="13" y="3"/>
                  </a:lnTo>
                  <a:close/>
                </a:path>
              </a:pathLst>
            </a:custGeom>
            <a:solidFill>
              <a:srgbClr val="F8C6B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8" name="Freeform 452"/>
            <p:cNvSpPr>
              <a:spLocks/>
            </p:cNvSpPr>
            <p:nvPr/>
          </p:nvSpPr>
          <p:spPr bwMode="auto">
            <a:xfrm>
              <a:off x="3209728" y="4657534"/>
              <a:ext cx="85374" cy="65637"/>
            </a:xfrm>
            <a:custGeom>
              <a:avLst/>
              <a:gdLst/>
              <a:ahLst/>
              <a:cxnLst>
                <a:cxn ang="0">
                  <a:pos x="24" y="3"/>
                </a:cxn>
                <a:cxn ang="0">
                  <a:pos x="25" y="9"/>
                </a:cxn>
                <a:cxn ang="0">
                  <a:pos x="21" y="9"/>
                </a:cxn>
                <a:cxn ang="0">
                  <a:pos x="19" y="17"/>
                </a:cxn>
                <a:cxn ang="0">
                  <a:pos x="17" y="15"/>
                </a:cxn>
                <a:cxn ang="0">
                  <a:pos x="13" y="17"/>
                </a:cxn>
                <a:cxn ang="0">
                  <a:pos x="4" y="17"/>
                </a:cxn>
                <a:cxn ang="0">
                  <a:pos x="1" y="11"/>
                </a:cxn>
                <a:cxn ang="0">
                  <a:pos x="0" y="8"/>
                </a:cxn>
                <a:cxn ang="0">
                  <a:pos x="1" y="8"/>
                </a:cxn>
                <a:cxn ang="0">
                  <a:pos x="0" y="5"/>
                </a:cxn>
                <a:cxn ang="0">
                  <a:pos x="2" y="6"/>
                </a:cxn>
                <a:cxn ang="0">
                  <a:pos x="3" y="1"/>
                </a:cxn>
                <a:cxn ang="0">
                  <a:pos x="10" y="7"/>
                </a:cxn>
                <a:cxn ang="0">
                  <a:pos x="14" y="7"/>
                </a:cxn>
                <a:cxn ang="0">
                  <a:pos x="18" y="0"/>
                </a:cxn>
                <a:cxn ang="0">
                  <a:pos x="24" y="3"/>
                </a:cxn>
              </a:cxnLst>
              <a:rect l="0" t="0" r="r" b="b"/>
              <a:pathLst>
                <a:path w="25" h="17">
                  <a:moveTo>
                    <a:pt x="24" y="3"/>
                  </a:moveTo>
                  <a:cubicBezTo>
                    <a:pt x="25" y="5"/>
                    <a:pt x="24" y="7"/>
                    <a:pt x="25" y="9"/>
                  </a:cubicBezTo>
                  <a:cubicBezTo>
                    <a:pt x="24" y="9"/>
                    <a:pt x="22" y="7"/>
                    <a:pt x="21" y="9"/>
                  </a:cubicBezTo>
                  <a:cubicBezTo>
                    <a:pt x="21" y="12"/>
                    <a:pt x="21" y="15"/>
                    <a:pt x="19" y="17"/>
                  </a:cubicBezTo>
                  <a:cubicBezTo>
                    <a:pt x="18" y="17"/>
                    <a:pt x="18" y="15"/>
                    <a:pt x="17" y="15"/>
                  </a:cubicBezTo>
                  <a:cubicBezTo>
                    <a:pt x="15" y="15"/>
                    <a:pt x="13" y="15"/>
                    <a:pt x="13" y="17"/>
                  </a:cubicBezTo>
                  <a:cubicBezTo>
                    <a:pt x="10" y="17"/>
                    <a:pt x="7" y="17"/>
                    <a:pt x="4" y="17"/>
                  </a:cubicBezTo>
                  <a:cubicBezTo>
                    <a:pt x="2" y="16"/>
                    <a:pt x="1" y="14"/>
                    <a:pt x="1" y="11"/>
                  </a:cubicBezTo>
                  <a:cubicBezTo>
                    <a:pt x="0" y="10"/>
                    <a:pt x="0" y="9"/>
                    <a:pt x="0" y="8"/>
                  </a:cubicBezTo>
                  <a:cubicBezTo>
                    <a:pt x="1" y="9"/>
                    <a:pt x="1" y="8"/>
                    <a:pt x="1" y="8"/>
                  </a:cubicBezTo>
                  <a:cubicBezTo>
                    <a:pt x="1" y="7"/>
                    <a:pt x="0" y="6"/>
                    <a:pt x="0" y="5"/>
                  </a:cubicBezTo>
                  <a:cubicBezTo>
                    <a:pt x="1" y="4"/>
                    <a:pt x="2" y="7"/>
                    <a:pt x="2" y="6"/>
                  </a:cubicBezTo>
                  <a:cubicBezTo>
                    <a:pt x="3" y="5"/>
                    <a:pt x="2" y="3"/>
                    <a:pt x="3" y="1"/>
                  </a:cubicBezTo>
                  <a:cubicBezTo>
                    <a:pt x="5" y="3"/>
                    <a:pt x="8" y="5"/>
                    <a:pt x="10" y="7"/>
                  </a:cubicBezTo>
                  <a:cubicBezTo>
                    <a:pt x="12" y="8"/>
                    <a:pt x="13" y="7"/>
                    <a:pt x="14" y="7"/>
                  </a:cubicBezTo>
                  <a:cubicBezTo>
                    <a:pt x="16" y="5"/>
                    <a:pt x="14" y="0"/>
                    <a:pt x="18" y="0"/>
                  </a:cubicBezTo>
                  <a:cubicBezTo>
                    <a:pt x="21" y="0"/>
                    <a:pt x="23" y="1"/>
                    <a:pt x="24" y="3"/>
                  </a:cubicBezTo>
                  <a:close/>
                </a:path>
              </a:pathLst>
            </a:custGeom>
            <a:solidFill>
              <a:srgbClr val="FFD90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89" name="Freeform 453"/>
            <p:cNvSpPr>
              <a:spLocks/>
            </p:cNvSpPr>
            <p:nvPr/>
          </p:nvSpPr>
          <p:spPr bwMode="auto">
            <a:xfrm>
              <a:off x="3141429" y="4665739"/>
              <a:ext cx="9757" cy="8205"/>
            </a:xfrm>
            <a:custGeom>
              <a:avLst/>
              <a:gdLst/>
              <a:ahLst/>
              <a:cxnLst>
                <a:cxn ang="0">
                  <a:pos x="1" y="1"/>
                </a:cxn>
                <a:cxn ang="0">
                  <a:pos x="3" y="0"/>
                </a:cxn>
                <a:cxn ang="0">
                  <a:pos x="2" y="2"/>
                </a:cxn>
                <a:cxn ang="0">
                  <a:pos x="0" y="1"/>
                </a:cxn>
                <a:cxn ang="0">
                  <a:pos x="0" y="0"/>
                </a:cxn>
                <a:cxn ang="0">
                  <a:pos x="1" y="1"/>
                </a:cxn>
              </a:cxnLst>
              <a:rect l="0" t="0" r="r" b="b"/>
              <a:pathLst>
                <a:path w="3" h="2">
                  <a:moveTo>
                    <a:pt x="1" y="1"/>
                  </a:moveTo>
                  <a:cubicBezTo>
                    <a:pt x="3" y="0"/>
                    <a:pt x="3" y="0"/>
                    <a:pt x="3" y="0"/>
                  </a:cubicBezTo>
                  <a:cubicBezTo>
                    <a:pt x="3" y="1"/>
                    <a:pt x="2" y="1"/>
                    <a:pt x="2" y="2"/>
                  </a:cubicBezTo>
                  <a:cubicBezTo>
                    <a:pt x="1" y="2"/>
                    <a:pt x="1" y="2"/>
                    <a:pt x="0" y="1"/>
                  </a:cubicBezTo>
                  <a:cubicBezTo>
                    <a:pt x="0" y="0"/>
                    <a:pt x="0" y="0"/>
                    <a:pt x="0" y="0"/>
                  </a:cubicBezTo>
                  <a:cubicBezTo>
                    <a:pt x="1" y="0"/>
                    <a:pt x="1" y="1"/>
                    <a:pt x="1" y="1"/>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0" name="Freeform 454"/>
            <p:cNvSpPr>
              <a:spLocks/>
            </p:cNvSpPr>
            <p:nvPr/>
          </p:nvSpPr>
          <p:spPr bwMode="auto">
            <a:xfrm>
              <a:off x="3360960" y="4663003"/>
              <a:ext cx="12197" cy="10939"/>
            </a:xfrm>
            <a:custGeom>
              <a:avLst/>
              <a:gdLst/>
              <a:ahLst/>
              <a:cxnLst>
                <a:cxn ang="0">
                  <a:pos x="4" y="2"/>
                </a:cxn>
                <a:cxn ang="0">
                  <a:pos x="3" y="3"/>
                </a:cxn>
                <a:cxn ang="0">
                  <a:pos x="2" y="1"/>
                </a:cxn>
                <a:cxn ang="0">
                  <a:pos x="0" y="2"/>
                </a:cxn>
                <a:cxn ang="0">
                  <a:pos x="1" y="1"/>
                </a:cxn>
                <a:cxn ang="0">
                  <a:pos x="4" y="2"/>
                </a:cxn>
              </a:cxnLst>
              <a:rect l="0" t="0" r="r" b="b"/>
              <a:pathLst>
                <a:path w="4" h="3">
                  <a:moveTo>
                    <a:pt x="4" y="2"/>
                  </a:moveTo>
                  <a:cubicBezTo>
                    <a:pt x="4" y="2"/>
                    <a:pt x="4" y="3"/>
                    <a:pt x="3" y="3"/>
                  </a:cubicBezTo>
                  <a:cubicBezTo>
                    <a:pt x="3" y="2"/>
                    <a:pt x="3" y="2"/>
                    <a:pt x="2" y="1"/>
                  </a:cubicBezTo>
                  <a:cubicBezTo>
                    <a:pt x="1" y="1"/>
                    <a:pt x="1" y="2"/>
                    <a:pt x="0" y="2"/>
                  </a:cubicBezTo>
                  <a:cubicBezTo>
                    <a:pt x="0" y="1"/>
                    <a:pt x="1" y="1"/>
                    <a:pt x="1" y="1"/>
                  </a:cubicBezTo>
                  <a:cubicBezTo>
                    <a:pt x="2" y="0"/>
                    <a:pt x="3" y="2"/>
                    <a:pt x="4" y="2"/>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1" name="Freeform 455"/>
            <p:cNvSpPr>
              <a:spLocks/>
            </p:cNvSpPr>
            <p:nvPr/>
          </p:nvSpPr>
          <p:spPr bwMode="auto">
            <a:xfrm>
              <a:off x="3275586" y="4665739"/>
              <a:ext cx="17075" cy="16409"/>
            </a:xfrm>
            <a:custGeom>
              <a:avLst/>
              <a:gdLst/>
              <a:ahLst/>
              <a:cxnLst>
                <a:cxn ang="0">
                  <a:pos x="4" y="2"/>
                </a:cxn>
                <a:cxn ang="0">
                  <a:pos x="4" y="4"/>
                </a:cxn>
                <a:cxn ang="0">
                  <a:pos x="1" y="4"/>
                </a:cxn>
                <a:cxn ang="0">
                  <a:pos x="1" y="1"/>
                </a:cxn>
                <a:cxn ang="0">
                  <a:pos x="4" y="2"/>
                </a:cxn>
              </a:cxnLst>
              <a:rect l="0" t="0" r="r" b="b"/>
              <a:pathLst>
                <a:path w="5" h="4">
                  <a:moveTo>
                    <a:pt x="4" y="2"/>
                  </a:moveTo>
                  <a:cubicBezTo>
                    <a:pt x="5" y="2"/>
                    <a:pt x="4" y="3"/>
                    <a:pt x="4" y="4"/>
                  </a:cubicBezTo>
                  <a:cubicBezTo>
                    <a:pt x="3" y="4"/>
                    <a:pt x="2" y="4"/>
                    <a:pt x="1" y="4"/>
                  </a:cubicBezTo>
                  <a:cubicBezTo>
                    <a:pt x="1" y="3"/>
                    <a:pt x="0" y="2"/>
                    <a:pt x="1" y="1"/>
                  </a:cubicBezTo>
                  <a:cubicBezTo>
                    <a:pt x="2" y="0"/>
                    <a:pt x="4" y="0"/>
                    <a:pt x="4" y="2"/>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2" name="Freeform 456"/>
            <p:cNvSpPr>
              <a:spLocks/>
            </p:cNvSpPr>
            <p:nvPr/>
          </p:nvSpPr>
          <p:spPr bwMode="auto">
            <a:xfrm>
              <a:off x="3107280" y="4676679"/>
              <a:ext cx="26832" cy="19145"/>
            </a:xfrm>
            <a:custGeom>
              <a:avLst/>
              <a:gdLst/>
              <a:ahLst/>
              <a:cxnLst>
                <a:cxn ang="0">
                  <a:pos x="8" y="0"/>
                </a:cxn>
                <a:cxn ang="0">
                  <a:pos x="5" y="3"/>
                </a:cxn>
                <a:cxn ang="0">
                  <a:pos x="0" y="4"/>
                </a:cxn>
                <a:cxn ang="0">
                  <a:pos x="0" y="2"/>
                </a:cxn>
                <a:cxn ang="0">
                  <a:pos x="8" y="0"/>
                </a:cxn>
              </a:cxnLst>
              <a:rect l="0" t="0" r="r" b="b"/>
              <a:pathLst>
                <a:path w="8" h="5">
                  <a:moveTo>
                    <a:pt x="8" y="0"/>
                  </a:moveTo>
                  <a:cubicBezTo>
                    <a:pt x="8" y="2"/>
                    <a:pt x="6" y="2"/>
                    <a:pt x="5" y="3"/>
                  </a:cubicBezTo>
                  <a:cubicBezTo>
                    <a:pt x="4" y="3"/>
                    <a:pt x="2" y="5"/>
                    <a:pt x="0" y="4"/>
                  </a:cubicBezTo>
                  <a:cubicBezTo>
                    <a:pt x="0" y="3"/>
                    <a:pt x="0" y="3"/>
                    <a:pt x="0" y="2"/>
                  </a:cubicBezTo>
                  <a:cubicBezTo>
                    <a:pt x="2" y="0"/>
                    <a:pt x="5" y="0"/>
                    <a:pt x="8" y="0"/>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3" name="Freeform 457"/>
            <p:cNvSpPr>
              <a:spLocks/>
            </p:cNvSpPr>
            <p:nvPr/>
          </p:nvSpPr>
          <p:spPr bwMode="auto">
            <a:xfrm>
              <a:off x="3109718" y="4676679"/>
              <a:ext cx="21954" cy="16409"/>
            </a:xfrm>
            <a:custGeom>
              <a:avLst/>
              <a:gdLst/>
              <a:ahLst/>
              <a:cxnLst>
                <a:cxn ang="0">
                  <a:pos x="4" y="2"/>
                </a:cxn>
                <a:cxn ang="0">
                  <a:pos x="0" y="3"/>
                </a:cxn>
                <a:cxn ang="0">
                  <a:pos x="6" y="0"/>
                </a:cxn>
                <a:cxn ang="0">
                  <a:pos x="4" y="2"/>
                </a:cxn>
              </a:cxnLst>
              <a:rect l="0" t="0" r="r" b="b"/>
              <a:pathLst>
                <a:path w="6" h="4">
                  <a:moveTo>
                    <a:pt x="4" y="2"/>
                  </a:moveTo>
                  <a:cubicBezTo>
                    <a:pt x="3" y="3"/>
                    <a:pt x="1" y="4"/>
                    <a:pt x="0" y="3"/>
                  </a:cubicBezTo>
                  <a:cubicBezTo>
                    <a:pt x="1" y="1"/>
                    <a:pt x="3" y="1"/>
                    <a:pt x="6" y="0"/>
                  </a:cubicBezTo>
                  <a:cubicBezTo>
                    <a:pt x="6" y="1"/>
                    <a:pt x="5" y="2"/>
                    <a:pt x="4" y="2"/>
                  </a:cubicBez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4" name="Freeform 458"/>
            <p:cNvSpPr>
              <a:spLocks/>
            </p:cNvSpPr>
            <p:nvPr/>
          </p:nvSpPr>
          <p:spPr bwMode="auto">
            <a:xfrm>
              <a:off x="3226801" y="4682148"/>
              <a:ext cx="17075" cy="38288"/>
            </a:xfrm>
            <a:custGeom>
              <a:avLst/>
              <a:gdLst/>
              <a:ahLst/>
              <a:cxnLst>
                <a:cxn ang="0">
                  <a:pos x="5" y="3"/>
                </a:cxn>
                <a:cxn ang="0">
                  <a:pos x="2" y="2"/>
                </a:cxn>
                <a:cxn ang="0">
                  <a:pos x="3" y="4"/>
                </a:cxn>
                <a:cxn ang="0">
                  <a:pos x="4" y="5"/>
                </a:cxn>
                <a:cxn ang="0">
                  <a:pos x="2" y="7"/>
                </a:cxn>
                <a:cxn ang="0">
                  <a:pos x="5" y="9"/>
                </a:cxn>
                <a:cxn ang="0">
                  <a:pos x="2" y="8"/>
                </a:cxn>
                <a:cxn ang="0">
                  <a:pos x="1" y="6"/>
                </a:cxn>
                <a:cxn ang="0">
                  <a:pos x="2" y="4"/>
                </a:cxn>
                <a:cxn ang="0">
                  <a:pos x="1" y="1"/>
                </a:cxn>
                <a:cxn ang="0">
                  <a:pos x="5" y="3"/>
                </a:cxn>
              </a:cxnLst>
              <a:rect l="0" t="0" r="r" b="b"/>
              <a:pathLst>
                <a:path w="5" h="10">
                  <a:moveTo>
                    <a:pt x="5" y="3"/>
                  </a:moveTo>
                  <a:cubicBezTo>
                    <a:pt x="4" y="3"/>
                    <a:pt x="3" y="1"/>
                    <a:pt x="2" y="2"/>
                  </a:cubicBezTo>
                  <a:cubicBezTo>
                    <a:pt x="1" y="3"/>
                    <a:pt x="3" y="4"/>
                    <a:pt x="3" y="4"/>
                  </a:cubicBezTo>
                  <a:cubicBezTo>
                    <a:pt x="4" y="4"/>
                    <a:pt x="4" y="4"/>
                    <a:pt x="4" y="5"/>
                  </a:cubicBezTo>
                  <a:cubicBezTo>
                    <a:pt x="4" y="6"/>
                    <a:pt x="1" y="5"/>
                    <a:pt x="2" y="7"/>
                  </a:cubicBezTo>
                  <a:cubicBezTo>
                    <a:pt x="3" y="8"/>
                    <a:pt x="5" y="8"/>
                    <a:pt x="5" y="9"/>
                  </a:cubicBezTo>
                  <a:cubicBezTo>
                    <a:pt x="4" y="10"/>
                    <a:pt x="3" y="8"/>
                    <a:pt x="2" y="8"/>
                  </a:cubicBezTo>
                  <a:cubicBezTo>
                    <a:pt x="1" y="7"/>
                    <a:pt x="1" y="6"/>
                    <a:pt x="1" y="6"/>
                  </a:cubicBezTo>
                  <a:cubicBezTo>
                    <a:pt x="2" y="5"/>
                    <a:pt x="3" y="5"/>
                    <a:pt x="2" y="4"/>
                  </a:cubicBezTo>
                  <a:cubicBezTo>
                    <a:pt x="1" y="4"/>
                    <a:pt x="0" y="3"/>
                    <a:pt x="1" y="1"/>
                  </a:cubicBezTo>
                  <a:cubicBezTo>
                    <a:pt x="2" y="0"/>
                    <a:pt x="4" y="2"/>
                    <a:pt x="5" y="3"/>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5" name="Freeform 459"/>
            <p:cNvSpPr>
              <a:spLocks/>
            </p:cNvSpPr>
            <p:nvPr/>
          </p:nvSpPr>
          <p:spPr bwMode="auto">
            <a:xfrm>
              <a:off x="3021906" y="4693088"/>
              <a:ext cx="26832" cy="32818"/>
            </a:xfrm>
            <a:custGeom>
              <a:avLst/>
              <a:gdLst/>
              <a:ahLst/>
              <a:cxnLst>
                <a:cxn ang="0">
                  <a:pos x="8" y="2"/>
                </a:cxn>
                <a:cxn ang="0">
                  <a:pos x="8" y="3"/>
                </a:cxn>
                <a:cxn ang="0">
                  <a:pos x="0" y="2"/>
                </a:cxn>
                <a:cxn ang="0">
                  <a:pos x="4" y="0"/>
                </a:cxn>
                <a:cxn ang="0">
                  <a:pos x="8" y="2"/>
                </a:cxn>
              </a:cxnLst>
              <a:rect l="0" t="0" r="r" b="b"/>
              <a:pathLst>
                <a:path w="8" h="9">
                  <a:moveTo>
                    <a:pt x="8" y="2"/>
                  </a:moveTo>
                  <a:cubicBezTo>
                    <a:pt x="8" y="3"/>
                    <a:pt x="8" y="3"/>
                    <a:pt x="8" y="3"/>
                  </a:cubicBezTo>
                  <a:cubicBezTo>
                    <a:pt x="5" y="2"/>
                    <a:pt x="0" y="9"/>
                    <a:pt x="0" y="2"/>
                  </a:cubicBezTo>
                  <a:cubicBezTo>
                    <a:pt x="1" y="1"/>
                    <a:pt x="3" y="1"/>
                    <a:pt x="4" y="0"/>
                  </a:cubicBezTo>
                  <a:cubicBezTo>
                    <a:pt x="6" y="0"/>
                    <a:pt x="7" y="2"/>
                    <a:pt x="8" y="2"/>
                  </a:cubicBez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6" name="Freeform 460"/>
            <p:cNvSpPr>
              <a:spLocks/>
            </p:cNvSpPr>
            <p:nvPr/>
          </p:nvSpPr>
          <p:spPr bwMode="auto">
            <a:xfrm>
              <a:off x="3353641" y="4687618"/>
              <a:ext cx="7318" cy="8205"/>
            </a:xfrm>
            <a:custGeom>
              <a:avLst/>
              <a:gdLst/>
              <a:ahLst/>
              <a:cxnLst>
                <a:cxn ang="0">
                  <a:pos x="1" y="0"/>
                </a:cxn>
                <a:cxn ang="0">
                  <a:pos x="1" y="2"/>
                </a:cxn>
                <a:cxn ang="0">
                  <a:pos x="1" y="2"/>
                </a:cxn>
                <a:cxn ang="0">
                  <a:pos x="1" y="0"/>
                </a:cxn>
              </a:cxnLst>
              <a:rect l="0" t="0" r="r" b="b"/>
              <a:pathLst>
                <a:path w="2" h="2">
                  <a:moveTo>
                    <a:pt x="1" y="0"/>
                  </a:moveTo>
                  <a:cubicBezTo>
                    <a:pt x="2" y="1"/>
                    <a:pt x="1" y="2"/>
                    <a:pt x="1" y="2"/>
                  </a:cubicBezTo>
                  <a:cubicBezTo>
                    <a:pt x="1" y="2"/>
                    <a:pt x="1" y="2"/>
                    <a:pt x="1" y="2"/>
                  </a:cubicBezTo>
                  <a:cubicBezTo>
                    <a:pt x="0" y="2"/>
                    <a:pt x="1" y="0"/>
                    <a:pt x="1" y="0"/>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7" name="Freeform 461"/>
            <p:cNvSpPr>
              <a:spLocks noEditPoints="1"/>
            </p:cNvSpPr>
            <p:nvPr/>
          </p:nvSpPr>
          <p:spPr bwMode="auto">
            <a:xfrm>
              <a:off x="3021906" y="4687618"/>
              <a:ext cx="26832" cy="35554"/>
            </a:xfrm>
            <a:custGeom>
              <a:avLst/>
              <a:gdLst/>
              <a:ahLst/>
              <a:cxnLst>
                <a:cxn ang="0">
                  <a:pos x="8" y="2"/>
                </a:cxn>
                <a:cxn ang="0">
                  <a:pos x="4" y="0"/>
                </a:cxn>
                <a:cxn ang="0">
                  <a:pos x="0" y="2"/>
                </a:cxn>
                <a:cxn ang="0">
                  <a:pos x="8" y="3"/>
                </a:cxn>
                <a:cxn ang="0">
                  <a:pos x="8" y="2"/>
                </a:cxn>
                <a:cxn ang="0">
                  <a:pos x="1" y="3"/>
                </a:cxn>
                <a:cxn ang="0">
                  <a:pos x="3" y="1"/>
                </a:cxn>
                <a:cxn ang="0">
                  <a:pos x="6" y="2"/>
                </a:cxn>
                <a:cxn ang="0">
                  <a:pos x="1" y="3"/>
                </a:cxn>
              </a:cxnLst>
              <a:rect l="0" t="0" r="r" b="b"/>
              <a:pathLst>
                <a:path w="8" h="9">
                  <a:moveTo>
                    <a:pt x="8" y="2"/>
                  </a:moveTo>
                  <a:cubicBezTo>
                    <a:pt x="7" y="2"/>
                    <a:pt x="6" y="0"/>
                    <a:pt x="4" y="0"/>
                  </a:cubicBezTo>
                  <a:cubicBezTo>
                    <a:pt x="3" y="1"/>
                    <a:pt x="1" y="1"/>
                    <a:pt x="0" y="2"/>
                  </a:cubicBezTo>
                  <a:cubicBezTo>
                    <a:pt x="0" y="9"/>
                    <a:pt x="5" y="2"/>
                    <a:pt x="8" y="3"/>
                  </a:cubicBezTo>
                  <a:cubicBezTo>
                    <a:pt x="8" y="3"/>
                    <a:pt x="8" y="3"/>
                    <a:pt x="8" y="2"/>
                  </a:cubicBezTo>
                  <a:close/>
                  <a:moveTo>
                    <a:pt x="1" y="3"/>
                  </a:moveTo>
                  <a:cubicBezTo>
                    <a:pt x="1" y="2"/>
                    <a:pt x="2" y="2"/>
                    <a:pt x="3" y="1"/>
                  </a:cubicBezTo>
                  <a:cubicBezTo>
                    <a:pt x="4" y="1"/>
                    <a:pt x="5" y="1"/>
                    <a:pt x="6" y="2"/>
                  </a:cubicBezTo>
                  <a:cubicBezTo>
                    <a:pt x="4" y="2"/>
                    <a:pt x="3" y="5"/>
                    <a:pt x="1" y="3"/>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8" name="Freeform 462"/>
            <p:cNvSpPr>
              <a:spLocks/>
            </p:cNvSpPr>
            <p:nvPr/>
          </p:nvSpPr>
          <p:spPr bwMode="auto">
            <a:xfrm>
              <a:off x="3446332" y="4693088"/>
              <a:ext cx="29271" cy="27349"/>
            </a:xfrm>
            <a:custGeom>
              <a:avLst/>
              <a:gdLst/>
              <a:ahLst/>
              <a:cxnLst>
                <a:cxn ang="0">
                  <a:pos x="9" y="3"/>
                </a:cxn>
                <a:cxn ang="0">
                  <a:pos x="8" y="6"/>
                </a:cxn>
                <a:cxn ang="0">
                  <a:pos x="1" y="4"/>
                </a:cxn>
                <a:cxn ang="0">
                  <a:pos x="0" y="3"/>
                </a:cxn>
                <a:cxn ang="0">
                  <a:pos x="5" y="1"/>
                </a:cxn>
                <a:cxn ang="0">
                  <a:pos x="9" y="3"/>
                </a:cxn>
              </a:cxnLst>
              <a:rect l="0" t="0" r="r" b="b"/>
              <a:pathLst>
                <a:path w="9" h="7">
                  <a:moveTo>
                    <a:pt x="9" y="3"/>
                  </a:moveTo>
                  <a:cubicBezTo>
                    <a:pt x="9" y="4"/>
                    <a:pt x="9" y="6"/>
                    <a:pt x="8" y="6"/>
                  </a:cubicBezTo>
                  <a:cubicBezTo>
                    <a:pt x="5" y="7"/>
                    <a:pt x="3" y="4"/>
                    <a:pt x="1" y="4"/>
                  </a:cubicBezTo>
                  <a:cubicBezTo>
                    <a:pt x="0" y="4"/>
                    <a:pt x="0" y="4"/>
                    <a:pt x="0" y="3"/>
                  </a:cubicBezTo>
                  <a:cubicBezTo>
                    <a:pt x="2" y="3"/>
                    <a:pt x="3" y="2"/>
                    <a:pt x="5" y="1"/>
                  </a:cubicBezTo>
                  <a:cubicBezTo>
                    <a:pt x="7" y="0"/>
                    <a:pt x="9" y="1"/>
                    <a:pt x="9" y="3"/>
                  </a:cubicBezTo>
                  <a:close/>
                </a:path>
              </a:pathLst>
            </a:custGeom>
            <a:solidFill>
              <a:srgbClr val="F5B2B2"/>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399" name="Freeform 463"/>
            <p:cNvSpPr>
              <a:spLocks/>
            </p:cNvSpPr>
            <p:nvPr/>
          </p:nvSpPr>
          <p:spPr bwMode="auto">
            <a:xfrm>
              <a:off x="3165821" y="4695822"/>
              <a:ext cx="2440" cy="8205"/>
            </a:xfrm>
            <a:custGeom>
              <a:avLst/>
              <a:gdLst/>
              <a:ahLst/>
              <a:cxnLst>
                <a:cxn ang="0">
                  <a:pos x="1" y="2"/>
                </a:cxn>
                <a:cxn ang="0">
                  <a:pos x="0" y="1"/>
                </a:cxn>
                <a:cxn ang="0">
                  <a:pos x="1" y="0"/>
                </a:cxn>
                <a:cxn ang="0">
                  <a:pos x="1" y="2"/>
                </a:cxn>
              </a:cxnLst>
              <a:rect l="0" t="0" r="r" b="b"/>
              <a:pathLst>
                <a:path w="1" h="2">
                  <a:moveTo>
                    <a:pt x="1" y="2"/>
                  </a:moveTo>
                  <a:cubicBezTo>
                    <a:pt x="0" y="2"/>
                    <a:pt x="0" y="1"/>
                    <a:pt x="0" y="1"/>
                  </a:cubicBezTo>
                  <a:cubicBezTo>
                    <a:pt x="1" y="0"/>
                    <a:pt x="1" y="0"/>
                    <a:pt x="1" y="0"/>
                  </a:cubicBezTo>
                  <a:cubicBezTo>
                    <a:pt x="1" y="0"/>
                    <a:pt x="1" y="1"/>
                    <a:pt x="1" y="2"/>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0" name="Freeform 464"/>
            <p:cNvSpPr>
              <a:spLocks noEditPoints="1"/>
            </p:cNvSpPr>
            <p:nvPr/>
          </p:nvSpPr>
          <p:spPr bwMode="auto">
            <a:xfrm>
              <a:off x="3446332" y="4693088"/>
              <a:ext cx="29271" cy="21879"/>
            </a:xfrm>
            <a:custGeom>
              <a:avLst/>
              <a:gdLst/>
              <a:ahLst/>
              <a:cxnLst>
                <a:cxn ang="0">
                  <a:pos x="9" y="3"/>
                </a:cxn>
                <a:cxn ang="0">
                  <a:pos x="5" y="1"/>
                </a:cxn>
                <a:cxn ang="0">
                  <a:pos x="1" y="3"/>
                </a:cxn>
                <a:cxn ang="0">
                  <a:pos x="1" y="4"/>
                </a:cxn>
                <a:cxn ang="0">
                  <a:pos x="8" y="5"/>
                </a:cxn>
                <a:cxn ang="0">
                  <a:pos x="9" y="3"/>
                </a:cxn>
                <a:cxn ang="0">
                  <a:pos x="7" y="4"/>
                </a:cxn>
                <a:cxn ang="0">
                  <a:pos x="3" y="3"/>
                </a:cxn>
                <a:cxn ang="0">
                  <a:pos x="8" y="3"/>
                </a:cxn>
                <a:cxn ang="0">
                  <a:pos x="7" y="4"/>
                </a:cxn>
              </a:cxnLst>
              <a:rect l="0" t="0" r="r" b="b"/>
              <a:pathLst>
                <a:path w="9" h="6">
                  <a:moveTo>
                    <a:pt x="9" y="3"/>
                  </a:moveTo>
                  <a:cubicBezTo>
                    <a:pt x="9" y="1"/>
                    <a:pt x="7" y="0"/>
                    <a:pt x="5" y="1"/>
                  </a:cubicBezTo>
                  <a:cubicBezTo>
                    <a:pt x="4" y="1"/>
                    <a:pt x="2" y="3"/>
                    <a:pt x="1" y="3"/>
                  </a:cubicBezTo>
                  <a:cubicBezTo>
                    <a:pt x="1" y="3"/>
                    <a:pt x="0" y="3"/>
                    <a:pt x="1" y="4"/>
                  </a:cubicBezTo>
                  <a:cubicBezTo>
                    <a:pt x="3" y="4"/>
                    <a:pt x="5" y="6"/>
                    <a:pt x="8" y="5"/>
                  </a:cubicBezTo>
                  <a:cubicBezTo>
                    <a:pt x="9" y="5"/>
                    <a:pt x="9" y="4"/>
                    <a:pt x="9" y="3"/>
                  </a:cubicBezTo>
                  <a:close/>
                  <a:moveTo>
                    <a:pt x="7" y="4"/>
                  </a:moveTo>
                  <a:cubicBezTo>
                    <a:pt x="6" y="4"/>
                    <a:pt x="5" y="4"/>
                    <a:pt x="3" y="3"/>
                  </a:cubicBezTo>
                  <a:cubicBezTo>
                    <a:pt x="4" y="2"/>
                    <a:pt x="8" y="1"/>
                    <a:pt x="8" y="3"/>
                  </a:cubicBezTo>
                  <a:cubicBezTo>
                    <a:pt x="8" y="4"/>
                    <a:pt x="8" y="4"/>
                    <a:pt x="7" y="4"/>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1" name="Freeform 465"/>
            <p:cNvSpPr>
              <a:spLocks/>
            </p:cNvSpPr>
            <p:nvPr/>
          </p:nvSpPr>
          <p:spPr bwMode="auto">
            <a:xfrm>
              <a:off x="3360960" y="4704027"/>
              <a:ext cx="17075" cy="19145"/>
            </a:xfrm>
            <a:custGeom>
              <a:avLst/>
              <a:gdLst/>
              <a:ahLst/>
              <a:cxnLst>
                <a:cxn ang="0">
                  <a:pos x="4" y="1"/>
                </a:cxn>
                <a:cxn ang="0">
                  <a:pos x="5" y="4"/>
                </a:cxn>
                <a:cxn ang="0">
                  <a:pos x="3" y="4"/>
                </a:cxn>
                <a:cxn ang="0">
                  <a:pos x="0" y="1"/>
                </a:cxn>
                <a:cxn ang="0">
                  <a:pos x="4" y="1"/>
                </a:cxn>
              </a:cxnLst>
              <a:rect l="0" t="0" r="r" b="b"/>
              <a:pathLst>
                <a:path w="5" h="5">
                  <a:moveTo>
                    <a:pt x="4" y="1"/>
                  </a:moveTo>
                  <a:cubicBezTo>
                    <a:pt x="5" y="2"/>
                    <a:pt x="5" y="3"/>
                    <a:pt x="5" y="4"/>
                  </a:cubicBezTo>
                  <a:cubicBezTo>
                    <a:pt x="5" y="5"/>
                    <a:pt x="4" y="5"/>
                    <a:pt x="3" y="4"/>
                  </a:cubicBezTo>
                  <a:cubicBezTo>
                    <a:pt x="2" y="4"/>
                    <a:pt x="0" y="2"/>
                    <a:pt x="0" y="1"/>
                  </a:cubicBezTo>
                  <a:cubicBezTo>
                    <a:pt x="1" y="0"/>
                    <a:pt x="3" y="0"/>
                    <a:pt x="4" y="1"/>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2" name="Freeform 466"/>
            <p:cNvSpPr>
              <a:spLocks/>
            </p:cNvSpPr>
            <p:nvPr/>
          </p:nvSpPr>
          <p:spPr bwMode="auto">
            <a:xfrm>
              <a:off x="3363398" y="4706761"/>
              <a:ext cx="14635" cy="13675"/>
            </a:xfrm>
            <a:custGeom>
              <a:avLst/>
              <a:gdLst/>
              <a:ahLst/>
              <a:cxnLst>
                <a:cxn ang="0">
                  <a:pos x="3" y="2"/>
                </a:cxn>
                <a:cxn ang="0">
                  <a:pos x="4" y="3"/>
                </a:cxn>
                <a:cxn ang="0">
                  <a:pos x="0" y="0"/>
                </a:cxn>
                <a:cxn ang="0">
                  <a:pos x="2" y="0"/>
                </a:cxn>
                <a:cxn ang="0">
                  <a:pos x="3" y="2"/>
                </a:cxn>
              </a:cxnLst>
              <a:rect l="0" t="0" r="r" b="b"/>
              <a:pathLst>
                <a:path w="4" h="3">
                  <a:moveTo>
                    <a:pt x="3" y="2"/>
                  </a:moveTo>
                  <a:cubicBezTo>
                    <a:pt x="4" y="2"/>
                    <a:pt x="4" y="2"/>
                    <a:pt x="4" y="3"/>
                  </a:cubicBezTo>
                  <a:cubicBezTo>
                    <a:pt x="2" y="3"/>
                    <a:pt x="1" y="1"/>
                    <a:pt x="0" y="0"/>
                  </a:cubicBezTo>
                  <a:cubicBezTo>
                    <a:pt x="0" y="0"/>
                    <a:pt x="1" y="0"/>
                    <a:pt x="2" y="0"/>
                  </a:cubicBezTo>
                  <a:lnTo>
                    <a:pt x="3" y="2"/>
                  </a:lnTo>
                  <a:close/>
                </a:path>
              </a:pathLst>
            </a:custGeom>
            <a:solidFill>
              <a:srgbClr val="EF858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3" name="Freeform 467"/>
            <p:cNvSpPr>
              <a:spLocks/>
            </p:cNvSpPr>
            <p:nvPr/>
          </p:nvSpPr>
          <p:spPr bwMode="auto">
            <a:xfrm>
              <a:off x="3143868" y="4712231"/>
              <a:ext cx="4878" cy="10939"/>
            </a:xfrm>
            <a:custGeom>
              <a:avLst/>
              <a:gdLst/>
              <a:ahLst/>
              <a:cxnLst>
                <a:cxn ang="0">
                  <a:pos x="1" y="3"/>
                </a:cxn>
                <a:cxn ang="0">
                  <a:pos x="0" y="3"/>
                </a:cxn>
                <a:cxn ang="0">
                  <a:pos x="1" y="0"/>
                </a:cxn>
                <a:cxn ang="0">
                  <a:pos x="1" y="3"/>
                </a:cxn>
              </a:cxnLst>
              <a:rect l="0" t="0" r="r" b="b"/>
              <a:pathLst>
                <a:path w="1" h="3">
                  <a:moveTo>
                    <a:pt x="1" y="3"/>
                  </a:moveTo>
                  <a:cubicBezTo>
                    <a:pt x="0" y="3"/>
                    <a:pt x="0" y="3"/>
                    <a:pt x="0" y="3"/>
                  </a:cubicBezTo>
                  <a:cubicBezTo>
                    <a:pt x="0" y="2"/>
                    <a:pt x="0" y="1"/>
                    <a:pt x="1" y="0"/>
                  </a:cubicBezTo>
                  <a:lnTo>
                    <a:pt x="1" y="3"/>
                  </a:ln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4" name="Freeform 468"/>
            <p:cNvSpPr>
              <a:spLocks/>
            </p:cNvSpPr>
            <p:nvPr/>
          </p:nvSpPr>
          <p:spPr bwMode="auto">
            <a:xfrm>
              <a:off x="3099962" y="4712231"/>
              <a:ext cx="41468" cy="10939"/>
            </a:xfrm>
            <a:custGeom>
              <a:avLst/>
              <a:gdLst/>
              <a:ahLst/>
              <a:cxnLst>
                <a:cxn ang="0">
                  <a:pos x="12" y="1"/>
                </a:cxn>
                <a:cxn ang="0">
                  <a:pos x="12" y="3"/>
                </a:cxn>
                <a:cxn ang="0">
                  <a:pos x="0" y="3"/>
                </a:cxn>
                <a:cxn ang="0">
                  <a:pos x="1" y="0"/>
                </a:cxn>
                <a:cxn ang="0">
                  <a:pos x="12" y="1"/>
                </a:cxn>
              </a:cxnLst>
              <a:rect l="0" t="0" r="r" b="b"/>
              <a:pathLst>
                <a:path w="12" h="3">
                  <a:moveTo>
                    <a:pt x="12" y="1"/>
                  </a:moveTo>
                  <a:cubicBezTo>
                    <a:pt x="12" y="2"/>
                    <a:pt x="12" y="3"/>
                    <a:pt x="12" y="3"/>
                  </a:cubicBezTo>
                  <a:cubicBezTo>
                    <a:pt x="0" y="3"/>
                    <a:pt x="0" y="3"/>
                    <a:pt x="0" y="3"/>
                  </a:cubicBezTo>
                  <a:cubicBezTo>
                    <a:pt x="0" y="2"/>
                    <a:pt x="1" y="1"/>
                    <a:pt x="1" y="0"/>
                  </a:cubicBezTo>
                  <a:cubicBezTo>
                    <a:pt x="4" y="2"/>
                    <a:pt x="9" y="3"/>
                    <a:pt x="12"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5" name="Freeform 469"/>
            <p:cNvSpPr>
              <a:spLocks/>
            </p:cNvSpPr>
            <p:nvPr/>
          </p:nvSpPr>
          <p:spPr bwMode="auto">
            <a:xfrm>
              <a:off x="3285343" y="4714967"/>
              <a:ext cx="7318" cy="10939"/>
            </a:xfrm>
            <a:custGeom>
              <a:avLst/>
              <a:gdLst/>
              <a:ahLst/>
              <a:cxnLst>
                <a:cxn ang="0">
                  <a:pos x="2" y="2"/>
                </a:cxn>
                <a:cxn ang="0">
                  <a:pos x="0" y="2"/>
                </a:cxn>
                <a:cxn ang="0">
                  <a:pos x="0" y="0"/>
                </a:cxn>
                <a:cxn ang="0">
                  <a:pos x="2" y="2"/>
                </a:cxn>
              </a:cxnLst>
              <a:rect l="0" t="0" r="r" b="b"/>
              <a:pathLst>
                <a:path w="2" h="3">
                  <a:moveTo>
                    <a:pt x="2" y="2"/>
                  </a:moveTo>
                  <a:cubicBezTo>
                    <a:pt x="1" y="2"/>
                    <a:pt x="0" y="3"/>
                    <a:pt x="0" y="2"/>
                  </a:cubicBezTo>
                  <a:cubicBezTo>
                    <a:pt x="0" y="1"/>
                    <a:pt x="0" y="1"/>
                    <a:pt x="0" y="0"/>
                  </a:cubicBezTo>
                  <a:cubicBezTo>
                    <a:pt x="1" y="0"/>
                    <a:pt x="1" y="2"/>
                    <a:pt x="2" y="2"/>
                  </a:cubicBezTo>
                  <a:close/>
                </a:path>
              </a:pathLst>
            </a:custGeom>
            <a:solidFill>
              <a:srgbClr val="F8C6B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6" name="Freeform 470"/>
            <p:cNvSpPr>
              <a:spLocks/>
            </p:cNvSpPr>
            <p:nvPr/>
          </p:nvSpPr>
          <p:spPr bwMode="auto">
            <a:xfrm>
              <a:off x="3260951" y="4720436"/>
              <a:ext cx="7318" cy="5470"/>
            </a:xfrm>
            <a:custGeom>
              <a:avLst/>
              <a:gdLst/>
              <a:ahLst/>
              <a:cxnLst>
                <a:cxn ang="0">
                  <a:pos x="2" y="1"/>
                </a:cxn>
                <a:cxn ang="0">
                  <a:pos x="0" y="1"/>
                </a:cxn>
                <a:cxn ang="0">
                  <a:pos x="0" y="1"/>
                </a:cxn>
                <a:cxn ang="0">
                  <a:pos x="1" y="0"/>
                </a:cxn>
                <a:cxn ang="0">
                  <a:pos x="2" y="1"/>
                </a:cxn>
              </a:cxnLst>
              <a:rect l="0" t="0" r="r" b="b"/>
              <a:pathLst>
                <a:path w="2" h="2">
                  <a:moveTo>
                    <a:pt x="2" y="1"/>
                  </a:moveTo>
                  <a:cubicBezTo>
                    <a:pt x="1" y="2"/>
                    <a:pt x="0" y="1"/>
                    <a:pt x="0" y="1"/>
                  </a:cubicBezTo>
                  <a:cubicBezTo>
                    <a:pt x="0" y="1"/>
                    <a:pt x="0" y="1"/>
                    <a:pt x="0" y="1"/>
                  </a:cubicBezTo>
                  <a:cubicBezTo>
                    <a:pt x="0" y="1"/>
                    <a:pt x="1" y="0"/>
                    <a:pt x="1" y="0"/>
                  </a:cubicBezTo>
                  <a:cubicBezTo>
                    <a:pt x="2" y="0"/>
                    <a:pt x="2" y="1"/>
                    <a:pt x="2" y="1"/>
                  </a:cubicBezTo>
                  <a:close/>
                </a:path>
              </a:pathLst>
            </a:custGeom>
            <a:solidFill>
              <a:srgbClr val="F8C6B5"/>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7" name="Freeform 471"/>
            <p:cNvSpPr>
              <a:spLocks/>
            </p:cNvSpPr>
            <p:nvPr/>
          </p:nvSpPr>
          <p:spPr bwMode="auto">
            <a:xfrm>
              <a:off x="2963365" y="4725906"/>
              <a:ext cx="553706" cy="262547"/>
            </a:xfrm>
            <a:custGeom>
              <a:avLst/>
              <a:gdLst/>
              <a:ahLst/>
              <a:cxnLst>
                <a:cxn ang="0">
                  <a:pos x="39" y="1"/>
                </a:cxn>
                <a:cxn ang="0">
                  <a:pos x="2" y="1"/>
                </a:cxn>
                <a:cxn ang="0">
                  <a:pos x="1" y="13"/>
                </a:cxn>
                <a:cxn ang="0">
                  <a:pos x="1" y="62"/>
                </a:cxn>
                <a:cxn ang="0">
                  <a:pos x="1" y="68"/>
                </a:cxn>
                <a:cxn ang="0">
                  <a:pos x="5" y="68"/>
                </a:cxn>
                <a:cxn ang="0">
                  <a:pos x="5" y="61"/>
                </a:cxn>
                <a:cxn ang="0">
                  <a:pos x="5" y="14"/>
                </a:cxn>
                <a:cxn ang="0">
                  <a:pos x="9" y="3"/>
                </a:cxn>
                <a:cxn ang="0">
                  <a:pos x="74" y="3"/>
                </a:cxn>
                <a:cxn ang="0">
                  <a:pos x="158" y="3"/>
                </a:cxn>
                <a:cxn ang="0">
                  <a:pos x="162" y="4"/>
                </a:cxn>
                <a:cxn ang="0">
                  <a:pos x="161" y="1"/>
                </a:cxn>
                <a:cxn ang="0">
                  <a:pos x="39" y="1"/>
                </a:cxn>
              </a:cxnLst>
              <a:rect l="0" t="0" r="r" b="b"/>
              <a:pathLst>
                <a:path w="162" h="68">
                  <a:moveTo>
                    <a:pt x="39" y="1"/>
                  </a:moveTo>
                  <a:cubicBezTo>
                    <a:pt x="30" y="1"/>
                    <a:pt x="11" y="0"/>
                    <a:pt x="2" y="1"/>
                  </a:cubicBezTo>
                  <a:cubicBezTo>
                    <a:pt x="2" y="5"/>
                    <a:pt x="2" y="9"/>
                    <a:pt x="1" y="13"/>
                  </a:cubicBezTo>
                  <a:cubicBezTo>
                    <a:pt x="2" y="29"/>
                    <a:pt x="0" y="46"/>
                    <a:pt x="1" y="62"/>
                  </a:cubicBezTo>
                  <a:cubicBezTo>
                    <a:pt x="1" y="64"/>
                    <a:pt x="0" y="66"/>
                    <a:pt x="1" y="68"/>
                  </a:cubicBezTo>
                  <a:cubicBezTo>
                    <a:pt x="3" y="68"/>
                    <a:pt x="4" y="68"/>
                    <a:pt x="5" y="68"/>
                  </a:cubicBezTo>
                  <a:cubicBezTo>
                    <a:pt x="5" y="66"/>
                    <a:pt x="5" y="63"/>
                    <a:pt x="5" y="61"/>
                  </a:cubicBezTo>
                  <a:cubicBezTo>
                    <a:pt x="5" y="58"/>
                    <a:pt x="5" y="19"/>
                    <a:pt x="5" y="14"/>
                  </a:cubicBezTo>
                  <a:cubicBezTo>
                    <a:pt x="6" y="9"/>
                    <a:pt x="7" y="3"/>
                    <a:pt x="9" y="3"/>
                  </a:cubicBezTo>
                  <a:cubicBezTo>
                    <a:pt x="12" y="2"/>
                    <a:pt x="71" y="3"/>
                    <a:pt x="74" y="3"/>
                  </a:cubicBezTo>
                  <a:cubicBezTo>
                    <a:pt x="78" y="3"/>
                    <a:pt x="154" y="2"/>
                    <a:pt x="158" y="3"/>
                  </a:cubicBezTo>
                  <a:cubicBezTo>
                    <a:pt x="160" y="3"/>
                    <a:pt x="161" y="4"/>
                    <a:pt x="162" y="4"/>
                  </a:cubicBezTo>
                  <a:cubicBezTo>
                    <a:pt x="162" y="3"/>
                    <a:pt x="162" y="2"/>
                    <a:pt x="161" y="1"/>
                  </a:cubicBezTo>
                  <a:cubicBezTo>
                    <a:pt x="124" y="1"/>
                    <a:pt x="77" y="0"/>
                    <a:pt x="39"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8" name="Freeform 472"/>
            <p:cNvSpPr>
              <a:spLocks/>
            </p:cNvSpPr>
            <p:nvPr/>
          </p:nvSpPr>
          <p:spPr bwMode="auto">
            <a:xfrm>
              <a:off x="2980440" y="4734110"/>
              <a:ext cx="539070" cy="259813"/>
            </a:xfrm>
            <a:custGeom>
              <a:avLst/>
              <a:gdLst/>
              <a:ahLst/>
              <a:cxnLst>
                <a:cxn ang="0">
                  <a:pos x="69" y="1"/>
                </a:cxn>
                <a:cxn ang="0">
                  <a:pos x="4" y="1"/>
                </a:cxn>
                <a:cxn ang="0">
                  <a:pos x="0" y="12"/>
                </a:cxn>
                <a:cxn ang="0">
                  <a:pos x="0" y="59"/>
                </a:cxn>
                <a:cxn ang="0">
                  <a:pos x="0" y="66"/>
                </a:cxn>
                <a:cxn ang="0">
                  <a:pos x="36" y="68"/>
                </a:cxn>
                <a:cxn ang="0">
                  <a:pos x="105" y="66"/>
                </a:cxn>
                <a:cxn ang="0">
                  <a:pos x="152" y="66"/>
                </a:cxn>
                <a:cxn ang="0">
                  <a:pos x="156" y="65"/>
                </a:cxn>
                <a:cxn ang="0">
                  <a:pos x="156" y="65"/>
                </a:cxn>
                <a:cxn ang="0">
                  <a:pos x="157" y="28"/>
                </a:cxn>
                <a:cxn ang="0">
                  <a:pos x="157" y="4"/>
                </a:cxn>
                <a:cxn ang="0">
                  <a:pos x="157" y="2"/>
                </a:cxn>
                <a:cxn ang="0">
                  <a:pos x="153" y="1"/>
                </a:cxn>
                <a:cxn ang="0">
                  <a:pos x="69" y="1"/>
                </a:cxn>
              </a:cxnLst>
              <a:rect l="0" t="0" r="r" b="b"/>
              <a:pathLst>
                <a:path w="158" h="68">
                  <a:moveTo>
                    <a:pt x="69" y="1"/>
                  </a:moveTo>
                  <a:cubicBezTo>
                    <a:pt x="66" y="1"/>
                    <a:pt x="7" y="0"/>
                    <a:pt x="4" y="1"/>
                  </a:cubicBezTo>
                  <a:cubicBezTo>
                    <a:pt x="2" y="1"/>
                    <a:pt x="1" y="7"/>
                    <a:pt x="0" y="12"/>
                  </a:cubicBezTo>
                  <a:cubicBezTo>
                    <a:pt x="0" y="17"/>
                    <a:pt x="0" y="56"/>
                    <a:pt x="0" y="59"/>
                  </a:cubicBezTo>
                  <a:cubicBezTo>
                    <a:pt x="0" y="61"/>
                    <a:pt x="0" y="64"/>
                    <a:pt x="0" y="66"/>
                  </a:cubicBezTo>
                  <a:cubicBezTo>
                    <a:pt x="9" y="67"/>
                    <a:pt x="27" y="67"/>
                    <a:pt x="36" y="68"/>
                  </a:cubicBezTo>
                  <a:cubicBezTo>
                    <a:pt x="58" y="66"/>
                    <a:pt x="82" y="68"/>
                    <a:pt x="105" y="66"/>
                  </a:cubicBezTo>
                  <a:cubicBezTo>
                    <a:pt x="152" y="66"/>
                    <a:pt x="152" y="66"/>
                    <a:pt x="152" y="66"/>
                  </a:cubicBezTo>
                  <a:cubicBezTo>
                    <a:pt x="156" y="65"/>
                    <a:pt x="156" y="65"/>
                    <a:pt x="156" y="65"/>
                  </a:cubicBezTo>
                  <a:cubicBezTo>
                    <a:pt x="156" y="65"/>
                    <a:pt x="156" y="65"/>
                    <a:pt x="156" y="65"/>
                  </a:cubicBezTo>
                  <a:cubicBezTo>
                    <a:pt x="157" y="53"/>
                    <a:pt x="158" y="41"/>
                    <a:pt x="157" y="28"/>
                  </a:cubicBezTo>
                  <a:cubicBezTo>
                    <a:pt x="156" y="20"/>
                    <a:pt x="158" y="12"/>
                    <a:pt x="157" y="4"/>
                  </a:cubicBezTo>
                  <a:cubicBezTo>
                    <a:pt x="157" y="3"/>
                    <a:pt x="157" y="3"/>
                    <a:pt x="157" y="2"/>
                  </a:cubicBezTo>
                  <a:cubicBezTo>
                    <a:pt x="156" y="2"/>
                    <a:pt x="155" y="1"/>
                    <a:pt x="153" y="1"/>
                  </a:cubicBezTo>
                  <a:cubicBezTo>
                    <a:pt x="149" y="0"/>
                    <a:pt x="73" y="1"/>
                    <a:pt x="69" y="1"/>
                  </a:cubicBezTo>
                  <a:close/>
                </a:path>
              </a:pathLst>
            </a:custGeom>
            <a:solidFill>
              <a:srgbClr val="FFFCD1"/>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09" name="Freeform 473"/>
            <p:cNvSpPr>
              <a:spLocks/>
            </p:cNvSpPr>
            <p:nvPr/>
          </p:nvSpPr>
          <p:spPr bwMode="auto">
            <a:xfrm>
              <a:off x="3158503" y="4676679"/>
              <a:ext cx="24392" cy="49228"/>
            </a:xfrm>
            <a:custGeom>
              <a:avLst/>
              <a:gdLst/>
              <a:ahLst/>
              <a:cxnLst>
                <a:cxn ang="0">
                  <a:pos x="7" y="9"/>
                </a:cxn>
                <a:cxn ang="0">
                  <a:pos x="6" y="6"/>
                </a:cxn>
                <a:cxn ang="0">
                  <a:pos x="2" y="1"/>
                </a:cxn>
                <a:cxn ang="0">
                  <a:pos x="2" y="2"/>
                </a:cxn>
                <a:cxn ang="0">
                  <a:pos x="4" y="3"/>
                </a:cxn>
                <a:cxn ang="0">
                  <a:pos x="5" y="9"/>
                </a:cxn>
                <a:cxn ang="0">
                  <a:pos x="0" y="10"/>
                </a:cxn>
                <a:cxn ang="0">
                  <a:pos x="1" y="13"/>
                </a:cxn>
                <a:cxn ang="0">
                  <a:pos x="3" y="13"/>
                </a:cxn>
                <a:cxn ang="0">
                  <a:pos x="4" y="12"/>
                </a:cxn>
                <a:cxn ang="0">
                  <a:pos x="7" y="9"/>
                </a:cxn>
              </a:cxnLst>
              <a:rect l="0" t="0" r="r" b="b"/>
              <a:pathLst>
                <a:path w="7" h="13">
                  <a:moveTo>
                    <a:pt x="7" y="9"/>
                  </a:moveTo>
                  <a:cubicBezTo>
                    <a:pt x="7" y="8"/>
                    <a:pt x="6" y="7"/>
                    <a:pt x="6" y="6"/>
                  </a:cubicBezTo>
                  <a:cubicBezTo>
                    <a:pt x="5" y="4"/>
                    <a:pt x="5" y="0"/>
                    <a:pt x="2" y="1"/>
                  </a:cubicBezTo>
                  <a:cubicBezTo>
                    <a:pt x="2" y="1"/>
                    <a:pt x="2" y="1"/>
                    <a:pt x="2" y="2"/>
                  </a:cubicBezTo>
                  <a:cubicBezTo>
                    <a:pt x="3" y="2"/>
                    <a:pt x="4" y="2"/>
                    <a:pt x="4" y="3"/>
                  </a:cubicBezTo>
                  <a:cubicBezTo>
                    <a:pt x="5" y="5"/>
                    <a:pt x="5" y="9"/>
                    <a:pt x="5" y="9"/>
                  </a:cubicBezTo>
                  <a:cubicBezTo>
                    <a:pt x="4" y="9"/>
                    <a:pt x="0" y="8"/>
                    <a:pt x="0" y="10"/>
                  </a:cubicBezTo>
                  <a:cubicBezTo>
                    <a:pt x="1" y="11"/>
                    <a:pt x="1" y="12"/>
                    <a:pt x="1" y="13"/>
                  </a:cubicBezTo>
                  <a:cubicBezTo>
                    <a:pt x="3" y="13"/>
                    <a:pt x="3" y="13"/>
                    <a:pt x="3" y="13"/>
                  </a:cubicBezTo>
                  <a:cubicBezTo>
                    <a:pt x="4" y="12"/>
                    <a:pt x="4" y="12"/>
                    <a:pt x="4" y="12"/>
                  </a:cubicBezTo>
                  <a:cubicBezTo>
                    <a:pt x="3" y="10"/>
                    <a:pt x="6" y="10"/>
                    <a:pt x="7" y="9"/>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0" name="Freeform 474"/>
            <p:cNvSpPr>
              <a:spLocks/>
            </p:cNvSpPr>
            <p:nvPr/>
          </p:nvSpPr>
          <p:spPr bwMode="auto">
            <a:xfrm>
              <a:off x="3151186" y="4684882"/>
              <a:ext cx="24392" cy="41024"/>
            </a:xfrm>
            <a:custGeom>
              <a:avLst/>
              <a:gdLst/>
              <a:ahLst/>
              <a:cxnLst>
                <a:cxn ang="0">
                  <a:pos x="7" y="7"/>
                </a:cxn>
                <a:cxn ang="0">
                  <a:pos x="6" y="1"/>
                </a:cxn>
                <a:cxn ang="0">
                  <a:pos x="4" y="0"/>
                </a:cxn>
                <a:cxn ang="0">
                  <a:pos x="6" y="5"/>
                </a:cxn>
                <a:cxn ang="0">
                  <a:pos x="5" y="6"/>
                </a:cxn>
                <a:cxn ang="0">
                  <a:pos x="0" y="6"/>
                </a:cxn>
                <a:cxn ang="0">
                  <a:pos x="0" y="10"/>
                </a:cxn>
                <a:cxn ang="0">
                  <a:pos x="3" y="11"/>
                </a:cxn>
                <a:cxn ang="0">
                  <a:pos x="2" y="8"/>
                </a:cxn>
                <a:cxn ang="0">
                  <a:pos x="7" y="7"/>
                </a:cxn>
              </a:cxnLst>
              <a:rect l="0" t="0" r="r" b="b"/>
              <a:pathLst>
                <a:path w="7" h="11">
                  <a:moveTo>
                    <a:pt x="7" y="7"/>
                  </a:moveTo>
                  <a:cubicBezTo>
                    <a:pt x="7" y="7"/>
                    <a:pt x="7" y="3"/>
                    <a:pt x="6" y="1"/>
                  </a:cubicBezTo>
                  <a:cubicBezTo>
                    <a:pt x="6" y="0"/>
                    <a:pt x="5" y="0"/>
                    <a:pt x="4" y="0"/>
                  </a:cubicBezTo>
                  <a:cubicBezTo>
                    <a:pt x="5" y="1"/>
                    <a:pt x="7" y="3"/>
                    <a:pt x="6" y="5"/>
                  </a:cubicBezTo>
                  <a:cubicBezTo>
                    <a:pt x="6" y="5"/>
                    <a:pt x="5" y="6"/>
                    <a:pt x="5" y="6"/>
                  </a:cubicBezTo>
                  <a:cubicBezTo>
                    <a:pt x="3" y="4"/>
                    <a:pt x="2" y="6"/>
                    <a:pt x="0" y="6"/>
                  </a:cubicBezTo>
                  <a:cubicBezTo>
                    <a:pt x="0" y="10"/>
                    <a:pt x="0" y="10"/>
                    <a:pt x="0" y="10"/>
                  </a:cubicBezTo>
                  <a:cubicBezTo>
                    <a:pt x="3" y="11"/>
                    <a:pt x="3" y="11"/>
                    <a:pt x="3" y="11"/>
                  </a:cubicBezTo>
                  <a:cubicBezTo>
                    <a:pt x="3" y="10"/>
                    <a:pt x="3" y="9"/>
                    <a:pt x="2" y="8"/>
                  </a:cubicBezTo>
                  <a:cubicBezTo>
                    <a:pt x="2" y="6"/>
                    <a:pt x="6" y="7"/>
                    <a:pt x="7" y="7"/>
                  </a:cubicBezTo>
                  <a:close/>
                </a:path>
              </a:pathLst>
            </a:custGeom>
            <a:solidFill>
              <a:srgbClr val="C7E8FA"/>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1" name="Rectangle 475"/>
            <p:cNvSpPr>
              <a:spLocks noChangeArrowheads="1"/>
            </p:cNvSpPr>
            <p:nvPr/>
          </p:nvSpPr>
          <p:spPr bwMode="auto">
            <a:xfrm>
              <a:off x="3131672" y="3005676"/>
              <a:ext cx="95131" cy="61534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2" name="Freeform 476"/>
            <p:cNvSpPr>
              <a:spLocks/>
            </p:cNvSpPr>
            <p:nvPr/>
          </p:nvSpPr>
          <p:spPr bwMode="auto">
            <a:xfrm>
              <a:off x="3131672" y="3005676"/>
              <a:ext cx="95131" cy="615345"/>
            </a:xfrm>
            <a:custGeom>
              <a:avLst/>
              <a:gdLst/>
              <a:ahLst/>
              <a:cxnLst>
                <a:cxn ang="0">
                  <a:pos x="0" y="0"/>
                </a:cxn>
                <a:cxn ang="0">
                  <a:pos x="39" y="0"/>
                </a:cxn>
                <a:cxn ang="0">
                  <a:pos x="39" y="225"/>
                </a:cxn>
                <a:cxn ang="0">
                  <a:pos x="0" y="225"/>
                </a:cxn>
              </a:cxnLst>
              <a:rect l="0" t="0" r="r" b="b"/>
              <a:pathLst>
                <a:path w="39" h="225">
                  <a:moveTo>
                    <a:pt x="0" y="0"/>
                  </a:moveTo>
                  <a:lnTo>
                    <a:pt x="39" y="0"/>
                  </a:lnTo>
                  <a:lnTo>
                    <a:pt x="39" y="225"/>
                  </a:lnTo>
                  <a:lnTo>
                    <a:pt x="0" y="225"/>
                  </a:lnTo>
                </a:path>
              </a:pathLst>
            </a:custGeom>
            <a:noFill/>
            <a:ln w="3" cap="flat">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3" name="Line 477"/>
            <p:cNvSpPr>
              <a:spLocks noChangeShapeType="1"/>
            </p:cNvSpPr>
            <p:nvPr/>
          </p:nvSpPr>
          <p:spPr bwMode="auto">
            <a:xfrm flipH="1">
              <a:off x="3131672" y="3016615"/>
              <a:ext cx="92691" cy="60167"/>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4" name="Line 478"/>
            <p:cNvSpPr>
              <a:spLocks noChangeShapeType="1"/>
            </p:cNvSpPr>
            <p:nvPr/>
          </p:nvSpPr>
          <p:spPr bwMode="auto">
            <a:xfrm flipH="1">
              <a:off x="3131672" y="3074048"/>
              <a:ext cx="92691" cy="65637"/>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5" name="Line 479"/>
            <p:cNvSpPr>
              <a:spLocks noChangeShapeType="1"/>
            </p:cNvSpPr>
            <p:nvPr/>
          </p:nvSpPr>
          <p:spPr bwMode="auto">
            <a:xfrm flipH="1">
              <a:off x="3131672" y="3134215"/>
              <a:ext cx="92691" cy="62903"/>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6" name="Line 480"/>
            <p:cNvSpPr>
              <a:spLocks noChangeShapeType="1"/>
            </p:cNvSpPr>
            <p:nvPr/>
          </p:nvSpPr>
          <p:spPr bwMode="auto">
            <a:xfrm flipH="1">
              <a:off x="3131672" y="3191646"/>
              <a:ext cx="92691" cy="65637"/>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7" name="Line 481"/>
            <p:cNvSpPr>
              <a:spLocks noChangeShapeType="1"/>
            </p:cNvSpPr>
            <p:nvPr/>
          </p:nvSpPr>
          <p:spPr bwMode="auto">
            <a:xfrm flipH="1">
              <a:off x="3131672" y="3254549"/>
              <a:ext cx="92691" cy="60167"/>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8" name="Line 482"/>
            <p:cNvSpPr>
              <a:spLocks noChangeShapeType="1"/>
            </p:cNvSpPr>
            <p:nvPr/>
          </p:nvSpPr>
          <p:spPr bwMode="auto">
            <a:xfrm flipH="1">
              <a:off x="3131672" y="3311980"/>
              <a:ext cx="92691" cy="62903"/>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19" name="Line 483"/>
            <p:cNvSpPr>
              <a:spLocks noChangeShapeType="1"/>
            </p:cNvSpPr>
            <p:nvPr/>
          </p:nvSpPr>
          <p:spPr bwMode="auto">
            <a:xfrm flipH="1">
              <a:off x="3131672" y="3369413"/>
              <a:ext cx="92691" cy="62903"/>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0" name="Line 484"/>
            <p:cNvSpPr>
              <a:spLocks noChangeShapeType="1"/>
            </p:cNvSpPr>
            <p:nvPr/>
          </p:nvSpPr>
          <p:spPr bwMode="auto">
            <a:xfrm flipH="1">
              <a:off x="3131672" y="3429580"/>
              <a:ext cx="92691" cy="60167"/>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1" name="Line 485"/>
            <p:cNvSpPr>
              <a:spLocks noChangeShapeType="1"/>
            </p:cNvSpPr>
            <p:nvPr/>
          </p:nvSpPr>
          <p:spPr bwMode="auto">
            <a:xfrm flipH="1">
              <a:off x="3131672" y="3487012"/>
              <a:ext cx="92691" cy="65637"/>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2" name="Line 486"/>
            <p:cNvSpPr>
              <a:spLocks noChangeShapeType="1"/>
            </p:cNvSpPr>
            <p:nvPr/>
          </p:nvSpPr>
          <p:spPr bwMode="auto">
            <a:xfrm flipH="1">
              <a:off x="3131672" y="3547179"/>
              <a:ext cx="92691" cy="62903"/>
            </a:xfrm>
            <a:prstGeom prst="line">
              <a:avLst/>
            </a:prstGeom>
            <a:noFill/>
            <a:ln w="3" cap="rnd">
              <a:solidFill>
                <a:srgbClr val="666565"/>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3" name="Freeform 502"/>
            <p:cNvSpPr>
              <a:spLocks/>
            </p:cNvSpPr>
            <p:nvPr/>
          </p:nvSpPr>
          <p:spPr bwMode="auto">
            <a:xfrm>
              <a:off x="5636759" y="4630185"/>
              <a:ext cx="102448" cy="352798"/>
            </a:xfrm>
            <a:custGeom>
              <a:avLst/>
              <a:gdLst/>
              <a:ahLst/>
              <a:cxnLst>
                <a:cxn ang="0">
                  <a:pos x="21" y="45"/>
                </a:cxn>
                <a:cxn ang="0">
                  <a:pos x="21" y="22"/>
                </a:cxn>
                <a:cxn ang="0">
                  <a:pos x="21" y="10"/>
                </a:cxn>
                <a:cxn ang="0">
                  <a:pos x="17" y="8"/>
                </a:cxn>
                <a:cxn ang="0">
                  <a:pos x="16" y="2"/>
                </a:cxn>
                <a:cxn ang="0">
                  <a:pos x="13" y="1"/>
                </a:cxn>
                <a:cxn ang="0">
                  <a:pos x="11" y="0"/>
                </a:cxn>
                <a:cxn ang="0">
                  <a:pos x="10" y="4"/>
                </a:cxn>
                <a:cxn ang="0">
                  <a:pos x="10" y="54"/>
                </a:cxn>
                <a:cxn ang="0">
                  <a:pos x="12" y="55"/>
                </a:cxn>
                <a:cxn ang="0">
                  <a:pos x="6" y="57"/>
                </a:cxn>
                <a:cxn ang="0">
                  <a:pos x="1" y="58"/>
                </a:cxn>
                <a:cxn ang="0">
                  <a:pos x="1" y="72"/>
                </a:cxn>
                <a:cxn ang="0">
                  <a:pos x="2" y="91"/>
                </a:cxn>
                <a:cxn ang="0">
                  <a:pos x="16" y="92"/>
                </a:cxn>
                <a:cxn ang="0">
                  <a:pos x="27" y="92"/>
                </a:cxn>
                <a:cxn ang="0">
                  <a:pos x="29" y="92"/>
                </a:cxn>
                <a:cxn ang="0">
                  <a:pos x="29" y="70"/>
                </a:cxn>
                <a:cxn ang="0">
                  <a:pos x="29" y="58"/>
                </a:cxn>
                <a:cxn ang="0">
                  <a:pos x="22" y="58"/>
                </a:cxn>
                <a:cxn ang="0">
                  <a:pos x="22" y="53"/>
                </a:cxn>
                <a:cxn ang="0">
                  <a:pos x="17" y="52"/>
                </a:cxn>
                <a:cxn ang="0">
                  <a:pos x="21" y="45"/>
                </a:cxn>
              </a:cxnLst>
              <a:rect l="0" t="0" r="r" b="b"/>
              <a:pathLst>
                <a:path w="30" h="92">
                  <a:moveTo>
                    <a:pt x="21" y="45"/>
                  </a:moveTo>
                  <a:cubicBezTo>
                    <a:pt x="21" y="43"/>
                    <a:pt x="21" y="22"/>
                    <a:pt x="21" y="22"/>
                  </a:cubicBezTo>
                  <a:cubicBezTo>
                    <a:pt x="21" y="16"/>
                    <a:pt x="22" y="16"/>
                    <a:pt x="21" y="10"/>
                  </a:cubicBezTo>
                  <a:cubicBezTo>
                    <a:pt x="20" y="9"/>
                    <a:pt x="19" y="9"/>
                    <a:pt x="17" y="8"/>
                  </a:cubicBezTo>
                  <a:cubicBezTo>
                    <a:pt x="17" y="6"/>
                    <a:pt x="16" y="4"/>
                    <a:pt x="16" y="2"/>
                  </a:cubicBezTo>
                  <a:cubicBezTo>
                    <a:pt x="15" y="1"/>
                    <a:pt x="14" y="1"/>
                    <a:pt x="13" y="1"/>
                  </a:cubicBezTo>
                  <a:cubicBezTo>
                    <a:pt x="9" y="1"/>
                    <a:pt x="14" y="0"/>
                    <a:pt x="11" y="0"/>
                  </a:cubicBezTo>
                  <a:cubicBezTo>
                    <a:pt x="10" y="1"/>
                    <a:pt x="10" y="2"/>
                    <a:pt x="10" y="4"/>
                  </a:cubicBezTo>
                  <a:cubicBezTo>
                    <a:pt x="10" y="19"/>
                    <a:pt x="9" y="37"/>
                    <a:pt x="10" y="54"/>
                  </a:cubicBezTo>
                  <a:cubicBezTo>
                    <a:pt x="10" y="54"/>
                    <a:pt x="11" y="55"/>
                    <a:pt x="12" y="55"/>
                  </a:cubicBezTo>
                  <a:cubicBezTo>
                    <a:pt x="12" y="56"/>
                    <a:pt x="6" y="56"/>
                    <a:pt x="6" y="57"/>
                  </a:cubicBezTo>
                  <a:cubicBezTo>
                    <a:pt x="5" y="57"/>
                    <a:pt x="2" y="58"/>
                    <a:pt x="1" y="58"/>
                  </a:cubicBezTo>
                  <a:cubicBezTo>
                    <a:pt x="0" y="63"/>
                    <a:pt x="1" y="67"/>
                    <a:pt x="1" y="72"/>
                  </a:cubicBezTo>
                  <a:cubicBezTo>
                    <a:pt x="1" y="79"/>
                    <a:pt x="1" y="85"/>
                    <a:pt x="2" y="91"/>
                  </a:cubicBezTo>
                  <a:cubicBezTo>
                    <a:pt x="4" y="92"/>
                    <a:pt x="14" y="92"/>
                    <a:pt x="16" y="92"/>
                  </a:cubicBezTo>
                  <a:cubicBezTo>
                    <a:pt x="23" y="92"/>
                    <a:pt x="20" y="91"/>
                    <a:pt x="27" y="92"/>
                  </a:cubicBezTo>
                  <a:cubicBezTo>
                    <a:pt x="29" y="92"/>
                    <a:pt x="28" y="92"/>
                    <a:pt x="29" y="92"/>
                  </a:cubicBezTo>
                  <a:cubicBezTo>
                    <a:pt x="29" y="84"/>
                    <a:pt x="30" y="77"/>
                    <a:pt x="29" y="70"/>
                  </a:cubicBezTo>
                  <a:cubicBezTo>
                    <a:pt x="29" y="62"/>
                    <a:pt x="29" y="62"/>
                    <a:pt x="29" y="58"/>
                  </a:cubicBezTo>
                  <a:cubicBezTo>
                    <a:pt x="27" y="58"/>
                    <a:pt x="24" y="58"/>
                    <a:pt x="22" y="58"/>
                  </a:cubicBezTo>
                  <a:cubicBezTo>
                    <a:pt x="20" y="58"/>
                    <a:pt x="23" y="53"/>
                    <a:pt x="22" y="53"/>
                  </a:cubicBezTo>
                  <a:cubicBezTo>
                    <a:pt x="19" y="53"/>
                    <a:pt x="17" y="53"/>
                    <a:pt x="17" y="52"/>
                  </a:cubicBezTo>
                  <a:cubicBezTo>
                    <a:pt x="17" y="46"/>
                    <a:pt x="21" y="47"/>
                    <a:pt x="21" y="45"/>
                  </a:cubicBez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4" name="Freeform 503"/>
            <p:cNvSpPr>
              <a:spLocks/>
            </p:cNvSpPr>
            <p:nvPr/>
          </p:nvSpPr>
          <p:spPr bwMode="auto">
            <a:xfrm>
              <a:off x="5680665" y="4799747"/>
              <a:ext cx="24392" cy="38288"/>
            </a:xfrm>
            <a:custGeom>
              <a:avLst/>
              <a:gdLst/>
              <a:ahLst/>
              <a:cxnLst>
                <a:cxn ang="0">
                  <a:pos x="4" y="1"/>
                </a:cxn>
                <a:cxn ang="0">
                  <a:pos x="0" y="5"/>
                </a:cxn>
                <a:cxn ang="0">
                  <a:pos x="0" y="9"/>
                </a:cxn>
                <a:cxn ang="0">
                  <a:pos x="3" y="9"/>
                </a:cxn>
                <a:cxn ang="0">
                  <a:pos x="7" y="1"/>
                </a:cxn>
                <a:cxn ang="0">
                  <a:pos x="4" y="1"/>
                </a:cxn>
              </a:cxnLst>
              <a:rect l="0" t="0" r="r" b="b"/>
              <a:pathLst>
                <a:path w="7" h="10">
                  <a:moveTo>
                    <a:pt x="4" y="1"/>
                  </a:moveTo>
                  <a:cubicBezTo>
                    <a:pt x="2" y="2"/>
                    <a:pt x="1" y="3"/>
                    <a:pt x="0" y="5"/>
                  </a:cubicBezTo>
                  <a:cubicBezTo>
                    <a:pt x="0" y="6"/>
                    <a:pt x="0" y="8"/>
                    <a:pt x="0" y="9"/>
                  </a:cubicBezTo>
                  <a:cubicBezTo>
                    <a:pt x="1" y="10"/>
                    <a:pt x="0" y="8"/>
                    <a:pt x="3" y="9"/>
                  </a:cubicBezTo>
                  <a:cubicBezTo>
                    <a:pt x="4" y="6"/>
                    <a:pt x="4" y="2"/>
                    <a:pt x="7" y="1"/>
                  </a:cubicBezTo>
                  <a:cubicBezTo>
                    <a:pt x="4" y="0"/>
                    <a:pt x="4" y="1"/>
                    <a:pt x="4" y="1"/>
                  </a:cubicBez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5" name="Freeform 504"/>
            <p:cNvSpPr>
              <a:spLocks/>
            </p:cNvSpPr>
            <p:nvPr/>
          </p:nvSpPr>
          <p:spPr bwMode="auto">
            <a:xfrm>
              <a:off x="5651395" y="4838035"/>
              <a:ext cx="58541" cy="16409"/>
            </a:xfrm>
            <a:custGeom>
              <a:avLst/>
              <a:gdLst/>
              <a:ahLst/>
              <a:cxnLst>
                <a:cxn ang="0">
                  <a:pos x="7" y="0"/>
                </a:cxn>
                <a:cxn ang="0">
                  <a:pos x="9" y="2"/>
                </a:cxn>
                <a:cxn ang="0">
                  <a:pos x="0" y="4"/>
                </a:cxn>
                <a:cxn ang="0">
                  <a:pos x="17" y="4"/>
                </a:cxn>
                <a:cxn ang="0">
                  <a:pos x="17" y="1"/>
                </a:cxn>
                <a:cxn ang="0">
                  <a:pos x="7" y="0"/>
                </a:cxn>
              </a:cxnLst>
              <a:rect l="0" t="0" r="r" b="b"/>
              <a:pathLst>
                <a:path w="17" h="4">
                  <a:moveTo>
                    <a:pt x="7" y="0"/>
                  </a:moveTo>
                  <a:cubicBezTo>
                    <a:pt x="4" y="0"/>
                    <a:pt x="11" y="2"/>
                    <a:pt x="9" y="2"/>
                  </a:cubicBezTo>
                  <a:cubicBezTo>
                    <a:pt x="0" y="4"/>
                    <a:pt x="0" y="4"/>
                    <a:pt x="0" y="4"/>
                  </a:cubicBezTo>
                  <a:cubicBezTo>
                    <a:pt x="7" y="4"/>
                    <a:pt x="17" y="4"/>
                    <a:pt x="17" y="4"/>
                  </a:cubicBezTo>
                  <a:cubicBezTo>
                    <a:pt x="17" y="3"/>
                    <a:pt x="17" y="2"/>
                    <a:pt x="17" y="1"/>
                  </a:cubicBezTo>
                  <a:cubicBezTo>
                    <a:pt x="17" y="1"/>
                    <a:pt x="12" y="1"/>
                    <a:pt x="7" y="0"/>
                  </a:cubicBez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6" name="Freeform 505"/>
            <p:cNvSpPr>
              <a:spLocks/>
            </p:cNvSpPr>
            <p:nvPr/>
          </p:nvSpPr>
          <p:spPr bwMode="auto">
            <a:xfrm>
              <a:off x="5670908" y="4635655"/>
              <a:ext cx="24392" cy="202380"/>
            </a:xfrm>
            <a:custGeom>
              <a:avLst/>
              <a:gdLst/>
              <a:ahLst/>
              <a:cxnLst>
                <a:cxn ang="0">
                  <a:pos x="1" y="7"/>
                </a:cxn>
                <a:cxn ang="0">
                  <a:pos x="3" y="1"/>
                </a:cxn>
                <a:cxn ang="0">
                  <a:pos x="2" y="1"/>
                </a:cxn>
                <a:cxn ang="0">
                  <a:pos x="5" y="2"/>
                </a:cxn>
                <a:cxn ang="0">
                  <a:pos x="7" y="10"/>
                </a:cxn>
                <a:cxn ang="0">
                  <a:pos x="7" y="42"/>
                </a:cxn>
                <a:cxn ang="0">
                  <a:pos x="6" y="43"/>
                </a:cxn>
                <a:cxn ang="0">
                  <a:pos x="2" y="52"/>
                </a:cxn>
                <a:cxn ang="0">
                  <a:pos x="1" y="53"/>
                </a:cxn>
                <a:cxn ang="0">
                  <a:pos x="1" y="7"/>
                </a:cxn>
              </a:cxnLst>
              <a:rect l="0" t="0" r="r" b="b"/>
              <a:pathLst>
                <a:path w="7" h="53">
                  <a:moveTo>
                    <a:pt x="1" y="7"/>
                  </a:moveTo>
                  <a:cubicBezTo>
                    <a:pt x="1" y="0"/>
                    <a:pt x="2" y="1"/>
                    <a:pt x="3" y="1"/>
                  </a:cubicBezTo>
                  <a:cubicBezTo>
                    <a:pt x="4" y="1"/>
                    <a:pt x="0" y="1"/>
                    <a:pt x="2" y="1"/>
                  </a:cubicBezTo>
                  <a:cubicBezTo>
                    <a:pt x="3" y="1"/>
                    <a:pt x="5" y="2"/>
                    <a:pt x="5" y="2"/>
                  </a:cubicBezTo>
                  <a:cubicBezTo>
                    <a:pt x="6" y="5"/>
                    <a:pt x="7" y="7"/>
                    <a:pt x="7" y="10"/>
                  </a:cubicBezTo>
                  <a:cubicBezTo>
                    <a:pt x="6" y="20"/>
                    <a:pt x="7" y="31"/>
                    <a:pt x="7" y="42"/>
                  </a:cubicBezTo>
                  <a:cubicBezTo>
                    <a:pt x="6" y="43"/>
                    <a:pt x="6" y="43"/>
                    <a:pt x="6" y="43"/>
                  </a:cubicBezTo>
                  <a:cubicBezTo>
                    <a:pt x="4" y="44"/>
                    <a:pt x="2" y="48"/>
                    <a:pt x="2" y="52"/>
                  </a:cubicBezTo>
                  <a:cubicBezTo>
                    <a:pt x="2" y="52"/>
                    <a:pt x="2" y="53"/>
                    <a:pt x="1" y="53"/>
                  </a:cubicBezTo>
                  <a:cubicBezTo>
                    <a:pt x="0" y="48"/>
                    <a:pt x="1" y="13"/>
                    <a:pt x="1" y="7"/>
                  </a:cubicBezTo>
                  <a:close/>
                </a:path>
              </a:pathLst>
            </a:custGeom>
            <a:solidFill>
              <a:srgbClr val="A6A6A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7" name="Freeform 506"/>
            <p:cNvSpPr>
              <a:spLocks/>
            </p:cNvSpPr>
            <p:nvPr/>
          </p:nvSpPr>
          <p:spPr bwMode="auto">
            <a:xfrm>
              <a:off x="5668470" y="4635655"/>
              <a:ext cx="19514" cy="202380"/>
            </a:xfrm>
            <a:custGeom>
              <a:avLst/>
              <a:gdLst/>
              <a:ahLst/>
              <a:cxnLst>
                <a:cxn ang="0">
                  <a:pos x="1" y="8"/>
                </a:cxn>
                <a:cxn ang="0">
                  <a:pos x="2" y="0"/>
                </a:cxn>
                <a:cxn ang="0">
                  <a:pos x="6" y="1"/>
                </a:cxn>
                <a:cxn ang="0">
                  <a:pos x="6" y="2"/>
                </a:cxn>
                <a:cxn ang="0">
                  <a:pos x="3" y="1"/>
                </a:cxn>
                <a:cxn ang="0">
                  <a:pos x="4" y="1"/>
                </a:cxn>
                <a:cxn ang="0">
                  <a:pos x="2" y="7"/>
                </a:cxn>
                <a:cxn ang="0">
                  <a:pos x="2" y="53"/>
                </a:cxn>
                <a:cxn ang="0">
                  <a:pos x="1" y="51"/>
                </a:cxn>
                <a:cxn ang="0">
                  <a:pos x="1" y="8"/>
                </a:cxn>
              </a:cxnLst>
              <a:rect l="0" t="0" r="r" b="b"/>
              <a:pathLst>
                <a:path w="6" h="53">
                  <a:moveTo>
                    <a:pt x="1" y="8"/>
                  </a:moveTo>
                  <a:cubicBezTo>
                    <a:pt x="2" y="6"/>
                    <a:pt x="0" y="1"/>
                    <a:pt x="2" y="0"/>
                  </a:cubicBezTo>
                  <a:cubicBezTo>
                    <a:pt x="6" y="1"/>
                    <a:pt x="2" y="0"/>
                    <a:pt x="6" y="1"/>
                  </a:cubicBezTo>
                  <a:cubicBezTo>
                    <a:pt x="6" y="1"/>
                    <a:pt x="6" y="2"/>
                    <a:pt x="6" y="2"/>
                  </a:cubicBezTo>
                  <a:cubicBezTo>
                    <a:pt x="6" y="2"/>
                    <a:pt x="4" y="1"/>
                    <a:pt x="3" y="1"/>
                  </a:cubicBezTo>
                  <a:cubicBezTo>
                    <a:pt x="1" y="1"/>
                    <a:pt x="5" y="1"/>
                    <a:pt x="4" y="1"/>
                  </a:cubicBezTo>
                  <a:cubicBezTo>
                    <a:pt x="3" y="1"/>
                    <a:pt x="2" y="0"/>
                    <a:pt x="2" y="7"/>
                  </a:cubicBezTo>
                  <a:cubicBezTo>
                    <a:pt x="2" y="13"/>
                    <a:pt x="1" y="48"/>
                    <a:pt x="2" y="53"/>
                  </a:cubicBezTo>
                  <a:cubicBezTo>
                    <a:pt x="1" y="53"/>
                    <a:pt x="1" y="52"/>
                    <a:pt x="1" y="51"/>
                  </a:cubicBezTo>
                  <a:cubicBezTo>
                    <a:pt x="1" y="36"/>
                    <a:pt x="1" y="23"/>
                    <a:pt x="1" y="8"/>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8" name="Freeform 507"/>
            <p:cNvSpPr>
              <a:spLocks/>
            </p:cNvSpPr>
            <p:nvPr/>
          </p:nvSpPr>
          <p:spPr bwMode="auto">
            <a:xfrm>
              <a:off x="5675787" y="4788807"/>
              <a:ext cx="4878" cy="27349"/>
            </a:xfrm>
            <a:custGeom>
              <a:avLst/>
              <a:gdLst/>
              <a:ahLst/>
              <a:cxnLst>
                <a:cxn ang="0">
                  <a:pos x="0" y="0"/>
                </a:cxn>
                <a:cxn ang="0">
                  <a:pos x="0" y="6"/>
                </a:cxn>
                <a:cxn ang="0">
                  <a:pos x="2" y="7"/>
                </a:cxn>
                <a:cxn ang="0">
                  <a:pos x="2" y="0"/>
                </a:cxn>
                <a:cxn ang="0">
                  <a:pos x="0" y="0"/>
                </a:cxn>
              </a:cxnLst>
              <a:rect l="0" t="0" r="r" b="b"/>
              <a:pathLst>
                <a:path w="2" h="7">
                  <a:moveTo>
                    <a:pt x="0" y="0"/>
                  </a:moveTo>
                  <a:cubicBezTo>
                    <a:pt x="0" y="6"/>
                    <a:pt x="0" y="6"/>
                    <a:pt x="0" y="6"/>
                  </a:cubicBezTo>
                  <a:cubicBezTo>
                    <a:pt x="1" y="7"/>
                    <a:pt x="1" y="7"/>
                    <a:pt x="2" y="7"/>
                  </a:cubicBezTo>
                  <a:cubicBezTo>
                    <a:pt x="2" y="0"/>
                    <a:pt x="2" y="0"/>
                    <a:pt x="2" y="0"/>
                  </a:cubicBezTo>
                  <a:lnTo>
                    <a:pt x="0" y="0"/>
                  </a:lnTo>
                  <a:close/>
                </a:path>
              </a:pathLst>
            </a:custGeom>
            <a:solidFill>
              <a:srgbClr val="40404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29" name="Freeform 508"/>
            <p:cNvSpPr>
              <a:spLocks/>
            </p:cNvSpPr>
            <p:nvPr/>
          </p:nvSpPr>
          <p:spPr bwMode="auto">
            <a:xfrm>
              <a:off x="5678227" y="4791543"/>
              <a:ext cx="2440" cy="19145"/>
            </a:xfrm>
            <a:custGeom>
              <a:avLst/>
              <a:gdLst/>
              <a:ahLst/>
              <a:cxnLst>
                <a:cxn ang="0">
                  <a:pos x="0" y="0"/>
                </a:cxn>
                <a:cxn ang="0">
                  <a:pos x="0" y="5"/>
                </a:cxn>
                <a:cxn ang="0">
                  <a:pos x="1" y="5"/>
                </a:cxn>
                <a:cxn ang="0">
                  <a:pos x="0" y="0"/>
                </a:cxn>
              </a:cxnLst>
              <a:rect l="0" t="0" r="r" b="b"/>
              <a:pathLst>
                <a:path w="1" h="5">
                  <a:moveTo>
                    <a:pt x="0" y="0"/>
                  </a:moveTo>
                  <a:cubicBezTo>
                    <a:pt x="0" y="1"/>
                    <a:pt x="0" y="3"/>
                    <a:pt x="0" y="5"/>
                  </a:cubicBezTo>
                  <a:cubicBezTo>
                    <a:pt x="1" y="5"/>
                    <a:pt x="1" y="5"/>
                    <a:pt x="1" y="5"/>
                  </a:cubicBezTo>
                  <a:cubicBezTo>
                    <a:pt x="0" y="0"/>
                    <a:pt x="0" y="0"/>
                    <a:pt x="0" y="0"/>
                  </a:cubicBez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30" name="Freeform 509"/>
            <p:cNvSpPr>
              <a:spLocks/>
            </p:cNvSpPr>
            <p:nvPr/>
          </p:nvSpPr>
          <p:spPr bwMode="auto">
            <a:xfrm>
              <a:off x="5695301" y="4668473"/>
              <a:ext cx="9757" cy="134009"/>
            </a:xfrm>
            <a:custGeom>
              <a:avLst/>
              <a:gdLst/>
              <a:ahLst/>
              <a:cxnLst>
                <a:cxn ang="0">
                  <a:pos x="3" y="3"/>
                </a:cxn>
                <a:cxn ang="0">
                  <a:pos x="2" y="18"/>
                </a:cxn>
                <a:cxn ang="0">
                  <a:pos x="2" y="34"/>
                </a:cxn>
                <a:cxn ang="0">
                  <a:pos x="0" y="34"/>
                </a:cxn>
                <a:cxn ang="0">
                  <a:pos x="0" y="31"/>
                </a:cxn>
                <a:cxn ang="0">
                  <a:pos x="0" y="0"/>
                </a:cxn>
                <a:cxn ang="0">
                  <a:pos x="3" y="3"/>
                </a:cxn>
              </a:cxnLst>
              <a:rect l="0" t="0" r="r" b="b"/>
              <a:pathLst>
                <a:path w="3" h="35">
                  <a:moveTo>
                    <a:pt x="3" y="3"/>
                  </a:moveTo>
                  <a:cubicBezTo>
                    <a:pt x="3" y="4"/>
                    <a:pt x="2" y="12"/>
                    <a:pt x="2" y="18"/>
                  </a:cubicBezTo>
                  <a:cubicBezTo>
                    <a:pt x="2" y="24"/>
                    <a:pt x="3" y="30"/>
                    <a:pt x="2" y="34"/>
                  </a:cubicBezTo>
                  <a:cubicBezTo>
                    <a:pt x="2" y="34"/>
                    <a:pt x="1" y="35"/>
                    <a:pt x="0" y="34"/>
                  </a:cubicBezTo>
                  <a:cubicBezTo>
                    <a:pt x="0" y="34"/>
                    <a:pt x="0" y="32"/>
                    <a:pt x="0" y="31"/>
                  </a:cubicBezTo>
                  <a:cubicBezTo>
                    <a:pt x="0" y="21"/>
                    <a:pt x="0" y="10"/>
                    <a:pt x="0" y="0"/>
                  </a:cubicBezTo>
                  <a:cubicBezTo>
                    <a:pt x="1" y="1"/>
                    <a:pt x="3" y="2"/>
                    <a:pt x="3" y="3"/>
                  </a:cubicBezTo>
                  <a:close/>
                </a:path>
              </a:pathLst>
            </a:custGeom>
            <a:solidFill>
              <a:srgbClr val="A6A6A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31" name="Freeform 510"/>
            <p:cNvSpPr>
              <a:spLocks/>
            </p:cNvSpPr>
            <p:nvPr/>
          </p:nvSpPr>
          <p:spPr bwMode="auto">
            <a:xfrm>
              <a:off x="5695301" y="4663003"/>
              <a:ext cx="14635" cy="139479"/>
            </a:xfrm>
            <a:custGeom>
              <a:avLst/>
              <a:gdLst/>
              <a:ahLst/>
              <a:cxnLst>
                <a:cxn ang="0">
                  <a:pos x="3" y="4"/>
                </a:cxn>
                <a:cxn ang="0">
                  <a:pos x="0" y="1"/>
                </a:cxn>
                <a:cxn ang="0">
                  <a:pos x="1" y="0"/>
                </a:cxn>
                <a:cxn ang="0">
                  <a:pos x="3" y="3"/>
                </a:cxn>
                <a:cxn ang="0">
                  <a:pos x="3" y="7"/>
                </a:cxn>
                <a:cxn ang="0">
                  <a:pos x="3" y="36"/>
                </a:cxn>
                <a:cxn ang="0">
                  <a:pos x="3" y="36"/>
                </a:cxn>
                <a:cxn ang="0">
                  <a:pos x="3" y="15"/>
                </a:cxn>
                <a:cxn ang="0">
                  <a:pos x="3" y="4"/>
                </a:cxn>
              </a:cxnLst>
              <a:rect l="0" t="0" r="r" b="b"/>
              <a:pathLst>
                <a:path w="4" h="37">
                  <a:moveTo>
                    <a:pt x="3" y="4"/>
                  </a:moveTo>
                  <a:cubicBezTo>
                    <a:pt x="2" y="3"/>
                    <a:pt x="1" y="2"/>
                    <a:pt x="0" y="1"/>
                  </a:cubicBezTo>
                  <a:cubicBezTo>
                    <a:pt x="1" y="1"/>
                    <a:pt x="1" y="1"/>
                    <a:pt x="1" y="0"/>
                  </a:cubicBezTo>
                  <a:cubicBezTo>
                    <a:pt x="1" y="0"/>
                    <a:pt x="4" y="3"/>
                    <a:pt x="3" y="3"/>
                  </a:cubicBezTo>
                  <a:cubicBezTo>
                    <a:pt x="3" y="7"/>
                    <a:pt x="3" y="7"/>
                    <a:pt x="3" y="7"/>
                  </a:cubicBezTo>
                  <a:cubicBezTo>
                    <a:pt x="3" y="15"/>
                    <a:pt x="4" y="27"/>
                    <a:pt x="3" y="36"/>
                  </a:cubicBezTo>
                  <a:cubicBezTo>
                    <a:pt x="3" y="37"/>
                    <a:pt x="3" y="36"/>
                    <a:pt x="3" y="36"/>
                  </a:cubicBezTo>
                  <a:cubicBezTo>
                    <a:pt x="3" y="30"/>
                    <a:pt x="3" y="21"/>
                    <a:pt x="3" y="15"/>
                  </a:cubicBezTo>
                  <a:cubicBezTo>
                    <a:pt x="3" y="9"/>
                    <a:pt x="4" y="5"/>
                    <a:pt x="3" y="4"/>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32" name="Freeform 511"/>
            <p:cNvSpPr>
              <a:spLocks/>
            </p:cNvSpPr>
            <p:nvPr/>
          </p:nvSpPr>
          <p:spPr bwMode="auto">
            <a:xfrm>
              <a:off x="5641638" y="4857180"/>
              <a:ext cx="4878" cy="123070"/>
            </a:xfrm>
            <a:custGeom>
              <a:avLst/>
              <a:gdLst/>
              <a:ahLst/>
              <a:cxnLst>
                <a:cxn ang="0">
                  <a:pos x="0" y="0"/>
                </a:cxn>
                <a:cxn ang="0">
                  <a:pos x="2" y="0"/>
                </a:cxn>
                <a:cxn ang="0">
                  <a:pos x="1" y="5"/>
                </a:cxn>
                <a:cxn ang="0">
                  <a:pos x="1" y="32"/>
                </a:cxn>
                <a:cxn ang="0">
                  <a:pos x="1" y="32"/>
                </a:cxn>
                <a:cxn ang="0">
                  <a:pos x="1" y="28"/>
                </a:cxn>
                <a:cxn ang="0">
                  <a:pos x="0" y="0"/>
                </a:cxn>
              </a:cxnLst>
              <a:rect l="0" t="0" r="r" b="b"/>
              <a:pathLst>
                <a:path w="2" h="32">
                  <a:moveTo>
                    <a:pt x="0" y="0"/>
                  </a:moveTo>
                  <a:cubicBezTo>
                    <a:pt x="1" y="0"/>
                    <a:pt x="2" y="0"/>
                    <a:pt x="2" y="0"/>
                  </a:cubicBezTo>
                  <a:cubicBezTo>
                    <a:pt x="2" y="1"/>
                    <a:pt x="1" y="2"/>
                    <a:pt x="1" y="5"/>
                  </a:cubicBezTo>
                  <a:cubicBezTo>
                    <a:pt x="1" y="9"/>
                    <a:pt x="1" y="25"/>
                    <a:pt x="1" y="32"/>
                  </a:cubicBezTo>
                  <a:cubicBezTo>
                    <a:pt x="1" y="32"/>
                    <a:pt x="1" y="32"/>
                    <a:pt x="1" y="32"/>
                  </a:cubicBezTo>
                  <a:cubicBezTo>
                    <a:pt x="1" y="28"/>
                    <a:pt x="1" y="28"/>
                    <a:pt x="1" y="28"/>
                  </a:cubicBezTo>
                  <a:cubicBezTo>
                    <a:pt x="1" y="19"/>
                    <a:pt x="1" y="10"/>
                    <a:pt x="0"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33" name="Freeform 512"/>
            <p:cNvSpPr>
              <a:spLocks/>
            </p:cNvSpPr>
            <p:nvPr/>
          </p:nvSpPr>
          <p:spPr bwMode="auto">
            <a:xfrm>
              <a:off x="5644078" y="4857180"/>
              <a:ext cx="92691" cy="123070"/>
            </a:xfrm>
            <a:custGeom>
              <a:avLst/>
              <a:gdLst/>
              <a:ahLst/>
              <a:cxnLst>
                <a:cxn ang="0">
                  <a:pos x="1" y="0"/>
                </a:cxn>
                <a:cxn ang="0">
                  <a:pos x="2" y="0"/>
                </a:cxn>
                <a:cxn ang="0">
                  <a:pos x="23" y="0"/>
                </a:cxn>
                <a:cxn ang="0">
                  <a:pos x="26" y="0"/>
                </a:cxn>
                <a:cxn ang="0">
                  <a:pos x="27" y="30"/>
                </a:cxn>
                <a:cxn ang="0">
                  <a:pos x="27" y="32"/>
                </a:cxn>
                <a:cxn ang="0">
                  <a:pos x="20" y="32"/>
                </a:cxn>
                <a:cxn ang="0">
                  <a:pos x="0" y="32"/>
                </a:cxn>
                <a:cxn ang="0">
                  <a:pos x="0" y="5"/>
                </a:cxn>
                <a:cxn ang="0">
                  <a:pos x="1" y="0"/>
                </a:cxn>
              </a:cxnLst>
              <a:rect l="0" t="0" r="r" b="b"/>
              <a:pathLst>
                <a:path w="27" h="32">
                  <a:moveTo>
                    <a:pt x="1" y="0"/>
                  </a:moveTo>
                  <a:cubicBezTo>
                    <a:pt x="1" y="0"/>
                    <a:pt x="2" y="0"/>
                    <a:pt x="2" y="0"/>
                  </a:cubicBezTo>
                  <a:cubicBezTo>
                    <a:pt x="11" y="0"/>
                    <a:pt x="15" y="1"/>
                    <a:pt x="23" y="0"/>
                  </a:cubicBezTo>
                  <a:cubicBezTo>
                    <a:pt x="25" y="0"/>
                    <a:pt x="24" y="0"/>
                    <a:pt x="26" y="0"/>
                  </a:cubicBezTo>
                  <a:cubicBezTo>
                    <a:pt x="26" y="10"/>
                    <a:pt x="27" y="20"/>
                    <a:pt x="27" y="30"/>
                  </a:cubicBezTo>
                  <a:cubicBezTo>
                    <a:pt x="27" y="30"/>
                    <a:pt x="27" y="31"/>
                    <a:pt x="27" y="32"/>
                  </a:cubicBezTo>
                  <a:cubicBezTo>
                    <a:pt x="22" y="32"/>
                    <a:pt x="24" y="32"/>
                    <a:pt x="20" y="32"/>
                  </a:cubicBezTo>
                  <a:cubicBezTo>
                    <a:pt x="13" y="32"/>
                    <a:pt x="7" y="32"/>
                    <a:pt x="0" y="32"/>
                  </a:cubicBezTo>
                  <a:cubicBezTo>
                    <a:pt x="0" y="25"/>
                    <a:pt x="0" y="9"/>
                    <a:pt x="0" y="5"/>
                  </a:cubicBezTo>
                  <a:cubicBezTo>
                    <a:pt x="0" y="2"/>
                    <a:pt x="1" y="1"/>
                    <a:pt x="1" y="0"/>
                  </a:cubicBezTo>
                  <a:close/>
                </a:path>
              </a:pathLst>
            </a:custGeom>
            <a:solidFill>
              <a:srgbClr val="E4D1C6"/>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34" name="Freeform 529"/>
            <p:cNvSpPr>
              <a:spLocks/>
            </p:cNvSpPr>
            <p:nvPr/>
          </p:nvSpPr>
          <p:spPr bwMode="auto">
            <a:xfrm>
              <a:off x="3048738" y="4597367"/>
              <a:ext cx="68298" cy="103925"/>
            </a:xfrm>
            <a:custGeom>
              <a:avLst/>
              <a:gdLst/>
              <a:ahLst/>
              <a:cxnLst>
                <a:cxn ang="0">
                  <a:pos x="20" y="9"/>
                </a:cxn>
                <a:cxn ang="0">
                  <a:pos x="20" y="13"/>
                </a:cxn>
                <a:cxn ang="0">
                  <a:pos x="18" y="12"/>
                </a:cxn>
                <a:cxn ang="0">
                  <a:pos x="18" y="15"/>
                </a:cxn>
                <a:cxn ang="0">
                  <a:pos x="14" y="13"/>
                </a:cxn>
                <a:cxn ang="0">
                  <a:pos x="10" y="13"/>
                </a:cxn>
                <a:cxn ang="0">
                  <a:pos x="8" y="24"/>
                </a:cxn>
                <a:cxn ang="0">
                  <a:pos x="5" y="24"/>
                </a:cxn>
                <a:cxn ang="0">
                  <a:pos x="1" y="11"/>
                </a:cxn>
                <a:cxn ang="0">
                  <a:pos x="3" y="4"/>
                </a:cxn>
                <a:cxn ang="0">
                  <a:pos x="2" y="1"/>
                </a:cxn>
                <a:cxn ang="0">
                  <a:pos x="4" y="1"/>
                </a:cxn>
                <a:cxn ang="0">
                  <a:pos x="5" y="0"/>
                </a:cxn>
                <a:cxn ang="0">
                  <a:pos x="5" y="2"/>
                </a:cxn>
                <a:cxn ang="0">
                  <a:pos x="4" y="7"/>
                </a:cxn>
                <a:cxn ang="0">
                  <a:pos x="8" y="9"/>
                </a:cxn>
                <a:cxn ang="0">
                  <a:pos x="13" y="9"/>
                </a:cxn>
                <a:cxn ang="0">
                  <a:pos x="20" y="9"/>
                </a:cxn>
              </a:cxnLst>
              <a:rect l="0" t="0" r="r" b="b"/>
              <a:pathLst>
                <a:path w="20" h="27">
                  <a:moveTo>
                    <a:pt x="20" y="9"/>
                  </a:moveTo>
                  <a:cubicBezTo>
                    <a:pt x="20" y="9"/>
                    <a:pt x="19" y="12"/>
                    <a:pt x="20" y="13"/>
                  </a:cubicBezTo>
                  <a:cubicBezTo>
                    <a:pt x="20" y="13"/>
                    <a:pt x="18" y="12"/>
                    <a:pt x="18" y="12"/>
                  </a:cubicBezTo>
                  <a:cubicBezTo>
                    <a:pt x="17" y="12"/>
                    <a:pt x="18" y="15"/>
                    <a:pt x="18" y="15"/>
                  </a:cubicBezTo>
                  <a:cubicBezTo>
                    <a:pt x="18" y="16"/>
                    <a:pt x="16" y="13"/>
                    <a:pt x="14" y="13"/>
                  </a:cubicBezTo>
                  <a:cubicBezTo>
                    <a:pt x="12" y="13"/>
                    <a:pt x="11" y="12"/>
                    <a:pt x="10" y="13"/>
                  </a:cubicBezTo>
                  <a:cubicBezTo>
                    <a:pt x="10" y="14"/>
                    <a:pt x="7" y="16"/>
                    <a:pt x="8" y="24"/>
                  </a:cubicBezTo>
                  <a:cubicBezTo>
                    <a:pt x="9" y="27"/>
                    <a:pt x="8" y="26"/>
                    <a:pt x="5" y="24"/>
                  </a:cubicBezTo>
                  <a:cubicBezTo>
                    <a:pt x="2" y="21"/>
                    <a:pt x="0" y="16"/>
                    <a:pt x="1" y="11"/>
                  </a:cubicBezTo>
                  <a:cubicBezTo>
                    <a:pt x="2" y="6"/>
                    <a:pt x="3" y="4"/>
                    <a:pt x="3" y="4"/>
                  </a:cubicBezTo>
                  <a:cubicBezTo>
                    <a:pt x="4" y="3"/>
                    <a:pt x="2" y="1"/>
                    <a:pt x="2" y="1"/>
                  </a:cubicBezTo>
                  <a:cubicBezTo>
                    <a:pt x="4" y="1"/>
                    <a:pt x="4" y="1"/>
                    <a:pt x="4" y="1"/>
                  </a:cubicBezTo>
                  <a:cubicBezTo>
                    <a:pt x="5" y="0"/>
                    <a:pt x="5" y="0"/>
                    <a:pt x="5" y="0"/>
                  </a:cubicBezTo>
                  <a:cubicBezTo>
                    <a:pt x="5" y="2"/>
                    <a:pt x="5" y="2"/>
                    <a:pt x="5" y="2"/>
                  </a:cubicBezTo>
                  <a:cubicBezTo>
                    <a:pt x="5" y="2"/>
                    <a:pt x="4" y="5"/>
                    <a:pt x="4" y="7"/>
                  </a:cubicBezTo>
                  <a:cubicBezTo>
                    <a:pt x="4" y="9"/>
                    <a:pt x="7" y="9"/>
                    <a:pt x="8" y="9"/>
                  </a:cubicBezTo>
                  <a:cubicBezTo>
                    <a:pt x="9" y="9"/>
                    <a:pt x="12" y="9"/>
                    <a:pt x="13" y="9"/>
                  </a:cubicBezTo>
                  <a:cubicBezTo>
                    <a:pt x="17" y="10"/>
                    <a:pt x="18" y="10"/>
                    <a:pt x="20" y="9"/>
                  </a:cubicBezTo>
                  <a:close/>
                </a:path>
              </a:pathLst>
            </a:custGeom>
            <a:solidFill>
              <a:srgbClr val="B3B3B3"/>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36" name="Oval 1004"/>
            <p:cNvSpPr>
              <a:spLocks noChangeArrowheads="1"/>
            </p:cNvSpPr>
            <p:nvPr/>
          </p:nvSpPr>
          <p:spPr bwMode="auto">
            <a:xfrm>
              <a:off x="5117204" y="3842544"/>
              <a:ext cx="219531" cy="246138"/>
            </a:xfrm>
            <a:prstGeom prst="ellipse">
              <a:avLst/>
            </a:prstGeom>
            <a:noFill/>
            <a:ln w="12700" cap="flat">
              <a:solidFill>
                <a:srgbClr val="0000FF"/>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41" name="フローチャート : 論理積ゲート 440"/>
            <p:cNvSpPr/>
            <p:nvPr/>
          </p:nvSpPr>
          <p:spPr>
            <a:xfrm flipH="1">
              <a:off x="5524772" y="2928934"/>
              <a:ext cx="71438" cy="142876"/>
            </a:xfrm>
            <a:prstGeom prst="flowChartDelay">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42" name="フローチャート : 論理積ゲート 441"/>
            <p:cNvSpPr/>
            <p:nvPr/>
          </p:nvSpPr>
          <p:spPr>
            <a:xfrm flipH="1">
              <a:off x="4007053" y="2714620"/>
              <a:ext cx="71438" cy="142876"/>
            </a:xfrm>
            <a:prstGeom prst="flowChartDelay">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43" name="Rectangle 178"/>
            <p:cNvSpPr>
              <a:spLocks noChangeArrowheads="1"/>
            </p:cNvSpPr>
            <p:nvPr/>
          </p:nvSpPr>
          <p:spPr bwMode="auto">
            <a:xfrm>
              <a:off x="4039310" y="3286124"/>
              <a:ext cx="45719" cy="142876"/>
            </a:xfrm>
            <a:prstGeom prst="rect">
              <a:avLst/>
            </a:prstGeom>
            <a:solidFill>
              <a:srgbClr val="FFFFFF"/>
            </a:solidFill>
            <a:ln w="3" cap="flat">
              <a:solidFill>
                <a:srgbClr val="C9CACB"/>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45" name="Oval 2214"/>
            <p:cNvSpPr>
              <a:spLocks noChangeArrowheads="1"/>
            </p:cNvSpPr>
            <p:nvPr/>
          </p:nvSpPr>
          <p:spPr bwMode="auto">
            <a:xfrm>
              <a:off x="5604297" y="4018688"/>
              <a:ext cx="221971" cy="248874"/>
            </a:xfrm>
            <a:prstGeom prst="ellipse">
              <a:avLst/>
            </a:prstGeom>
            <a:noFill/>
            <a:ln w="12700" cap="flat">
              <a:solidFill>
                <a:srgbClr val="0000FF"/>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sp>
          <p:nvSpPr>
            <p:cNvPr id="446" name="Oval 2214"/>
            <p:cNvSpPr>
              <a:spLocks noChangeArrowheads="1"/>
            </p:cNvSpPr>
            <p:nvPr/>
          </p:nvSpPr>
          <p:spPr bwMode="auto">
            <a:xfrm>
              <a:off x="5572132" y="4572008"/>
              <a:ext cx="221971" cy="248874"/>
            </a:xfrm>
            <a:prstGeom prst="ellipse">
              <a:avLst/>
            </a:prstGeom>
            <a:noFill/>
            <a:ln w="12700" cap="flat">
              <a:solidFill>
                <a:srgbClr val="0000FF"/>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cxnSp>
          <p:nvCxnSpPr>
            <p:cNvPr id="448" name="直線コネクタ 447"/>
            <p:cNvCxnSpPr/>
            <p:nvPr/>
          </p:nvCxnSpPr>
          <p:spPr>
            <a:xfrm rot="5400000">
              <a:off x="2811451" y="3314700"/>
              <a:ext cx="642942"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9" name="直線コネクタ 448"/>
            <p:cNvCxnSpPr/>
            <p:nvPr/>
          </p:nvCxnSpPr>
          <p:spPr>
            <a:xfrm rot="5400000">
              <a:off x="2908287" y="3314700"/>
              <a:ext cx="642942" cy="158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15" name="フローチャート : 論理積ゲート 614"/>
            <p:cNvSpPr/>
            <p:nvPr/>
          </p:nvSpPr>
          <p:spPr>
            <a:xfrm flipH="1">
              <a:off x="5664264" y="4078655"/>
              <a:ext cx="71438" cy="142876"/>
            </a:xfrm>
            <a:prstGeom prst="flowChartDelay">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51" name="Rectangle 152"/>
            <p:cNvSpPr>
              <a:spLocks noChangeArrowheads="1"/>
            </p:cNvSpPr>
            <p:nvPr/>
          </p:nvSpPr>
          <p:spPr bwMode="auto">
            <a:xfrm>
              <a:off x="4045154" y="4510419"/>
              <a:ext cx="119934" cy="121134"/>
            </a:xfrm>
            <a:prstGeom prst="rect">
              <a:avLst/>
            </a:prstGeom>
            <a:solidFill>
              <a:srgbClr val="E0EADF"/>
            </a:solidFill>
            <a:ln w="3" cap="flat">
              <a:solidFill>
                <a:srgbClr val="9F9FA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grpSp>
      <p:cxnSp>
        <p:nvCxnSpPr>
          <p:cNvPr id="580" name="直線コネクタ 579"/>
          <p:cNvCxnSpPr/>
          <p:nvPr/>
        </p:nvCxnSpPr>
        <p:spPr>
          <a:xfrm>
            <a:off x="2214546" y="4143380"/>
            <a:ext cx="1500198" cy="1588"/>
          </a:xfrm>
          <a:prstGeom prst="line">
            <a:avLst/>
          </a:prstGeom>
          <a:ln w="127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83" name="直線コネクタ 582"/>
          <p:cNvCxnSpPr/>
          <p:nvPr/>
        </p:nvCxnSpPr>
        <p:spPr>
          <a:xfrm rot="5400000">
            <a:off x="5734698" y="4913727"/>
            <a:ext cx="600858" cy="1588"/>
          </a:xfrm>
          <a:prstGeom prst="line">
            <a:avLst/>
          </a:prstGeom>
          <a:ln w="12700">
            <a:solidFill>
              <a:srgbClr val="0000FF"/>
            </a:solidFill>
          </a:ln>
        </p:spPr>
        <p:style>
          <a:lnRef idx="1">
            <a:schemeClr val="accent1"/>
          </a:lnRef>
          <a:fillRef idx="0">
            <a:schemeClr val="accent1"/>
          </a:fillRef>
          <a:effectRef idx="0">
            <a:schemeClr val="accent1"/>
          </a:effectRef>
          <a:fontRef idx="minor">
            <a:schemeClr val="tx1"/>
          </a:fontRef>
        </p:style>
      </p:cxnSp>
      <p:sp>
        <p:nvSpPr>
          <p:cNvPr id="594" name="Oval 1075"/>
          <p:cNvSpPr>
            <a:spLocks noChangeArrowheads="1"/>
          </p:cNvSpPr>
          <p:nvPr/>
        </p:nvSpPr>
        <p:spPr bwMode="auto">
          <a:xfrm>
            <a:off x="3731828" y="3983850"/>
            <a:ext cx="290969" cy="326234"/>
          </a:xfrm>
          <a:prstGeom prst="ellipse">
            <a:avLst/>
          </a:prstGeom>
          <a:noFill/>
          <a:ln w="12700" cap="flat">
            <a:solidFill>
              <a:srgbClr val="0000FF"/>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cxnSp>
        <p:nvCxnSpPr>
          <p:cNvPr id="596" name="直線コネクタ 595"/>
          <p:cNvCxnSpPr/>
          <p:nvPr/>
        </p:nvCxnSpPr>
        <p:spPr>
          <a:xfrm>
            <a:off x="5616110" y="3571876"/>
            <a:ext cx="1170468" cy="1588"/>
          </a:xfrm>
          <a:prstGeom prst="line">
            <a:avLst/>
          </a:prstGeom>
          <a:ln w="12700">
            <a:solidFill>
              <a:srgbClr val="0000FF"/>
            </a:solidFill>
          </a:ln>
        </p:spPr>
        <p:style>
          <a:lnRef idx="1">
            <a:schemeClr val="accent1"/>
          </a:lnRef>
          <a:fillRef idx="0">
            <a:schemeClr val="accent1"/>
          </a:fillRef>
          <a:effectRef idx="0">
            <a:schemeClr val="accent1"/>
          </a:effectRef>
          <a:fontRef idx="minor">
            <a:schemeClr val="tx1"/>
          </a:fontRef>
        </p:style>
      </p:cxnSp>
      <p:pic>
        <p:nvPicPr>
          <p:cNvPr id="2051" name="Picture 3" descr="C:\Documents and Settings\1014870\Local Settings\Temporary Internet Files\Content.IE5\JESRFLGD\MC900045945[1].wmf"/>
          <p:cNvPicPr>
            <a:picLocks noChangeAspect="1" noChangeArrowheads="1"/>
          </p:cNvPicPr>
          <p:nvPr/>
        </p:nvPicPr>
        <p:blipFill>
          <a:blip r:embed="rId8"/>
          <a:srcRect/>
          <a:stretch>
            <a:fillRect/>
          </a:stretch>
        </p:blipFill>
        <p:spPr bwMode="auto">
          <a:xfrm>
            <a:off x="8421749" y="1714488"/>
            <a:ext cx="507969" cy="571504"/>
          </a:xfrm>
          <a:prstGeom prst="rect">
            <a:avLst/>
          </a:prstGeom>
          <a:noFill/>
        </p:spPr>
      </p:pic>
      <p:sp>
        <p:nvSpPr>
          <p:cNvPr id="611" name="弦 610"/>
          <p:cNvSpPr/>
          <p:nvPr/>
        </p:nvSpPr>
        <p:spPr>
          <a:xfrm>
            <a:off x="4429124" y="3071810"/>
            <a:ext cx="142876" cy="214314"/>
          </a:xfrm>
          <a:prstGeom prst="chord">
            <a:avLst>
              <a:gd name="adj1" fmla="val 21583909"/>
              <a:gd name="adj2" fmla="val 10897272"/>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12" name="正方形/長方形 611"/>
          <p:cNvSpPr/>
          <p:nvPr/>
        </p:nvSpPr>
        <p:spPr>
          <a:xfrm>
            <a:off x="4393401" y="3143248"/>
            <a:ext cx="214314" cy="4571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13" name="正方形/長方形 612"/>
          <p:cNvSpPr/>
          <p:nvPr/>
        </p:nvSpPr>
        <p:spPr>
          <a:xfrm>
            <a:off x="4429124" y="3000371"/>
            <a:ext cx="142876" cy="14287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614" name="Picture 3" descr="MC900054158[1]"/>
          <p:cNvPicPr>
            <a:picLocks noChangeAspect="1" noChangeArrowheads="1"/>
          </p:cNvPicPr>
          <p:nvPr/>
        </p:nvPicPr>
        <p:blipFill>
          <a:blip r:embed="rId9"/>
          <a:srcRect/>
          <a:stretch>
            <a:fillRect/>
          </a:stretch>
        </p:blipFill>
        <p:spPr bwMode="auto">
          <a:xfrm>
            <a:off x="8072462" y="5991642"/>
            <a:ext cx="857256" cy="366316"/>
          </a:xfrm>
          <a:prstGeom prst="rect">
            <a:avLst/>
          </a:prstGeom>
          <a:noFill/>
        </p:spPr>
      </p:pic>
      <p:sp>
        <p:nvSpPr>
          <p:cNvPr id="617" name="正方形/長方形 616"/>
          <p:cNvSpPr/>
          <p:nvPr/>
        </p:nvSpPr>
        <p:spPr>
          <a:xfrm>
            <a:off x="6786578" y="3714752"/>
            <a:ext cx="2214578" cy="2714644"/>
          </a:xfrm>
          <a:prstGeom prst="rect">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18" name="正方形/長方形 617"/>
          <p:cNvSpPr/>
          <p:nvPr/>
        </p:nvSpPr>
        <p:spPr>
          <a:xfrm>
            <a:off x="6786578" y="3714753"/>
            <a:ext cx="2214578" cy="307777"/>
          </a:xfrm>
          <a:prstGeom prst="rect">
            <a:avLst/>
          </a:prstGeom>
          <a:solidFill>
            <a:srgbClr val="0000FF"/>
          </a:solidFill>
        </p:spPr>
        <p:txBody>
          <a:bodyPr wrap="square">
            <a:spAutoFit/>
          </a:bodyPr>
          <a:lstStyle/>
          <a:p>
            <a:pPr algn="ctr"/>
            <a:r>
              <a:rPr lang="ja-JP" altLang="en-US" sz="1400" dirty="0" smtClean="0">
                <a:solidFill>
                  <a:prstClr val="white"/>
                </a:solidFill>
              </a:rPr>
              <a:t>エアコン</a:t>
            </a:r>
            <a:endParaRPr lang="en-US" altLang="ja-JP" sz="1400" dirty="0" smtClean="0">
              <a:solidFill>
                <a:prstClr val="white"/>
              </a:solidFill>
            </a:endParaRPr>
          </a:p>
        </p:txBody>
      </p:sp>
      <p:sp>
        <p:nvSpPr>
          <p:cNvPr id="620" name="正方形/長方形 619"/>
          <p:cNvSpPr/>
          <p:nvPr/>
        </p:nvSpPr>
        <p:spPr>
          <a:xfrm>
            <a:off x="6786578" y="4143380"/>
            <a:ext cx="2214578" cy="1908215"/>
          </a:xfrm>
          <a:prstGeom prst="rect">
            <a:avLst/>
          </a:prstGeom>
        </p:spPr>
        <p:txBody>
          <a:bodyPr wrap="square">
            <a:spAutoFit/>
          </a:bodyPr>
          <a:lstStyle/>
          <a:p>
            <a:pPr marL="108000" indent="-108000"/>
            <a:r>
              <a:rPr lang="ja-JP" altLang="en-US" sz="1400" dirty="0" smtClean="0">
                <a:solidFill>
                  <a:prstClr val="black"/>
                </a:solidFill>
              </a:rPr>
              <a:t>・冷房温度を</a:t>
            </a:r>
            <a:r>
              <a:rPr lang="en-US" altLang="ja-JP" sz="1400" dirty="0" smtClean="0">
                <a:solidFill>
                  <a:prstClr val="black"/>
                </a:solidFill>
              </a:rPr>
              <a:t>28℃</a:t>
            </a:r>
            <a:r>
              <a:rPr lang="ja-JP" altLang="en-US" sz="1400" dirty="0" smtClean="0">
                <a:solidFill>
                  <a:prstClr val="black"/>
                </a:solidFill>
              </a:rPr>
              <a:t>に設定</a:t>
            </a:r>
            <a:endParaRPr lang="en-US" altLang="ja-JP" sz="1400" dirty="0" smtClean="0">
              <a:solidFill>
                <a:prstClr val="black"/>
              </a:solidFill>
            </a:endParaRPr>
          </a:p>
          <a:p>
            <a:pPr marL="108000" indent="-108000"/>
            <a:r>
              <a:rPr lang="ja-JP" altLang="en-US" sz="1400" dirty="0" smtClean="0">
                <a:solidFill>
                  <a:prstClr val="black"/>
                </a:solidFill>
              </a:rPr>
              <a:t>　　→ </a:t>
            </a:r>
            <a:r>
              <a:rPr lang="ja-JP" altLang="en-US" sz="1600" dirty="0" smtClean="0">
                <a:solidFill>
                  <a:srgbClr val="0000FF"/>
                </a:solidFill>
              </a:rPr>
              <a:t>▲ </a:t>
            </a:r>
            <a:r>
              <a:rPr lang="en-US" altLang="ja-JP" sz="1600" dirty="0" smtClean="0">
                <a:solidFill>
                  <a:srgbClr val="0000FF"/>
                </a:solidFill>
              </a:rPr>
              <a:t>10%</a:t>
            </a:r>
            <a:r>
              <a:rPr lang="ja-JP" altLang="en-US" sz="1600" dirty="0" smtClean="0">
                <a:solidFill>
                  <a:srgbClr val="0000FF"/>
                </a:solidFill>
              </a:rPr>
              <a:t>減</a:t>
            </a:r>
            <a:endParaRPr lang="en-US" altLang="ja-JP" sz="1400" dirty="0" smtClean="0">
              <a:solidFill>
                <a:srgbClr val="0000FF"/>
              </a:solidFill>
            </a:endParaRPr>
          </a:p>
          <a:p>
            <a:pPr marL="108000" indent="-108000"/>
            <a:r>
              <a:rPr lang="ja-JP" altLang="en-US" sz="1400" dirty="0" smtClean="0">
                <a:solidFill>
                  <a:prstClr val="black"/>
                </a:solidFill>
              </a:rPr>
              <a:t>・すだれ、よしずなどで窓からの日射を緩和</a:t>
            </a:r>
            <a:endParaRPr lang="en-US" altLang="ja-JP" sz="1400" dirty="0" smtClean="0">
              <a:solidFill>
                <a:prstClr val="black"/>
              </a:solidFill>
            </a:endParaRPr>
          </a:p>
          <a:p>
            <a:pPr marL="108000" indent="-108000"/>
            <a:r>
              <a:rPr lang="ja-JP" altLang="en-US" sz="1400" dirty="0" smtClean="0">
                <a:solidFill>
                  <a:prstClr val="black"/>
                </a:solidFill>
              </a:rPr>
              <a:t>　　→ </a:t>
            </a:r>
            <a:r>
              <a:rPr lang="ja-JP" altLang="en-US" sz="1600" dirty="0" smtClean="0">
                <a:solidFill>
                  <a:srgbClr val="0000FF"/>
                </a:solidFill>
              </a:rPr>
              <a:t>▲ </a:t>
            </a:r>
            <a:r>
              <a:rPr lang="en-US" altLang="ja-JP" sz="1600" dirty="0" smtClean="0">
                <a:solidFill>
                  <a:srgbClr val="0000FF"/>
                </a:solidFill>
              </a:rPr>
              <a:t>10%</a:t>
            </a:r>
            <a:r>
              <a:rPr lang="ja-JP" altLang="en-US" sz="1600" dirty="0" smtClean="0">
                <a:solidFill>
                  <a:srgbClr val="0000FF"/>
                </a:solidFill>
              </a:rPr>
              <a:t>減</a:t>
            </a:r>
            <a:endParaRPr lang="en-US" altLang="ja-JP" sz="1400" dirty="0" smtClean="0">
              <a:solidFill>
                <a:srgbClr val="0000FF"/>
              </a:solidFill>
            </a:endParaRPr>
          </a:p>
          <a:p>
            <a:pPr marL="108000" indent="-108000"/>
            <a:r>
              <a:rPr lang="ja-JP" altLang="en-US" sz="1400" dirty="0" smtClean="0">
                <a:solidFill>
                  <a:prstClr val="black"/>
                </a:solidFill>
              </a:rPr>
              <a:t>・無理のない範囲でエアコンを消し、扇風機を利用</a:t>
            </a:r>
            <a:endParaRPr lang="en-US" altLang="ja-JP" sz="1400" dirty="0" smtClean="0">
              <a:solidFill>
                <a:prstClr val="black"/>
              </a:solidFill>
            </a:endParaRPr>
          </a:p>
          <a:p>
            <a:pPr marL="108000" indent="-108000"/>
            <a:r>
              <a:rPr lang="ja-JP" altLang="en-US" sz="1400" dirty="0" smtClean="0">
                <a:solidFill>
                  <a:prstClr val="black"/>
                </a:solidFill>
              </a:rPr>
              <a:t>　　→ </a:t>
            </a:r>
            <a:r>
              <a:rPr lang="ja-JP" altLang="en-US" sz="1600" dirty="0" smtClean="0">
                <a:solidFill>
                  <a:srgbClr val="0000FF"/>
                </a:solidFill>
              </a:rPr>
              <a:t>▲ </a:t>
            </a:r>
            <a:r>
              <a:rPr lang="en-US" altLang="ja-JP" sz="1600" dirty="0" smtClean="0">
                <a:solidFill>
                  <a:srgbClr val="0000FF"/>
                </a:solidFill>
              </a:rPr>
              <a:t>50%</a:t>
            </a:r>
            <a:r>
              <a:rPr lang="ja-JP" altLang="en-US" sz="1600" dirty="0" smtClean="0">
                <a:solidFill>
                  <a:srgbClr val="0000FF"/>
                </a:solidFill>
              </a:rPr>
              <a:t>減</a:t>
            </a:r>
            <a:endParaRPr lang="en-US" altLang="ja-JP" sz="1400" dirty="0" smtClean="0">
              <a:solidFill>
                <a:srgbClr val="0000FF"/>
              </a:solidFill>
            </a:endParaRPr>
          </a:p>
        </p:txBody>
      </p:sp>
      <p:sp>
        <p:nvSpPr>
          <p:cNvPr id="621" name="正方形/長方形 620"/>
          <p:cNvSpPr/>
          <p:nvPr/>
        </p:nvSpPr>
        <p:spPr>
          <a:xfrm>
            <a:off x="214282" y="3643313"/>
            <a:ext cx="2000264" cy="1500199"/>
          </a:xfrm>
          <a:prstGeom prst="rect">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22" name="正方形/長方形 621"/>
          <p:cNvSpPr/>
          <p:nvPr/>
        </p:nvSpPr>
        <p:spPr>
          <a:xfrm>
            <a:off x="214282" y="3643315"/>
            <a:ext cx="2000264" cy="307777"/>
          </a:xfrm>
          <a:prstGeom prst="rect">
            <a:avLst/>
          </a:prstGeom>
          <a:solidFill>
            <a:srgbClr val="0000FF"/>
          </a:solidFill>
        </p:spPr>
        <p:txBody>
          <a:bodyPr wrap="square">
            <a:spAutoFit/>
          </a:bodyPr>
          <a:lstStyle/>
          <a:p>
            <a:pPr algn="ctr"/>
            <a:r>
              <a:rPr lang="ja-JP" altLang="en-US" sz="1400" dirty="0" smtClean="0">
                <a:solidFill>
                  <a:prstClr val="white"/>
                </a:solidFill>
              </a:rPr>
              <a:t>冷蔵庫</a:t>
            </a:r>
            <a:endParaRPr lang="en-US" altLang="ja-JP" sz="1400" dirty="0" smtClean="0">
              <a:solidFill>
                <a:prstClr val="white"/>
              </a:solidFill>
            </a:endParaRPr>
          </a:p>
        </p:txBody>
      </p:sp>
      <p:sp>
        <p:nvSpPr>
          <p:cNvPr id="623" name="正方形/長方形 622"/>
          <p:cNvSpPr/>
          <p:nvPr/>
        </p:nvSpPr>
        <p:spPr>
          <a:xfrm>
            <a:off x="4572000" y="5214950"/>
            <a:ext cx="2071702" cy="1214446"/>
          </a:xfrm>
          <a:prstGeom prst="rect">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24" name="正方形/長方形 623"/>
          <p:cNvSpPr/>
          <p:nvPr/>
        </p:nvSpPr>
        <p:spPr>
          <a:xfrm>
            <a:off x="4572000" y="5214951"/>
            <a:ext cx="2071702" cy="307777"/>
          </a:xfrm>
          <a:prstGeom prst="rect">
            <a:avLst/>
          </a:prstGeom>
          <a:solidFill>
            <a:srgbClr val="0000FF"/>
          </a:solidFill>
        </p:spPr>
        <p:txBody>
          <a:bodyPr wrap="square">
            <a:spAutoFit/>
          </a:bodyPr>
          <a:lstStyle/>
          <a:p>
            <a:pPr algn="ctr"/>
            <a:r>
              <a:rPr lang="ja-JP" altLang="en-US" sz="1400" dirty="0" smtClean="0">
                <a:solidFill>
                  <a:prstClr val="white"/>
                </a:solidFill>
              </a:rPr>
              <a:t>テレビ</a:t>
            </a:r>
            <a:endParaRPr lang="en-US" altLang="ja-JP" sz="1400" dirty="0" smtClean="0">
              <a:solidFill>
                <a:prstClr val="white"/>
              </a:solidFill>
            </a:endParaRPr>
          </a:p>
        </p:txBody>
      </p:sp>
      <p:sp>
        <p:nvSpPr>
          <p:cNvPr id="625" name="正方形/長方形 624"/>
          <p:cNvSpPr/>
          <p:nvPr/>
        </p:nvSpPr>
        <p:spPr>
          <a:xfrm>
            <a:off x="6786578" y="2428868"/>
            <a:ext cx="2214578" cy="1214446"/>
          </a:xfrm>
          <a:prstGeom prst="rect">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26" name="正方形/長方形 625"/>
          <p:cNvSpPr/>
          <p:nvPr/>
        </p:nvSpPr>
        <p:spPr>
          <a:xfrm>
            <a:off x="6786578" y="2428869"/>
            <a:ext cx="2214578" cy="307777"/>
          </a:xfrm>
          <a:prstGeom prst="rect">
            <a:avLst/>
          </a:prstGeom>
          <a:solidFill>
            <a:srgbClr val="0000FF"/>
          </a:solidFill>
        </p:spPr>
        <p:txBody>
          <a:bodyPr wrap="square">
            <a:spAutoFit/>
          </a:bodyPr>
          <a:lstStyle/>
          <a:p>
            <a:pPr algn="ctr"/>
            <a:r>
              <a:rPr lang="ja-JP" altLang="en-US" sz="1400" dirty="0" smtClean="0">
                <a:solidFill>
                  <a:prstClr val="white"/>
                </a:solidFill>
              </a:rPr>
              <a:t>照明</a:t>
            </a:r>
            <a:endParaRPr lang="en-US" altLang="ja-JP" sz="1400" dirty="0" smtClean="0">
              <a:solidFill>
                <a:prstClr val="white"/>
              </a:solidFill>
            </a:endParaRPr>
          </a:p>
        </p:txBody>
      </p:sp>
      <p:sp>
        <p:nvSpPr>
          <p:cNvPr id="627" name="正方形/長方形 626"/>
          <p:cNvSpPr/>
          <p:nvPr/>
        </p:nvSpPr>
        <p:spPr>
          <a:xfrm>
            <a:off x="6786578" y="714356"/>
            <a:ext cx="2214578" cy="1643074"/>
          </a:xfrm>
          <a:prstGeom prst="rect">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28" name="正方形/長方形 627"/>
          <p:cNvSpPr/>
          <p:nvPr/>
        </p:nvSpPr>
        <p:spPr>
          <a:xfrm>
            <a:off x="6786578" y="714356"/>
            <a:ext cx="2214578" cy="307777"/>
          </a:xfrm>
          <a:prstGeom prst="rect">
            <a:avLst/>
          </a:prstGeom>
          <a:solidFill>
            <a:srgbClr val="0000FF"/>
          </a:solidFill>
        </p:spPr>
        <p:txBody>
          <a:bodyPr wrap="square">
            <a:spAutoFit/>
          </a:bodyPr>
          <a:lstStyle/>
          <a:p>
            <a:pPr algn="ctr"/>
            <a:r>
              <a:rPr lang="ja-JP" altLang="en-US" sz="1400" dirty="0" smtClean="0">
                <a:solidFill>
                  <a:prstClr val="white"/>
                </a:solidFill>
              </a:rPr>
              <a:t>温水洗浄便座</a:t>
            </a:r>
            <a:endParaRPr lang="en-US" altLang="ja-JP" sz="1400" dirty="0" smtClean="0">
              <a:solidFill>
                <a:prstClr val="white"/>
              </a:solidFill>
            </a:endParaRPr>
          </a:p>
        </p:txBody>
      </p:sp>
      <p:sp>
        <p:nvSpPr>
          <p:cNvPr id="629" name="正方形/長方形 628"/>
          <p:cNvSpPr/>
          <p:nvPr/>
        </p:nvSpPr>
        <p:spPr>
          <a:xfrm>
            <a:off x="2323055" y="5214950"/>
            <a:ext cx="2143140" cy="1214446"/>
          </a:xfrm>
          <a:prstGeom prst="rect">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30" name="正方形/長方形 629"/>
          <p:cNvSpPr/>
          <p:nvPr/>
        </p:nvSpPr>
        <p:spPr>
          <a:xfrm>
            <a:off x="2323055" y="5214951"/>
            <a:ext cx="2143140" cy="307777"/>
          </a:xfrm>
          <a:prstGeom prst="rect">
            <a:avLst/>
          </a:prstGeom>
          <a:solidFill>
            <a:srgbClr val="0000FF"/>
          </a:solidFill>
        </p:spPr>
        <p:txBody>
          <a:bodyPr wrap="square">
            <a:spAutoFit/>
          </a:bodyPr>
          <a:lstStyle/>
          <a:p>
            <a:pPr algn="ctr"/>
            <a:r>
              <a:rPr lang="ja-JP" altLang="en-US" sz="1400" dirty="0" smtClean="0">
                <a:solidFill>
                  <a:prstClr val="white"/>
                </a:solidFill>
              </a:rPr>
              <a:t>ジャー炊飯器</a:t>
            </a:r>
            <a:endParaRPr lang="en-US" altLang="ja-JP" sz="1400" dirty="0" smtClean="0">
              <a:solidFill>
                <a:prstClr val="white"/>
              </a:solidFill>
            </a:endParaRPr>
          </a:p>
        </p:txBody>
      </p:sp>
      <p:sp>
        <p:nvSpPr>
          <p:cNvPr id="631" name="正方形/長方形 630"/>
          <p:cNvSpPr/>
          <p:nvPr/>
        </p:nvSpPr>
        <p:spPr>
          <a:xfrm>
            <a:off x="214282" y="5214950"/>
            <a:ext cx="2000264" cy="1214446"/>
          </a:xfrm>
          <a:prstGeom prst="rect">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32" name="正方形/長方形 631"/>
          <p:cNvSpPr/>
          <p:nvPr/>
        </p:nvSpPr>
        <p:spPr>
          <a:xfrm>
            <a:off x="214282" y="5214951"/>
            <a:ext cx="2000264" cy="307777"/>
          </a:xfrm>
          <a:prstGeom prst="rect">
            <a:avLst/>
          </a:prstGeom>
          <a:solidFill>
            <a:srgbClr val="0000FF"/>
          </a:solidFill>
        </p:spPr>
        <p:txBody>
          <a:bodyPr wrap="square">
            <a:spAutoFit/>
          </a:bodyPr>
          <a:lstStyle/>
          <a:p>
            <a:pPr algn="ctr"/>
            <a:r>
              <a:rPr lang="ja-JP" altLang="en-US" sz="1400" dirty="0" smtClean="0">
                <a:solidFill>
                  <a:prstClr val="white"/>
                </a:solidFill>
              </a:rPr>
              <a:t>待機電力</a:t>
            </a:r>
            <a:endParaRPr lang="en-US" altLang="ja-JP" sz="1400" dirty="0" smtClean="0">
              <a:solidFill>
                <a:prstClr val="white"/>
              </a:solidFill>
            </a:endParaRPr>
          </a:p>
        </p:txBody>
      </p:sp>
      <p:cxnSp>
        <p:nvCxnSpPr>
          <p:cNvPr id="66" name="直線コネクタ 65"/>
          <p:cNvCxnSpPr/>
          <p:nvPr/>
        </p:nvCxnSpPr>
        <p:spPr>
          <a:xfrm>
            <a:off x="6196024" y="3786190"/>
            <a:ext cx="1214446" cy="1588"/>
          </a:xfrm>
          <a:prstGeom prst="line">
            <a:avLst/>
          </a:prstGeom>
          <a:ln w="12700">
            <a:solidFill>
              <a:srgbClr val="0000FF"/>
            </a:solidFill>
          </a:ln>
        </p:spPr>
        <p:style>
          <a:lnRef idx="1">
            <a:schemeClr val="accent1"/>
          </a:lnRef>
          <a:fillRef idx="0">
            <a:schemeClr val="accent1"/>
          </a:fillRef>
          <a:effectRef idx="0">
            <a:schemeClr val="accent1"/>
          </a:effectRef>
          <a:fontRef idx="minor">
            <a:schemeClr val="tx1"/>
          </a:fontRef>
        </p:style>
      </p:cxnSp>
      <p:sp>
        <p:nvSpPr>
          <p:cNvPr id="634" name="正方形/長方形 633"/>
          <p:cNvSpPr/>
          <p:nvPr/>
        </p:nvSpPr>
        <p:spPr>
          <a:xfrm>
            <a:off x="6786578" y="1000108"/>
            <a:ext cx="2214578" cy="1200329"/>
          </a:xfrm>
          <a:prstGeom prst="rect">
            <a:avLst/>
          </a:prstGeom>
        </p:spPr>
        <p:txBody>
          <a:bodyPr wrap="square">
            <a:spAutoFit/>
          </a:bodyPr>
          <a:lstStyle/>
          <a:p>
            <a:pPr marL="108000" indent="-108000"/>
            <a:r>
              <a:rPr lang="ja-JP" altLang="en-US" sz="1400" dirty="0" smtClean="0">
                <a:solidFill>
                  <a:prstClr val="black"/>
                </a:solidFill>
              </a:rPr>
              <a:t>・便座保温・温水オフ、タイマー節電を利用</a:t>
            </a:r>
            <a:endParaRPr lang="en-US" altLang="ja-JP" sz="1400" dirty="0" smtClean="0">
              <a:solidFill>
                <a:prstClr val="black"/>
              </a:solidFill>
            </a:endParaRPr>
          </a:p>
          <a:p>
            <a:pPr marL="108000" indent="-108000"/>
            <a:r>
              <a:rPr lang="ja-JP" altLang="en-US" sz="1400" dirty="0" smtClean="0">
                <a:solidFill>
                  <a:prstClr val="black"/>
                </a:solidFill>
              </a:rPr>
              <a:t>・プラグをコンセントから抜く</a:t>
            </a:r>
            <a:endParaRPr lang="en-US" altLang="ja-JP" sz="1400" dirty="0" smtClean="0">
              <a:solidFill>
                <a:prstClr val="black"/>
              </a:solidFill>
            </a:endParaRPr>
          </a:p>
          <a:p>
            <a:pPr marL="108000" indent="-108000"/>
            <a:r>
              <a:rPr lang="ja-JP" altLang="en-US" sz="1600" dirty="0" smtClean="0">
                <a:solidFill>
                  <a:srgbClr val="0000FF"/>
                </a:solidFill>
              </a:rPr>
              <a:t>　　→ ▲ </a:t>
            </a:r>
            <a:r>
              <a:rPr lang="en-US" altLang="ja-JP" sz="1600" dirty="0" smtClean="0">
                <a:solidFill>
                  <a:srgbClr val="0000FF"/>
                </a:solidFill>
              </a:rPr>
              <a:t>1%</a:t>
            </a:r>
            <a:r>
              <a:rPr lang="ja-JP" altLang="en-US" sz="1600" dirty="0" smtClean="0">
                <a:solidFill>
                  <a:srgbClr val="0000FF"/>
                </a:solidFill>
              </a:rPr>
              <a:t>未満</a:t>
            </a:r>
            <a:endParaRPr lang="en-US" altLang="ja-JP" sz="1600" dirty="0" smtClean="0">
              <a:solidFill>
                <a:srgbClr val="0000FF"/>
              </a:solidFill>
            </a:endParaRPr>
          </a:p>
        </p:txBody>
      </p:sp>
      <p:sp>
        <p:nvSpPr>
          <p:cNvPr id="635" name="正方形/長方形 634"/>
          <p:cNvSpPr/>
          <p:nvPr/>
        </p:nvSpPr>
        <p:spPr>
          <a:xfrm>
            <a:off x="6786578" y="2714620"/>
            <a:ext cx="2214578" cy="800219"/>
          </a:xfrm>
          <a:prstGeom prst="rect">
            <a:avLst/>
          </a:prstGeom>
        </p:spPr>
        <p:txBody>
          <a:bodyPr wrap="square">
            <a:spAutoFit/>
          </a:bodyPr>
          <a:lstStyle/>
          <a:p>
            <a:pPr marL="108000" indent="-108000"/>
            <a:r>
              <a:rPr lang="ja-JP" altLang="en-US" sz="1400" dirty="0" smtClean="0">
                <a:solidFill>
                  <a:prstClr val="black"/>
                </a:solidFill>
              </a:rPr>
              <a:t>・日中は消灯、夜間もなるべく照明を削減</a:t>
            </a:r>
            <a:r>
              <a:rPr lang="ja-JP" altLang="en-US" sz="1600" dirty="0" smtClean="0">
                <a:solidFill>
                  <a:srgbClr val="0000FF"/>
                </a:solidFill>
              </a:rPr>
              <a:t>　　</a:t>
            </a:r>
            <a:endParaRPr lang="en-US" altLang="ja-JP" sz="1600" dirty="0" smtClean="0">
              <a:solidFill>
                <a:srgbClr val="0000FF"/>
              </a:solidFill>
            </a:endParaRPr>
          </a:p>
          <a:p>
            <a:pPr marL="108000" indent="-108000"/>
            <a:r>
              <a:rPr lang="ja-JP" altLang="en-US" sz="1600" dirty="0" smtClean="0">
                <a:solidFill>
                  <a:srgbClr val="0000FF"/>
                </a:solidFill>
              </a:rPr>
              <a:t>　　→ ▲ </a:t>
            </a:r>
            <a:r>
              <a:rPr lang="en-US" altLang="ja-JP" sz="1600" dirty="0" smtClean="0">
                <a:solidFill>
                  <a:srgbClr val="0000FF"/>
                </a:solidFill>
              </a:rPr>
              <a:t>5%</a:t>
            </a:r>
          </a:p>
        </p:txBody>
      </p:sp>
      <p:pic>
        <p:nvPicPr>
          <p:cNvPr id="2059" name="Picture 11" descr="C:\Documents and Settings\1014870\Local Settings\Temporary Internet Files\Content.IE5\O5QFSXYV\MC900045927[1].wmf"/>
          <p:cNvPicPr>
            <a:picLocks noChangeAspect="1" noChangeArrowheads="1"/>
          </p:cNvPicPr>
          <p:nvPr/>
        </p:nvPicPr>
        <p:blipFill>
          <a:blip r:embed="rId10"/>
          <a:srcRect/>
          <a:stretch>
            <a:fillRect/>
          </a:stretch>
        </p:blipFill>
        <p:spPr bwMode="auto">
          <a:xfrm>
            <a:off x="1689214" y="4357694"/>
            <a:ext cx="470517" cy="727969"/>
          </a:xfrm>
          <a:prstGeom prst="rect">
            <a:avLst/>
          </a:prstGeom>
          <a:noFill/>
        </p:spPr>
      </p:pic>
      <p:sp>
        <p:nvSpPr>
          <p:cNvPr id="636" name="正方形/長方形 635"/>
          <p:cNvSpPr/>
          <p:nvPr/>
        </p:nvSpPr>
        <p:spPr>
          <a:xfrm>
            <a:off x="214282" y="3929067"/>
            <a:ext cx="2000264" cy="1015663"/>
          </a:xfrm>
          <a:prstGeom prst="rect">
            <a:avLst/>
          </a:prstGeom>
        </p:spPr>
        <p:txBody>
          <a:bodyPr wrap="square">
            <a:spAutoFit/>
          </a:bodyPr>
          <a:lstStyle/>
          <a:p>
            <a:pPr marL="108000" indent="-108000"/>
            <a:r>
              <a:rPr lang="ja-JP" altLang="en-US" sz="1400" dirty="0" smtClean="0">
                <a:solidFill>
                  <a:prstClr val="black"/>
                </a:solidFill>
              </a:rPr>
              <a:t>・設定を強→中に変更、食品を詰め込</a:t>
            </a:r>
            <a:r>
              <a:rPr lang="ja-JP" altLang="en-US" sz="1400" dirty="0" err="1" smtClean="0">
                <a:solidFill>
                  <a:prstClr val="black"/>
                </a:solidFill>
              </a:rPr>
              <a:t>ま</a:t>
            </a:r>
            <a:r>
              <a:rPr lang="en-US" altLang="ja-JP" sz="1400" dirty="0" smtClean="0">
                <a:solidFill>
                  <a:prstClr val="black"/>
                </a:solidFill>
              </a:rPr>
              <a:t/>
            </a:r>
            <a:br>
              <a:rPr lang="en-US" altLang="ja-JP" sz="1400" dirty="0" smtClean="0">
                <a:solidFill>
                  <a:prstClr val="black"/>
                </a:solidFill>
              </a:rPr>
            </a:br>
            <a:r>
              <a:rPr lang="ja-JP" altLang="en-US" sz="1400" dirty="0" smtClean="0">
                <a:solidFill>
                  <a:prstClr val="black"/>
                </a:solidFill>
              </a:rPr>
              <a:t>ない</a:t>
            </a:r>
            <a:r>
              <a:rPr lang="ja-JP" altLang="en-US" sz="1600" dirty="0" smtClean="0">
                <a:solidFill>
                  <a:srgbClr val="0000FF"/>
                </a:solidFill>
              </a:rPr>
              <a:t>　　</a:t>
            </a:r>
            <a:endParaRPr lang="en-US" altLang="ja-JP" sz="1600" dirty="0" smtClean="0">
              <a:solidFill>
                <a:srgbClr val="0000FF"/>
              </a:solidFill>
            </a:endParaRPr>
          </a:p>
          <a:p>
            <a:pPr marL="108000" indent="-108000"/>
            <a:r>
              <a:rPr lang="ja-JP" altLang="en-US" sz="1600" dirty="0" smtClean="0">
                <a:solidFill>
                  <a:srgbClr val="0000FF"/>
                </a:solidFill>
              </a:rPr>
              <a:t>　　→ ▲</a:t>
            </a:r>
            <a:r>
              <a:rPr lang="en-US" altLang="ja-JP" sz="1600" dirty="0" smtClean="0">
                <a:solidFill>
                  <a:srgbClr val="0000FF"/>
                </a:solidFill>
              </a:rPr>
              <a:t>2%</a:t>
            </a:r>
          </a:p>
        </p:txBody>
      </p:sp>
      <p:sp>
        <p:nvSpPr>
          <p:cNvPr id="637" name="正方形/長方形 636"/>
          <p:cNvSpPr/>
          <p:nvPr/>
        </p:nvSpPr>
        <p:spPr>
          <a:xfrm>
            <a:off x="4572000" y="5500702"/>
            <a:ext cx="2214578" cy="800219"/>
          </a:xfrm>
          <a:prstGeom prst="rect">
            <a:avLst/>
          </a:prstGeom>
        </p:spPr>
        <p:txBody>
          <a:bodyPr wrap="square">
            <a:spAutoFit/>
          </a:bodyPr>
          <a:lstStyle/>
          <a:p>
            <a:pPr marL="108000" indent="-108000"/>
            <a:r>
              <a:rPr lang="ja-JP" altLang="en-US" sz="1400" dirty="0" smtClean="0">
                <a:solidFill>
                  <a:prstClr val="black"/>
                </a:solidFill>
              </a:rPr>
              <a:t>・省エネモードに設定、画面の輝度を下げる</a:t>
            </a:r>
            <a:r>
              <a:rPr lang="ja-JP" altLang="en-US" sz="1600" dirty="0" smtClean="0">
                <a:solidFill>
                  <a:srgbClr val="0000FF"/>
                </a:solidFill>
              </a:rPr>
              <a:t>　　</a:t>
            </a:r>
            <a:endParaRPr lang="en-US" altLang="ja-JP" sz="1600" dirty="0" smtClean="0">
              <a:solidFill>
                <a:srgbClr val="0000FF"/>
              </a:solidFill>
            </a:endParaRPr>
          </a:p>
          <a:p>
            <a:pPr marL="108000" indent="-108000"/>
            <a:r>
              <a:rPr lang="ja-JP" altLang="en-US" sz="1600" dirty="0" smtClean="0">
                <a:solidFill>
                  <a:srgbClr val="0000FF"/>
                </a:solidFill>
              </a:rPr>
              <a:t>　　→ ▲ </a:t>
            </a:r>
            <a:r>
              <a:rPr lang="en-US" altLang="ja-JP" sz="1600" dirty="0" smtClean="0">
                <a:solidFill>
                  <a:srgbClr val="0000FF"/>
                </a:solidFill>
              </a:rPr>
              <a:t>2%</a:t>
            </a:r>
          </a:p>
        </p:txBody>
      </p:sp>
      <p:sp>
        <p:nvSpPr>
          <p:cNvPr id="638" name="正方形/長方形 637"/>
          <p:cNvSpPr/>
          <p:nvPr/>
        </p:nvSpPr>
        <p:spPr>
          <a:xfrm>
            <a:off x="2285984" y="5500702"/>
            <a:ext cx="2214578" cy="800219"/>
          </a:xfrm>
          <a:prstGeom prst="rect">
            <a:avLst/>
          </a:prstGeom>
        </p:spPr>
        <p:txBody>
          <a:bodyPr wrap="square">
            <a:spAutoFit/>
          </a:bodyPr>
          <a:lstStyle/>
          <a:p>
            <a:pPr marL="108000" indent="-108000"/>
            <a:r>
              <a:rPr lang="ja-JP" altLang="en-US" sz="1400" dirty="0" smtClean="0">
                <a:solidFill>
                  <a:prstClr val="black"/>
                </a:solidFill>
              </a:rPr>
              <a:t>・早朝にまとめて炊き、</a:t>
            </a:r>
            <a:r>
              <a:rPr lang="en-US" altLang="ja-JP" sz="1400" dirty="0" smtClean="0">
                <a:solidFill>
                  <a:prstClr val="black"/>
                </a:solidFill>
              </a:rPr>
              <a:t/>
            </a:r>
            <a:br>
              <a:rPr lang="en-US" altLang="ja-JP" sz="1400" dirty="0" smtClean="0">
                <a:solidFill>
                  <a:prstClr val="black"/>
                </a:solidFill>
              </a:rPr>
            </a:br>
            <a:r>
              <a:rPr lang="ja-JP" altLang="en-US" sz="1400" dirty="0" smtClean="0">
                <a:solidFill>
                  <a:prstClr val="black"/>
                </a:solidFill>
              </a:rPr>
              <a:t>冷蔵庫に保存</a:t>
            </a:r>
            <a:r>
              <a:rPr lang="ja-JP" altLang="en-US" sz="1600" dirty="0" smtClean="0">
                <a:solidFill>
                  <a:srgbClr val="0000FF"/>
                </a:solidFill>
              </a:rPr>
              <a:t>　　</a:t>
            </a:r>
            <a:endParaRPr lang="en-US" altLang="ja-JP" sz="1600" dirty="0" smtClean="0">
              <a:solidFill>
                <a:srgbClr val="0000FF"/>
              </a:solidFill>
            </a:endParaRPr>
          </a:p>
          <a:p>
            <a:pPr marL="108000" indent="-108000"/>
            <a:r>
              <a:rPr lang="ja-JP" altLang="en-US" sz="1600" dirty="0" smtClean="0">
                <a:solidFill>
                  <a:srgbClr val="0000FF"/>
                </a:solidFill>
              </a:rPr>
              <a:t>　　→ ▲ </a:t>
            </a:r>
            <a:r>
              <a:rPr lang="en-US" altLang="ja-JP" sz="1600" dirty="0" smtClean="0">
                <a:solidFill>
                  <a:srgbClr val="0000FF"/>
                </a:solidFill>
              </a:rPr>
              <a:t>2%</a:t>
            </a:r>
          </a:p>
        </p:txBody>
      </p:sp>
      <p:sp>
        <p:nvSpPr>
          <p:cNvPr id="639" name="正方形/長方形 638"/>
          <p:cNvSpPr/>
          <p:nvPr/>
        </p:nvSpPr>
        <p:spPr>
          <a:xfrm>
            <a:off x="214282" y="5500702"/>
            <a:ext cx="2000264" cy="800219"/>
          </a:xfrm>
          <a:prstGeom prst="rect">
            <a:avLst/>
          </a:prstGeom>
        </p:spPr>
        <p:txBody>
          <a:bodyPr wrap="square">
            <a:spAutoFit/>
          </a:bodyPr>
          <a:lstStyle/>
          <a:p>
            <a:pPr marL="108000" indent="-108000"/>
            <a:r>
              <a:rPr lang="ja-JP" altLang="en-US" sz="1400" dirty="0" smtClean="0">
                <a:solidFill>
                  <a:prstClr val="black"/>
                </a:solidFill>
              </a:rPr>
              <a:t>・主電源を切る、プラグを抜く</a:t>
            </a:r>
            <a:r>
              <a:rPr lang="ja-JP" altLang="en-US" sz="1600" dirty="0" smtClean="0">
                <a:solidFill>
                  <a:srgbClr val="0000FF"/>
                </a:solidFill>
              </a:rPr>
              <a:t>　　</a:t>
            </a:r>
            <a:endParaRPr lang="en-US" altLang="ja-JP" sz="1600" dirty="0" smtClean="0">
              <a:solidFill>
                <a:srgbClr val="0000FF"/>
              </a:solidFill>
            </a:endParaRPr>
          </a:p>
          <a:p>
            <a:pPr marL="108000" indent="-108000"/>
            <a:r>
              <a:rPr lang="ja-JP" altLang="en-US" sz="1600" dirty="0" smtClean="0">
                <a:solidFill>
                  <a:srgbClr val="0000FF"/>
                </a:solidFill>
              </a:rPr>
              <a:t>　　→ ▲ </a:t>
            </a:r>
            <a:r>
              <a:rPr lang="en-US" altLang="ja-JP" sz="1600" dirty="0" smtClean="0">
                <a:solidFill>
                  <a:srgbClr val="0000FF"/>
                </a:solidFill>
              </a:rPr>
              <a:t>2%</a:t>
            </a:r>
          </a:p>
        </p:txBody>
      </p:sp>
      <p:sp>
        <p:nvSpPr>
          <p:cNvPr id="640" name="Oval 1075"/>
          <p:cNvSpPr>
            <a:spLocks noChangeArrowheads="1"/>
          </p:cNvSpPr>
          <p:nvPr/>
        </p:nvSpPr>
        <p:spPr bwMode="auto">
          <a:xfrm>
            <a:off x="4357686" y="2928934"/>
            <a:ext cx="290969" cy="326234"/>
          </a:xfrm>
          <a:prstGeom prst="ellipse">
            <a:avLst/>
          </a:prstGeom>
          <a:noFill/>
          <a:ln w="12700" cap="flat">
            <a:solidFill>
              <a:srgbClr val="0000FF"/>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cxnSp>
        <p:nvCxnSpPr>
          <p:cNvPr id="641" name="直線コネクタ 640"/>
          <p:cNvCxnSpPr/>
          <p:nvPr/>
        </p:nvCxnSpPr>
        <p:spPr>
          <a:xfrm>
            <a:off x="4500562" y="1643050"/>
            <a:ext cx="2286016" cy="1588"/>
          </a:xfrm>
          <a:prstGeom prst="line">
            <a:avLst/>
          </a:prstGeom>
          <a:ln w="127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642" name="直線コネクタ 641"/>
          <p:cNvCxnSpPr/>
          <p:nvPr/>
        </p:nvCxnSpPr>
        <p:spPr>
          <a:xfrm rot="5400000" flipH="1" flipV="1">
            <a:off x="3857620" y="2285992"/>
            <a:ext cx="1285884" cy="1588"/>
          </a:xfrm>
          <a:prstGeom prst="line">
            <a:avLst/>
          </a:prstGeom>
          <a:ln w="12700">
            <a:solidFill>
              <a:srgbClr val="0000FF"/>
            </a:solidFill>
          </a:ln>
        </p:spPr>
        <p:style>
          <a:lnRef idx="1">
            <a:schemeClr val="accent1"/>
          </a:lnRef>
          <a:fillRef idx="0">
            <a:schemeClr val="accent1"/>
          </a:fillRef>
          <a:effectRef idx="0">
            <a:schemeClr val="accent1"/>
          </a:effectRef>
          <a:fontRef idx="minor">
            <a:schemeClr val="tx1"/>
          </a:fontRef>
        </p:style>
      </p:cxnSp>
      <p:sp>
        <p:nvSpPr>
          <p:cNvPr id="652" name="Oval 1075"/>
          <p:cNvSpPr>
            <a:spLocks noChangeArrowheads="1"/>
          </p:cNvSpPr>
          <p:nvPr/>
        </p:nvSpPr>
        <p:spPr bwMode="auto">
          <a:xfrm>
            <a:off x="4046534" y="4195768"/>
            <a:ext cx="214314" cy="214314"/>
          </a:xfrm>
          <a:prstGeom prst="ellipse">
            <a:avLst/>
          </a:prstGeom>
          <a:noFill/>
          <a:ln w="12700" cap="flat">
            <a:solidFill>
              <a:srgbClr val="0000FF"/>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solidFill>
                <a:prstClr val="black"/>
              </a:solidFill>
            </a:endParaRPr>
          </a:p>
        </p:txBody>
      </p:sp>
      <p:cxnSp>
        <p:nvCxnSpPr>
          <p:cNvPr id="653" name="直線コネクタ 652"/>
          <p:cNvCxnSpPr/>
          <p:nvPr/>
        </p:nvCxnSpPr>
        <p:spPr>
          <a:xfrm rot="5400000">
            <a:off x="3751257" y="4821247"/>
            <a:ext cx="785818" cy="1588"/>
          </a:xfrm>
          <a:prstGeom prst="line">
            <a:avLst/>
          </a:prstGeom>
          <a:ln w="12700">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8923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marL="180000" lvl="1" indent="-180000" algn="ctr">
              <a:spcBef>
                <a:spcPts val="600"/>
              </a:spcBef>
              <a:spcAft>
                <a:spcPts val="600"/>
              </a:spcAft>
            </a:pPr>
            <a:r>
              <a:rPr lang="ja-JP" altLang="en-US" sz="2800" dirty="0" smtClean="0">
                <a:latin typeface="ＭＳ Ｐゴシック" pitchFamily="50" charset="-128"/>
                <a:ea typeface="ＭＳ Ｐゴシック" pitchFamily="50" charset="-128"/>
              </a:rPr>
              <a:t>中部</a:t>
            </a:r>
            <a:r>
              <a:rPr lang="ja-JP" altLang="en-US" sz="2800" dirty="0" smtClean="0">
                <a:latin typeface="ＭＳ Ｐゴシック" pitchFamily="50" charset="-128"/>
                <a:ea typeface="ＭＳ Ｐゴシック" pitchFamily="50" charset="-128"/>
              </a:rPr>
              <a:t>電力管内の発電容量、最大電力需要の実績値</a:t>
            </a:r>
            <a:endParaRPr lang="en-US" altLang="ja-JP" sz="28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7</a:t>
            </a:fld>
            <a:endParaRPr lang="ja-JP" altLang="en-US">
              <a:solidFill>
                <a:prstClr val="black"/>
              </a:solidFill>
            </a:endParaRPr>
          </a:p>
        </p:txBody>
      </p:sp>
      <p:sp>
        <p:nvSpPr>
          <p:cNvPr id="7" name="正方形/長方形 6"/>
          <p:cNvSpPr/>
          <p:nvPr/>
        </p:nvSpPr>
        <p:spPr>
          <a:xfrm>
            <a:off x="214346" y="1500174"/>
            <a:ext cx="5143472" cy="338554"/>
          </a:xfrm>
          <a:prstGeom prst="rect">
            <a:avLst/>
          </a:prstGeom>
        </p:spPr>
        <p:txBody>
          <a:bodyPr wrap="square">
            <a:spAutoFit/>
          </a:bodyPr>
          <a:lstStyle/>
          <a:p>
            <a:pPr>
              <a:spcBef>
                <a:spcPct val="0"/>
              </a:spcBef>
            </a:pPr>
            <a:r>
              <a:rPr lang="ja-JP" altLang="en-US" sz="1600" dirty="0" smtClean="0">
                <a:solidFill>
                  <a:prstClr val="black"/>
                </a:solidFill>
              </a:rPr>
              <a:t>○ 中部電力管内の発電容量及び最大電力需要の推移</a:t>
            </a:r>
            <a:endParaRPr lang="ja-JP" altLang="en-US" sz="1600" baseline="30000" dirty="0">
              <a:solidFill>
                <a:prstClr val="black"/>
              </a:solidFill>
            </a:endParaRPr>
          </a:p>
        </p:txBody>
      </p:sp>
      <p:sp>
        <p:nvSpPr>
          <p:cNvPr id="13" name="テキスト ボックス 12"/>
          <p:cNvSpPr txBox="1"/>
          <p:nvPr/>
        </p:nvSpPr>
        <p:spPr>
          <a:xfrm>
            <a:off x="214282" y="714356"/>
            <a:ext cx="8715436" cy="584775"/>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180000" lvl="1" indent="-180000">
              <a:buFont typeface="Arial" pitchFamily="34" charset="0"/>
              <a:buChar char="•"/>
            </a:pPr>
            <a:r>
              <a:rPr lang="en-US" altLang="ja-JP" sz="1600" dirty="0" smtClean="0">
                <a:solidFill>
                  <a:prstClr val="black"/>
                </a:solidFill>
                <a:latin typeface="ＭＳ Ｐゴシック" pitchFamily="50" charset="-128"/>
              </a:rPr>
              <a:t>2010</a:t>
            </a:r>
            <a:r>
              <a:rPr lang="ja-JP" altLang="en-US" sz="1600" dirty="0" smtClean="0">
                <a:solidFill>
                  <a:prstClr val="black"/>
                </a:solidFill>
                <a:latin typeface="ＭＳ Ｐゴシック" pitchFamily="50" charset="-128"/>
              </a:rPr>
              <a:t>年度末は浜岡原発</a:t>
            </a:r>
            <a:r>
              <a:rPr lang="en-US" altLang="ja-JP" sz="1600" dirty="0" smtClean="0">
                <a:solidFill>
                  <a:prstClr val="black"/>
                </a:solidFill>
                <a:latin typeface="ＭＳ Ｐゴシック" pitchFamily="50" charset="-128"/>
              </a:rPr>
              <a:t>3</a:t>
            </a:r>
            <a:r>
              <a:rPr lang="ja-JP" altLang="en-US" sz="1600" dirty="0" smtClean="0">
                <a:solidFill>
                  <a:prstClr val="black"/>
                </a:solidFill>
                <a:latin typeface="ＭＳ Ｐゴシック" pitchFamily="50" charset="-128"/>
              </a:rPr>
              <a:t>号機が定期点検中のため、原子力の発電容量は前年比で減少する見込み</a:t>
            </a:r>
            <a:endParaRPr lang="en-US" altLang="ja-JP" sz="1600" dirty="0" smtClean="0">
              <a:solidFill>
                <a:prstClr val="black"/>
              </a:solidFill>
              <a:latin typeface="ＭＳ Ｐゴシック" pitchFamily="50" charset="-128"/>
            </a:endParaRPr>
          </a:p>
        </p:txBody>
      </p:sp>
      <p:pic>
        <p:nvPicPr>
          <p:cNvPr id="1027" name="Picture 3"/>
          <p:cNvPicPr>
            <a:picLocks noChangeAspect="1" noChangeArrowheads="1"/>
          </p:cNvPicPr>
          <p:nvPr/>
        </p:nvPicPr>
        <p:blipFill>
          <a:blip r:embed="rId2"/>
          <a:srcRect/>
          <a:stretch>
            <a:fillRect/>
          </a:stretch>
        </p:blipFill>
        <p:spPr bwMode="auto">
          <a:xfrm>
            <a:off x="729884" y="1857364"/>
            <a:ext cx="7684232" cy="4495808"/>
          </a:xfrm>
          <a:prstGeom prst="rect">
            <a:avLst/>
          </a:prstGeom>
          <a:noFill/>
          <a:ln w="9525">
            <a:noFill/>
            <a:miter lim="800000"/>
            <a:headEnd/>
            <a:tailEnd/>
          </a:ln>
          <a:effectLst/>
        </p:spPr>
      </p:pic>
      <p:sp>
        <p:nvSpPr>
          <p:cNvPr id="9" name="正方形/長方形 8"/>
          <p:cNvSpPr/>
          <p:nvPr/>
        </p:nvSpPr>
        <p:spPr>
          <a:xfrm>
            <a:off x="4286248" y="6366687"/>
            <a:ext cx="4071934" cy="276999"/>
          </a:xfrm>
          <a:prstGeom prst="rect">
            <a:avLst/>
          </a:prstGeom>
        </p:spPr>
        <p:txBody>
          <a:bodyPr wrap="square">
            <a:spAutoFit/>
          </a:bodyPr>
          <a:lstStyle/>
          <a:p>
            <a:pPr marL="360000" indent="-360000" algn="r"/>
            <a:r>
              <a:rPr lang="ja-JP" altLang="en-US" sz="1200" dirty="0" smtClean="0">
                <a:solidFill>
                  <a:prstClr val="black"/>
                </a:solidFill>
              </a:rPr>
              <a:t>（出典）　電気事業連合会資料等より作成</a:t>
            </a:r>
            <a:endParaRPr lang="en-US" altLang="ja-JP" sz="1200" dirty="0" smtClean="0">
              <a:solidFill>
                <a:prstClr val="black"/>
              </a:solidFill>
            </a:endParaRPr>
          </a:p>
        </p:txBody>
      </p:sp>
    </p:spTree>
    <p:extLst>
      <p:ext uri="{BB962C8B-B14F-4D97-AF65-F5344CB8AC3E}">
        <p14:creationId xmlns:p14="http://schemas.microsoft.com/office/powerpoint/2010/main" val="2427246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2"/>
          <a:srcRect l="478" t="9196" r="6953" b="8040"/>
          <a:stretch>
            <a:fillRect/>
          </a:stretch>
        </p:blipFill>
        <p:spPr bwMode="auto">
          <a:xfrm>
            <a:off x="279400" y="3000372"/>
            <a:ext cx="6149988" cy="3214710"/>
          </a:xfrm>
          <a:prstGeom prst="rect">
            <a:avLst/>
          </a:prstGeom>
          <a:noFill/>
          <a:ln w="9525">
            <a:noFill/>
            <a:miter lim="800000"/>
            <a:headEnd/>
            <a:tailEnd/>
          </a:ln>
          <a:effectLst/>
        </p:spPr>
      </p:pic>
      <p:sp>
        <p:nvSpPr>
          <p:cNvPr id="2" name="タイトル 1"/>
          <p:cNvSpPr>
            <a:spLocks noGrp="1"/>
          </p:cNvSpPr>
          <p:nvPr>
            <p:ph type="title"/>
          </p:nvPr>
        </p:nvSpPr>
        <p:spPr/>
        <p:txBody>
          <a:bodyPr>
            <a:normAutofit/>
          </a:bodyPr>
          <a:lstStyle/>
          <a:p>
            <a:pPr marL="180000" lvl="1" indent="-180000" algn="ctr">
              <a:spcBef>
                <a:spcPts val="600"/>
              </a:spcBef>
              <a:spcAft>
                <a:spcPts val="600"/>
              </a:spcAft>
            </a:pPr>
            <a:r>
              <a:rPr lang="ja-JP" altLang="en-US" sz="2800" dirty="0" smtClean="0">
                <a:latin typeface="ＭＳ Ｐゴシック" pitchFamily="50" charset="-128"/>
                <a:ea typeface="ＭＳ Ｐゴシック" pitchFamily="50" charset="-128"/>
              </a:rPr>
              <a:t>中部電力－</a:t>
            </a:r>
            <a:r>
              <a:rPr lang="en-US" altLang="ja-JP" sz="2800" dirty="0" smtClean="0">
                <a:latin typeface="ＭＳ Ｐゴシック" pitchFamily="50" charset="-128"/>
                <a:ea typeface="ＭＳ Ｐゴシック" pitchFamily="50" charset="-128"/>
              </a:rPr>
              <a:t>2011</a:t>
            </a:r>
            <a:r>
              <a:rPr lang="ja-JP" altLang="en-US" sz="2800" dirty="0" smtClean="0">
                <a:latin typeface="ＭＳ Ｐゴシック" pitchFamily="50" charset="-128"/>
                <a:ea typeface="ＭＳ Ｐゴシック" pitchFamily="50" charset="-128"/>
              </a:rPr>
              <a:t>年度のピーク時電力需給見込み</a:t>
            </a:r>
            <a:endParaRPr lang="en-US" altLang="ja-JP" sz="28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8</a:t>
            </a:fld>
            <a:endParaRPr lang="ja-JP" altLang="en-US">
              <a:solidFill>
                <a:prstClr val="black"/>
              </a:solidFill>
            </a:endParaRPr>
          </a:p>
        </p:txBody>
      </p:sp>
      <p:sp>
        <p:nvSpPr>
          <p:cNvPr id="7" name="正方形/長方形 6"/>
          <p:cNvSpPr/>
          <p:nvPr/>
        </p:nvSpPr>
        <p:spPr>
          <a:xfrm>
            <a:off x="142844" y="1357298"/>
            <a:ext cx="6000792" cy="338554"/>
          </a:xfrm>
          <a:prstGeom prst="rect">
            <a:avLst/>
          </a:prstGeom>
        </p:spPr>
        <p:txBody>
          <a:bodyPr wrap="square">
            <a:spAutoFit/>
          </a:bodyPr>
          <a:lstStyle/>
          <a:p>
            <a:pPr>
              <a:spcBef>
                <a:spcPct val="0"/>
              </a:spcBef>
            </a:pPr>
            <a:r>
              <a:rPr lang="ja-JP" altLang="en-US" sz="1600" dirty="0" smtClean="0">
                <a:solidFill>
                  <a:prstClr val="black"/>
                </a:solidFill>
              </a:rPr>
              <a:t>○ </a:t>
            </a:r>
            <a:r>
              <a:rPr lang="en-US" altLang="ja-JP" sz="1600" dirty="0" smtClean="0">
                <a:solidFill>
                  <a:prstClr val="black"/>
                </a:solidFill>
              </a:rPr>
              <a:t>2011</a:t>
            </a:r>
            <a:r>
              <a:rPr lang="ja-JP" altLang="en-US" sz="1600" dirty="0" smtClean="0">
                <a:solidFill>
                  <a:prstClr val="black"/>
                </a:solidFill>
              </a:rPr>
              <a:t>年度の中部電力管内におけるピーク時電力需給見込み</a:t>
            </a:r>
            <a:endParaRPr lang="ja-JP" altLang="en-US" sz="1600" baseline="30000" dirty="0">
              <a:solidFill>
                <a:prstClr val="black"/>
              </a:solidFill>
            </a:endParaRPr>
          </a:p>
        </p:txBody>
      </p:sp>
      <p:sp>
        <p:nvSpPr>
          <p:cNvPr id="13" name="テキスト ボックス 12"/>
          <p:cNvSpPr txBox="1"/>
          <p:nvPr/>
        </p:nvSpPr>
        <p:spPr>
          <a:xfrm>
            <a:off x="214282" y="714356"/>
            <a:ext cx="8643998" cy="584775"/>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180000" lvl="1" indent="-180000">
              <a:buFont typeface="Arial" pitchFamily="34" charset="0"/>
              <a:buChar char="•"/>
            </a:pPr>
            <a:r>
              <a:rPr lang="ja-JP" altLang="en-US" sz="1600" dirty="0" smtClean="0">
                <a:solidFill>
                  <a:prstClr val="black"/>
                </a:solidFill>
                <a:latin typeface="ＭＳ Ｐゴシック" pitchFamily="50" charset="-128"/>
              </a:rPr>
              <a:t>浜岡原発が全て停止した場合、最大電力需要を需要平均ケースで約</a:t>
            </a:r>
            <a:r>
              <a:rPr lang="en-US" altLang="ja-JP" sz="1600" dirty="0" smtClean="0">
                <a:solidFill>
                  <a:prstClr val="black"/>
                </a:solidFill>
                <a:latin typeface="ＭＳ Ｐゴシック" pitchFamily="50" charset="-128"/>
              </a:rPr>
              <a:t>1</a:t>
            </a:r>
            <a:r>
              <a:rPr lang="ja-JP" altLang="en-US" sz="1600" dirty="0" smtClean="0">
                <a:solidFill>
                  <a:prstClr val="black"/>
                </a:solidFill>
                <a:latin typeface="ＭＳ Ｐゴシック" pitchFamily="50" charset="-128"/>
              </a:rPr>
              <a:t>万</a:t>
            </a:r>
            <a:r>
              <a:rPr lang="en-US" altLang="ja-JP" sz="1600" dirty="0" smtClean="0">
                <a:solidFill>
                  <a:prstClr val="black"/>
                </a:solidFill>
                <a:latin typeface="ＭＳ Ｐゴシック" pitchFamily="50" charset="-128"/>
              </a:rPr>
              <a:t>kW</a:t>
            </a:r>
            <a:r>
              <a:rPr lang="ja-JP" altLang="en-US" sz="1600" dirty="0" smtClean="0">
                <a:solidFill>
                  <a:prstClr val="black"/>
                </a:solidFill>
                <a:latin typeface="ＭＳ Ｐゴシック" pitchFamily="50" charset="-128"/>
              </a:rPr>
              <a:t>（</a:t>
            </a:r>
            <a:r>
              <a:rPr lang="en-US" altLang="ja-JP" sz="1600" dirty="0" smtClean="0">
                <a:solidFill>
                  <a:prstClr val="black"/>
                </a:solidFill>
                <a:latin typeface="ＭＳ Ｐゴシック" pitchFamily="50" charset="-128"/>
              </a:rPr>
              <a:t>0.0%</a:t>
            </a:r>
            <a:r>
              <a:rPr lang="ja-JP" altLang="en-US" sz="1600" dirty="0" smtClean="0">
                <a:solidFill>
                  <a:prstClr val="black"/>
                </a:solidFill>
                <a:latin typeface="ＭＳ Ｐゴシック" pitchFamily="50" charset="-128"/>
              </a:rPr>
              <a:t>）、需要最大ケースで約</a:t>
            </a:r>
            <a:r>
              <a:rPr lang="en-US" altLang="ja-JP" sz="1600" dirty="0" smtClean="0">
                <a:solidFill>
                  <a:prstClr val="black"/>
                </a:solidFill>
                <a:latin typeface="ＭＳ Ｐゴシック" pitchFamily="50" charset="-128"/>
              </a:rPr>
              <a:t>153</a:t>
            </a:r>
            <a:r>
              <a:rPr lang="ja-JP" altLang="en-US" sz="1600" dirty="0" smtClean="0">
                <a:solidFill>
                  <a:prstClr val="black"/>
                </a:solidFill>
                <a:latin typeface="ＭＳ Ｐゴシック" pitchFamily="50" charset="-128"/>
              </a:rPr>
              <a:t>万</a:t>
            </a:r>
            <a:r>
              <a:rPr lang="en-US" altLang="ja-JP" sz="1600" dirty="0" smtClean="0">
                <a:solidFill>
                  <a:prstClr val="black"/>
                </a:solidFill>
                <a:latin typeface="ＭＳ Ｐゴシック" pitchFamily="50" charset="-128"/>
              </a:rPr>
              <a:t>kW</a:t>
            </a:r>
            <a:r>
              <a:rPr lang="ja-JP" altLang="en-US" sz="1600" dirty="0" smtClean="0">
                <a:solidFill>
                  <a:prstClr val="black"/>
                </a:solidFill>
                <a:latin typeface="ＭＳ Ｐゴシック" pitchFamily="50" charset="-128"/>
              </a:rPr>
              <a:t>（</a:t>
            </a:r>
            <a:r>
              <a:rPr lang="en-US" altLang="ja-JP" sz="1600" dirty="0" smtClean="0">
                <a:solidFill>
                  <a:prstClr val="black"/>
                </a:solidFill>
                <a:latin typeface="ＭＳ Ｐゴシック" pitchFamily="50" charset="-128"/>
              </a:rPr>
              <a:t>4.9%</a:t>
            </a:r>
            <a:r>
              <a:rPr lang="ja-JP" altLang="en-US" sz="1600" dirty="0" smtClean="0">
                <a:solidFill>
                  <a:prstClr val="black"/>
                </a:solidFill>
                <a:latin typeface="ＭＳ Ｐゴシック" pitchFamily="50" charset="-128"/>
              </a:rPr>
              <a:t>）削減する必要がある。</a:t>
            </a:r>
            <a:endParaRPr lang="en-US" altLang="ja-JP" sz="1600" dirty="0" smtClean="0">
              <a:solidFill>
                <a:prstClr val="black"/>
              </a:solidFill>
              <a:latin typeface="ＭＳ Ｐゴシック" pitchFamily="50" charset="-128"/>
            </a:endParaRPr>
          </a:p>
        </p:txBody>
      </p:sp>
      <p:sp>
        <p:nvSpPr>
          <p:cNvPr id="26" name="正方形/長方形 25"/>
          <p:cNvSpPr/>
          <p:nvPr/>
        </p:nvSpPr>
        <p:spPr>
          <a:xfrm>
            <a:off x="3643306" y="6500834"/>
            <a:ext cx="2928958" cy="338554"/>
          </a:xfrm>
          <a:prstGeom prst="rect">
            <a:avLst/>
          </a:prstGeom>
        </p:spPr>
        <p:txBody>
          <a:bodyPr wrap="square">
            <a:spAutoFit/>
          </a:bodyPr>
          <a:lstStyle/>
          <a:p>
            <a:pPr marL="360000" indent="-360000" algn="ctr"/>
            <a:r>
              <a:rPr lang="ja-JP" altLang="en-US" sz="1600" dirty="0" smtClean="0">
                <a:solidFill>
                  <a:srgbClr val="FF0000"/>
                </a:solidFill>
              </a:rPr>
              <a:t>ピーク時最大電力需要</a:t>
            </a:r>
            <a:r>
              <a:rPr lang="en-US" altLang="ja-JP" sz="1600" baseline="30000" dirty="0" smtClean="0">
                <a:solidFill>
                  <a:srgbClr val="FF0000"/>
                </a:solidFill>
              </a:rPr>
              <a:t>※1,2</a:t>
            </a:r>
          </a:p>
        </p:txBody>
      </p:sp>
      <p:sp>
        <p:nvSpPr>
          <p:cNvPr id="28" name="正方形/長方形 27"/>
          <p:cNvSpPr/>
          <p:nvPr/>
        </p:nvSpPr>
        <p:spPr>
          <a:xfrm>
            <a:off x="1185485" y="6500834"/>
            <a:ext cx="2058186" cy="338554"/>
          </a:xfrm>
          <a:prstGeom prst="rect">
            <a:avLst/>
          </a:prstGeom>
        </p:spPr>
        <p:txBody>
          <a:bodyPr wrap="square">
            <a:spAutoFit/>
          </a:bodyPr>
          <a:lstStyle/>
          <a:p>
            <a:pPr marL="360000" indent="-360000" algn="ctr"/>
            <a:r>
              <a:rPr lang="ja-JP" altLang="en-US" sz="1600" dirty="0" smtClean="0">
                <a:solidFill>
                  <a:srgbClr val="0000FF"/>
                </a:solidFill>
              </a:rPr>
              <a:t>発電容量</a:t>
            </a:r>
            <a:endParaRPr lang="en-US" altLang="ja-JP" sz="1600" dirty="0" smtClean="0">
              <a:solidFill>
                <a:srgbClr val="0000FF"/>
              </a:solidFill>
            </a:endParaRPr>
          </a:p>
        </p:txBody>
      </p:sp>
      <p:sp>
        <p:nvSpPr>
          <p:cNvPr id="46" name="正方形/長方形 45"/>
          <p:cNvSpPr/>
          <p:nvPr/>
        </p:nvSpPr>
        <p:spPr>
          <a:xfrm>
            <a:off x="6357950" y="6215082"/>
            <a:ext cx="3000396" cy="461665"/>
          </a:xfrm>
          <a:prstGeom prst="rect">
            <a:avLst/>
          </a:prstGeom>
        </p:spPr>
        <p:txBody>
          <a:bodyPr wrap="square">
            <a:spAutoFit/>
          </a:bodyPr>
          <a:lstStyle/>
          <a:p>
            <a:pPr marL="540000" indent="-540000"/>
            <a:r>
              <a:rPr lang="ja-JP" altLang="en-US" sz="1200" dirty="0" smtClean="0">
                <a:solidFill>
                  <a:prstClr val="black"/>
                </a:solidFill>
              </a:rPr>
              <a:t>（出典）　電気事業連合会資料等より作成（値は発電端）</a:t>
            </a:r>
            <a:endParaRPr lang="en-US" altLang="ja-JP" sz="1200" dirty="0" smtClean="0">
              <a:solidFill>
                <a:prstClr val="black"/>
              </a:solidFill>
            </a:endParaRPr>
          </a:p>
        </p:txBody>
      </p:sp>
      <p:sp>
        <p:nvSpPr>
          <p:cNvPr id="56" name="正方形/長方形 55"/>
          <p:cNvSpPr/>
          <p:nvPr/>
        </p:nvSpPr>
        <p:spPr>
          <a:xfrm>
            <a:off x="714348" y="1643050"/>
            <a:ext cx="7643867" cy="507831"/>
          </a:xfrm>
          <a:prstGeom prst="rect">
            <a:avLst/>
          </a:prstGeom>
          <a:solidFill>
            <a:schemeClr val="accent2">
              <a:lumMod val="20000"/>
              <a:lumOff val="80000"/>
            </a:schemeClr>
          </a:solidFill>
        </p:spPr>
        <p:txBody>
          <a:bodyPr wrap="square">
            <a:spAutoFit/>
          </a:bodyPr>
          <a:lstStyle/>
          <a:p>
            <a:pPr>
              <a:spcBef>
                <a:spcPct val="0"/>
              </a:spcBef>
            </a:pPr>
            <a:r>
              <a:rPr lang="ja-JP" altLang="en-US" sz="1400" dirty="0" smtClean="0">
                <a:solidFill>
                  <a:prstClr val="black"/>
                </a:solidFill>
              </a:rPr>
              <a:t>◇供給側の想定</a:t>
            </a:r>
            <a:endParaRPr lang="en-US" altLang="ja-JP" sz="1400" dirty="0" smtClean="0">
              <a:solidFill>
                <a:prstClr val="black"/>
              </a:solidFill>
            </a:endParaRPr>
          </a:p>
          <a:p>
            <a:pPr>
              <a:spcBef>
                <a:spcPct val="0"/>
              </a:spcBef>
            </a:pPr>
            <a:r>
              <a:rPr lang="ja-JP" altLang="en-US" sz="1300" dirty="0" smtClean="0">
                <a:solidFill>
                  <a:prstClr val="black"/>
                </a:solidFill>
              </a:rPr>
              <a:t>　・電源ごとの発電容量は</a:t>
            </a:r>
            <a:r>
              <a:rPr lang="en-US" altLang="ja-JP" sz="1300" dirty="0" smtClean="0">
                <a:solidFill>
                  <a:prstClr val="black"/>
                </a:solidFill>
              </a:rPr>
              <a:t>2009</a:t>
            </a:r>
            <a:r>
              <a:rPr lang="ja-JP" altLang="en-US" sz="1300" dirty="0" smtClean="0">
                <a:solidFill>
                  <a:prstClr val="black"/>
                </a:solidFill>
              </a:rPr>
              <a:t>年度と同一、ただし武豊火力発電</a:t>
            </a:r>
            <a:r>
              <a:rPr lang="en-US" altLang="ja-JP" sz="1300" dirty="0" smtClean="0">
                <a:solidFill>
                  <a:prstClr val="black"/>
                </a:solidFill>
              </a:rPr>
              <a:t>3</a:t>
            </a:r>
            <a:r>
              <a:rPr lang="ja-JP" altLang="en-US" sz="1300" dirty="0" smtClean="0">
                <a:solidFill>
                  <a:prstClr val="black"/>
                </a:solidFill>
              </a:rPr>
              <a:t>号機（</a:t>
            </a:r>
            <a:r>
              <a:rPr lang="en-US" altLang="ja-JP" sz="1300" dirty="0" smtClean="0">
                <a:solidFill>
                  <a:prstClr val="black"/>
                </a:solidFill>
              </a:rPr>
              <a:t>37.5</a:t>
            </a:r>
            <a:r>
              <a:rPr lang="ja-JP" altLang="en-US" sz="1300" dirty="0" smtClean="0">
                <a:solidFill>
                  <a:prstClr val="black"/>
                </a:solidFill>
              </a:rPr>
              <a:t>万</a:t>
            </a:r>
            <a:r>
              <a:rPr lang="en-US" altLang="ja-JP" sz="1300" dirty="0" smtClean="0">
                <a:solidFill>
                  <a:prstClr val="black"/>
                </a:solidFill>
              </a:rPr>
              <a:t>kW</a:t>
            </a:r>
            <a:r>
              <a:rPr lang="ja-JP" altLang="en-US" sz="1300" dirty="0" smtClean="0">
                <a:solidFill>
                  <a:prstClr val="black"/>
                </a:solidFill>
              </a:rPr>
              <a:t>）を再稼働</a:t>
            </a:r>
            <a:r>
              <a:rPr lang="en-US" altLang="ja-JP" sz="1300" baseline="30000" dirty="0" smtClean="0">
                <a:solidFill>
                  <a:prstClr val="black"/>
                </a:solidFill>
              </a:rPr>
              <a:t>※3</a:t>
            </a:r>
            <a:endParaRPr lang="ja-JP" altLang="en-US" sz="1300" baseline="30000" dirty="0">
              <a:solidFill>
                <a:prstClr val="black"/>
              </a:solidFill>
            </a:endParaRPr>
          </a:p>
        </p:txBody>
      </p:sp>
      <p:sp>
        <p:nvSpPr>
          <p:cNvPr id="57" name="正方形/長方形 56"/>
          <p:cNvSpPr/>
          <p:nvPr/>
        </p:nvSpPr>
        <p:spPr>
          <a:xfrm>
            <a:off x="714349" y="2214554"/>
            <a:ext cx="7643866" cy="707886"/>
          </a:xfrm>
          <a:prstGeom prst="rect">
            <a:avLst/>
          </a:prstGeom>
          <a:solidFill>
            <a:schemeClr val="accent5">
              <a:lumMod val="20000"/>
              <a:lumOff val="80000"/>
            </a:schemeClr>
          </a:solidFill>
        </p:spPr>
        <p:txBody>
          <a:bodyPr wrap="square">
            <a:spAutoFit/>
          </a:bodyPr>
          <a:lstStyle/>
          <a:p>
            <a:pPr>
              <a:spcBef>
                <a:spcPct val="0"/>
              </a:spcBef>
            </a:pPr>
            <a:r>
              <a:rPr lang="ja-JP" altLang="en-US" sz="1400" dirty="0" smtClean="0">
                <a:solidFill>
                  <a:prstClr val="black"/>
                </a:solidFill>
              </a:rPr>
              <a:t>◇需要側の想定</a:t>
            </a:r>
            <a:endParaRPr lang="en-US" altLang="ja-JP" sz="1400" dirty="0" smtClean="0">
              <a:solidFill>
                <a:prstClr val="black"/>
              </a:solidFill>
            </a:endParaRPr>
          </a:p>
          <a:p>
            <a:pPr>
              <a:spcBef>
                <a:spcPct val="0"/>
              </a:spcBef>
            </a:pPr>
            <a:r>
              <a:rPr lang="ja-JP" altLang="en-US" sz="1300" dirty="0" smtClean="0">
                <a:solidFill>
                  <a:prstClr val="black"/>
                </a:solidFill>
              </a:rPr>
              <a:t>　・需要平均ケース：過去</a:t>
            </a:r>
            <a:r>
              <a:rPr lang="en-US" altLang="ja-JP" sz="1300" dirty="0" smtClean="0">
                <a:solidFill>
                  <a:prstClr val="black"/>
                </a:solidFill>
              </a:rPr>
              <a:t>5</a:t>
            </a:r>
            <a:r>
              <a:rPr lang="ja-JP" altLang="en-US" sz="1300" dirty="0" smtClean="0">
                <a:solidFill>
                  <a:prstClr val="black"/>
                </a:solidFill>
              </a:rPr>
              <a:t>年の最大電力需要の平均値（</a:t>
            </a:r>
            <a:r>
              <a:rPr lang="en-US" altLang="ja-JP" sz="1300" dirty="0" smtClean="0">
                <a:solidFill>
                  <a:prstClr val="black"/>
                </a:solidFill>
              </a:rPr>
              <a:t>2,683</a:t>
            </a:r>
            <a:r>
              <a:rPr lang="ja-JP" altLang="en-US" sz="1300" dirty="0" smtClean="0">
                <a:solidFill>
                  <a:prstClr val="black"/>
                </a:solidFill>
              </a:rPr>
              <a:t>万</a:t>
            </a:r>
            <a:r>
              <a:rPr lang="en-US" altLang="ja-JP" sz="1300" dirty="0" smtClean="0">
                <a:solidFill>
                  <a:prstClr val="black"/>
                </a:solidFill>
              </a:rPr>
              <a:t>kW</a:t>
            </a:r>
            <a:r>
              <a:rPr lang="ja-JP" altLang="en-US" sz="1300" dirty="0" smtClean="0">
                <a:solidFill>
                  <a:prstClr val="black"/>
                </a:solidFill>
              </a:rPr>
              <a:t>）＋供給予備率</a:t>
            </a:r>
            <a:r>
              <a:rPr lang="en-US" altLang="ja-JP" sz="1300" dirty="0" smtClean="0">
                <a:solidFill>
                  <a:prstClr val="black"/>
                </a:solidFill>
              </a:rPr>
              <a:t>10%</a:t>
            </a:r>
          </a:p>
          <a:p>
            <a:pPr>
              <a:spcBef>
                <a:spcPct val="0"/>
              </a:spcBef>
            </a:pPr>
            <a:r>
              <a:rPr lang="ja-JP" altLang="en-US" sz="1300" dirty="0" smtClean="0">
                <a:solidFill>
                  <a:prstClr val="black"/>
                </a:solidFill>
              </a:rPr>
              <a:t>　・需要最大ケース：過去</a:t>
            </a:r>
            <a:r>
              <a:rPr lang="en-US" altLang="ja-JP" sz="1300" dirty="0" smtClean="0">
                <a:solidFill>
                  <a:prstClr val="black"/>
                </a:solidFill>
              </a:rPr>
              <a:t>5</a:t>
            </a:r>
            <a:r>
              <a:rPr lang="ja-JP" altLang="en-US" sz="1300" dirty="0" smtClean="0">
                <a:solidFill>
                  <a:prstClr val="black"/>
                </a:solidFill>
              </a:rPr>
              <a:t>年の最大電力需要の最大値（</a:t>
            </a:r>
            <a:r>
              <a:rPr lang="en-US" altLang="ja-JP" sz="1300" dirty="0" smtClean="0">
                <a:solidFill>
                  <a:prstClr val="black"/>
                </a:solidFill>
              </a:rPr>
              <a:t>2,821</a:t>
            </a:r>
            <a:r>
              <a:rPr lang="ja-JP" altLang="en-US" sz="1300" dirty="0" smtClean="0">
                <a:solidFill>
                  <a:prstClr val="black"/>
                </a:solidFill>
              </a:rPr>
              <a:t>万</a:t>
            </a:r>
            <a:r>
              <a:rPr lang="en-US" altLang="ja-JP" sz="1300" dirty="0" smtClean="0">
                <a:solidFill>
                  <a:prstClr val="black"/>
                </a:solidFill>
              </a:rPr>
              <a:t>kW</a:t>
            </a:r>
            <a:r>
              <a:rPr lang="ja-JP" altLang="en-US" sz="1300" dirty="0" smtClean="0">
                <a:solidFill>
                  <a:prstClr val="black"/>
                </a:solidFill>
              </a:rPr>
              <a:t>：</a:t>
            </a:r>
            <a:r>
              <a:rPr lang="en-US" altLang="ja-JP" sz="1300" dirty="0" smtClean="0">
                <a:solidFill>
                  <a:prstClr val="black"/>
                </a:solidFill>
              </a:rPr>
              <a:t>2008</a:t>
            </a:r>
            <a:r>
              <a:rPr lang="ja-JP" altLang="en-US" sz="1300" dirty="0" smtClean="0">
                <a:solidFill>
                  <a:prstClr val="black"/>
                </a:solidFill>
              </a:rPr>
              <a:t>年度値） ＋供給予備率</a:t>
            </a:r>
            <a:r>
              <a:rPr lang="en-US" altLang="ja-JP" sz="1300" dirty="0" smtClean="0">
                <a:solidFill>
                  <a:prstClr val="black"/>
                </a:solidFill>
              </a:rPr>
              <a:t>10%</a:t>
            </a:r>
            <a:endParaRPr lang="ja-JP" altLang="en-US" sz="1300" dirty="0">
              <a:solidFill>
                <a:prstClr val="black"/>
              </a:solidFill>
            </a:endParaRPr>
          </a:p>
        </p:txBody>
      </p:sp>
      <p:sp>
        <p:nvSpPr>
          <p:cNvPr id="16" name="正方形/長方形 15"/>
          <p:cNvSpPr/>
          <p:nvPr/>
        </p:nvSpPr>
        <p:spPr>
          <a:xfrm>
            <a:off x="3143240" y="3429000"/>
            <a:ext cx="2143140" cy="276999"/>
          </a:xfrm>
          <a:prstGeom prst="rect">
            <a:avLst/>
          </a:prstGeom>
        </p:spPr>
        <p:txBody>
          <a:bodyPr wrap="square">
            <a:spAutoFit/>
          </a:bodyPr>
          <a:lstStyle/>
          <a:p>
            <a:pPr algn="r"/>
            <a:r>
              <a:rPr lang="ja-JP" altLang="en-US" sz="1200" dirty="0" smtClean="0">
                <a:solidFill>
                  <a:srgbClr val="FF0000"/>
                </a:solidFill>
              </a:rPr>
              <a:t>必要節電量：約</a:t>
            </a:r>
            <a:r>
              <a:rPr lang="en-US" altLang="ja-JP" sz="1200" dirty="0" smtClean="0">
                <a:solidFill>
                  <a:srgbClr val="FF0000"/>
                </a:solidFill>
              </a:rPr>
              <a:t>1</a:t>
            </a:r>
            <a:r>
              <a:rPr lang="ja-JP" altLang="en-US" sz="1200" dirty="0" smtClean="0">
                <a:solidFill>
                  <a:srgbClr val="FF0000"/>
                </a:solidFill>
              </a:rPr>
              <a:t>万</a:t>
            </a:r>
            <a:r>
              <a:rPr lang="en-US" altLang="ja-JP" sz="1200" dirty="0" smtClean="0">
                <a:solidFill>
                  <a:srgbClr val="FF0000"/>
                </a:solidFill>
              </a:rPr>
              <a:t>kW</a:t>
            </a:r>
            <a:r>
              <a:rPr lang="ja-JP" altLang="en-US" sz="1200" dirty="0" smtClean="0">
                <a:solidFill>
                  <a:srgbClr val="FF0000"/>
                </a:solidFill>
              </a:rPr>
              <a:t>（</a:t>
            </a:r>
            <a:r>
              <a:rPr lang="en-US" altLang="ja-JP" sz="1200" dirty="0" smtClean="0">
                <a:solidFill>
                  <a:srgbClr val="FF0000"/>
                </a:solidFill>
              </a:rPr>
              <a:t>0.0%</a:t>
            </a:r>
            <a:r>
              <a:rPr lang="ja-JP" altLang="en-US" sz="1200" dirty="0" smtClean="0">
                <a:solidFill>
                  <a:srgbClr val="FF0000"/>
                </a:solidFill>
              </a:rPr>
              <a:t>）</a:t>
            </a:r>
            <a:endParaRPr lang="en-US" altLang="ja-JP" sz="1200" dirty="0" smtClean="0">
              <a:solidFill>
                <a:srgbClr val="FF0000"/>
              </a:solidFill>
            </a:endParaRPr>
          </a:p>
        </p:txBody>
      </p:sp>
      <p:cxnSp>
        <p:nvCxnSpPr>
          <p:cNvPr id="15" name="直線矢印コネクタ 14"/>
          <p:cNvCxnSpPr/>
          <p:nvPr/>
        </p:nvCxnSpPr>
        <p:spPr>
          <a:xfrm rot="5400000" flipH="1" flipV="1">
            <a:off x="4226828" y="3872592"/>
            <a:ext cx="72000" cy="796"/>
          </a:xfrm>
          <a:prstGeom prst="straightConnector1">
            <a:avLst/>
          </a:prstGeom>
          <a:ln w="15875">
            <a:solidFill>
              <a:srgbClr val="FF0000"/>
            </a:solidFill>
            <a:headEnd type="triangle" w="sm" len="sm"/>
            <a:tailEnd type="none" w="sm" len="sm"/>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a:endCxn id="16" idx="2"/>
          </p:cNvCxnSpPr>
          <p:nvPr/>
        </p:nvCxnSpPr>
        <p:spPr>
          <a:xfrm rot="16200000" flipV="1">
            <a:off x="4144952" y="3775858"/>
            <a:ext cx="175439" cy="3572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正方形/長方形 33"/>
          <p:cNvSpPr/>
          <p:nvPr/>
        </p:nvSpPr>
        <p:spPr>
          <a:xfrm>
            <a:off x="3643338" y="6016008"/>
            <a:ext cx="1285852" cy="477054"/>
          </a:xfrm>
          <a:prstGeom prst="rect">
            <a:avLst/>
          </a:prstGeom>
          <a:ln>
            <a:solidFill>
              <a:srgbClr val="FF0000"/>
            </a:solidFill>
          </a:ln>
        </p:spPr>
        <p:txBody>
          <a:bodyPr wrap="square">
            <a:spAutoFit/>
          </a:bodyPr>
          <a:lstStyle/>
          <a:p>
            <a:pPr algn="ctr">
              <a:spcBef>
                <a:spcPct val="0"/>
              </a:spcBef>
            </a:pPr>
            <a:r>
              <a:rPr lang="ja-JP" altLang="en-US" sz="1400" dirty="0" smtClean="0">
                <a:solidFill>
                  <a:prstClr val="black"/>
                </a:solidFill>
              </a:rPr>
              <a:t>約</a:t>
            </a:r>
            <a:r>
              <a:rPr lang="en-US" altLang="ja-JP" sz="1400" dirty="0" smtClean="0">
                <a:solidFill>
                  <a:prstClr val="black"/>
                </a:solidFill>
              </a:rPr>
              <a:t>2,951</a:t>
            </a:r>
            <a:r>
              <a:rPr lang="ja-JP" altLang="en-US" sz="1400" dirty="0" smtClean="0">
                <a:solidFill>
                  <a:prstClr val="black"/>
                </a:solidFill>
              </a:rPr>
              <a:t>万</a:t>
            </a:r>
            <a:r>
              <a:rPr lang="en-US" altLang="ja-JP" sz="1400" dirty="0" smtClean="0">
                <a:solidFill>
                  <a:prstClr val="black"/>
                </a:solidFill>
              </a:rPr>
              <a:t>kW</a:t>
            </a:r>
          </a:p>
          <a:p>
            <a:pPr algn="ctr">
              <a:spcBef>
                <a:spcPct val="0"/>
              </a:spcBef>
            </a:pPr>
            <a:r>
              <a:rPr lang="ja-JP" altLang="en-US" sz="1100" dirty="0" smtClean="0">
                <a:solidFill>
                  <a:prstClr val="black"/>
                </a:solidFill>
              </a:rPr>
              <a:t>（需要平均ケース）</a:t>
            </a:r>
            <a:endParaRPr lang="ja-JP" altLang="en-US" sz="1100" dirty="0">
              <a:solidFill>
                <a:prstClr val="black"/>
              </a:solidFill>
            </a:endParaRPr>
          </a:p>
        </p:txBody>
      </p:sp>
      <p:sp>
        <p:nvSpPr>
          <p:cNvPr id="37" name="正方形/長方形 36"/>
          <p:cNvSpPr/>
          <p:nvPr/>
        </p:nvSpPr>
        <p:spPr>
          <a:xfrm>
            <a:off x="928694" y="6016008"/>
            <a:ext cx="1214446" cy="477054"/>
          </a:xfrm>
          <a:prstGeom prst="rect">
            <a:avLst/>
          </a:prstGeom>
          <a:ln>
            <a:solidFill>
              <a:srgbClr val="0000FF"/>
            </a:solidFill>
          </a:ln>
        </p:spPr>
        <p:txBody>
          <a:bodyPr wrap="square">
            <a:spAutoFit/>
          </a:bodyPr>
          <a:lstStyle/>
          <a:p>
            <a:pPr algn="ctr">
              <a:spcBef>
                <a:spcPct val="0"/>
              </a:spcBef>
            </a:pPr>
            <a:r>
              <a:rPr lang="ja-JP" altLang="en-US" sz="1400" dirty="0" smtClean="0">
                <a:solidFill>
                  <a:prstClr val="black"/>
                </a:solidFill>
              </a:rPr>
              <a:t>約</a:t>
            </a:r>
            <a:r>
              <a:rPr lang="en-US" altLang="ja-JP" sz="1400" dirty="0" smtClean="0">
                <a:solidFill>
                  <a:prstClr val="black"/>
                </a:solidFill>
              </a:rPr>
              <a:t>3,301</a:t>
            </a:r>
            <a:r>
              <a:rPr lang="ja-JP" altLang="en-US" sz="1400" dirty="0" smtClean="0">
                <a:solidFill>
                  <a:prstClr val="black"/>
                </a:solidFill>
              </a:rPr>
              <a:t>万</a:t>
            </a:r>
            <a:r>
              <a:rPr lang="en-US" altLang="ja-JP" sz="1400" dirty="0" smtClean="0">
                <a:solidFill>
                  <a:prstClr val="black"/>
                </a:solidFill>
              </a:rPr>
              <a:t>kW</a:t>
            </a:r>
          </a:p>
          <a:p>
            <a:pPr algn="ctr">
              <a:spcBef>
                <a:spcPct val="0"/>
              </a:spcBef>
            </a:pPr>
            <a:r>
              <a:rPr lang="ja-JP" altLang="en-US" sz="1100" dirty="0" smtClean="0">
                <a:solidFill>
                  <a:prstClr val="black"/>
                </a:solidFill>
              </a:rPr>
              <a:t>（原発あり）</a:t>
            </a:r>
            <a:endParaRPr lang="ja-JP" altLang="en-US" sz="1100" dirty="0">
              <a:solidFill>
                <a:prstClr val="black"/>
              </a:solidFill>
            </a:endParaRPr>
          </a:p>
        </p:txBody>
      </p:sp>
      <p:sp>
        <p:nvSpPr>
          <p:cNvPr id="38" name="正方形/長方形 37"/>
          <p:cNvSpPr/>
          <p:nvPr/>
        </p:nvSpPr>
        <p:spPr>
          <a:xfrm>
            <a:off x="2286016" y="6016008"/>
            <a:ext cx="1214446" cy="477054"/>
          </a:xfrm>
          <a:prstGeom prst="rect">
            <a:avLst/>
          </a:prstGeom>
          <a:ln>
            <a:solidFill>
              <a:srgbClr val="0000FF"/>
            </a:solidFill>
          </a:ln>
        </p:spPr>
        <p:txBody>
          <a:bodyPr wrap="square">
            <a:spAutoFit/>
          </a:bodyPr>
          <a:lstStyle/>
          <a:p>
            <a:pPr algn="ctr">
              <a:spcBef>
                <a:spcPct val="0"/>
              </a:spcBef>
            </a:pPr>
            <a:r>
              <a:rPr lang="ja-JP" altLang="en-US" sz="1400" dirty="0" smtClean="0">
                <a:solidFill>
                  <a:prstClr val="black"/>
                </a:solidFill>
              </a:rPr>
              <a:t>約</a:t>
            </a:r>
            <a:r>
              <a:rPr lang="en-US" altLang="ja-JP" sz="1400" dirty="0" smtClean="0">
                <a:solidFill>
                  <a:prstClr val="black"/>
                </a:solidFill>
              </a:rPr>
              <a:t>2,950</a:t>
            </a:r>
            <a:r>
              <a:rPr lang="ja-JP" altLang="en-US" sz="1400" dirty="0" smtClean="0">
                <a:solidFill>
                  <a:prstClr val="black"/>
                </a:solidFill>
              </a:rPr>
              <a:t>万</a:t>
            </a:r>
            <a:r>
              <a:rPr lang="en-US" altLang="ja-JP" sz="1400" dirty="0" smtClean="0">
                <a:solidFill>
                  <a:prstClr val="black"/>
                </a:solidFill>
              </a:rPr>
              <a:t>kW</a:t>
            </a:r>
          </a:p>
          <a:p>
            <a:pPr algn="ctr">
              <a:spcBef>
                <a:spcPct val="0"/>
              </a:spcBef>
            </a:pPr>
            <a:r>
              <a:rPr lang="ja-JP" altLang="en-US" sz="1100" dirty="0" smtClean="0">
                <a:solidFill>
                  <a:prstClr val="black"/>
                </a:solidFill>
              </a:rPr>
              <a:t>（原発なし）</a:t>
            </a:r>
            <a:endParaRPr lang="ja-JP" altLang="en-US" sz="1100" dirty="0">
              <a:solidFill>
                <a:prstClr val="black"/>
              </a:solidFill>
            </a:endParaRPr>
          </a:p>
        </p:txBody>
      </p:sp>
      <p:sp>
        <p:nvSpPr>
          <p:cNvPr id="45" name="正方形/長方形 44"/>
          <p:cNvSpPr/>
          <p:nvPr/>
        </p:nvSpPr>
        <p:spPr>
          <a:xfrm>
            <a:off x="5000660" y="6016008"/>
            <a:ext cx="1285884" cy="477054"/>
          </a:xfrm>
          <a:prstGeom prst="rect">
            <a:avLst/>
          </a:prstGeom>
          <a:ln>
            <a:solidFill>
              <a:srgbClr val="FF0000"/>
            </a:solidFill>
          </a:ln>
        </p:spPr>
        <p:txBody>
          <a:bodyPr wrap="square">
            <a:spAutoFit/>
          </a:bodyPr>
          <a:lstStyle/>
          <a:p>
            <a:pPr algn="ctr">
              <a:spcBef>
                <a:spcPct val="0"/>
              </a:spcBef>
            </a:pPr>
            <a:r>
              <a:rPr lang="ja-JP" altLang="en-US" sz="1400" dirty="0" smtClean="0">
                <a:solidFill>
                  <a:prstClr val="black"/>
                </a:solidFill>
              </a:rPr>
              <a:t>約</a:t>
            </a:r>
            <a:r>
              <a:rPr lang="en-US" altLang="ja-JP" sz="1400" dirty="0" smtClean="0">
                <a:solidFill>
                  <a:prstClr val="black"/>
                </a:solidFill>
              </a:rPr>
              <a:t>3,104</a:t>
            </a:r>
            <a:r>
              <a:rPr lang="ja-JP" altLang="en-US" sz="1400" dirty="0" smtClean="0">
                <a:solidFill>
                  <a:prstClr val="black"/>
                </a:solidFill>
              </a:rPr>
              <a:t>万</a:t>
            </a:r>
            <a:r>
              <a:rPr lang="en-US" altLang="ja-JP" sz="1400" dirty="0" smtClean="0">
                <a:solidFill>
                  <a:prstClr val="black"/>
                </a:solidFill>
              </a:rPr>
              <a:t>kW</a:t>
            </a:r>
          </a:p>
          <a:p>
            <a:pPr algn="ctr">
              <a:spcBef>
                <a:spcPct val="0"/>
              </a:spcBef>
            </a:pPr>
            <a:r>
              <a:rPr lang="ja-JP" altLang="en-US" sz="1100" dirty="0" smtClean="0">
                <a:solidFill>
                  <a:prstClr val="black"/>
                </a:solidFill>
              </a:rPr>
              <a:t>（需要最大ケース）</a:t>
            </a:r>
            <a:endParaRPr lang="ja-JP" altLang="en-US" sz="1100" dirty="0">
              <a:solidFill>
                <a:prstClr val="black"/>
              </a:solidFill>
            </a:endParaRPr>
          </a:p>
        </p:txBody>
      </p:sp>
      <p:sp>
        <p:nvSpPr>
          <p:cNvPr id="49" name="正方形/長方形 48"/>
          <p:cNvSpPr/>
          <p:nvPr/>
        </p:nvSpPr>
        <p:spPr>
          <a:xfrm>
            <a:off x="3044814" y="3143248"/>
            <a:ext cx="2428892" cy="276999"/>
          </a:xfrm>
          <a:prstGeom prst="rect">
            <a:avLst/>
          </a:prstGeom>
        </p:spPr>
        <p:txBody>
          <a:bodyPr wrap="square">
            <a:spAutoFit/>
          </a:bodyPr>
          <a:lstStyle/>
          <a:p>
            <a:pPr algn="r"/>
            <a:r>
              <a:rPr lang="ja-JP" altLang="en-US" sz="1200" dirty="0" smtClean="0">
                <a:solidFill>
                  <a:srgbClr val="FF0000"/>
                </a:solidFill>
              </a:rPr>
              <a:t>必要節電量：約</a:t>
            </a:r>
            <a:r>
              <a:rPr lang="en-US" altLang="ja-JP" sz="1200" dirty="0" smtClean="0">
                <a:solidFill>
                  <a:srgbClr val="FF0000"/>
                </a:solidFill>
              </a:rPr>
              <a:t>153</a:t>
            </a:r>
            <a:r>
              <a:rPr lang="ja-JP" altLang="en-US" sz="1200" dirty="0" smtClean="0">
                <a:solidFill>
                  <a:srgbClr val="FF0000"/>
                </a:solidFill>
              </a:rPr>
              <a:t>万</a:t>
            </a:r>
            <a:r>
              <a:rPr lang="en-US" altLang="ja-JP" sz="1200" dirty="0" smtClean="0">
                <a:solidFill>
                  <a:srgbClr val="FF0000"/>
                </a:solidFill>
              </a:rPr>
              <a:t>kW</a:t>
            </a:r>
            <a:r>
              <a:rPr lang="ja-JP" altLang="en-US" sz="1200" dirty="0" smtClean="0">
                <a:solidFill>
                  <a:srgbClr val="FF0000"/>
                </a:solidFill>
              </a:rPr>
              <a:t>（</a:t>
            </a:r>
            <a:r>
              <a:rPr lang="en-US" altLang="ja-JP" sz="1200" dirty="0" smtClean="0">
                <a:solidFill>
                  <a:srgbClr val="FF0000"/>
                </a:solidFill>
              </a:rPr>
              <a:t>4.9%</a:t>
            </a:r>
            <a:r>
              <a:rPr lang="ja-JP" altLang="en-US" sz="1200" dirty="0" smtClean="0">
                <a:solidFill>
                  <a:srgbClr val="FF0000"/>
                </a:solidFill>
              </a:rPr>
              <a:t>）</a:t>
            </a:r>
            <a:endParaRPr lang="en-US" altLang="ja-JP" sz="1200" dirty="0" smtClean="0">
              <a:solidFill>
                <a:srgbClr val="FF0000"/>
              </a:solidFill>
            </a:endParaRPr>
          </a:p>
        </p:txBody>
      </p:sp>
      <p:cxnSp>
        <p:nvCxnSpPr>
          <p:cNvPr id="50" name="直線コネクタ 49"/>
          <p:cNvCxnSpPr>
            <a:endCxn id="49" idx="3"/>
          </p:cNvCxnSpPr>
          <p:nvPr/>
        </p:nvCxnSpPr>
        <p:spPr>
          <a:xfrm rot="16200000" flipV="1">
            <a:off x="5257204" y="3498250"/>
            <a:ext cx="575880" cy="1428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直線矢印コネクタ 50"/>
          <p:cNvCxnSpPr/>
          <p:nvPr/>
        </p:nvCxnSpPr>
        <p:spPr>
          <a:xfrm rot="5400000" flipH="1" flipV="1">
            <a:off x="5545938" y="3831427"/>
            <a:ext cx="142876" cy="1588"/>
          </a:xfrm>
          <a:prstGeom prst="straightConnector1">
            <a:avLst/>
          </a:prstGeom>
          <a:ln w="15875">
            <a:solidFill>
              <a:srgbClr val="FF0000"/>
            </a:solidFill>
            <a:headEnd type="triangle" w="sm" len="sm"/>
            <a:tailEnd type="none" w="sm" len="sm"/>
          </a:ln>
        </p:spPr>
        <p:style>
          <a:lnRef idx="1">
            <a:schemeClr val="accent1"/>
          </a:lnRef>
          <a:fillRef idx="0">
            <a:schemeClr val="accent1"/>
          </a:fillRef>
          <a:effectRef idx="0">
            <a:schemeClr val="accent1"/>
          </a:effectRef>
          <a:fontRef idx="minor">
            <a:schemeClr val="tx1"/>
          </a:fontRef>
        </p:style>
      </p:cxnSp>
      <p:sp>
        <p:nvSpPr>
          <p:cNvPr id="58" name="正方形/長方形 57"/>
          <p:cNvSpPr/>
          <p:nvPr/>
        </p:nvSpPr>
        <p:spPr>
          <a:xfrm>
            <a:off x="1310909" y="5687642"/>
            <a:ext cx="571504" cy="261610"/>
          </a:xfrm>
          <a:prstGeom prst="rect">
            <a:avLst/>
          </a:prstGeom>
        </p:spPr>
        <p:txBody>
          <a:bodyPr wrap="square">
            <a:spAutoFit/>
          </a:bodyPr>
          <a:lstStyle/>
          <a:p>
            <a:pPr algn="ctr">
              <a:spcBef>
                <a:spcPct val="0"/>
              </a:spcBef>
            </a:pPr>
            <a:r>
              <a:rPr lang="ja-JP" altLang="en-US" sz="1100" dirty="0" smtClean="0">
                <a:solidFill>
                  <a:prstClr val="black"/>
                </a:solidFill>
              </a:rPr>
              <a:t>水力</a:t>
            </a:r>
            <a:endParaRPr lang="ja-JP" altLang="en-US" sz="1100" dirty="0">
              <a:solidFill>
                <a:prstClr val="black"/>
              </a:solidFill>
            </a:endParaRPr>
          </a:p>
        </p:txBody>
      </p:sp>
      <p:sp>
        <p:nvSpPr>
          <p:cNvPr id="59" name="正方形/長方形 58"/>
          <p:cNvSpPr/>
          <p:nvPr/>
        </p:nvSpPr>
        <p:spPr>
          <a:xfrm>
            <a:off x="1310909" y="4595434"/>
            <a:ext cx="571504" cy="261610"/>
          </a:xfrm>
          <a:prstGeom prst="rect">
            <a:avLst/>
          </a:prstGeom>
        </p:spPr>
        <p:txBody>
          <a:bodyPr wrap="square">
            <a:spAutoFit/>
          </a:bodyPr>
          <a:lstStyle/>
          <a:p>
            <a:pPr algn="ctr">
              <a:spcBef>
                <a:spcPct val="0"/>
              </a:spcBef>
            </a:pPr>
            <a:r>
              <a:rPr lang="ja-JP" altLang="en-US" sz="1100" dirty="0" smtClean="0">
                <a:solidFill>
                  <a:prstClr val="black"/>
                </a:solidFill>
              </a:rPr>
              <a:t>火力</a:t>
            </a:r>
            <a:endParaRPr lang="ja-JP" altLang="en-US" sz="1100" dirty="0">
              <a:solidFill>
                <a:prstClr val="black"/>
              </a:solidFill>
            </a:endParaRPr>
          </a:p>
        </p:txBody>
      </p:sp>
      <p:sp>
        <p:nvSpPr>
          <p:cNvPr id="60" name="正方形/長方形 59"/>
          <p:cNvSpPr/>
          <p:nvPr/>
        </p:nvSpPr>
        <p:spPr>
          <a:xfrm>
            <a:off x="1239471" y="3784932"/>
            <a:ext cx="714380" cy="261610"/>
          </a:xfrm>
          <a:prstGeom prst="rect">
            <a:avLst/>
          </a:prstGeom>
        </p:spPr>
        <p:txBody>
          <a:bodyPr wrap="square">
            <a:spAutoFit/>
          </a:bodyPr>
          <a:lstStyle/>
          <a:p>
            <a:pPr algn="ctr">
              <a:spcBef>
                <a:spcPct val="0"/>
              </a:spcBef>
            </a:pPr>
            <a:r>
              <a:rPr lang="ja-JP" altLang="en-US" sz="1100" dirty="0" smtClean="0">
                <a:solidFill>
                  <a:prstClr val="black"/>
                </a:solidFill>
              </a:rPr>
              <a:t>新エネ</a:t>
            </a:r>
            <a:endParaRPr lang="ja-JP" altLang="en-US" sz="1100" dirty="0">
              <a:solidFill>
                <a:prstClr val="black"/>
              </a:solidFill>
            </a:endParaRPr>
          </a:p>
        </p:txBody>
      </p:sp>
      <p:sp>
        <p:nvSpPr>
          <p:cNvPr id="61" name="正方形/長方形 60"/>
          <p:cNvSpPr/>
          <p:nvPr/>
        </p:nvSpPr>
        <p:spPr>
          <a:xfrm>
            <a:off x="1239471" y="3596018"/>
            <a:ext cx="714380" cy="261610"/>
          </a:xfrm>
          <a:prstGeom prst="rect">
            <a:avLst/>
          </a:prstGeom>
        </p:spPr>
        <p:txBody>
          <a:bodyPr wrap="square">
            <a:spAutoFit/>
          </a:bodyPr>
          <a:lstStyle/>
          <a:p>
            <a:pPr algn="ctr">
              <a:spcBef>
                <a:spcPct val="0"/>
              </a:spcBef>
            </a:pPr>
            <a:r>
              <a:rPr lang="ja-JP" altLang="en-US" sz="1100" dirty="0" smtClean="0">
                <a:solidFill>
                  <a:prstClr val="black"/>
                </a:solidFill>
              </a:rPr>
              <a:t>原子力</a:t>
            </a:r>
            <a:endParaRPr lang="ja-JP" altLang="en-US" sz="1100" dirty="0">
              <a:solidFill>
                <a:prstClr val="black"/>
              </a:solidFill>
            </a:endParaRPr>
          </a:p>
        </p:txBody>
      </p:sp>
      <p:sp>
        <p:nvSpPr>
          <p:cNvPr id="62" name="正方形/長方形 61"/>
          <p:cNvSpPr/>
          <p:nvPr/>
        </p:nvSpPr>
        <p:spPr>
          <a:xfrm>
            <a:off x="3838570" y="5795922"/>
            <a:ext cx="857256" cy="253916"/>
          </a:xfrm>
          <a:prstGeom prst="rect">
            <a:avLst/>
          </a:prstGeom>
        </p:spPr>
        <p:txBody>
          <a:bodyPr wrap="square">
            <a:spAutoFit/>
          </a:bodyPr>
          <a:lstStyle/>
          <a:p>
            <a:pPr algn="ctr">
              <a:spcBef>
                <a:spcPct val="0"/>
              </a:spcBef>
            </a:pPr>
            <a:r>
              <a:rPr lang="ja-JP" altLang="en-US" sz="1000" dirty="0" smtClean="0">
                <a:solidFill>
                  <a:prstClr val="white"/>
                </a:solidFill>
              </a:rPr>
              <a:t>供給予備力</a:t>
            </a:r>
            <a:endParaRPr lang="ja-JP" altLang="en-US" sz="1000" dirty="0">
              <a:solidFill>
                <a:prstClr val="white"/>
              </a:solidFill>
            </a:endParaRPr>
          </a:p>
        </p:txBody>
      </p:sp>
      <p:sp>
        <p:nvSpPr>
          <p:cNvPr id="63" name="正方形/長方形 62"/>
          <p:cNvSpPr/>
          <p:nvPr/>
        </p:nvSpPr>
        <p:spPr>
          <a:xfrm>
            <a:off x="3981446" y="5024778"/>
            <a:ext cx="571504" cy="261610"/>
          </a:xfrm>
          <a:prstGeom prst="rect">
            <a:avLst/>
          </a:prstGeom>
        </p:spPr>
        <p:txBody>
          <a:bodyPr wrap="square">
            <a:spAutoFit/>
          </a:bodyPr>
          <a:lstStyle/>
          <a:p>
            <a:pPr algn="ctr">
              <a:spcBef>
                <a:spcPct val="0"/>
              </a:spcBef>
            </a:pPr>
            <a:r>
              <a:rPr lang="ja-JP" altLang="en-US" sz="1100" dirty="0" smtClean="0">
                <a:solidFill>
                  <a:prstClr val="white"/>
                </a:solidFill>
              </a:rPr>
              <a:t>業務</a:t>
            </a:r>
            <a:endParaRPr lang="ja-JP" altLang="en-US" sz="1100" dirty="0">
              <a:solidFill>
                <a:prstClr val="white"/>
              </a:solidFill>
            </a:endParaRPr>
          </a:p>
        </p:txBody>
      </p:sp>
      <p:sp>
        <p:nvSpPr>
          <p:cNvPr id="64" name="正方形/長方形 63"/>
          <p:cNvSpPr/>
          <p:nvPr/>
        </p:nvSpPr>
        <p:spPr>
          <a:xfrm>
            <a:off x="3910008" y="4185442"/>
            <a:ext cx="714380" cy="261610"/>
          </a:xfrm>
          <a:prstGeom prst="rect">
            <a:avLst/>
          </a:prstGeom>
        </p:spPr>
        <p:txBody>
          <a:bodyPr wrap="square">
            <a:spAutoFit/>
          </a:bodyPr>
          <a:lstStyle/>
          <a:p>
            <a:pPr algn="ctr">
              <a:spcBef>
                <a:spcPct val="0"/>
              </a:spcBef>
            </a:pPr>
            <a:r>
              <a:rPr lang="ja-JP" altLang="en-US" sz="1100" dirty="0" smtClean="0">
                <a:solidFill>
                  <a:prstClr val="white"/>
                </a:solidFill>
              </a:rPr>
              <a:t>産業</a:t>
            </a:r>
            <a:endParaRPr lang="ja-JP" altLang="en-US" sz="1100" dirty="0">
              <a:solidFill>
                <a:prstClr val="white"/>
              </a:solidFill>
            </a:endParaRPr>
          </a:p>
        </p:txBody>
      </p:sp>
      <p:sp>
        <p:nvSpPr>
          <p:cNvPr id="65" name="正方形/長方形 64"/>
          <p:cNvSpPr/>
          <p:nvPr/>
        </p:nvSpPr>
        <p:spPr>
          <a:xfrm>
            <a:off x="3981446" y="5495468"/>
            <a:ext cx="571504" cy="261610"/>
          </a:xfrm>
          <a:prstGeom prst="rect">
            <a:avLst/>
          </a:prstGeom>
        </p:spPr>
        <p:txBody>
          <a:bodyPr wrap="square">
            <a:spAutoFit/>
          </a:bodyPr>
          <a:lstStyle/>
          <a:p>
            <a:pPr algn="ctr">
              <a:spcBef>
                <a:spcPct val="0"/>
              </a:spcBef>
            </a:pPr>
            <a:r>
              <a:rPr lang="ja-JP" altLang="en-US" sz="1100" dirty="0" smtClean="0">
                <a:solidFill>
                  <a:prstClr val="white"/>
                </a:solidFill>
              </a:rPr>
              <a:t>家庭</a:t>
            </a:r>
            <a:endParaRPr lang="ja-JP" altLang="en-US" sz="1100" dirty="0">
              <a:solidFill>
                <a:prstClr val="white"/>
              </a:solidFill>
            </a:endParaRPr>
          </a:p>
        </p:txBody>
      </p:sp>
      <p:sp>
        <p:nvSpPr>
          <p:cNvPr id="66" name="正方形/長方形 65"/>
          <p:cNvSpPr/>
          <p:nvPr/>
        </p:nvSpPr>
        <p:spPr>
          <a:xfrm>
            <a:off x="5172070" y="5795922"/>
            <a:ext cx="857256" cy="253916"/>
          </a:xfrm>
          <a:prstGeom prst="rect">
            <a:avLst/>
          </a:prstGeom>
        </p:spPr>
        <p:txBody>
          <a:bodyPr wrap="square">
            <a:spAutoFit/>
          </a:bodyPr>
          <a:lstStyle/>
          <a:p>
            <a:pPr algn="ctr">
              <a:spcBef>
                <a:spcPct val="0"/>
              </a:spcBef>
            </a:pPr>
            <a:r>
              <a:rPr lang="ja-JP" altLang="en-US" sz="1000" dirty="0" smtClean="0">
                <a:solidFill>
                  <a:prstClr val="white"/>
                </a:solidFill>
              </a:rPr>
              <a:t>供給予備力</a:t>
            </a:r>
            <a:endParaRPr lang="ja-JP" altLang="en-US" sz="1000" dirty="0">
              <a:solidFill>
                <a:prstClr val="white"/>
              </a:solidFill>
            </a:endParaRPr>
          </a:p>
        </p:txBody>
      </p:sp>
      <p:sp>
        <p:nvSpPr>
          <p:cNvPr id="67" name="正方形/長方形 66"/>
          <p:cNvSpPr/>
          <p:nvPr/>
        </p:nvSpPr>
        <p:spPr>
          <a:xfrm>
            <a:off x="5314946" y="5024778"/>
            <a:ext cx="571504" cy="261610"/>
          </a:xfrm>
          <a:prstGeom prst="rect">
            <a:avLst/>
          </a:prstGeom>
        </p:spPr>
        <p:txBody>
          <a:bodyPr wrap="square">
            <a:spAutoFit/>
          </a:bodyPr>
          <a:lstStyle/>
          <a:p>
            <a:pPr algn="ctr">
              <a:spcBef>
                <a:spcPct val="0"/>
              </a:spcBef>
            </a:pPr>
            <a:r>
              <a:rPr lang="ja-JP" altLang="en-US" sz="1100" dirty="0" smtClean="0">
                <a:solidFill>
                  <a:prstClr val="white"/>
                </a:solidFill>
              </a:rPr>
              <a:t>業務</a:t>
            </a:r>
            <a:endParaRPr lang="ja-JP" altLang="en-US" sz="1100" dirty="0">
              <a:solidFill>
                <a:prstClr val="white"/>
              </a:solidFill>
            </a:endParaRPr>
          </a:p>
        </p:txBody>
      </p:sp>
      <p:sp>
        <p:nvSpPr>
          <p:cNvPr id="68" name="正方形/長方形 67"/>
          <p:cNvSpPr/>
          <p:nvPr/>
        </p:nvSpPr>
        <p:spPr>
          <a:xfrm>
            <a:off x="5243508" y="4185442"/>
            <a:ext cx="714380" cy="261610"/>
          </a:xfrm>
          <a:prstGeom prst="rect">
            <a:avLst/>
          </a:prstGeom>
        </p:spPr>
        <p:txBody>
          <a:bodyPr wrap="square">
            <a:spAutoFit/>
          </a:bodyPr>
          <a:lstStyle/>
          <a:p>
            <a:pPr algn="ctr">
              <a:spcBef>
                <a:spcPct val="0"/>
              </a:spcBef>
            </a:pPr>
            <a:r>
              <a:rPr lang="ja-JP" altLang="en-US" sz="1100" dirty="0" smtClean="0">
                <a:solidFill>
                  <a:prstClr val="white"/>
                </a:solidFill>
              </a:rPr>
              <a:t>産業</a:t>
            </a:r>
            <a:endParaRPr lang="ja-JP" altLang="en-US" sz="1100" dirty="0">
              <a:solidFill>
                <a:prstClr val="white"/>
              </a:solidFill>
            </a:endParaRPr>
          </a:p>
        </p:txBody>
      </p:sp>
      <p:sp>
        <p:nvSpPr>
          <p:cNvPr id="69" name="正方形/長方形 68"/>
          <p:cNvSpPr/>
          <p:nvPr/>
        </p:nvSpPr>
        <p:spPr>
          <a:xfrm>
            <a:off x="5314946" y="5495468"/>
            <a:ext cx="571504" cy="261610"/>
          </a:xfrm>
          <a:prstGeom prst="rect">
            <a:avLst/>
          </a:prstGeom>
        </p:spPr>
        <p:txBody>
          <a:bodyPr wrap="square">
            <a:spAutoFit/>
          </a:bodyPr>
          <a:lstStyle/>
          <a:p>
            <a:pPr algn="ctr">
              <a:spcBef>
                <a:spcPct val="0"/>
              </a:spcBef>
            </a:pPr>
            <a:r>
              <a:rPr lang="ja-JP" altLang="en-US" sz="1100" dirty="0" smtClean="0">
                <a:solidFill>
                  <a:prstClr val="white"/>
                </a:solidFill>
              </a:rPr>
              <a:t>家庭</a:t>
            </a:r>
            <a:endParaRPr lang="ja-JP" altLang="en-US" sz="1100" dirty="0">
              <a:solidFill>
                <a:prstClr val="white"/>
              </a:solidFill>
            </a:endParaRPr>
          </a:p>
        </p:txBody>
      </p:sp>
      <p:sp>
        <p:nvSpPr>
          <p:cNvPr id="70" name="正方形/長方形 69"/>
          <p:cNvSpPr/>
          <p:nvPr/>
        </p:nvSpPr>
        <p:spPr>
          <a:xfrm>
            <a:off x="2655531" y="5687642"/>
            <a:ext cx="571504" cy="261610"/>
          </a:xfrm>
          <a:prstGeom prst="rect">
            <a:avLst/>
          </a:prstGeom>
        </p:spPr>
        <p:txBody>
          <a:bodyPr wrap="square">
            <a:spAutoFit/>
          </a:bodyPr>
          <a:lstStyle/>
          <a:p>
            <a:pPr algn="ctr">
              <a:spcBef>
                <a:spcPct val="0"/>
              </a:spcBef>
            </a:pPr>
            <a:r>
              <a:rPr lang="ja-JP" altLang="en-US" sz="1100" dirty="0" smtClean="0">
                <a:solidFill>
                  <a:prstClr val="black"/>
                </a:solidFill>
              </a:rPr>
              <a:t>水力</a:t>
            </a:r>
            <a:endParaRPr lang="ja-JP" altLang="en-US" sz="1100" dirty="0">
              <a:solidFill>
                <a:prstClr val="black"/>
              </a:solidFill>
            </a:endParaRPr>
          </a:p>
        </p:txBody>
      </p:sp>
      <p:sp>
        <p:nvSpPr>
          <p:cNvPr id="71" name="正方形/長方形 70"/>
          <p:cNvSpPr/>
          <p:nvPr/>
        </p:nvSpPr>
        <p:spPr>
          <a:xfrm>
            <a:off x="2655531" y="4595434"/>
            <a:ext cx="571504" cy="261610"/>
          </a:xfrm>
          <a:prstGeom prst="rect">
            <a:avLst/>
          </a:prstGeom>
        </p:spPr>
        <p:txBody>
          <a:bodyPr wrap="square">
            <a:spAutoFit/>
          </a:bodyPr>
          <a:lstStyle/>
          <a:p>
            <a:pPr algn="ctr">
              <a:spcBef>
                <a:spcPct val="0"/>
              </a:spcBef>
            </a:pPr>
            <a:r>
              <a:rPr lang="ja-JP" altLang="en-US" sz="1100" dirty="0" smtClean="0">
                <a:solidFill>
                  <a:prstClr val="black"/>
                </a:solidFill>
              </a:rPr>
              <a:t>火力</a:t>
            </a:r>
            <a:endParaRPr lang="ja-JP" altLang="en-US" sz="1100" dirty="0">
              <a:solidFill>
                <a:prstClr val="black"/>
              </a:solidFill>
            </a:endParaRPr>
          </a:p>
        </p:txBody>
      </p:sp>
      <p:sp>
        <p:nvSpPr>
          <p:cNvPr id="72" name="正方形/長方形 71"/>
          <p:cNvSpPr/>
          <p:nvPr/>
        </p:nvSpPr>
        <p:spPr>
          <a:xfrm>
            <a:off x="2584093" y="3784932"/>
            <a:ext cx="714380" cy="261610"/>
          </a:xfrm>
          <a:prstGeom prst="rect">
            <a:avLst/>
          </a:prstGeom>
        </p:spPr>
        <p:txBody>
          <a:bodyPr wrap="square">
            <a:spAutoFit/>
          </a:bodyPr>
          <a:lstStyle/>
          <a:p>
            <a:pPr algn="ctr">
              <a:spcBef>
                <a:spcPct val="0"/>
              </a:spcBef>
            </a:pPr>
            <a:r>
              <a:rPr lang="ja-JP" altLang="en-US" sz="1100" dirty="0" smtClean="0">
                <a:solidFill>
                  <a:prstClr val="black"/>
                </a:solidFill>
              </a:rPr>
              <a:t>新エネ</a:t>
            </a:r>
            <a:endParaRPr lang="ja-JP" altLang="en-US" sz="1100" dirty="0">
              <a:solidFill>
                <a:prstClr val="black"/>
              </a:solidFill>
            </a:endParaRPr>
          </a:p>
        </p:txBody>
      </p:sp>
      <p:sp>
        <p:nvSpPr>
          <p:cNvPr id="14" name="正方形/長方形 13"/>
          <p:cNvSpPr/>
          <p:nvPr/>
        </p:nvSpPr>
        <p:spPr>
          <a:xfrm>
            <a:off x="6357950" y="3075761"/>
            <a:ext cx="2786050" cy="3139321"/>
          </a:xfrm>
          <a:prstGeom prst="rect">
            <a:avLst/>
          </a:prstGeom>
          <a:noFill/>
        </p:spPr>
        <p:txBody>
          <a:bodyPr wrap="square">
            <a:spAutoFit/>
          </a:bodyPr>
          <a:lstStyle/>
          <a:p>
            <a:pPr marL="360000" indent="-360000"/>
            <a:r>
              <a:rPr lang="en-US" altLang="ja-JP" sz="1100" dirty="0" smtClean="0">
                <a:solidFill>
                  <a:prstClr val="black"/>
                </a:solidFill>
              </a:rPr>
              <a:t>※1</a:t>
            </a:r>
            <a:r>
              <a:rPr lang="ja-JP" altLang="en-US" sz="1100" dirty="0" smtClean="0">
                <a:solidFill>
                  <a:prstClr val="black"/>
                </a:solidFill>
              </a:rPr>
              <a:t>　供給予備率として</a:t>
            </a:r>
            <a:r>
              <a:rPr lang="en-US" altLang="ja-JP" sz="1100" dirty="0" smtClean="0">
                <a:solidFill>
                  <a:prstClr val="black"/>
                </a:solidFill>
              </a:rPr>
              <a:t>10%</a:t>
            </a:r>
            <a:r>
              <a:rPr lang="ja-JP" altLang="en-US" sz="1100" dirty="0" smtClean="0">
                <a:solidFill>
                  <a:prstClr val="black"/>
                </a:solidFill>
              </a:rPr>
              <a:t>を上積み。</a:t>
            </a:r>
            <a:r>
              <a:rPr lang="en-US" altLang="ja-JP" sz="1100" dirty="0" smtClean="0">
                <a:solidFill>
                  <a:prstClr val="black"/>
                </a:solidFill>
              </a:rPr>
              <a:t/>
            </a:r>
            <a:br>
              <a:rPr lang="en-US" altLang="ja-JP" sz="1100" dirty="0" smtClean="0">
                <a:solidFill>
                  <a:prstClr val="black"/>
                </a:solidFill>
              </a:rPr>
            </a:br>
            <a:r>
              <a:rPr lang="ja-JP" altLang="en-US" sz="1100" dirty="0" smtClean="0">
                <a:solidFill>
                  <a:prstClr val="black"/>
                </a:solidFill>
              </a:rPr>
              <a:t>中部電力　水野社長会見より</a:t>
            </a:r>
            <a:r>
              <a:rPr lang="en-US" altLang="ja-JP" sz="1100" dirty="0" smtClean="0">
                <a:solidFill>
                  <a:prstClr val="black"/>
                </a:solidFill>
              </a:rPr>
              <a:t>http://www.sankeibiz.jp/business/news/110509/bsd1105091910016-n2.htm</a:t>
            </a:r>
            <a:br>
              <a:rPr lang="en-US" altLang="ja-JP" sz="1100" dirty="0" smtClean="0">
                <a:solidFill>
                  <a:prstClr val="black"/>
                </a:solidFill>
              </a:rPr>
            </a:br>
            <a:r>
              <a:rPr lang="ja-JP" altLang="en-US" sz="1100" dirty="0" smtClean="0">
                <a:solidFill>
                  <a:prstClr val="black"/>
                </a:solidFill>
              </a:rPr>
              <a:t>（以下引用）</a:t>
            </a:r>
            <a:r>
              <a:rPr lang="en-US" altLang="ja-JP" sz="1100" dirty="0" smtClean="0">
                <a:solidFill>
                  <a:prstClr val="black"/>
                </a:solidFill>
              </a:rPr>
              <a:t> </a:t>
            </a:r>
            <a:br>
              <a:rPr lang="en-US" altLang="ja-JP" sz="1100" dirty="0" smtClean="0">
                <a:solidFill>
                  <a:prstClr val="black"/>
                </a:solidFill>
              </a:rPr>
            </a:br>
            <a:r>
              <a:rPr lang="ja-JP" altLang="en-US" sz="1100" dirty="0" smtClean="0">
                <a:solidFill>
                  <a:prstClr val="black"/>
                </a:solidFill>
              </a:rPr>
              <a:t>「夏から冬について、供給予備率があるが、これについて、どういう風に見ればいいか。安定供給するためには８～１０％が必要になる。」</a:t>
            </a:r>
            <a:endParaRPr lang="en-US" altLang="ja-JP" sz="1100" dirty="0" smtClean="0">
              <a:solidFill>
                <a:prstClr val="black"/>
              </a:solidFill>
            </a:endParaRPr>
          </a:p>
          <a:p>
            <a:pPr marL="360000" indent="-360000"/>
            <a:r>
              <a:rPr lang="en-US" altLang="ja-JP" sz="1100" dirty="0" smtClean="0">
                <a:solidFill>
                  <a:prstClr val="black"/>
                </a:solidFill>
              </a:rPr>
              <a:t>※2</a:t>
            </a:r>
            <a:r>
              <a:rPr lang="ja-JP" altLang="en-US" sz="1100" dirty="0" smtClean="0">
                <a:solidFill>
                  <a:prstClr val="black"/>
                </a:solidFill>
              </a:rPr>
              <a:t>　最大電力需要の部門別内訳の算出については</a:t>
            </a:r>
            <a:r>
              <a:rPr lang="ja-JP" altLang="en-US" sz="1100" dirty="0" smtClean="0">
                <a:solidFill>
                  <a:prstClr val="black"/>
                </a:solidFill>
              </a:rPr>
              <a:t>参考</a:t>
            </a:r>
            <a:r>
              <a:rPr lang="en-US" altLang="ja-JP" sz="1100" dirty="0" smtClean="0">
                <a:solidFill>
                  <a:prstClr val="black"/>
                </a:solidFill>
              </a:rPr>
              <a:t>1</a:t>
            </a:r>
            <a:r>
              <a:rPr lang="ja-JP" altLang="en-US" sz="1100" dirty="0" smtClean="0">
                <a:solidFill>
                  <a:prstClr val="black"/>
                </a:solidFill>
              </a:rPr>
              <a:t>を</a:t>
            </a:r>
            <a:r>
              <a:rPr lang="ja-JP" altLang="en-US" sz="1100" dirty="0" smtClean="0">
                <a:solidFill>
                  <a:prstClr val="black"/>
                </a:solidFill>
              </a:rPr>
              <a:t>参照。</a:t>
            </a:r>
            <a:endParaRPr lang="en-US" altLang="ja-JP" sz="1100" dirty="0" smtClean="0">
              <a:solidFill>
                <a:prstClr val="black"/>
              </a:solidFill>
            </a:endParaRPr>
          </a:p>
          <a:p>
            <a:pPr marL="360000" indent="-360000"/>
            <a:r>
              <a:rPr lang="en-US" altLang="ja-JP" sz="1100" dirty="0" smtClean="0">
                <a:solidFill>
                  <a:prstClr val="black"/>
                </a:solidFill>
              </a:rPr>
              <a:t>※3</a:t>
            </a:r>
            <a:r>
              <a:rPr lang="ja-JP" altLang="en-US" sz="1100" dirty="0" smtClean="0">
                <a:solidFill>
                  <a:prstClr val="black"/>
                </a:solidFill>
              </a:rPr>
              <a:t>　</a:t>
            </a:r>
            <a:r>
              <a:rPr lang="en-US" altLang="ja-JP" sz="1100" dirty="0" smtClean="0">
                <a:solidFill>
                  <a:prstClr val="black"/>
                </a:solidFill>
              </a:rPr>
              <a:t>2011</a:t>
            </a:r>
            <a:r>
              <a:rPr lang="ja-JP" altLang="en-US" sz="1100" dirty="0" smtClean="0">
                <a:solidFill>
                  <a:prstClr val="black"/>
                </a:solidFill>
              </a:rPr>
              <a:t>年</a:t>
            </a:r>
            <a:r>
              <a:rPr lang="en-US" altLang="ja-JP" sz="1100" dirty="0" smtClean="0">
                <a:solidFill>
                  <a:prstClr val="black"/>
                </a:solidFill>
              </a:rPr>
              <a:t>5</a:t>
            </a:r>
            <a:r>
              <a:rPr lang="ja-JP" altLang="en-US" sz="1100" dirty="0" smtClean="0">
                <a:solidFill>
                  <a:prstClr val="black"/>
                </a:solidFill>
              </a:rPr>
              <a:t>月</a:t>
            </a:r>
            <a:r>
              <a:rPr lang="en-US" altLang="ja-JP" sz="1100" dirty="0" smtClean="0">
                <a:solidFill>
                  <a:prstClr val="black"/>
                </a:solidFill>
              </a:rPr>
              <a:t>10</a:t>
            </a:r>
            <a:r>
              <a:rPr lang="ja-JP" altLang="en-US" sz="1100" dirty="0" smtClean="0">
                <a:solidFill>
                  <a:prstClr val="black"/>
                </a:solidFill>
              </a:rPr>
              <a:t>日読売新聞より</a:t>
            </a:r>
            <a:r>
              <a:rPr lang="en-US" altLang="ja-JP" sz="1100" dirty="0" smtClean="0">
                <a:solidFill>
                  <a:prstClr val="black"/>
                </a:solidFill>
              </a:rPr>
              <a:t/>
            </a:r>
            <a:br>
              <a:rPr lang="en-US" altLang="ja-JP" sz="1100" dirty="0" smtClean="0">
                <a:solidFill>
                  <a:prstClr val="black"/>
                </a:solidFill>
              </a:rPr>
            </a:br>
            <a:r>
              <a:rPr lang="ja-JP" altLang="en-US" sz="1100" dirty="0" smtClean="0">
                <a:solidFill>
                  <a:prstClr val="black"/>
                </a:solidFill>
              </a:rPr>
              <a:t>「中部電力は、菅首相による浜岡原子力発電所（静岡県御前崎市）の全面停止の要請を受諾し、不足分の電力を賄うため、休止中の武豊火力発電所（愛知県武豊町）３号機の運転を再開する。 」</a:t>
            </a:r>
            <a:endParaRPr lang="en-US" altLang="ja-JP" sz="1100" dirty="0" smtClean="0">
              <a:solidFill>
                <a:prstClr val="black"/>
              </a:solidFill>
            </a:endParaRPr>
          </a:p>
        </p:txBody>
      </p:sp>
      <p:cxnSp>
        <p:nvCxnSpPr>
          <p:cNvPr id="81" name="直線コネクタ 80"/>
          <p:cNvCxnSpPr/>
          <p:nvPr/>
        </p:nvCxnSpPr>
        <p:spPr>
          <a:xfrm rot="10800000" flipV="1">
            <a:off x="2620948" y="3879853"/>
            <a:ext cx="3357587" cy="1"/>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rot="10800000">
            <a:off x="3963688" y="3870329"/>
            <a:ext cx="648000" cy="158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rot="10800000">
            <a:off x="5281320" y="3756023"/>
            <a:ext cx="648000" cy="158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正方形/長方形 75"/>
          <p:cNvSpPr/>
          <p:nvPr/>
        </p:nvSpPr>
        <p:spPr>
          <a:xfrm rot="16200000">
            <a:off x="-218723" y="4147757"/>
            <a:ext cx="1000132" cy="276999"/>
          </a:xfrm>
          <a:prstGeom prst="rect">
            <a:avLst/>
          </a:prstGeom>
        </p:spPr>
        <p:txBody>
          <a:bodyPr wrap="square">
            <a:spAutoFit/>
          </a:bodyPr>
          <a:lstStyle/>
          <a:p>
            <a:pPr algn="ctr">
              <a:spcBef>
                <a:spcPct val="0"/>
              </a:spcBef>
            </a:pPr>
            <a:r>
              <a:rPr lang="ja-JP" altLang="en-US" sz="1200" dirty="0" smtClean="0">
                <a:solidFill>
                  <a:prstClr val="black"/>
                </a:solidFill>
              </a:rPr>
              <a:t>（万</a:t>
            </a:r>
            <a:r>
              <a:rPr lang="en-US" altLang="ja-JP" sz="1200" dirty="0" smtClean="0">
                <a:solidFill>
                  <a:prstClr val="black"/>
                </a:solidFill>
              </a:rPr>
              <a:t>kW</a:t>
            </a:r>
            <a:r>
              <a:rPr lang="ja-JP" altLang="en-US" sz="1200" dirty="0" smtClean="0">
                <a:solidFill>
                  <a:prstClr val="black"/>
                </a:solidFill>
              </a:rPr>
              <a:t>）</a:t>
            </a:r>
            <a:endParaRPr lang="en-US" altLang="ja-JP" sz="1200" dirty="0" smtClean="0">
              <a:solidFill>
                <a:prstClr val="black"/>
              </a:solidFill>
            </a:endParaRPr>
          </a:p>
        </p:txBody>
      </p:sp>
    </p:spTree>
    <p:extLst>
      <p:ext uri="{BB962C8B-B14F-4D97-AF65-F5344CB8AC3E}">
        <p14:creationId xmlns:p14="http://schemas.microsoft.com/office/powerpoint/2010/main" val="14398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4" name="Picture 12"/>
          <p:cNvPicPr>
            <a:picLocks noChangeAspect="1" noChangeArrowheads="1"/>
          </p:cNvPicPr>
          <p:nvPr/>
        </p:nvPicPr>
        <p:blipFill>
          <a:blip r:embed="rId2"/>
          <a:srcRect/>
          <a:stretch>
            <a:fillRect/>
          </a:stretch>
        </p:blipFill>
        <p:spPr bwMode="auto">
          <a:xfrm>
            <a:off x="4786313" y="2500306"/>
            <a:ext cx="4049917" cy="3429024"/>
          </a:xfrm>
          <a:prstGeom prst="rect">
            <a:avLst/>
          </a:prstGeom>
          <a:noFill/>
          <a:ln w="9525">
            <a:noFill/>
            <a:miter lim="800000"/>
            <a:headEnd/>
            <a:tailEnd/>
          </a:ln>
          <a:effectLst/>
        </p:spPr>
      </p:pic>
      <p:pic>
        <p:nvPicPr>
          <p:cNvPr id="3083" name="Picture 11"/>
          <p:cNvPicPr>
            <a:picLocks noChangeAspect="1" noChangeArrowheads="1"/>
          </p:cNvPicPr>
          <p:nvPr/>
        </p:nvPicPr>
        <p:blipFill>
          <a:blip r:embed="rId3"/>
          <a:srcRect/>
          <a:stretch>
            <a:fillRect/>
          </a:stretch>
        </p:blipFill>
        <p:spPr bwMode="auto">
          <a:xfrm>
            <a:off x="428596" y="2000240"/>
            <a:ext cx="3575720" cy="1857388"/>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a:srcRect/>
          <a:stretch>
            <a:fillRect/>
          </a:stretch>
        </p:blipFill>
        <p:spPr bwMode="auto">
          <a:xfrm>
            <a:off x="428596" y="4286256"/>
            <a:ext cx="3583792" cy="2333632"/>
          </a:xfrm>
          <a:prstGeom prst="rect">
            <a:avLst/>
          </a:prstGeom>
          <a:noFill/>
          <a:ln w="9525">
            <a:noFill/>
            <a:miter lim="800000"/>
            <a:headEnd/>
            <a:tailEnd/>
          </a:ln>
          <a:effectLst/>
        </p:spPr>
      </p:pic>
      <p:sp>
        <p:nvSpPr>
          <p:cNvPr id="2" name="タイトル 1"/>
          <p:cNvSpPr>
            <a:spLocks noGrp="1"/>
          </p:cNvSpPr>
          <p:nvPr>
            <p:ph type="title"/>
          </p:nvPr>
        </p:nvSpPr>
        <p:spPr/>
        <p:txBody>
          <a:bodyPr>
            <a:normAutofit fontScale="90000"/>
          </a:bodyPr>
          <a:lstStyle/>
          <a:p>
            <a:pPr marL="180000" lvl="1" indent="-180000" algn="ctr">
              <a:spcBef>
                <a:spcPts val="600"/>
              </a:spcBef>
              <a:spcAft>
                <a:spcPts val="600"/>
              </a:spcAft>
            </a:pPr>
            <a:r>
              <a:rPr lang="ja-JP" altLang="en-US" sz="2800" dirty="0" smtClean="0">
                <a:latin typeface="ＭＳ Ｐゴシック" pitchFamily="50" charset="-128"/>
                <a:ea typeface="ＭＳ Ｐゴシック" pitchFamily="50" charset="-128"/>
              </a:rPr>
              <a:t>参考</a:t>
            </a:r>
            <a:r>
              <a:rPr lang="en-US" altLang="ja-JP" sz="2800" dirty="0" smtClean="0">
                <a:latin typeface="ＭＳ Ｐゴシック" pitchFamily="50" charset="-128"/>
                <a:ea typeface="ＭＳ Ｐゴシック" pitchFamily="50" charset="-128"/>
              </a:rPr>
              <a:t>1</a:t>
            </a:r>
            <a:r>
              <a:rPr lang="ja-JP" altLang="en-US" sz="2800" dirty="0" smtClean="0">
                <a:latin typeface="ＭＳ Ｐゴシック" pitchFamily="50" charset="-128"/>
                <a:ea typeface="ＭＳ Ｐゴシック" pitchFamily="50" charset="-128"/>
              </a:rPr>
              <a:t>）</a:t>
            </a:r>
            <a:r>
              <a:rPr lang="ja-JP" altLang="en-US" sz="2800" dirty="0" smtClean="0">
                <a:latin typeface="ＭＳ Ｐゴシック" pitchFamily="50" charset="-128"/>
                <a:ea typeface="ＭＳ Ｐゴシック" pitchFamily="50" charset="-128"/>
              </a:rPr>
              <a:t>　中部電力管内の部門別ピーク電力需要割合の推計</a:t>
            </a:r>
            <a:endParaRPr lang="en-US" altLang="ja-JP" sz="2800" dirty="0" smtClean="0">
              <a:latin typeface="ＭＳ Ｐゴシック" pitchFamily="50" charset="-128"/>
              <a:ea typeface="ＭＳ Ｐゴシック" pitchFamily="50" charset="-128"/>
            </a:endParaRPr>
          </a:p>
        </p:txBody>
      </p:sp>
      <p:sp>
        <p:nvSpPr>
          <p:cNvPr id="8" name="スライド番号プレースホルダ 7"/>
          <p:cNvSpPr>
            <a:spLocks noGrp="1"/>
          </p:cNvSpPr>
          <p:nvPr>
            <p:ph type="sldNum" sz="quarter" idx="12"/>
          </p:nvPr>
        </p:nvSpPr>
        <p:spPr/>
        <p:txBody>
          <a:bodyPr/>
          <a:lstStyle/>
          <a:p>
            <a:fld id="{EEC1F2B9-9F03-4459-AC84-A7C7CF8F4179}" type="slidenum">
              <a:rPr lang="ja-JP" altLang="en-US" smtClean="0">
                <a:solidFill>
                  <a:prstClr val="black"/>
                </a:solidFill>
              </a:rPr>
              <a:pPr/>
              <a:t>9</a:t>
            </a:fld>
            <a:endParaRPr lang="ja-JP" altLang="en-US">
              <a:solidFill>
                <a:prstClr val="black"/>
              </a:solidFill>
            </a:endParaRPr>
          </a:p>
        </p:txBody>
      </p:sp>
      <p:sp>
        <p:nvSpPr>
          <p:cNvPr id="13" name="テキスト ボックス 12"/>
          <p:cNvSpPr txBox="1"/>
          <p:nvPr/>
        </p:nvSpPr>
        <p:spPr>
          <a:xfrm>
            <a:off x="214282" y="714356"/>
            <a:ext cx="8715436" cy="738664"/>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square" rtlCol="0">
            <a:spAutoFit/>
          </a:bodyPr>
          <a:lstStyle/>
          <a:p>
            <a:pPr marL="360000" lvl="1" indent="-360000"/>
            <a:r>
              <a:rPr lang="ja-JP" altLang="en-US" sz="1400" dirty="0" smtClean="0">
                <a:solidFill>
                  <a:prstClr val="black"/>
                </a:solidFill>
                <a:latin typeface="ＭＳ Ｐゴシック" pitchFamily="50" charset="-128"/>
              </a:rPr>
              <a:t>①</a:t>
            </a:r>
            <a:r>
              <a:rPr lang="en-US" altLang="ja-JP" sz="1400" dirty="0" smtClean="0">
                <a:solidFill>
                  <a:prstClr val="black"/>
                </a:solidFill>
                <a:latin typeface="ＭＳ Ｐゴシック" pitchFamily="50" charset="-128"/>
              </a:rPr>
              <a:t>	</a:t>
            </a:r>
            <a:r>
              <a:rPr lang="ja-JP" altLang="en-US" sz="1400" dirty="0" smtClean="0">
                <a:solidFill>
                  <a:prstClr val="black"/>
                </a:solidFill>
                <a:latin typeface="ＭＳ Ｐゴシック" pitchFamily="50" charset="-128"/>
              </a:rPr>
              <a:t>中部電力管内の年平均電力需要を算出</a:t>
            </a:r>
            <a:r>
              <a:rPr lang="ja-JP" altLang="en-US" sz="1200" dirty="0" smtClean="0">
                <a:solidFill>
                  <a:prstClr val="black"/>
                </a:solidFill>
                <a:latin typeface="ＭＳ Ｐゴシック" pitchFamily="50" charset="-128"/>
              </a:rPr>
              <a:t>（電気事業連合会資料より）</a:t>
            </a:r>
            <a:endParaRPr lang="en-US" altLang="ja-JP" sz="1400" dirty="0" smtClean="0">
              <a:solidFill>
                <a:prstClr val="black"/>
              </a:solidFill>
              <a:latin typeface="ＭＳ Ｐゴシック" pitchFamily="50" charset="-128"/>
            </a:endParaRPr>
          </a:p>
          <a:p>
            <a:pPr marL="360000" lvl="1" indent="-360000">
              <a:buFontTx/>
              <a:buAutoNum type="circleNumDbPlain" startAt="2"/>
            </a:pPr>
            <a:r>
              <a:rPr lang="ja-JP" altLang="en-US" sz="1400" dirty="0" smtClean="0">
                <a:solidFill>
                  <a:prstClr val="black"/>
                </a:solidFill>
                <a:latin typeface="ＭＳ Ｐゴシック" pitchFamily="50" charset="-128"/>
              </a:rPr>
              <a:t>中部電力管内における年平均値に対するピーク時電力需要増加率を推計</a:t>
            </a:r>
            <a:endParaRPr lang="en-US" altLang="ja-JP" sz="1050" dirty="0" smtClean="0">
              <a:solidFill>
                <a:srgbClr val="FF0000"/>
              </a:solidFill>
              <a:latin typeface="ＭＳ Ｐゴシック" pitchFamily="50" charset="-128"/>
            </a:endParaRPr>
          </a:p>
          <a:p>
            <a:pPr marL="360000" lvl="1" indent="-360000">
              <a:buFontTx/>
              <a:buAutoNum type="circleNumDbPlain" startAt="2"/>
            </a:pPr>
            <a:r>
              <a:rPr lang="ja-JP" altLang="en-US" sz="1400" dirty="0" smtClean="0">
                <a:solidFill>
                  <a:prstClr val="black"/>
                </a:solidFill>
                <a:latin typeface="ＭＳ Ｐゴシック" pitchFamily="50" charset="-128"/>
              </a:rPr>
              <a:t>部門別のピーク時電力需要増加率は東京電力管内と同一と仮定し、中部管内のピーク時電力需要を推計</a:t>
            </a:r>
            <a:endParaRPr lang="en-US" altLang="ja-JP" sz="1400" dirty="0" smtClean="0">
              <a:solidFill>
                <a:prstClr val="black"/>
              </a:solidFill>
              <a:latin typeface="ＭＳ Ｐゴシック" pitchFamily="50" charset="-128"/>
            </a:endParaRPr>
          </a:p>
        </p:txBody>
      </p:sp>
      <p:sp>
        <p:nvSpPr>
          <p:cNvPr id="10" name="正方形/長方形 9"/>
          <p:cNvSpPr/>
          <p:nvPr/>
        </p:nvSpPr>
        <p:spPr>
          <a:xfrm>
            <a:off x="214346" y="3929066"/>
            <a:ext cx="3643274" cy="338554"/>
          </a:xfrm>
          <a:prstGeom prst="rect">
            <a:avLst/>
          </a:prstGeom>
        </p:spPr>
        <p:txBody>
          <a:bodyPr wrap="square">
            <a:spAutoFit/>
          </a:bodyPr>
          <a:lstStyle/>
          <a:p>
            <a:pPr>
              <a:spcBef>
                <a:spcPct val="0"/>
              </a:spcBef>
            </a:pPr>
            <a:r>
              <a:rPr lang="ja-JP" altLang="en-US" sz="1600" dirty="0" smtClean="0">
                <a:solidFill>
                  <a:prstClr val="black"/>
                </a:solidFill>
              </a:rPr>
              <a:t>②東京電力管内の電力需要の比較</a:t>
            </a:r>
            <a:endParaRPr lang="ja-JP" altLang="en-US" sz="1600" baseline="30000" dirty="0">
              <a:solidFill>
                <a:prstClr val="black"/>
              </a:solidFill>
            </a:endParaRPr>
          </a:p>
        </p:txBody>
      </p:sp>
      <p:sp>
        <p:nvSpPr>
          <p:cNvPr id="11" name="正方形/長方形 10"/>
          <p:cNvSpPr/>
          <p:nvPr/>
        </p:nvSpPr>
        <p:spPr>
          <a:xfrm>
            <a:off x="1071537" y="6335933"/>
            <a:ext cx="1428760" cy="307777"/>
          </a:xfrm>
          <a:prstGeom prst="rect">
            <a:avLst/>
          </a:prstGeom>
        </p:spPr>
        <p:txBody>
          <a:bodyPr wrap="square">
            <a:spAutoFit/>
          </a:bodyPr>
          <a:lstStyle/>
          <a:p>
            <a:pPr algn="ctr">
              <a:spcBef>
                <a:spcPct val="0"/>
              </a:spcBef>
            </a:pPr>
            <a:r>
              <a:rPr lang="ja-JP" altLang="en-US" sz="1400" dirty="0" smtClean="0">
                <a:solidFill>
                  <a:prstClr val="black"/>
                </a:solidFill>
              </a:rPr>
              <a:t>年平均</a:t>
            </a:r>
            <a:endParaRPr lang="ja-JP" altLang="en-US" sz="1400" dirty="0">
              <a:solidFill>
                <a:prstClr val="black"/>
              </a:solidFill>
            </a:endParaRPr>
          </a:p>
        </p:txBody>
      </p:sp>
      <p:sp>
        <p:nvSpPr>
          <p:cNvPr id="12" name="正方形/長方形 11"/>
          <p:cNvSpPr/>
          <p:nvPr/>
        </p:nvSpPr>
        <p:spPr>
          <a:xfrm>
            <a:off x="2400284" y="6335933"/>
            <a:ext cx="1428760" cy="307777"/>
          </a:xfrm>
          <a:prstGeom prst="rect">
            <a:avLst/>
          </a:prstGeom>
        </p:spPr>
        <p:txBody>
          <a:bodyPr wrap="square">
            <a:spAutoFit/>
          </a:bodyPr>
          <a:lstStyle/>
          <a:p>
            <a:pPr algn="ctr">
              <a:spcBef>
                <a:spcPct val="0"/>
              </a:spcBef>
            </a:pPr>
            <a:r>
              <a:rPr lang="ja-JP" altLang="en-US" sz="1400" dirty="0" smtClean="0">
                <a:solidFill>
                  <a:prstClr val="black"/>
                </a:solidFill>
              </a:rPr>
              <a:t>ピーク時</a:t>
            </a:r>
            <a:endParaRPr lang="ja-JP" altLang="en-US" sz="1400" dirty="0">
              <a:solidFill>
                <a:prstClr val="black"/>
              </a:solidFill>
            </a:endParaRPr>
          </a:p>
        </p:txBody>
      </p:sp>
      <p:sp>
        <p:nvSpPr>
          <p:cNvPr id="14" name="正方形/長方形 13"/>
          <p:cNvSpPr/>
          <p:nvPr/>
        </p:nvSpPr>
        <p:spPr>
          <a:xfrm>
            <a:off x="428596" y="6572248"/>
            <a:ext cx="8715404" cy="276999"/>
          </a:xfrm>
          <a:prstGeom prst="rect">
            <a:avLst/>
          </a:prstGeom>
        </p:spPr>
        <p:txBody>
          <a:bodyPr wrap="square">
            <a:spAutoFit/>
          </a:bodyPr>
          <a:lstStyle/>
          <a:p>
            <a:pPr marL="360000" indent="-360000"/>
            <a:r>
              <a:rPr lang="ja-JP" altLang="en-US" sz="1200" dirty="0" smtClean="0">
                <a:solidFill>
                  <a:prstClr val="black"/>
                </a:solidFill>
              </a:rPr>
              <a:t>（出典）　電気事業連合会、三菱総合研究所資料より作成、値はすべて</a:t>
            </a:r>
            <a:r>
              <a:rPr lang="en-US" altLang="ja-JP" sz="1200" dirty="0" smtClean="0">
                <a:solidFill>
                  <a:prstClr val="black"/>
                </a:solidFill>
              </a:rPr>
              <a:t>2008</a:t>
            </a:r>
            <a:r>
              <a:rPr lang="ja-JP" altLang="en-US" sz="1200" dirty="0" smtClean="0">
                <a:solidFill>
                  <a:prstClr val="black"/>
                </a:solidFill>
              </a:rPr>
              <a:t>年度値にて代表</a:t>
            </a:r>
            <a:endParaRPr lang="ja-JP" altLang="en-US" sz="1200" baseline="30000" dirty="0" smtClean="0">
              <a:solidFill>
                <a:prstClr val="black"/>
              </a:solidFill>
            </a:endParaRPr>
          </a:p>
        </p:txBody>
      </p:sp>
      <p:sp>
        <p:nvSpPr>
          <p:cNvPr id="15" name="正方形/長方形 14"/>
          <p:cNvSpPr/>
          <p:nvPr/>
        </p:nvSpPr>
        <p:spPr>
          <a:xfrm>
            <a:off x="1482374" y="5795207"/>
            <a:ext cx="571504" cy="276999"/>
          </a:xfrm>
          <a:prstGeom prst="rect">
            <a:avLst/>
          </a:prstGeom>
        </p:spPr>
        <p:txBody>
          <a:bodyPr wrap="square">
            <a:spAutoFit/>
          </a:bodyPr>
          <a:lstStyle/>
          <a:p>
            <a:pPr algn="ctr">
              <a:spcBef>
                <a:spcPct val="0"/>
              </a:spcBef>
            </a:pPr>
            <a:r>
              <a:rPr lang="ja-JP" altLang="en-US" sz="1200" dirty="0" smtClean="0">
                <a:solidFill>
                  <a:prstClr val="white"/>
                </a:solidFill>
              </a:rPr>
              <a:t>業務</a:t>
            </a:r>
            <a:endParaRPr lang="ja-JP" altLang="en-US" sz="1200" dirty="0">
              <a:solidFill>
                <a:prstClr val="white"/>
              </a:solidFill>
            </a:endParaRPr>
          </a:p>
        </p:txBody>
      </p:sp>
      <p:sp>
        <p:nvSpPr>
          <p:cNvPr id="16" name="正方形/長方形 15"/>
          <p:cNvSpPr/>
          <p:nvPr/>
        </p:nvSpPr>
        <p:spPr>
          <a:xfrm>
            <a:off x="1410936" y="5438017"/>
            <a:ext cx="714380" cy="276999"/>
          </a:xfrm>
          <a:prstGeom prst="rect">
            <a:avLst/>
          </a:prstGeom>
        </p:spPr>
        <p:txBody>
          <a:bodyPr wrap="square">
            <a:spAutoFit/>
          </a:bodyPr>
          <a:lstStyle/>
          <a:p>
            <a:pPr algn="ctr">
              <a:spcBef>
                <a:spcPct val="0"/>
              </a:spcBef>
            </a:pPr>
            <a:r>
              <a:rPr lang="ja-JP" altLang="en-US" sz="1200" dirty="0" smtClean="0">
                <a:solidFill>
                  <a:prstClr val="white"/>
                </a:solidFill>
              </a:rPr>
              <a:t>産業</a:t>
            </a:r>
            <a:endParaRPr lang="ja-JP" altLang="en-US" sz="1200" dirty="0">
              <a:solidFill>
                <a:prstClr val="white"/>
              </a:solidFill>
            </a:endParaRPr>
          </a:p>
        </p:txBody>
      </p:sp>
      <p:sp>
        <p:nvSpPr>
          <p:cNvPr id="17" name="正方形/長方形 16"/>
          <p:cNvSpPr/>
          <p:nvPr/>
        </p:nvSpPr>
        <p:spPr>
          <a:xfrm>
            <a:off x="1482374" y="6080959"/>
            <a:ext cx="571504" cy="276999"/>
          </a:xfrm>
          <a:prstGeom prst="rect">
            <a:avLst/>
          </a:prstGeom>
        </p:spPr>
        <p:txBody>
          <a:bodyPr wrap="square">
            <a:spAutoFit/>
          </a:bodyPr>
          <a:lstStyle/>
          <a:p>
            <a:pPr algn="ctr">
              <a:spcBef>
                <a:spcPct val="0"/>
              </a:spcBef>
            </a:pPr>
            <a:r>
              <a:rPr lang="ja-JP" altLang="en-US" sz="1200" dirty="0" smtClean="0">
                <a:solidFill>
                  <a:prstClr val="white"/>
                </a:solidFill>
              </a:rPr>
              <a:t>家庭</a:t>
            </a:r>
            <a:endParaRPr lang="ja-JP" altLang="en-US" sz="1200" dirty="0">
              <a:solidFill>
                <a:prstClr val="white"/>
              </a:solidFill>
            </a:endParaRPr>
          </a:p>
        </p:txBody>
      </p:sp>
      <p:sp>
        <p:nvSpPr>
          <p:cNvPr id="19" name="正方形/長方形 18"/>
          <p:cNvSpPr/>
          <p:nvPr/>
        </p:nvSpPr>
        <p:spPr>
          <a:xfrm>
            <a:off x="2843538" y="5509455"/>
            <a:ext cx="571504" cy="276999"/>
          </a:xfrm>
          <a:prstGeom prst="rect">
            <a:avLst/>
          </a:prstGeom>
        </p:spPr>
        <p:txBody>
          <a:bodyPr wrap="square">
            <a:spAutoFit/>
          </a:bodyPr>
          <a:lstStyle/>
          <a:p>
            <a:pPr algn="ctr">
              <a:spcBef>
                <a:spcPct val="0"/>
              </a:spcBef>
            </a:pPr>
            <a:r>
              <a:rPr lang="ja-JP" altLang="en-US" sz="1200" dirty="0" smtClean="0">
                <a:solidFill>
                  <a:prstClr val="white"/>
                </a:solidFill>
              </a:rPr>
              <a:t>業務</a:t>
            </a:r>
            <a:endParaRPr lang="ja-JP" altLang="en-US" sz="1200" dirty="0">
              <a:solidFill>
                <a:prstClr val="white"/>
              </a:solidFill>
            </a:endParaRPr>
          </a:p>
        </p:txBody>
      </p:sp>
      <p:sp>
        <p:nvSpPr>
          <p:cNvPr id="20" name="正方形/長方形 19"/>
          <p:cNvSpPr/>
          <p:nvPr/>
        </p:nvSpPr>
        <p:spPr>
          <a:xfrm>
            <a:off x="2772100" y="4866513"/>
            <a:ext cx="714380" cy="276999"/>
          </a:xfrm>
          <a:prstGeom prst="rect">
            <a:avLst/>
          </a:prstGeom>
        </p:spPr>
        <p:txBody>
          <a:bodyPr wrap="square">
            <a:spAutoFit/>
          </a:bodyPr>
          <a:lstStyle/>
          <a:p>
            <a:pPr algn="ctr">
              <a:spcBef>
                <a:spcPct val="0"/>
              </a:spcBef>
            </a:pPr>
            <a:r>
              <a:rPr lang="ja-JP" altLang="en-US" sz="1200" dirty="0" smtClean="0">
                <a:solidFill>
                  <a:prstClr val="white"/>
                </a:solidFill>
              </a:rPr>
              <a:t>産業</a:t>
            </a:r>
            <a:endParaRPr lang="ja-JP" altLang="en-US" sz="1200" dirty="0">
              <a:solidFill>
                <a:prstClr val="white"/>
              </a:solidFill>
            </a:endParaRPr>
          </a:p>
        </p:txBody>
      </p:sp>
      <p:sp>
        <p:nvSpPr>
          <p:cNvPr id="21" name="正方形/長方形 20"/>
          <p:cNvSpPr/>
          <p:nvPr/>
        </p:nvSpPr>
        <p:spPr>
          <a:xfrm>
            <a:off x="2843538" y="6009521"/>
            <a:ext cx="571504" cy="276999"/>
          </a:xfrm>
          <a:prstGeom prst="rect">
            <a:avLst/>
          </a:prstGeom>
        </p:spPr>
        <p:txBody>
          <a:bodyPr wrap="square">
            <a:spAutoFit/>
          </a:bodyPr>
          <a:lstStyle/>
          <a:p>
            <a:pPr algn="ctr">
              <a:spcBef>
                <a:spcPct val="0"/>
              </a:spcBef>
            </a:pPr>
            <a:r>
              <a:rPr lang="ja-JP" altLang="en-US" sz="1200" dirty="0" smtClean="0">
                <a:solidFill>
                  <a:prstClr val="white"/>
                </a:solidFill>
              </a:rPr>
              <a:t>家庭</a:t>
            </a:r>
            <a:endParaRPr lang="ja-JP" altLang="en-US" sz="1200" dirty="0">
              <a:solidFill>
                <a:prstClr val="white"/>
              </a:solidFill>
            </a:endParaRPr>
          </a:p>
        </p:txBody>
      </p:sp>
      <p:sp>
        <p:nvSpPr>
          <p:cNvPr id="22" name="正方形/長方形 21"/>
          <p:cNvSpPr/>
          <p:nvPr/>
        </p:nvSpPr>
        <p:spPr>
          <a:xfrm>
            <a:off x="214346" y="1643050"/>
            <a:ext cx="3643274" cy="338554"/>
          </a:xfrm>
          <a:prstGeom prst="rect">
            <a:avLst/>
          </a:prstGeom>
        </p:spPr>
        <p:txBody>
          <a:bodyPr wrap="square">
            <a:spAutoFit/>
          </a:bodyPr>
          <a:lstStyle/>
          <a:p>
            <a:pPr>
              <a:spcBef>
                <a:spcPct val="0"/>
              </a:spcBef>
            </a:pPr>
            <a:r>
              <a:rPr lang="ja-JP" altLang="en-US" sz="1600" dirty="0" smtClean="0">
                <a:solidFill>
                  <a:prstClr val="black"/>
                </a:solidFill>
              </a:rPr>
              <a:t>① 中部電力管内の年平均電力需要</a:t>
            </a:r>
            <a:endParaRPr lang="ja-JP" altLang="en-US" sz="1600" baseline="30000" dirty="0">
              <a:solidFill>
                <a:prstClr val="black"/>
              </a:solidFill>
            </a:endParaRPr>
          </a:p>
        </p:txBody>
      </p:sp>
      <p:sp>
        <p:nvSpPr>
          <p:cNvPr id="27" name="正方形/長方形 26"/>
          <p:cNvSpPr/>
          <p:nvPr/>
        </p:nvSpPr>
        <p:spPr>
          <a:xfrm>
            <a:off x="4786314" y="2143116"/>
            <a:ext cx="3643274" cy="338554"/>
          </a:xfrm>
          <a:prstGeom prst="rect">
            <a:avLst/>
          </a:prstGeom>
        </p:spPr>
        <p:txBody>
          <a:bodyPr wrap="square">
            <a:spAutoFit/>
          </a:bodyPr>
          <a:lstStyle/>
          <a:p>
            <a:pPr>
              <a:spcBef>
                <a:spcPct val="0"/>
              </a:spcBef>
            </a:pPr>
            <a:r>
              <a:rPr lang="ja-JP" altLang="en-US" sz="1600" dirty="0" smtClean="0">
                <a:solidFill>
                  <a:prstClr val="black"/>
                </a:solidFill>
              </a:rPr>
              <a:t>③ 中部電力管内のピーク時電力需要</a:t>
            </a:r>
            <a:endParaRPr lang="ja-JP" altLang="en-US" sz="1600" baseline="30000" dirty="0">
              <a:solidFill>
                <a:prstClr val="black"/>
              </a:solidFill>
            </a:endParaRPr>
          </a:p>
        </p:txBody>
      </p:sp>
      <p:sp>
        <p:nvSpPr>
          <p:cNvPr id="28" name="正方形/長方形 27"/>
          <p:cNvSpPr/>
          <p:nvPr/>
        </p:nvSpPr>
        <p:spPr>
          <a:xfrm>
            <a:off x="2158347" y="2857496"/>
            <a:ext cx="571504" cy="276999"/>
          </a:xfrm>
          <a:prstGeom prst="rect">
            <a:avLst/>
          </a:prstGeom>
        </p:spPr>
        <p:txBody>
          <a:bodyPr wrap="square">
            <a:spAutoFit/>
          </a:bodyPr>
          <a:lstStyle/>
          <a:p>
            <a:pPr algn="ctr">
              <a:spcBef>
                <a:spcPct val="0"/>
              </a:spcBef>
            </a:pPr>
            <a:r>
              <a:rPr lang="ja-JP" altLang="en-US" sz="1200" dirty="0" smtClean="0">
                <a:solidFill>
                  <a:prstClr val="white"/>
                </a:solidFill>
              </a:rPr>
              <a:t>業務</a:t>
            </a:r>
            <a:endParaRPr lang="ja-JP" altLang="en-US" sz="1200" dirty="0">
              <a:solidFill>
                <a:prstClr val="white"/>
              </a:solidFill>
            </a:endParaRPr>
          </a:p>
        </p:txBody>
      </p:sp>
      <p:sp>
        <p:nvSpPr>
          <p:cNvPr id="29" name="正方形/長方形 28"/>
          <p:cNvSpPr/>
          <p:nvPr/>
        </p:nvSpPr>
        <p:spPr>
          <a:xfrm>
            <a:off x="2086909" y="2294745"/>
            <a:ext cx="714380" cy="276999"/>
          </a:xfrm>
          <a:prstGeom prst="rect">
            <a:avLst/>
          </a:prstGeom>
        </p:spPr>
        <p:txBody>
          <a:bodyPr wrap="square">
            <a:spAutoFit/>
          </a:bodyPr>
          <a:lstStyle/>
          <a:p>
            <a:pPr algn="ctr">
              <a:spcBef>
                <a:spcPct val="0"/>
              </a:spcBef>
            </a:pPr>
            <a:r>
              <a:rPr lang="ja-JP" altLang="en-US" sz="1200" dirty="0" smtClean="0">
                <a:solidFill>
                  <a:prstClr val="white"/>
                </a:solidFill>
              </a:rPr>
              <a:t>産業</a:t>
            </a:r>
            <a:endParaRPr lang="ja-JP" altLang="en-US" sz="1200" dirty="0">
              <a:solidFill>
                <a:prstClr val="white"/>
              </a:solidFill>
            </a:endParaRPr>
          </a:p>
        </p:txBody>
      </p:sp>
      <p:sp>
        <p:nvSpPr>
          <p:cNvPr id="30" name="正方形/長方形 29"/>
          <p:cNvSpPr/>
          <p:nvPr/>
        </p:nvSpPr>
        <p:spPr>
          <a:xfrm>
            <a:off x="2158347" y="3223439"/>
            <a:ext cx="571504" cy="276999"/>
          </a:xfrm>
          <a:prstGeom prst="rect">
            <a:avLst/>
          </a:prstGeom>
        </p:spPr>
        <p:txBody>
          <a:bodyPr wrap="square">
            <a:spAutoFit/>
          </a:bodyPr>
          <a:lstStyle/>
          <a:p>
            <a:pPr algn="ctr">
              <a:spcBef>
                <a:spcPct val="0"/>
              </a:spcBef>
            </a:pPr>
            <a:r>
              <a:rPr lang="ja-JP" altLang="en-US" sz="1200" dirty="0" smtClean="0">
                <a:solidFill>
                  <a:prstClr val="white"/>
                </a:solidFill>
              </a:rPr>
              <a:t>家庭</a:t>
            </a:r>
            <a:endParaRPr lang="ja-JP" altLang="en-US" sz="1200" dirty="0">
              <a:solidFill>
                <a:prstClr val="white"/>
              </a:solidFill>
            </a:endParaRPr>
          </a:p>
        </p:txBody>
      </p:sp>
      <p:sp>
        <p:nvSpPr>
          <p:cNvPr id="31" name="正方形/長方形 30"/>
          <p:cNvSpPr/>
          <p:nvPr/>
        </p:nvSpPr>
        <p:spPr>
          <a:xfrm>
            <a:off x="6919801" y="4277503"/>
            <a:ext cx="571504" cy="307777"/>
          </a:xfrm>
          <a:prstGeom prst="rect">
            <a:avLst/>
          </a:prstGeom>
        </p:spPr>
        <p:txBody>
          <a:bodyPr wrap="square">
            <a:spAutoFit/>
          </a:bodyPr>
          <a:lstStyle/>
          <a:p>
            <a:pPr algn="ctr">
              <a:spcBef>
                <a:spcPct val="0"/>
              </a:spcBef>
            </a:pPr>
            <a:r>
              <a:rPr lang="ja-JP" altLang="en-US" sz="1400" dirty="0" smtClean="0">
                <a:solidFill>
                  <a:prstClr val="white"/>
                </a:solidFill>
              </a:rPr>
              <a:t>業務</a:t>
            </a:r>
            <a:endParaRPr lang="ja-JP" altLang="en-US" sz="1400" dirty="0">
              <a:solidFill>
                <a:prstClr val="white"/>
              </a:solidFill>
            </a:endParaRPr>
          </a:p>
        </p:txBody>
      </p:sp>
      <p:sp>
        <p:nvSpPr>
          <p:cNvPr id="32" name="正方形/長方形 31"/>
          <p:cNvSpPr/>
          <p:nvPr/>
        </p:nvSpPr>
        <p:spPr>
          <a:xfrm>
            <a:off x="6848363" y="3357562"/>
            <a:ext cx="714380" cy="307777"/>
          </a:xfrm>
          <a:prstGeom prst="rect">
            <a:avLst/>
          </a:prstGeom>
        </p:spPr>
        <p:txBody>
          <a:bodyPr wrap="square">
            <a:spAutoFit/>
          </a:bodyPr>
          <a:lstStyle/>
          <a:p>
            <a:pPr algn="ctr">
              <a:spcBef>
                <a:spcPct val="0"/>
              </a:spcBef>
            </a:pPr>
            <a:r>
              <a:rPr lang="ja-JP" altLang="en-US" sz="1400" dirty="0" smtClean="0">
                <a:solidFill>
                  <a:prstClr val="white"/>
                </a:solidFill>
              </a:rPr>
              <a:t>産業</a:t>
            </a:r>
            <a:endParaRPr lang="ja-JP" altLang="en-US" sz="1400" dirty="0">
              <a:solidFill>
                <a:prstClr val="white"/>
              </a:solidFill>
            </a:endParaRPr>
          </a:p>
        </p:txBody>
      </p:sp>
      <p:sp>
        <p:nvSpPr>
          <p:cNvPr id="33" name="正方形/長方形 32"/>
          <p:cNvSpPr/>
          <p:nvPr/>
        </p:nvSpPr>
        <p:spPr>
          <a:xfrm>
            <a:off x="6919801" y="4929198"/>
            <a:ext cx="571504" cy="307777"/>
          </a:xfrm>
          <a:prstGeom prst="rect">
            <a:avLst/>
          </a:prstGeom>
        </p:spPr>
        <p:txBody>
          <a:bodyPr wrap="square">
            <a:spAutoFit/>
          </a:bodyPr>
          <a:lstStyle/>
          <a:p>
            <a:pPr algn="ctr">
              <a:spcBef>
                <a:spcPct val="0"/>
              </a:spcBef>
            </a:pPr>
            <a:r>
              <a:rPr lang="ja-JP" altLang="en-US" sz="1400" dirty="0" smtClean="0">
                <a:solidFill>
                  <a:prstClr val="white"/>
                </a:solidFill>
              </a:rPr>
              <a:t>家庭</a:t>
            </a:r>
            <a:endParaRPr lang="ja-JP" altLang="en-US" sz="1400" dirty="0">
              <a:solidFill>
                <a:prstClr val="white"/>
              </a:solidFill>
            </a:endParaRPr>
          </a:p>
        </p:txBody>
      </p:sp>
      <p:sp>
        <p:nvSpPr>
          <p:cNvPr id="35" name="右矢印 34"/>
          <p:cNvSpPr/>
          <p:nvPr/>
        </p:nvSpPr>
        <p:spPr>
          <a:xfrm>
            <a:off x="4429124" y="4000504"/>
            <a:ext cx="357190" cy="285752"/>
          </a:xfrm>
          <a:prstGeom prst="rightArrow">
            <a:avLst>
              <a:gd name="adj1" fmla="val 41111"/>
              <a:gd name="adj2" fmla="val 3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6" name="正方形/長方形 35"/>
          <p:cNvSpPr/>
          <p:nvPr/>
        </p:nvSpPr>
        <p:spPr>
          <a:xfrm>
            <a:off x="4000496" y="2928934"/>
            <a:ext cx="357190" cy="71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7" name="正方形/長方形 36"/>
          <p:cNvSpPr/>
          <p:nvPr/>
        </p:nvSpPr>
        <p:spPr>
          <a:xfrm>
            <a:off x="4000496" y="5429264"/>
            <a:ext cx="357190" cy="71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8" name="正方形/長方形 37"/>
          <p:cNvSpPr/>
          <p:nvPr/>
        </p:nvSpPr>
        <p:spPr>
          <a:xfrm>
            <a:off x="4357686" y="2928934"/>
            <a:ext cx="71438" cy="25717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2703080726"/>
      </p:ext>
    </p:extLst>
  </p:cSld>
  <p:clrMapOvr>
    <a:masterClrMapping/>
  </p:clrMapOvr>
  <p:timing>
    <p:tnLst>
      <p:par>
        <p:cTn id="1" dur="indefinite" restart="never" nodeType="tmRoot"/>
      </p:par>
    </p:tnLst>
  </p:timing>
</p:sld>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6.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スパイス">
  <a:themeElements>
    <a:clrScheme name="ユーザー定義 1">
      <a:dk1>
        <a:sysClr val="windowText" lastClr="000000"/>
      </a:dk1>
      <a:lt1>
        <a:sysClr val="window" lastClr="FFFFFF"/>
      </a:lt1>
      <a:dk2>
        <a:srgbClr val="5A6378"/>
      </a:dk2>
      <a:lt2>
        <a:srgbClr val="D4D4D6"/>
      </a:lt2>
      <a:accent1>
        <a:srgbClr val="FF0066"/>
      </a:accent1>
      <a:accent2>
        <a:srgbClr val="FF8447"/>
      </a:accent2>
      <a:accent3>
        <a:srgbClr val="E5E56D"/>
      </a:accent3>
      <a:accent4>
        <a:srgbClr val="5EC45E"/>
      </a:accent4>
      <a:accent5>
        <a:srgbClr val="699FD1"/>
      </a:accent5>
      <a:accent6>
        <a:srgbClr val="4155B9"/>
      </a:accent6>
      <a:hlink>
        <a:srgbClr val="9E37AF"/>
      </a:hlink>
      <a:folHlink>
        <a:srgbClr val="680000"/>
      </a:folHlink>
    </a:clrScheme>
    <a:fontScheme name="ユーザー定義 1">
      <a:majorFont>
        <a:latin typeface="Arial"/>
        <a:ea typeface="ＭＳ ゴシック"/>
        <a:cs typeface=""/>
      </a:majorFont>
      <a:minorFont>
        <a:latin typeface="Arial"/>
        <a:ea typeface="ＭＳ ゴシック"/>
        <a:cs typeface=""/>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2">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9.xml><?xml version="1.0" encoding="utf-8"?>
<a:theme xmlns:a="http://schemas.openxmlformats.org/drawingml/2006/main" name="4_Office テーマ">
  <a:themeElements>
    <a:clrScheme name="ユーザー定義 1">
      <a:dk1>
        <a:sysClr val="windowText" lastClr="000000"/>
      </a:dk1>
      <a:lt1>
        <a:sysClr val="window" lastClr="FFFFFF"/>
      </a:lt1>
      <a:dk2>
        <a:srgbClr val="5A6378"/>
      </a:dk2>
      <a:lt2>
        <a:srgbClr val="D4D4D6"/>
      </a:lt2>
      <a:accent1>
        <a:srgbClr val="FF0066"/>
      </a:accent1>
      <a:accent2>
        <a:srgbClr val="FF8447"/>
      </a:accent2>
      <a:accent3>
        <a:srgbClr val="E5E56D"/>
      </a:accent3>
      <a:accent4>
        <a:srgbClr val="5EC45E"/>
      </a:accent4>
      <a:accent5>
        <a:srgbClr val="699FD1"/>
      </a:accent5>
      <a:accent6>
        <a:srgbClr val="4155B9"/>
      </a:accent6>
      <a:hlink>
        <a:srgbClr val="9E37AF"/>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3.xml><?xml version="1.0" encoding="utf-8"?>
<a:themeOverride xmlns:a="http://schemas.openxmlformats.org/drawingml/2006/main">
  <a:clrScheme name="ユーザー定義 1">
    <a:dk1>
      <a:sysClr val="windowText" lastClr="000000"/>
    </a:dk1>
    <a:lt1>
      <a:sysClr val="window" lastClr="FFFFFF"/>
    </a:lt1>
    <a:dk2>
      <a:srgbClr val="5A6378"/>
    </a:dk2>
    <a:lt2>
      <a:srgbClr val="D4D4D6"/>
    </a:lt2>
    <a:accent1>
      <a:srgbClr val="FF0066"/>
    </a:accent1>
    <a:accent2>
      <a:srgbClr val="FF8447"/>
    </a:accent2>
    <a:accent3>
      <a:srgbClr val="E5E56D"/>
    </a:accent3>
    <a:accent4>
      <a:srgbClr val="5EC45E"/>
    </a:accent4>
    <a:accent5>
      <a:srgbClr val="699FD1"/>
    </a:accent5>
    <a:accent6>
      <a:srgbClr val="4155B9"/>
    </a:accent6>
    <a:hlink>
      <a:srgbClr val="9E37AF"/>
    </a:hlink>
    <a:folHlink>
      <a:srgbClr val="680000"/>
    </a:folHlink>
  </a:clrScheme>
</a:themeOverride>
</file>

<file path=docProps/app.xml><?xml version="1.0" encoding="utf-8"?>
<Properties xmlns="http://schemas.openxmlformats.org/officeDocument/2006/extended-properties" xmlns:vt="http://schemas.openxmlformats.org/officeDocument/2006/docPropsVTypes">
  <TotalTime>4993</TotalTime>
  <Words>6156</Words>
  <Application>Microsoft Office PowerPoint</Application>
  <PresentationFormat>画面に合わせる (4:3)</PresentationFormat>
  <Paragraphs>1046</Paragraphs>
  <Slides>41</Slides>
  <Notes>14</Notes>
  <HiddenSlides>0</HiddenSlides>
  <MMClips>0</MMClips>
  <ScaleCrop>false</ScaleCrop>
  <HeadingPairs>
    <vt:vector size="4" baseType="variant">
      <vt:variant>
        <vt:lpstr>テーマ</vt:lpstr>
      </vt:variant>
      <vt:variant>
        <vt:i4>9</vt:i4>
      </vt:variant>
      <vt:variant>
        <vt:lpstr>スライド タイトル</vt:lpstr>
      </vt:variant>
      <vt:variant>
        <vt:i4>41</vt:i4>
      </vt:variant>
    </vt:vector>
  </HeadingPairs>
  <TitlesOfParts>
    <vt:vector size="50" baseType="lpstr">
      <vt:lpstr>Office ​​テーマ</vt:lpstr>
      <vt:lpstr>Office テーマ</vt:lpstr>
      <vt:lpstr>2_Office テーマ</vt:lpstr>
      <vt:lpstr>1_標準デザイン</vt:lpstr>
      <vt:lpstr>アース</vt:lpstr>
      <vt:lpstr>1_Office テーマ</vt:lpstr>
      <vt:lpstr>3_Office テーマ</vt:lpstr>
      <vt:lpstr>1_スパイス</vt:lpstr>
      <vt:lpstr>4_Office テーマ</vt:lpstr>
      <vt:lpstr>省エネ＋再エネで 持続可能な低炭素社会へ</vt:lpstr>
      <vt:lpstr>３１１後</vt:lpstr>
      <vt:lpstr>2011年4月の電力消費の比較</vt:lpstr>
      <vt:lpstr>PowerPoint プレゼンテーション</vt:lpstr>
      <vt:lpstr>近年ピーク時需要の大きかった2008年度の 年間365日のピーク時電力需要の比較</vt:lpstr>
      <vt:lpstr>家庭の節電対策メニュー（電力需給緊急対策本部発表）</vt:lpstr>
      <vt:lpstr>中部電力管内の発電容量、最大電力需要の実績値</vt:lpstr>
      <vt:lpstr>中部電力－2011年度のピーク時電力需給見込み</vt:lpstr>
      <vt:lpstr>参考1）　中部電力管内の部門別ピーク電力需要割合の推計</vt:lpstr>
      <vt:lpstr>参考2）　部門ごとのピーク日負荷曲線および必要節電量内訳</vt:lpstr>
      <vt:lpstr>部門ごとの節電対策の効果</vt:lpstr>
      <vt:lpstr>中部電力管内の電力供給に関する2012年度以降の計画</vt:lpstr>
      <vt:lpstr>３１１前の中長期シナリオ</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３１１以後の中長期シナリオ</vt:lpstr>
      <vt:lpstr>PowerPoint プレゼンテーション</vt:lpstr>
      <vt:lpstr>PowerPoint プレゼンテーション</vt:lpstr>
      <vt:lpstr>PowerPoint プレゼンテーション</vt:lpstr>
      <vt:lpstr>各電力会社の電力需給情報の公開状況</vt:lpstr>
      <vt:lpstr>PowerPoint プレゼンテーション</vt:lpstr>
      <vt:lpstr>持続可能な低炭素社会に向けて</vt:lpstr>
      <vt:lpstr>参考資料</vt:lpstr>
      <vt:lpstr>主要国における固定価格買取制度　（ドイツ）</vt:lpstr>
      <vt:lpstr>主要国における固定価格買取制度　（スペイン）</vt:lpstr>
      <vt:lpstr>主要国における固定価格買取制度　（イギリス）</vt:lpstr>
      <vt:lpstr>主要国における固定価格買取制度　（フランス）</vt:lpstr>
      <vt:lpstr>我が国の化石燃料の輸入額の推移</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エネシフ原稿</dc:title>
  <dc:creator>Windows ユーザー</dc:creator>
  <cp:lastModifiedBy>Windows ユーザー</cp:lastModifiedBy>
  <cp:revision>39</cp:revision>
  <cp:lastPrinted>2011-05-20T02:55:41Z</cp:lastPrinted>
  <dcterms:created xsi:type="dcterms:W3CDTF">2011-05-18T23:32:58Z</dcterms:created>
  <dcterms:modified xsi:type="dcterms:W3CDTF">2011-05-26T00:47:39Z</dcterms:modified>
</cp:coreProperties>
</file>