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9" r:id="rId14"/>
    <p:sldId id="274" r:id="rId15"/>
    <p:sldId id="270" r:id="rId16"/>
    <p:sldId id="271" r:id="rId17"/>
    <p:sldId id="272" r:id="rId18"/>
    <p:sldId id="273" r:id="rId19"/>
    <p:sldId id="275" r:id="rId20"/>
    <p:sldId id="276" r:id="rId21"/>
    <p:sldId id="278" r:id="rId22"/>
    <p:sldId id="277" r:id="rId23"/>
  </p:sldIdLst>
  <p:sldSz cx="9144000" cy="6858000" type="screen4x3"/>
  <p:notesSz cx="6805613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CUSER" initials="P" lastIdx="1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504" y="4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4939" y="0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D0A78D-88E3-4192-89AA-78D1F827C073}" type="datetimeFigureOut">
              <a:rPr kumimoji="1" lang="ja-JP" altLang="en-US" smtClean="0"/>
              <a:pPr/>
              <a:t>2011/6/2</a:t>
            </a:fld>
            <a:endParaRPr kumimoji="1" lang="ja-JP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562" y="4721186"/>
            <a:ext cx="5444490" cy="447270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0646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4939" y="9440646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53CD33-12E0-4F62-A5D4-F3D062C662F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37146142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DC600C78-D653-47A3-8BE6-729AEF24D3AA}" type="slidenum">
              <a:rPr lang="en-US" altLang="ja-JP" smtClean="0"/>
              <a:pPr eaLnBrk="1" hangingPunct="1"/>
              <a:t>4</a:t>
            </a:fld>
            <a:endParaRPr lang="en-US" altLang="ja-JP" smtClean="0"/>
          </a:p>
        </p:txBody>
      </p:sp>
      <p:sp>
        <p:nvSpPr>
          <p:cNvPr id="43011" name="Rectangle 9"/>
          <p:cNvSpPr txBox="1">
            <a:spLocks noGrp="1" noChangeArrowheads="1"/>
          </p:cNvSpPr>
          <p:nvPr/>
        </p:nvSpPr>
        <p:spPr bwMode="auto">
          <a:xfrm>
            <a:off x="3854940" y="9442371"/>
            <a:ext cx="2944372" cy="491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>
              <a:lnSpc>
                <a:spcPct val="101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fld id="{869B3AA7-ADBD-4C25-943D-F252AD7AE8F8}" type="slidenum">
              <a:rPr kumimoji="0" lang="de-DE" altLang="ja-JP" sz="1200">
                <a:solidFill>
                  <a:srgbClr val="000000"/>
                </a:solidFill>
                <a:latin typeface="Tahoma" pitchFamily="34" charset="0"/>
                <a:ea typeface="Arial Unicode MS" pitchFamily="50" charset="-128"/>
                <a:cs typeface="Arial Unicode MS" pitchFamily="50" charset="-128"/>
              </a:rPr>
              <a:pPr algn="r" eaLnBrk="1" hangingPunct="1">
                <a:lnSpc>
                  <a:spcPct val="101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t>4</a:t>
            </a:fld>
            <a:endParaRPr kumimoji="0" lang="de-DE" altLang="ja-JP" sz="1200">
              <a:solidFill>
                <a:srgbClr val="000000"/>
              </a:solidFill>
              <a:latin typeface="Tahoma" pitchFamily="34" charset="0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43012" name="Text Box 1"/>
          <p:cNvSpPr txBox="1">
            <a:spLocks noChangeArrowheads="1"/>
          </p:cNvSpPr>
          <p:nvPr/>
        </p:nvSpPr>
        <p:spPr bwMode="auto">
          <a:xfrm>
            <a:off x="924745" y="745450"/>
            <a:ext cx="4954549" cy="3727252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kumimoji="0" lang="de-DE" altLang="ja-JP" sz="2400">
              <a:solidFill>
                <a:schemeClr val="bg1"/>
              </a:solidFill>
              <a:latin typeface="Tahoma" pitchFamily="34" charset="0"/>
              <a:ea typeface="MS Gothic" pitchFamily="49" charset="-128"/>
            </a:endParaRPr>
          </a:p>
        </p:txBody>
      </p:sp>
      <p:sp>
        <p:nvSpPr>
          <p:cNvPr id="43013" name="Rectangle 2"/>
          <p:cNvSpPr>
            <a:spLocks noGrp="1" noChangeArrowheads="1"/>
          </p:cNvSpPr>
          <p:nvPr>
            <p:ph type="body"/>
          </p:nvPr>
        </p:nvSpPr>
        <p:spPr>
          <a:xfrm>
            <a:off x="680562" y="4721186"/>
            <a:ext cx="5441340" cy="4470977"/>
          </a:xfrm>
          <a:noFill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lIns="0" tIns="0" rIns="0" bIns="0" anchor="ctr"/>
          <a:lstStyle/>
          <a:p>
            <a:pPr eaLnBrk="1" hangingPunct="1"/>
            <a:endParaRPr lang="de-DE" altLang="ja-JP" smtClean="0">
              <a:ea typeface="ＭＳ Ｐ明朝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535E28-287F-4697-A072-D491B98DB860}" type="slidenum">
              <a:rPr lang="de-DE" altLang="ja-JP"/>
              <a:pPr/>
              <a:t>16</a:t>
            </a:fld>
            <a:endParaRPr lang="de-DE" altLang="ja-JP"/>
          </a:p>
        </p:txBody>
      </p:sp>
      <p:sp>
        <p:nvSpPr>
          <p:cNvPr id="2254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4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A6B1E13-4B4A-4CEA-9041-32DE2AD50DE9}" type="slidenum">
              <a:rPr lang="de-DE" altLang="ja-JP"/>
              <a:pPr/>
              <a:t>17</a:t>
            </a:fld>
            <a:endParaRPr lang="de-DE" altLang="ja-JP"/>
          </a:p>
        </p:txBody>
      </p:sp>
      <p:sp>
        <p:nvSpPr>
          <p:cNvPr id="2146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46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F8996E0-2647-4825-BA85-11A45AA3A692}" type="slidenum">
              <a:rPr lang="de-DE" altLang="ja-JP"/>
              <a:pPr/>
              <a:t>18</a:t>
            </a:fld>
            <a:endParaRPr lang="de-DE" altLang="ja-JP"/>
          </a:p>
        </p:txBody>
      </p:sp>
      <p:sp>
        <p:nvSpPr>
          <p:cNvPr id="2145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45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D12F733-5456-4488-8749-CA8275227663}" type="slidenum">
              <a:rPr lang="de-DE" altLang="ja-JP"/>
              <a:pPr/>
              <a:t>19</a:t>
            </a:fld>
            <a:endParaRPr lang="de-DE" altLang="ja-JP"/>
          </a:p>
        </p:txBody>
      </p:sp>
      <p:sp>
        <p:nvSpPr>
          <p:cNvPr id="2269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69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802A96E-7911-47B2-905B-E6096B15802B}" type="slidenum">
              <a:rPr lang="de-DE" altLang="ja-JP"/>
              <a:pPr/>
              <a:t>20</a:t>
            </a:fld>
            <a:endParaRPr lang="de-DE" altLang="ja-JP"/>
          </a:p>
        </p:txBody>
      </p:sp>
      <p:sp>
        <p:nvSpPr>
          <p:cNvPr id="2198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98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216CFBF-BFB3-4386-8AC7-BD7C2C17CD5A}" type="slidenum">
              <a:rPr lang="de-DE" altLang="ja-JP"/>
              <a:pPr/>
              <a:t>22</a:t>
            </a:fld>
            <a:endParaRPr lang="de-DE" altLang="ja-JP"/>
          </a:p>
        </p:txBody>
      </p:sp>
      <p:sp>
        <p:nvSpPr>
          <p:cNvPr id="2196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96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2782CE6-15CB-49E5-BA70-6F0B0935D550}" type="slidenum">
              <a:rPr lang="de-DE" altLang="ja-JP"/>
              <a:pPr/>
              <a:t>8</a:t>
            </a:fld>
            <a:endParaRPr lang="de-DE" altLang="ja-JP"/>
          </a:p>
        </p:txBody>
      </p:sp>
      <p:sp>
        <p:nvSpPr>
          <p:cNvPr id="2194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94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D5B023D-C48D-488F-808D-3C4BA96F7A57}" type="slidenum">
              <a:rPr lang="de-DE" altLang="ja-JP"/>
              <a:pPr/>
              <a:t>9</a:t>
            </a:fld>
            <a:endParaRPr lang="de-DE" altLang="ja-JP"/>
          </a:p>
        </p:txBody>
      </p:sp>
      <p:sp>
        <p:nvSpPr>
          <p:cNvPr id="2207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07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81DA471-38FC-4E9A-9710-55E04515E0D1}" type="slidenum">
              <a:rPr lang="de-DE" altLang="ja-JP"/>
              <a:pPr/>
              <a:t>10</a:t>
            </a:fld>
            <a:endParaRPr lang="de-DE" altLang="ja-JP"/>
          </a:p>
        </p:txBody>
      </p:sp>
      <p:sp>
        <p:nvSpPr>
          <p:cNvPr id="2210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10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44032FB-95F3-4E0F-8A9D-6CF942BE6863}" type="slidenum">
              <a:rPr lang="de-DE" altLang="ja-JP"/>
              <a:pPr/>
              <a:t>11</a:t>
            </a:fld>
            <a:endParaRPr lang="de-DE" altLang="ja-JP"/>
          </a:p>
        </p:txBody>
      </p:sp>
      <p:sp>
        <p:nvSpPr>
          <p:cNvPr id="2202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02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79D85FF-72C5-4E0B-9F92-670B14B6BDE7}" type="slidenum">
              <a:rPr lang="de-DE" altLang="ja-JP"/>
              <a:pPr/>
              <a:t>12</a:t>
            </a:fld>
            <a:endParaRPr lang="de-DE" altLang="ja-JP"/>
          </a:p>
        </p:txBody>
      </p:sp>
      <p:sp>
        <p:nvSpPr>
          <p:cNvPr id="2221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21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867AEA-886D-47DB-9BE8-17909436AFB7}" type="slidenum">
              <a:rPr lang="de-DE" altLang="ja-JP"/>
              <a:pPr/>
              <a:t>13</a:t>
            </a:fld>
            <a:endParaRPr lang="de-DE" altLang="ja-JP"/>
          </a:p>
        </p:txBody>
      </p:sp>
      <p:sp>
        <p:nvSpPr>
          <p:cNvPr id="2225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25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163D25C-1BF8-46C7-8705-490CA546AD27}" type="slidenum">
              <a:rPr lang="de-DE" altLang="ja-JP"/>
              <a:pPr/>
              <a:t>14</a:t>
            </a:fld>
            <a:endParaRPr lang="de-DE" altLang="ja-JP"/>
          </a:p>
        </p:txBody>
      </p:sp>
      <p:sp>
        <p:nvSpPr>
          <p:cNvPr id="2149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49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8899B56-A788-49AD-A2F5-5DAA47F835EC}" type="slidenum">
              <a:rPr lang="de-DE" altLang="ja-JP"/>
              <a:pPr/>
              <a:t>15</a:t>
            </a:fld>
            <a:endParaRPr lang="de-DE" altLang="ja-JP"/>
          </a:p>
        </p:txBody>
      </p:sp>
      <p:sp>
        <p:nvSpPr>
          <p:cNvPr id="2252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2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en-US" altLang="ja-JP" smtClean="0"/>
              <a:t>Click to edit Master subtitle style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A1888-C627-441B-AA26-D749AA58A3CF}" type="datetime1">
              <a:rPr kumimoji="1" lang="ja-JP" altLang="en-US" smtClean="0"/>
              <a:t>2011/6/2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237BA-2834-4430-9D78-6881C9CB7B33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22184513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839CE-6408-4A13-B401-DCC029E4514F}" type="datetime1">
              <a:rPr kumimoji="1" lang="ja-JP" altLang="en-US" smtClean="0"/>
              <a:t>2011/6/2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237BA-2834-4430-9D78-6881C9CB7B33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907904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4FF7D-3D63-40D2-9ECB-B9F76A6EC3BE}" type="datetime1">
              <a:rPr kumimoji="1" lang="ja-JP" altLang="en-US" smtClean="0"/>
              <a:t>2011/6/2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237BA-2834-4430-9D78-6881C9CB7B33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15635084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altLang="ja-JP" smtClean="0"/>
              <a:t>Click to edit Master title style</a:t>
            </a:r>
            <a:endParaRPr lang="ja-JP" alt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643313C4-09D7-433C-AFB0-9500FDBF2603}" type="datetime1">
              <a:rPr lang="ja-JP" altLang="en-US" smtClean="0"/>
              <a:t>2011/6/2</a:t>
            </a:fld>
            <a:endParaRPr lang="de-DE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de-DE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026ECD28-AF95-4907-9985-F3ADAC11688E}" type="slidenum">
              <a:rPr lang="de-DE" altLang="ja-JP"/>
              <a:pPr/>
              <a:t>&lt;#&gt;</a:t>
            </a:fld>
            <a:endParaRPr lang="de-DE" altLang="ja-JP"/>
          </a:p>
        </p:txBody>
      </p:sp>
    </p:spTree>
    <p:extLst>
      <p:ext uri="{BB962C8B-B14F-4D97-AF65-F5344CB8AC3E}">
        <p14:creationId xmlns="" xmlns:p14="http://schemas.microsoft.com/office/powerpoint/2010/main" val="40267376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89647-38AC-4D83-8AAD-FD20C2450049}" type="datetime1">
              <a:rPr kumimoji="1" lang="ja-JP" altLang="en-US" smtClean="0"/>
              <a:t>2011/6/2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237BA-2834-4430-9D78-6881C9CB7B33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11012249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58F1E-4E01-422C-8105-6B80512BA80D}" type="datetime1">
              <a:rPr kumimoji="1" lang="ja-JP" altLang="en-US" smtClean="0"/>
              <a:t>2011/6/2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237BA-2834-4430-9D78-6881C9CB7B33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32406064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76B5B-40BE-4A7C-AAFC-17FE588C3767}" type="datetime1">
              <a:rPr kumimoji="1" lang="ja-JP" altLang="en-US" smtClean="0"/>
              <a:t>2011/6/2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237BA-2834-4430-9D78-6881C9CB7B33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31319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FFA69-350F-40B1-BC8C-3284F8F09ED0}" type="datetime1">
              <a:rPr kumimoji="1" lang="ja-JP" altLang="en-US" smtClean="0"/>
              <a:t>2011/6/2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237BA-2834-4430-9D78-6881C9CB7B33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2561323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88C3E-3156-41B6-9D67-2274D6582A54}" type="datetime1">
              <a:rPr kumimoji="1" lang="ja-JP" altLang="en-US" smtClean="0"/>
              <a:t>2011/6/2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237BA-2834-4430-9D78-6881C9CB7B33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37033183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40748-0536-4D2A-B12F-74376C762D8B}" type="datetime1">
              <a:rPr kumimoji="1" lang="ja-JP" altLang="en-US" smtClean="0"/>
              <a:t>2011/6/2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237BA-2834-4430-9D78-6881C9CB7B33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23153952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01843-02CA-4AF2-BF7D-E3D96941391E}" type="datetime1">
              <a:rPr kumimoji="1" lang="ja-JP" altLang="en-US" smtClean="0"/>
              <a:t>2011/6/2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237BA-2834-4430-9D78-6881C9CB7B33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3791355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B1195-D617-4444-A9C1-2797F312B9BF}" type="datetime1">
              <a:rPr kumimoji="1" lang="ja-JP" altLang="en-US" smtClean="0"/>
              <a:t>2011/6/2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237BA-2834-4430-9D78-6881C9CB7B33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29869391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B6033F-548F-4F97-B2A4-DF6F6B2A32B2}" type="datetime1">
              <a:rPr kumimoji="1" lang="ja-JP" altLang="en-US" smtClean="0"/>
              <a:t>2011/6/2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0237BA-2834-4430-9D78-6881C9CB7B33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1141092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kw-gundremmingen.de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3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ドイツの原子力政策</a:t>
            </a:r>
            <a:endParaRPr kumimoji="1" lang="ja-JP" alt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Miranda A. Schreurs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237BA-2834-4430-9D78-6881C9CB7B33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40176376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9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z="3200" b="1" u="sng" dirty="0" smtClean="0">
                <a:latin typeface="Arial" charset="0"/>
                <a:ea typeface="ＭＳ Ｐゴシック" charset="-128"/>
              </a:rPr>
              <a:t>最終的なエネルギー消費者</a:t>
            </a:r>
            <a:endParaRPr lang="de-DE" altLang="ja-JP" sz="3200" b="1" u="sng" dirty="0">
              <a:latin typeface="Arial" charset="0"/>
              <a:ea typeface="ＭＳ Ｐゴシック" charset="-128"/>
            </a:endParaRPr>
          </a:p>
        </p:txBody>
      </p:sp>
      <p:graphicFrame>
        <p:nvGraphicFramePr>
          <p:cNvPr id="2209972" name="Group 180"/>
          <p:cNvGraphicFramePr>
            <a:graphicFrameLocks noGrp="1"/>
          </p:cNvGraphicFramePr>
          <p:nvPr/>
        </p:nvGraphicFramePr>
        <p:xfrm>
          <a:off x="1835150" y="2276475"/>
          <a:ext cx="5532438" cy="2506345"/>
        </p:xfrm>
        <a:graphic>
          <a:graphicData uri="http://schemas.openxmlformats.org/drawingml/2006/table">
            <a:tbl>
              <a:tblPr/>
              <a:tblGrid>
                <a:gridCol w="2336800"/>
                <a:gridCol w="1065213"/>
                <a:gridCol w="1065212"/>
                <a:gridCol w="1065213"/>
              </a:tblGrid>
              <a:tr h="1905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部門</a:t>
                      </a:r>
                      <a:endParaRPr kumimoji="0" lang="de-DE" altLang="ja-JP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2009</a:t>
                      </a:r>
                      <a:r>
                        <a:rPr kumimoji="0" lang="ja-JP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年</a:t>
                      </a:r>
                      <a:r>
                        <a:rPr kumimoji="0" lang="de-DE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: in PJ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2009</a:t>
                      </a:r>
                      <a:r>
                        <a:rPr kumimoji="0" lang="ja-JP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年</a:t>
                      </a:r>
                      <a:r>
                        <a:rPr kumimoji="0" lang="de-DE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: in TWh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ja-JP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割合</a:t>
                      </a:r>
                      <a:endParaRPr kumimoji="0" lang="de-DE" altLang="ja-JP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57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産業</a:t>
                      </a:r>
                      <a:endParaRPr kumimoji="0" lang="de-DE" altLang="ja-JP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2,264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628.89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25.98%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57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輸送</a:t>
                      </a:r>
                      <a:endParaRPr kumimoji="0" lang="de-DE" altLang="ja-JP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2,541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705.83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29.16%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57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家庭</a:t>
                      </a:r>
                      <a:endParaRPr kumimoji="0" lang="de-DE" altLang="ja-JP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2,497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693.61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28.66%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89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小口消費者</a:t>
                      </a:r>
                      <a:endParaRPr kumimoji="0" lang="de-DE" altLang="ja-JP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1,411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391.94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16.19%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32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ja-JP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8,714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2420.56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ja-JP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209951" name="Rectangle 159"/>
          <p:cNvSpPr>
            <a:spLocks noChangeArrowheads="1"/>
          </p:cNvSpPr>
          <p:nvPr/>
        </p:nvSpPr>
        <p:spPr bwMode="auto">
          <a:xfrm>
            <a:off x="1835150" y="4867246"/>
            <a:ext cx="266484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r>
              <a:rPr lang="ja-JP" altLang="en-US" sz="1000" b="1" dirty="0" smtClean="0">
                <a:latin typeface="+mn-ea"/>
                <a:cs typeface="Times New Roman" pitchFamily="18" charset="0"/>
              </a:rPr>
              <a:t>出典：</a:t>
            </a:r>
            <a:r>
              <a:rPr lang="ja-JP" altLang="ja-JP" sz="1000" b="1" dirty="0" smtClean="0">
                <a:latin typeface="+mn-ea"/>
                <a:cs typeface="Times New Roman" pitchFamily="18" charset="0"/>
              </a:rPr>
              <a:t>連邦経済技術</a:t>
            </a:r>
            <a:r>
              <a:rPr lang="ja-JP" altLang="en-US" sz="1000" b="1" dirty="0" smtClean="0">
                <a:latin typeface="+mn-ea"/>
                <a:cs typeface="Times New Roman" pitchFamily="18" charset="0"/>
              </a:rPr>
              <a:t>省</a:t>
            </a:r>
            <a:r>
              <a:rPr lang="de-DE" altLang="ja-JP" sz="1000" b="1" dirty="0" smtClean="0">
                <a:latin typeface="+mn-ea"/>
                <a:cs typeface="Times New Roman" pitchFamily="18" charset="0"/>
              </a:rPr>
              <a:t>(2011</a:t>
            </a:r>
            <a:r>
              <a:rPr lang="ja-JP" altLang="en-US" sz="1000" b="1" dirty="0" smtClean="0">
                <a:latin typeface="+mn-ea"/>
                <a:cs typeface="Times New Roman" pitchFamily="18" charset="0"/>
              </a:rPr>
              <a:t>年</a:t>
            </a:r>
            <a:r>
              <a:rPr lang="de-DE" altLang="ja-JP" sz="1000" b="1" dirty="0" smtClean="0">
                <a:latin typeface="+mn-ea"/>
                <a:cs typeface="Times New Roman" pitchFamily="18" charset="0"/>
              </a:rPr>
              <a:t>) </a:t>
            </a:r>
            <a:r>
              <a:rPr lang="de-DE" altLang="ja-JP" sz="1000" b="1" i="1" dirty="0">
                <a:latin typeface="+mn-ea"/>
                <a:cs typeface="Times New Roman" pitchFamily="18" charset="0"/>
              </a:rPr>
              <a:t>Energy </a:t>
            </a:r>
            <a:r>
              <a:rPr lang="de-DE" altLang="ja-JP" sz="1000" b="1" i="1" dirty="0" smtClean="0">
                <a:latin typeface="+mn-ea"/>
                <a:cs typeface="Times New Roman" pitchFamily="18" charset="0"/>
              </a:rPr>
              <a:t>Data</a:t>
            </a:r>
            <a:r>
              <a:rPr lang="ja-JP" altLang="en-US" sz="1000" b="1" i="1" dirty="0" smtClean="0">
                <a:latin typeface="+mn-ea"/>
                <a:cs typeface="Times New Roman" pitchFamily="18" charset="0"/>
              </a:rPr>
              <a:t>　</a:t>
            </a:r>
            <a:r>
              <a:rPr lang="ja-JP" altLang="en-US" sz="1000" b="1" dirty="0" smtClean="0">
                <a:latin typeface="+mn-ea"/>
                <a:cs typeface="Times New Roman" pitchFamily="18" charset="0"/>
              </a:rPr>
              <a:t>表</a:t>
            </a:r>
            <a:r>
              <a:rPr lang="de-DE" altLang="ja-JP" sz="1000" b="1" dirty="0" smtClean="0">
                <a:latin typeface="+mn-ea"/>
                <a:cs typeface="Times New Roman" pitchFamily="18" charset="0"/>
              </a:rPr>
              <a:t> </a:t>
            </a:r>
            <a:r>
              <a:rPr lang="de-DE" altLang="ja-JP" sz="1000" b="1" dirty="0">
                <a:latin typeface="+mn-ea"/>
                <a:cs typeface="Times New Roman" pitchFamily="18" charset="0"/>
              </a:rPr>
              <a:t>5</a:t>
            </a: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237BA-2834-4430-9D78-6881C9CB7B33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7540525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844" name="Rectangle 244"/>
          <p:cNvSpPr>
            <a:spLocks noGrp="1" noChangeArrowheads="1"/>
          </p:cNvSpPr>
          <p:nvPr>
            <p:ph type="title"/>
          </p:nvPr>
        </p:nvSpPr>
        <p:spPr>
          <a:xfrm>
            <a:off x="611188" y="0"/>
            <a:ext cx="7772400" cy="1143000"/>
          </a:xfrm>
        </p:spPr>
        <p:txBody>
          <a:bodyPr/>
          <a:lstStyle/>
          <a:p>
            <a:r>
              <a:rPr lang="ja-JP" altLang="en-US" sz="3200" b="1" u="sng" dirty="0" smtClean="0">
                <a:latin typeface="Arial" charset="0"/>
                <a:ea typeface="ＭＳ Ｐゴシック" charset="-128"/>
              </a:rPr>
              <a:t>電力生産量（</a:t>
            </a:r>
            <a:r>
              <a:rPr lang="de-DE" altLang="ja-JP" sz="3200" b="1" u="sng" dirty="0" smtClean="0">
                <a:latin typeface="Arial" charset="0"/>
                <a:ea typeface="ＭＳ Ｐゴシック" charset="-128"/>
              </a:rPr>
              <a:t>2010</a:t>
            </a:r>
            <a:r>
              <a:rPr lang="ja-JP" altLang="en-US" sz="3200" b="1" u="sng" dirty="0" smtClean="0">
                <a:latin typeface="Arial" charset="0"/>
                <a:ea typeface="ＭＳ Ｐゴシック" charset="-128"/>
              </a:rPr>
              <a:t>年）</a:t>
            </a:r>
            <a:endParaRPr lang="de-DE" altLang="ja-JP" sz="3200" b="1" u="sng" dirty="0">
              <a:latin typeface="Arial" charset="0"/>
              <a:ea typeface="ＭＳ Ｐゴシック" charset="-128"/>
            </a:endParaRPr>
          </a:p>
        </p:txBody>
      </p:sp>
      <p:graphicFrame>
        <p:nvGraphicFramePr>
          <p:cNvPr id="2201848" name="Group 248"/>
          <p:cNvGraphicFramePr>
            <a:graphicFrameLocks noGrp="1"/>
          </p:cNvGraphicFramePr>
          <p:nvPr>
            <p:ph idx="1"/>
          </p:nvPr>
        </p:nvGraphicFramePr>
        <p:xfrm>
          <a:off x="611188" y="908050"/>
          <a:ext cx="7772400" cy="5236845"/>
        </p:xfrm>
        <a:graphic>
          <a:graphicData uri="http://schemas.openxmlformats.org/drawingml/2006/table">
            <a:tbl>
              <a:tblPr/>
              <a:tblGrid>
                <a:gridCol w="3473450"/>
                <a:gridCol w="2149475"/>
                <a:gridCol w="2149475"/>
              </a:tblGrid>
              <a:tr h="2555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  <a:cs typeface="Times New Roman" pitchFamily="18" charset="0"/>
                        </a:rPr>
                        <a:t>エネルギー資源</a:t>
                      </a:r>
                      <a:endParaRPr kumimoji="0" lang="de-DE" altLang="ja-JP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Times New Roman" pitchFamily="18" charset="0"/>
                        </a:rPr>
                        <a:t>2010</a:t>
                      </a:r>
                      <a:r>
                        <a:rPr kumimoji="0" lang="ja-JP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Times New Roman" pitchFamily="18" charset="0"/>
                        </a:rPr>
                        <a:t>年</a:t>
                      </a:r>
                      <a:endParaRPr kumimoji="0" lang="de-DE" altLang="ja-JP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  <a:cs typeface="Times New Roman" pitchFamily="18" charset="0"/>
                        </a:rPr>
                        <a:t>割合</a:t>
                      </a:r>
                      <a:endParaRPr kumimoji="0" lang="de-DE" altLang="ja-JP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ja-JP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 </a:t>
                      </a:r>
                      <a:r>
                        <a:rPr kumimoji="0" lang="ja-JP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褐炭</a:t>
                      </a:r>
                      <a:endParaRPr kumimoji="0" lang="de-DE" altLang="ja-JP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Times New Roman" pitchFamily="18" charset="0"/>
                        </a:rPr>
                        <a:t>147.0  </a:t>
                      </a:r>
                      <a:endParaRPr kumimoji="0" lang="de-DE" altLang="ja-JP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Times New Roman" pitchFamily="18" charset="0"/>
                        </a:rPr>
                        <a:t>23.68%</a:t>
                      </a:r>
                      <a:endParaRPr kumimoji="0" lang="de-DE" altLang="ja-JP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5588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  <a:cs typeface="Times New Roman" pitchFamily="18" charset="0"/>
                        </a:rPr>
                        <a:t>　原子力</a:t>
                      </a:r>
                      <a:endParaRPr kumimoji="0" lang="de-DE" altLang="ja-JP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Times New Roman" pitchFamily="18" charset="0"/>
                        </a:rPr>
                        <a:t>139.0  </a:t>
                      </a:r>
                      <a:endParaRPr kumimoji="0" lang="de-DE" altLang="ja-JP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Times New Roman" pitchFamily="18" charset="0"/>
                        </a:rPr>
                        <a:t>22.39%</a:t>
                      </a:r>
                      <a:endParaRPr kumimoji="0" lang="de-DE" altLang="ja-JP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</a:tr>
              <a:tr h="255588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Times New Roman" pitchFamily="18" charset="0"/>
                        </a:rPr>
                        <a:t>  </a:t>
                      </a:r>
                      <a:r>
                        <a:rPr kumimoji="0" lang="ja-JP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Times New Roman" pitchFamily="18" charset="0"/>
                        </a:rPr>
                        <a:t>無煙炭</a:t>
                      </a:r>
                      <a:endParaRPr kumimoji="0" lang="de-DE" altLang="ja-JP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Times New Roman" pitchFamily="18" charset="0"/>
                        </a:rPr>
                        <a:t>116.0  </a:t>
                      </a:r>
                      <a:endParaRPr kumimoji="0" lang="de-DE" altLang="ja-JP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Times New Roman" pitchFamily="18" charset="0"/>
                        </a:rPr>
                        <a:t>18.69%</a:t>
                      </a:r>
                      <a:endParaRPr kumimoji="0" lang="de-DE" altLang="ja-JP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Times New Roman" pitchFamily="18" charset="0"/>
                        </a:rPr>
                        <a:t>  </a:t>
                      </a:r>
                      <a:r>
                        <a:rPr kumimoji="0" lang="ja-JP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Times New Roman" pitchFamily="18" charset="0"/>
                        </a:rPr>
                        <a:t>天然ガス</a:t>
                      </a:r>
                      <a:endParaRPr kumimoji="0" lang="de-DE" altLang="ja-JP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Times New Roman" pitchFamily="18" charset="0"/>
                        </a:rPr>
                        <a:t>86.0  </a:t>
                      </a:r>
                      <a:endParaRPr kumimoji="0" lang="de-DE" altLang="ja-JP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Times New Roman" pitchFamily="18" charset="0"/>
                        </a:rPr>
                        <a:t>13.85%</a:t>
                      </a:r>
                      <a:endParaRPr kumimoji="0" lang="de-DE" altLang="ja-JP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5588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Times New Roman" pitchFamily="18" charset="0"/>
                        </a:rPr>
                        <a:t>  </a:t>
                      </a:r>
                      <a:r>
                        <a:rPr kumimoji="0" lang="ja-JP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Times New Roman" pitchFamily="18" charset="0"/>
                        </a:rPr>
                        <a:t>石油</a:t>
                      </a:r>
                      <a:endParaRPr kumimoji="0" lang="de-DE" altLang="ja-JP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Times New Roman" pitchFamily="18" charset="0"/>
                        </a:rPr>
                        <a:t>7.5  </a:t>
                      </a:r>
                      <a:endParaRPr kumimoji="0" lang="de-DE" altLang="ja-JP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Times New Roman" pitchFamily="18" charset="0"/>
                        </a:rPr>
                        <a:t>1.21%</a:t>
                      </a:r>
                      <a:endParaRPr kumimoji="0" lang="de-DE" altLang="ja-JP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5588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Times New Roman" pitchFamily="18" charset="0"/>
                        </a:rPr>
                        <a:t>  </a:t>
                      </a:r>
                      <a:r>
                        <a:rPr kumimoji="0" lang="ja-JP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Times New Roman" pitchFamily="18" charset="0"/>
                        </a:rPr>
                        <a:t>風力</a:t>
                      </a:r>
                      <a:endParaRPr kumimoji="0" lang="de-DE" altLang="ja-JP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Times New Roman" pitchFamily="18" charset="0"/>
                        </a:rPr>
                        <a:t>37.5  </a:t>
                      </a:r>
                      <a:endParaRPr kumimoji="0" lang="de-DE" altLang="ja-JP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Times New Roman" pitchFamily="18" charset="0"/>
                        </a:rPr>
                        <a:t>6.04%</a:t>
                      </a:r>
                      <a:endParaRPr kumimoji="0" lang="de-DE" altLang="ja-JP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5588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Times New Roman" pitchFamily="18" charset="0"/>
                        </a:rPr>
                        <a:t>  </a:t>
                      </a:r>
                      <a:r>
                        <a:rPr kumimoji="0" lang="ja-JP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Times New Roman" pitchFamily="18" charset="0"/>
                        </a:rPr>
                        <a:t>水力</a:t>
                      </a:r>
                      <a:endParaRPr kumimoji="0" lang="de-DE" altLang="ja-JP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Times New Roman" pitchFamily="18" charset="0"/>
                        </a:rPr>
                        <a:t>25.8  </a:t>
                      </a:r>
                      <a:endParaRPr kumimoji="0" lang="de-DE" altLang="ja-JP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Times New Roman" pitchFamily="18" charset="0"/>
                        </a:rPr>
                        <a:t>4.16%</a:t>
                      </a:r>
                      <a:endParaRPr kumimoji="0" lang="de-DE" altLang="ja-JP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Times New Roman" pitchFamily="18" charset="0"/>
                        </a:rPr>
                        <a:t>       </a:t>
                      </a:r>
                      <a:r>
                        <a:rPr kumimoji="0" lang="ja-JP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Times New Roman" pitchFamily="18" charset="0"/>
                        </a:rPr>
                        <a:t>中小水力</a:t>
                      </a:r>
                      <a:endParaRPr kumimoji="0" lang="de-DE" altLang="ja-JP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Times New Roman" pitchFamily="18" charset="0"/>
                        </a:rPr>
                        <a:t>19.5  </a:t>
                      </a:r>
                      <a:endParaRPr kumimoji="0" lang="de-DE" altLang="ja-JP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Times New Roman" pitchFamily="18" charset="0"/>
                        </a:rPr>
                        <a:t>3.14%</a:t>
                      </a:r>
                      <a:endParaRPr kumimoji="0" lang="de-DE" altLang="ja-JP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5588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Times New Roman" pitchFamily="18" charset="0"/>
                        </a:rPr>
                        <a:t>  </a:t>
                      </a:r>
                      <a:r>
                        <a:rPr kumimoji="0" lang="ja-JP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Times New Roman" pitchFamily="18" charset="0"/>
                        </a:rPr>
                        <a:t>その他のエネルギー資源</a:t>
                      </a:r>
                      <a:endParaRPr kumimoji="0" lang="de-DE" altLang="ja-JP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Times New Roman" pitchFamily="18" charset="0"/>
                        </a:rPr>
                        <a:t>62.0  </a:t>
                      </a:r>
                      <a:endParaRPr kumimoji="0" lang="de-DE" altLang="ja-JP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Times New Roman" pitchFamily="18" charset="0"/>
                        </a:rPr>
                        <a:t>9.99%</a:t>
                      </a:r>
                      <a:endParaRPr kumimoji="0" lang="de-DE" altLang="ja-JP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5588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Times New Roman" pitchFamily="18" charset="0"/>
                        </a:rPr>
                        <a:t>       </a:t>
                      </a:r>
                      <a:r>
                        <a:rPr kumimoji="0" lang="ja-JP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Times New Roman" pitchFamily="18" charset="0"/>
                        </a:rPr>
                        <a:t>バイオマス</a:t>
                      </a:r>
                      <a:endParaRPr kumimoji="0" lang="de-DE" altLang="ja-JP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Times New Roman" pitchFamily="18" charset="0"/>
                        </a:rPr>
                        <a:t>28.5  </a:t>
                      </a:r>
                      <a:endParaRPr kumimoji="0" lang="de-DE" altLang="ja-JP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Times New Roman" pitchFamily="18" charset="0"/>
                        </a:rPr>
                        <a:t>4.59%</a:t>
                      </a:r>
                      <a:endParaRPr kumimoji="0" lang="de-DE" altLang="ja-JP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Times New Roman" pitchFamily="18" charset="0"/>
                        </a:rPr>
                        <a:t>       </a:t>
                      </a:r>
                      <a:r>
                        <a:rPr kumimoji="0" lang="ja-JP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Times New Roman" pitchFamily="18" charset="0"/>
                        </a:rPr>
                        <a:t>太陽光</a:t>
                      </a:r>
                      <a:endParaRPr kumimoji="0" lang="de-DE" altLang="ja-JP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Times New Roman" pitchFamily="18" charset="0"/>
                        </a:rPr>
                        <a:t>12.0  </a:t>
                      </a:r>
                      <a:endParaRPr kumimoji="0" lang="de-DE" altLang="ja-JP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Times New Roman" pitchFamily="18" charset="0"/>
                        </a:rPr>
                        <a:t>1.93%</a:t>
                      </a:r>
                      <a:endParaRPr kumimoji="0" lang="de-DE" altLang="ja-JP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5588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Times New Roman" pitchFamily="18" charset="0"/>
                        </a:rPr>
                        <a:t>       </a:t>
                      </a:r>
                      <a:r>
                        <a:rPr kumimoji="0" lang="ja-JP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Times New Roman" pitchFamily="18" charset="0"/>
                        </a:rPr>
                        <a:t>廃棄物焼却</a:t>
                      </a:r>
                      <a:endParaRPr kumimoji="0" lang="de-DE" altLang="ja-JP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Times New Roman" pitchFamily="18" charset="0"/>
                        </a:rPr>
                        <a:t>6.5  </a:t>
                      </a:r>
                      <a:endParaRPr kumimoji="0" lang="de-DE" altLang="ja-JP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Times New Roman" pitchFamily="18" charset="0"/>
                        </a:rPr>
                        <a:t>1.05%</a:t>
                      </a:r>
                      <a:endParaRPr kumimoji="0" lang="de-DE" altLang="ja-JP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5588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Times New Roman" pitchFamily="18" charset="0"/>
                        </a:rPr>
                        <a:t>      </a:t>
                      </a:r>
                      <a:r>
                        <a:rPr kumimoji="0" lang="ja-JP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Times New Roman" pitchFamily="18" charset="0"/>
                        </a:rPr>
                        <a:t>その他</a:t>
                      </a:r>
                      <a:endParaRPr kumimoji="0" lang="de-DE" altLang="ja-JP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Times New Roman" pitchFamily="18" charset="0"/>
                        </a:rPr>
                        <a:t>15.0  </a:t>
                      </a:r>
                      <a:endParaRPr kumimoji="0" lang="de-DE" altLang="ja-JP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Times New Roman" pitchFamily="18" charset="0"/>
                        </a:rPr>
                        <a:t>2.42%</a:t>
                      </a:r>
                      <a:endParaRPr kumimoji="0" lang="de-DE" altLang="ja-JP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2925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  <a:cs typeface="Times New Roman" pitchFamily="18" charset="0"/>
                        </a:rPr>
                        <a:t>合計</a:t>
                      </a:r>
                      <a:endParaRPr kumimoji="0" lang="de-DE" altLang="ja-JP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Times New Roman" pitchFamily="18" charset="0"/>
                        </a:rPr>
                        <a:t>620.8  </a:t>
                      </a:r>
                      <a:endParaRPr kumimoji="0" lang="de-DE" altLang="ja-JP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ja-JP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201846" name="Rectangle 246"/>
          <p:cNvSpPr>
            <a:spLocks noChangeArrowheads="1"/>
          </p:cNvSpPr>
          <p:nvPr/>
        </p:nvSpPr>
        <p:spPr bwMode="auto">
          <a:xfrm>
            <a:off x="684213" y="6237288"/>
            <a:ext cx="22320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ja-JP" altLang="en-US" sz="1000" b="1" dirty="0" smtClean="0">
                <a:latin typeface="+mn-ea"/>
                <a:cs typeface="Times New Roman" pitchFamily="18" charset="0"/>
              </a:rPr>
              <a:t>出典：</a:t>
            </a:r>
            <a:r>
              <a:rPr lang="ja-JP" altLang="ja-JP" sz="1000" b="1" dirty="0" smtClean="0">
                <a:latin typeface="+mn-ea"/>
                <a:cs typeface="Times New Roman" pitchFamily="18" charset="0"/>
              </a:rPr>
              <a:t>連邦経済技術</a:t>
            </a:r>
            <a:r>
              <a:rPr lang="ja-JP" altLang="en-US" sz="1000" b="1" dirty="0" smtClean="0">
                <a:latin typeface="+mn-ea"/>
                <a:cs typeface="Times New Roman" pitchFamily="18" charset="0"/>
              </a:rPr>
              <a:t>省</a:t>
            </a:r>
            <a:r>
              <a:rPr lang="de-DE" altLang="ja-JP" sz="1000" b="1" dirty="0" smtClean="0">
                <a:latin typeface="+mn-ea"/>
                <a:cs typeface="Times New Roman" pitchFamily="18" charset="0"/>
              </a:rPr>
              <a:t>(2011</a:t>
            </a:r>
            <a:r>
              <a:rPr lang="ja-JP" altLang="en-US" sz="1000" b="1" dirty="0" smtClean="0">
                <a:latin typeface="+mn-ea"/>
                <a:cs typeface="Times New Roman" pitchFamily="18" charset="0"/>
              </a:rPr>
              <a:t>年</a:t>
            </a:r>
            <a:r>
              <a:rPr lang="de-DE" altLang="ja-JP" sz="1000" b="1" dirty="0" smtClean="0">
                <a:latin typeface="+mn-ea"/>
                <a:cs typeface="Times New Roman" pitchFamily="18" charset="0"/>
              </a:rPr>
              <a:t>) </a:t>
            </a:r>
            <a:r>
              <a:rPr lang="de-DE" altLang="ja-JP" sz="1000" b="1" i="1" dirty="0" smtClean="0">
                <a:latin typeface="+mn-ea"/>
                <a:cs typeface="Times New Roman" pitchFamily="18" charset="0"/>
              </a:rPr>
              <a:t>Energy Data</a:t>
            </a:r>
            <a:r>
              <a:rPr lang="ja-JP" altLang="en-US" sz="1000" b="1" i="1" dirty="0" smtClean="0">
                <a:latin typeface="+mn-ea"/>
                <a:cs typeface="Times New Roman" pitchFamily="18" charset="0"/>
              </a:rPr>
              <a:t>　</a:t>
            </a:r>
            <a:r>
              <a:rPr lang="ja-JP" altLang="en-US" sz="1000" b="1" dirty="0" smtClean="0">
                <a:latin typeface="+mn-ea"/>
                <a:cs typeface="Times New Roman" pitchFamily="18" charset="0"/>
              </a:rPr>
              <a:t>表</a:t>
            </a:r>
            <a:r>
              <a:rPr lang="de-DE" altLang="ja-JP" sz="1000" b="1" dirty="0" smtClean="0">
                <a:latin typeface="+mn-ea"/>
                <a:cs typeface="Times New Roman" pitchFamily="18" charset="0"/>
              </a:rPr>
              <a:t> </a:t>
            </a:r>
            <a:r>
              <a:rPr lang="en-US" altLang="ja-JP" sz="1000" b="1" dirty="0" smtClean="0">
                <a:latin typeface="+mn-ea"/>
                <a:cs typeface="Times New Roman" pitchFamily="18" charset="0"/>
              </a:rPr>
              <a:t>22</a:t>
            </a:r>
            <a:endParaRPr lang="de-DE" altLang="ja-JP" sz="1000" b="1" dirty="0">
              <a:latin typeface="+mn-ea"/>
              <a:cs typeface="Times New Roman" pitchFamily="18" charset="0"/>
            </a:endParaRP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CD28-AF95-4907-9985-F3ADAC11688E}" type="slidenum">
              <a:rPr lang="de-DE" altLang="ja-JP" smtClean="0"/>
              <a:pPr/>
              <a:t>11</a:t>
            </a:fld>
            <a:endParaRPr lang="de-DE" altLang="ja-JP"/>
          </a:p>
        </p:txBody>
      </p:sp>
    </p:spTree>
    <p:extLst>
      <p:ext uri="{BB962C8B-B14F-4D97-AF65-F5344CB8AC3E}">
        <p14:creationId xmlns="" xmlns:p14="http://schemas.microsoft.com/office/powerpoint/2010/main" val="35925149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0034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0"/>
            <a:ext cx="7772400" cy="604838"/>
          </a:xfrm>
          <a:noFill/>
        </p:spPr>
        <p:txBody>
          <a:bodyPr/>
          <a:lstStyle/>
          <a:p>
            <a:r>
              <a:rPr lang="ja-JP" altLang="en-US" sz="3200" b="1" u="sng" dirty="0" smtClean="0">
                <a:latin typeface="Arial" charset="0"/>
                <a:ea typeface="ＭＳ Ｐゴシック" charset="-128"/>
              </a:rPr>
              <a:t>ドイツの原子力発電　（</a:t>
            </a:r>
            <a:r>
              <a:rPr lang="de-DE" altLang="ja-JP" sz="3200" b="1" u="sng" dirty="0" smtClean="0">
                <a:latin typeface="Arial" charset="0"/>
                <a:ea typeface="ＭＳ Ｐゴシック" charset="-128"/>
              </a:rPr>
              <a:t>2010/2011</a:t>
            </a:r>
            <a:r>
              <a:rPr lang="ja-JP" altLang="en-US" sz="3200" b="1" u="sng" dirty="0" smtClean="0">
                <a:latin typeface="Arial" charset="0"/>
                <a:ea typeface="ＭＳ Ｐゴシック" charset="-128"/>
              </a:rPr>
              <a:t>）</a:t>
            </a:r>
            <a:endParaRPr lang="de-DE" altLang="ja-JP" sz="3200" b="1" u="sng" dirty="0">
              <a:latin typeface="Arial" charset="0"/>
              <a:ea typeface="ＭＳ Ｐゴシック" charset="-128"/>
            </a:endParaRPr>
          </a:p>
        </p:txBody>
      </p:sp>
      <p:graphicFrame>
        <p:nvGraphicFramePr>
          <p:cNvPr id="2220951" name="Group 919"/>
          <p:cNvGraphicFramePr>
            <a:graphicFrameLocks noGrp="1"/>
          </p:cNvGraphicFramePr>
          <p:nvPr/>
        </p:nvGraphicFramePr>
        <p:xfrm>
          <a:off x="179388" y="1341438"/>
          <a:ext cx="8856662" cy="4754880"/>
        </p:xfrm>
        <a:graphic>
          <a:graphicData uri="http://schemas.openxmlformats.org/drawingml/2006/table">
            <a:tbl>
              <a:tblPr/>
              <a:tblGrid>
                <a:gridCol w="1655762"/>
                <a:gridCol w="1223963"/>
                <a:gridCol w="1800225"/>
                <a:gridCol w="1081087"/>
                <a:gridCol w="1368425"/>
                <a:gridCol w="1727200"/>
              </a:tblGrid>
              <a:tr h="161925"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原子力発電所</a:t>
                      </a:r>
                      <a:endParaRPr kumimoji="0" lang="de-DE" altLang="ja-JP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稼働開始年</a:t>
                      </a:r>
                      <a:endParaRPr kumimoji="0" lang="de-DE" altLang="ja-JP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所有者</a:t>
                      </a:r>
                      <a:endParaRPr kumimoji="0" lang="de-DE" altLang="ja-JP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2011</a:t>
                      </a:r>
                      <a:r>
                        <a:rPr kumimoji="0" lang="ja-JP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年</a:t>
                      </a:r>
                      <a:r>
                        <a:rPr kumimoji="0" lang="en-US" altLang="ja-JP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3</a:t>
                      </a:r>
                      <a:r>
                        <a:rPr kumimoji="0" lang="ja-JP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月に停止</a:t>
                      </a:r>
                      <a:endParaRPr kumimoji="0" lang="de-DE" altLang="ja-JP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負荷容量</a:t>
                      </a:r>
                      <a:endParaRPr kumimoji="0" lang="en-US" altLang="ja-JP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（</a:t>
                      </a:r>
                      <a:r>
                        <a:rPr kumimoji="0" lang="de-DE" altLang="ja-JP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MW</a:t>
                      </a:r>
                      <a:r>
                        <a:rPr kumimoji="0" lang="ja-JP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）</a:t>
                      </a:r>
                      <a:endParaRPr kumimoji="0" lang="de-DE" altLang="ja-JP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 </a:t>
                      </a:r>
                      <a:r>
                        <a:rPr kumimoji="0" lang="ja-JP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発電量（</a:t>
                      </a:r>
                      <a:r>
                        <a:rPr kumimoji="0" lang="de-DE" altLang="ja-JP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TWh</a:t>
                      </a:r>
                      <a:r>
                        <a:rPr kumimoji="0" lang="ja-JP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）</a:t>
                      </a:r>
                      <a:endParaRPr kumimoji="0" lang="de-DE" altLang="ja-JP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59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実容量</a:t>
                      </a:r>
                      <a:endParaRPr kumimoji="0" lang="de-DE" altLang="ja-JP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実発電量</a:t>
                      </a:r>
                      <a:endParaRPr kumimoji="0" lang="en-US" altLang="ja-JP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（</a:t>
                      </a:r>
                      <a:r>
                        <a:rPr kumimoji="0" lang="de-DE" altLang="ja-JP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2009 </a:t>
                      </a:r>
                      <a:r>
                        <a:rPr kumimoji="0" lang="ja-JP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年）</a:t>
                      </a:r>
                      <a:endParaRPr kumimoji="0" lang="de-DE" altLang="ja-JP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Brunsbüttel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1977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Vattenfall 66.7% - E.ON 33.3%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停止</a:t>
                      </a:r>
                      <a:endParaRPr kumimoji="0" lang="de-DE" altLang="ja-JP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771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0.000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Brokdorf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1986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E.ON 80% - Vattenfall 20%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停止</a:t>
                      </a:r>
                      <a:endParaRPr kumimoji="0" lang="de-DE" altLang="ja-JP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1410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11.459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Unterweser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1979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E.ON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停止</a:t>
                      </a:r>
                      <a:endParaRPr kumimoji="0" lang="de-DE" altLang="ja-JP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1345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10.029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Krümmel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1984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Vattenfall 50% - E.ON 50 %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停止</a:t>
                      </a:r>
                      <a:endParaRPr kumimoji="0" lang="de-DE" altLang="ja-JP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1346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0.334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Grohnde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1985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E.ON 83.3% - Stadtwerke Bielefeld 16.7 %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ja-JP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1360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10.867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Emsland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1988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RWE 87,5% - E.ON 12.5%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ja-JP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1329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10.849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Biblis 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1975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RWE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停止</a:t>
                      </a:r>
                      <a:endParaRPr kumimoji="0" lang="de-DE" altLang="ja-JP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1167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1.013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Biblis 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1977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RWE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ja-JP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1240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1.511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220795" name="Rectangle 763"/>
          <p:cNvSpPr>
            <a:spLocks noChangeArrowheads="1"/>
          </p:cNvSpPr>
          <p:nvPr/>
        </p:nvSpPr>
        <p:spPr bwMode="auto">
          <a:xfrm>
            <a:off x="1692275" y="6384052"/>
            <a:ext cx="498085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ja-JP" altLang="en-US" sz="1000" dirty="0" smtClean="0">
                <a:ea typeface="ＭＳ Ｐゴシック" charset="-128"/>
                <a:cs typeface="Times New Roman" pitchFamily="18" charset="0"/>
              </a:rPr>
              <a:t>出典</a:t>
            </a:r>
            <a:r>
              <a:rPr lang="de-DE" altLang="ja-JP" sz="1000" dirty="0" smtClean="0">
                <a:ea typeface="ＭＳ Ｐゴシック" charset="-128"/>
                <a:cs typeface="Times New Roman" pitchFamily="18" charset="0"/>
              </a:rPr>
              <a:t>: </a:t>
            </a:r>
            <a:r>
              <a:rPr lang="de-DE" altLang="ja-JP" sz="1000" dirty="0">
                <a:ea typeface="ＭＳ Ｐゴシック" charset="-128"/>
                <a:cs typeface="Times New Roman" pitchFamily="18" charset="0"/>
              </a:rPr>
              <a:t>International Journal of Nuclear Power (2010), Nuclear Power Plants in Germany </a:t>
            </a:r>
            <a:r>
              <a:rPr lang="de-DE" altLang="ja-JP" sz="1000" i="1" dirty="0">
                <a:ea typeface="ＭＳ Ｐゴシック" charset="-128"/>
                <a:cs typeface="Times New Roman" pitchFamily="18" charset="0"/>
              </a:rPr>
              <a:t>2009</a:t>
            </a:r>
            <a:endParaRPr lang="de-DE" altLang="ja-JP" sz="2400" dirty="0">
              <a:latin typeface="Times New Roman" pitchFamily="18" charset="0"/>
              <a:ea typeface="ＭＳ Ｐゴシック" charset="-128"/>
              <a:cs typeface="Times New Roman" pitchFamily="18" charset="0"/>
            </a:endParaRP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237BA-2834-4430-9D78-6881C9CB7B33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24897123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41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0"/>
            <a:ext cx="7772400" cy="604838"/>
          </a:xfrm>
          <a:noFill/>
        </p:spPr>
        <p:txBody>
          <a:bodyPr/>
          <a:lstStyle/>
          <a:p>
            <a:r>
              <a:rPr lang="ja-JP" altLang="en-US" sz="3200" b="1" u="sng" dirty="0" smtClean="0">
                <a:latin typeface="Arial" charset="0"/>
                <a:ea typeface="ＭＳ Ｐゴシック" charset="-128"/>
              </a:rPr>
              <a:t>ドイツの原子力発電　（</a:t>
            </a:r>
            <a:r>
              <a:rPr lang="de-DE" altLang="ja-JP" sz="3200" b="1" u="sng" dirty="0" smtClean="0">
                <a:latin typeface="Arial" charset="0"/>
                <a:ea typeface="ＭＳ Ｐゴシック" charset="-128"/>
              </a:rPr>
              <a:t>2010/2011</a:t>
            </a:r>
            <a:r>
              <a:rPr lang="ja-JP" altLang="en-US" sz="3200" b="1" u="sng" dirty="0" smtClean="0">
                <a:latin typeface="Arial" charset="0"/>
                <a:ea typeface="ＭＳ Ｐゴシック" charset="-128"/>
              </a:rPr>
              <a:t>）</a:t>
            </a:r>
            <a:endParaRPr lang="de-DE" altLang="ja-JP" sz="3200" b="1" u="sng" dirty="0">
              <a:latin typeface="Arial" charset="0"/>
              <a:ea typeface="ＭＳ Ｐゴシック" charset="-128"/>
            </a:endParaRPr>
          </a:p>
        </p:txBody>
      </p:sp>
      <p:graphicFrame>
        <p:nvGraphicFramePr>
          <p:cNvPr id="2224404" name="Group 276"/>
          <p:cNvGraphicFramePr>
            <a:graphicFrameLocks noGrp="1"/>
          </p:cNvGraphicFramePr>
          <p:nvPr/>
        </p:nvGraphicFramePr>
        <p:xfrm>
          <a:off x="107950" y="765175"/>
          <a:ext cx="8856663" cy="5242560"/>
        </p:xfrm>
        <a:graphic>
          <a:graphicData uri="http://schemas.openxmlformats.org/drawingml/2006/table">
            <a:tbl>
              <a:tblPr/>
              <a:tblGrid>
                <a:gridCol w="1800225"/>
                <a:gridCol w="1223963"/>
                <a:gridCol w="1655762"/>
                <a:gridCol w="1081088"/>
                <a:gridCol w="1368425"/>
                <a:gridCol w="1727200"/>
              </a:tblGrid>
              <a:tr h="161925"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原子力発電所</a:t>
                      </a:r>
                      <a:endParaRPr kumimoji="0" lang="de-DE" altLang="ja-JP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稼働開始年</a:t>
                      </a:r>
                      <a:endParaRPr kumimoji="0" lang="de-DE" altLang="ja-JP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所有者</a:t>
                      </a:r>
                      <a:endParaRPr kumimoji="0" lang="de-DE" altLang="ja-JP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2011</a:t>
                      </a:r>
                      <a:r>
                        <a:rPr kumimoji="0" lang="ja-JP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年</a:t>
                      </a:r>
                      <a:r>
                        <a:rPr kumimoji="0" lang="en-US" altLang="ja-JP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3</a:t>
                      </a:r>
                      <a:r>
                        <a:rPr kumimoji="0" lang="ja-JP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月に停止</a:t>
                      </a:r>
                      <a:endParaRPr kumimoji="0" lang="de-DE" altLang="ja-JP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負荷容量</a:t>
                      </a:r>
                      <a:endParaRPr kumimoji="0" lang="en-US" altLang="ja-JP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（</a:t>
                      </a:r>
                      <a:r>
                        <a:rPr kumimoji="0" lang="de-DE" altLang="ja-JP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MW</a:t>
                      </a:r>
                      <a:r>
                        <a:rPr kumimoji="0" lang="ja-JP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）</a:t>
                      </a:r>
                      <a:endParaRPr kumimoji="0" lang="de-DE" altLang="ja-JP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 </a:t>
                      </a:r>
                      <a:r>
                        <a:rPr kumimoji="0" lang="ja-JP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発電量（</a:t>
                      </a:r>
                      <a:r>
                        <a:rPr kumimoji="0" lang="de-DE" altLang="ja-JP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TWh</a:t>
                      </a:r>
                      <a:r>
                        <a:rPr kumimoji="0" lang="ja-JP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）</a:t>
                      </a:r>
                      <a:endParaRPr kumimoji="0" lang="de-DE" altLang="ja-JP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59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実容量</a:t>
                      </a:r>
                      <a:endParaRPr kumimoji="0" lang="de-DE" altLang="ja-JP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実発電量</a:t>
                      </a:r>
                      <a:endParaRPr kumimoji="0" lang="en-US" altLang="ja-JP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（</a:t>
                      </a:r>
                      <a:r>
                        <a:rPr kumimoji="0" lang="de-DE" altLang="ja-JP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2009 </a:t>
                      </a:r>
                      <a:r>
                        <a:rPr kumimoji="0" lang="ja-JP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年）</a:t>
                      </a:r>
                      <a:endParaRPr kumimoji="0" lang="de-DE" altLang="ja-JP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Grafenrheinfeld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1982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E.ON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ja-JP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1275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10.447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Philippsburg 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1980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EnBW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停止</a:t>
                      </a:r>
                      <a:endParaRPr kumimoji="0" lang="de-DE" altLang="ja-JP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890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6.150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Philippsburg 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1985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EnBW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ja-JP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1392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10.970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Neckarwestheim 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1976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EnBW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停止</a:t>
                      </a:r>
                      <a:endParaRPr kumimoji="0" lang="de-DE" altLang="ja-JP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785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4.361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Neckarwestheim 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1989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EnBW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ja-JP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1310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10.780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Isar 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1979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E.ON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停止</a:t>
                      </a:r>
                      <a:endParaRPr kumimoji="0" lang="de-DE" altLang="ja-JP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878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6.796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Isar 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1988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E.ON 75 % - Stadtwerke München 25 %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ja-JP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1400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11.485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Gundremmingen B</a:t>
                      </a:r>
                      <a:r>
                        <a:rPr kumimoji="0" lang="de-DE" altLang="ja-JP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  <a:hlinkClick r:id="rId3" tooltip="KRB B Gundremmingen "/>
                        </a:rPr>
                        <a:t> </a:t>
                      </a:r>
                      <a:endParaRPr kumimoji="0" lang="de-DE" altLang="ja-JP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1984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RWE 75% - E.ON 25%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ja-JP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1284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10.390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Gundremmingen C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1985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RWE 75% - E.ON 25 %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ja-JP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1288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10.275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30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総計</a:t>
                      </a:r>
                      <a:endParaRPr kumimoji="0" lang="de-DE" altLang="ja-JP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ja-JP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ja-JP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ja-JP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20,470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127.716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ja-JP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ja-JP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ja-JP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ja-JP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ja-JP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ja-JP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224276" name="Rectangle 148"/>
          <p:cNvSpPr>
            <a:spLocks noChangeArrowheads="1"/>
          </p:cNvSpPr>
          <p:nvPr/>
        </p:nvSpPr>
        <p:spPr bwMode="auto">
          <a:xfrm>
            <a:off x="1692275" y="6384925"/>
            <a:ext cx="5456238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de-DE" altLang="ja-JP" sz="1000">
                <a:ea typeface="ＭＳ Ｐゴシック" charset="-128"/>
                <a:cs typeface="Times New Roman" pitchFamily="18" charset="0"/>
              </a:rPr>
              <a:t>Source: International Journal of Nuclear Power (2010) </a:t>
            </a:r>
            <a:r>
              <a:rPr lang="de-DE" altLang="ja-JP" sz="1000" i="1">
                <a:ea typeface="ＭＳ Ｐゴシック" charset="-128"/>
                <a:cs typeface="Times New Roman" pitchFamily="18" charset="0"/>
              </a:rPr>
              <a:t>Nuclear Power Plants in Germany 2009</a:t>
            </a:r>
            <a:endParaRPr lang="de-DE" altLang="ja-JP" sz="2400">
              <a:latin typeface="Times New Roman" pitchFamily="18" charset="0"/>
              <a:ea typeface="ＭＳ Ｐゴシック" charset="-128"/>
              <a:cs typeface="Times New Roman" pitchFamily="18" charset="0"/>
            </a:endParaRP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237BA-2834-4430-9D78-6881C9CB7B33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40841625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7877" name="Rectangle 5"/>
          <p:cNvSpPr>
            <a:spLocks noGrp="1" noChangeArrowheads="1"/>
          </p:cNvSpPr>
          <p:nvPr>
            <p:ph type="title"/>
          </p:nvPr>
        </p:nvSpPr>
        <p:spPr>
          <a:xfrm>
            <a:off x="250825" y="115888"/>
            <a:ext cx="8497888" cy="1143000"/>
          </a:xfrm>
        </p:spPr>
        <p:txBody>
          <a:bodyPr/>
          <a:lstStyle/>
          <a:p>
            <a:r>
              <a:rPr lang="ja-JP" altLang="en-US" sz="3200" b="1" u="sng" dirty="0" smtClean="0">
                <a:latin typeface="Arial" charset="0"/>
                <a:ea typeface="ＭＳ Ｐゴシック" charset="-128"/>
              </a:rPr>
              <a:t>輸出入バランス</a:t>
            </a:r>
            <a:r>
              <a:rPr lang="de-DE" altLang="ja-JP" sz="3200" b="1" u="sng" dirty="0" smtClean="0">
                <a:latin typeface="Arial" charset="0"/>
                <a:ea typeface="ＭＳ Ｐゴシック" charset="-128"/>
              </a:rPr>
              <a:t> </a:t>
            </a:r>
            <a:r>
              <a:rPr lang="de-DE" altLang="ja-JP" sz="3200" b="1" u="sng" dirty="0">
                <a:latin typeface="Arial" charset="0"/>
                <a:ea typeface="ＭＳ Ｐゴシック" charset="-128"/>
              </a:rPr>
              <a:t/>
            </a:r>
            <a:br>
              <a:rPr lang="de-DE" altLang="ja-JP" sz="3200" b="1" u="sng" dirty="0">
                <a:latin typeface="Arial" charset="0"/>
                <a:ea typeface="ＭＳ Ｐゴシック" charset="-128"/>
              </a:rPr>
            </a:br>
            <a:r>
              <a:rPr lang="ja-JP" altLang="en-US" sz="3200" b="1" u="sng" dirty="0" smtClean="0">
                <a:latin typeface="Arial" charset="0"/>
                <a:ea typeface="ＭＳ Ｐゴシック" charset="-128"/>
              </a:rPr>
              <a:t>（</a:t>
            </a:r>
            <a:r>
              <a:rPr lang="de-DE" altLang="ja-JP" sz="3200" b="1" u="sng" dirty="0" smtClean="0">
                <a:latin typeface="Arial" charset="0"/>
                <a:ea typeface="ＭＳ Ｐゴシック" charset="-128"/>
              </a:rPr>
              <a:t>2011</a:t>
            </a:r>
            <a:r>
              <a:rPr lang="ja-JP" altLang="en-US" sz="3200" b="1" u="sng" dirty="0" smtClean="0">
                <a:latin typeface="Arial" charset="0"/>
                <a:ea typeface="ＭＳ Ｐゴシック" charset="-128"/>
              </a:rPr>
              <a:t>年</a:t>
            </a:r>
            <a:r>
              <a:rPr lang="en-US" altLang="ja-JP" sz="3200" b="1" u="sng" dirty="0" smtClean="0">
                <a:latin typeface="Arial" charset="0"/>
                <a:ea typeface="ＭＳ Ｐゴシック" charset="-128"/>
              </a:rPr>
              <a:t>3</a:t>
            </a:r>
            <a:r>
              <a:rPr lang="ja-JP" altLang="en-US" sz="3200" b="1" u="sng" dirty="0" smtClean="0">
                <a:latin typeface="Arial" charset="0"/>
                <a:ea typeface="ＭＳ Ｐゴシック" charset="-128"/>
              </a:rPr>
              <a:t>～</a:t>
            </a:r>
            <a:r>
              <a:rPr lang="en-US" altLang="ja-JP" sz="3200" b="1" u="sng" dirty="0" smtClean="0">
                <a:latin typeface="Arial" charset="0"/>
                <a:ea typeface="ＭＳ Ｐゴシック" charset="-128"/>
              </a:rPr>
              <a:t>5</a:t>
            </a:r>
            <a:r>
              <a:rPr lang="ja-JP" altLang="en-US" sz="3200" b="1" u="sng" dirty="0" smtClean="0">
                <a:latin typeface="Arial" charset="0"/>
                <a:ea typeface="ＭＳ Ｐゴシック" charset="-128"/>
              </a:rPr>
              <a:t>月）</a:t>
            </a:r>
            <a:endParaRPr lang="de-DE" altLang="ja-JP" sz="3200" b="1" u="sng" dirty="0">
              <a:latin typeface="Arial" charset="0"/>
              <a:ea typeface="ＭＳ Ｐゴシック" charset="-128"/>
            </a:endParaRPr>
          </a:p>
        </p:txBody>
      </p:sp>
      <p:graphicFrame>
        <p:nvGraphicFramePr>
          <p:cNvPr id="2127879" name="Object 7"/>
          <p:cNvGraphicFramePr>
            <a:graphicFrameLocks noChangeAspect="1"/>
          </p:cNvGraphicFramePr>
          <p:nvPr>
            <p:ph idx="1"/>
          </p:nvPr>
        </p:nvGraphicFramePr>
        <p:xfrm>
          <a:off x="0" y="1412875"/>
          <a:ext cx="9144000" cy="5445125"/>
        </p:xfrm>
        <a:graphic>
          <a:graphicData uri="http://schemas.openxmlformats.org/presentationml/2006/ole">
            <p:oleObj spid="_x0000_s1029" name="Bild" r:id="rId4" imgW="8648748" imgH="6038755" progId="StaticEnhancedMetafile">
              <p:embed/>
            </p:oleObj>
          </a:graphicData>
        </a:graphic>
      </p:graphicFrame>
      <p:sp>
        <p:nvSpPr>
          <p:cNvPr id="4" name="テキスト ボックス 3"/>
          <p:cNvSpPr txBox="1"/>
          <p:nvPr/>
        </p:nvSpPr>
        <p:spPr>
          <a:xfrm>
            <a:off x="2915816" y="1484784"/>
            <a:ext cx="345638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7775848" y="3573017"/>
            <a:ext cx="1260648" cy="2333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lnSpc>
                <a:spcPts val="1080"/>
              </a:lnSpc>
            </a:pPr>
            <a:r>
              <a:rPr lang="ja-JP" altLang="en-US" sz="900" dirty="0" smtClean="0"/>
              <a:t>超過輸入量</a:t>
            </a:r>
            <a:endParaRPr kumimoji="1" lang="ja-JP" altLang="en-US" sz="9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740352" y="3789041"/>
            <a:ext cx="1296144" cy="19749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lnSpc>
                <a:spcPts val="800"/>
              </a:lnSpc>
            </a:pPr>
            <a:r>
              <a:rPr lang="ja-JP" altLang="en-US" sz="900" dirty="0" smtClean="0"/>
              <a:t> 超過輸出量</a:t>
            </a:r>
            <a:endParaRPr kumimoji="1" lang="ja-JP" altLang="en-US" sz="9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779912" y="6525344"/>
            <a:ext cx="1296144" cy="21941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lnSpc>
                <a:spcPts val="800"/>
              </a:lnSpc>
            </a:pPr>
            <a:r>
              <a:rPr lang="ja-JP" altLang="en-US" sz="1600" dirty="0" smtClean="0"/>
              <a:t>　時期</a:t>
            </a:r>
            <a:endParaRPr kumimoji="1" lang="ja-JP" altLang="en-US" sz="1600" dirty="0"/>
          </a:p>
        </p:txBody>
      </p:sp>
      <p:sp>
        <p:nvSpPr>
          <p:cNvPr id="8" name="スライド番号プレースホルダ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237BA-2834-4430-9D78-6881C9CB7B33}" type="slidenum">
              <a:rPr kumimoji="1" lang="ja-JP" altLang="en-US" smtClean="0"/>
              <a:pPr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4695099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1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z="3200" b="1" dirty="0" smtClean="0">
                <a:latin typeface="Arial" charset="0"/>
                <a:ea typeface="ＭＳ Ｐゴシック" charset="-128"/>
              </a:rPr>
              <a:t>固定価格買取制度</a:t>
            </a:r>
            <a:endParaRPr lang="de-DE" altLang="ja-JP" sz="3200" b="1" dirty="0">
              <a:latin typeface="Arial" charset="0"/>
              <a:ea typeface="ＭＳ Ｐゴシック" charset="-128"/>
            </a:endParaRPr>
          </a:p>
        </p:txBody>
      </p:sp>
      <p:graphicFrame>
        <p:nvGraphicFramePr>
          <p:cNvPr id="2251779" name="Group 3"/>
          <p:cNvGraphicFramePr>
            <a:graphicFrameLocks noGrp="1"/>
          </p:cNvGraphicFramePr>
          <p:nvPr>
            <p:ph idx="1"/>
          </p:nvPr>
        </p:nvGraphicFramePr>
        <p:xfrm>
          <a:off x="685800" y="1981200"/>
          <a:ext cx="7772400" cy="4114802"/>
        </p:xfrm>
        <a:graphic>
          <a:graphicData uri="http://schemas.openxmlformats.org/drawingml/2006/table">
            <a:tbl>
              <a:tblPr/>
              <a:tblGrid>
                <a:gridCol w="2549525"/>
                <a:gridCol w="2765425"/>
                <a:gridCol w="2457450"/>
              </a:tblGrid>
              <a:tr h="774700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年</a:t>
                      </a:r>
                      <a:endParaRPr kumimoji="0" lang="de-DE" altLang="ja-JP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ja-JP" altLang="en-US" sz="1600" b="1" smtClean="0">
                          <a:latin typeface="+mn-ea"/>
                          <a:ea typeface="+mn-ea"/>
                        </a:rPr>
                        <a:t>固定価格買取（</a:t>
                      </a:r>
                      <a:r>
                        <a:rPr lang="ja-JP" altLang="en-US" sz="1600" b="1" dirty="0" smtClean="0">
                          <a:latin typeface="+mn-ea"/>
                          <a:ea typeface="+mn-ea"/>
                        </a:rPr>
                        <a:t>総額）</a:t>
                      </a:r>
                      <a:endParaRPr lang="en-US" altLang="ja-JP" sz="1600" b="1" dirty="0" smtClean="0">
                        <a:latin typeface="+mn-ea"/>
                        <a:ea typeface="+mn-ea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（</a:t>
                      </a:r>
                      <a:r>
                        <a:rPr kumimoji="0" lang="en-US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100</a:t>
                      </a:r>
                      <a:r>
                        <a:rPr kumimoji="0" lang="ja-JP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万ユーロ）</a:t>
                      </a:r>
                      <a:endParaRPr kumimoji="0" lang="it-IT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ct/kWh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7838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2005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4,395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0.63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6250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2006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5,606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0.78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7838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2007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7,609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0.96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6250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2008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8,717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1.15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7838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2009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10,485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1.3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6250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2010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12,391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2.05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7838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2011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15,762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3.53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CD28-AF95-4907-9985-F3ADAC11688E}" type="slidenum">
              <a:rPr lang="de-DE" altLang="ja-JP" smtClean="0"/>
              <a:pPr/>
              <a:t>15</a:t>
            </a:fld>
            <a:endParaRPr lang="de-DE" altLang="ja-JP"/>
          </a:p>
        </p:txBody>
      </p:sp>
    </p:spTree>
    <p:extLst>
      <p:ext uri="{BB962C8B-B14F-4D97-AF65-F5344CB8AC3E}">
        <p14:creationId xmlns="" xmlns:p14="http://schemas.microsoft.com/office/powerpoint/2010/main" val="6187810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826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0"/>
            <a:ext cx="8785225" cy="1143000"/>
          </a:xfrm>
        </p:spPr>
        <p:txBody>
          <a:bodyPr>
            <a:normAutofit/>
          </a:bodyPr>
          <a:lstStyle/>
          <a:p>
            <a:r>
              <a:rPr lang="ja-JP" altLang="en-US" sz="3200" b="1" u="sng" dirty="0" smtClean="0">
                <a:latin typeface="Arial" charset="0"/>
                <a:ea typeface="ＭＳ Ｐゴシック" charset="-128"/>
              </a:rPr>
              <a:t>固定価格買取制度　－再生可能資源のシェアｰ</a:t>
            </a:r>
            <a:endParaRPr lang="de-DE" altLang="ja-JP" sz="3200" b="1" u="sng" dirty="0">
              <a:latin typeface="Arial" charset="0"/>
              <a:ea typeface="ＭＳ Ｐゴシック" charset="-128"/>
            </a:endParaRPr>
          </a:p>
        </p:txBody>
      </p:sp>
      <p:pic>
        <p:nvPicPr>
          <p:cNvPr id="22538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1663" y="1196752"/>
            <a:ext cx="9032337" cy="4968552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8100392" y="2780929"/>
            <a:ext cx="864096" cy="19492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lnSpc>
                <a:spcPts val="800"/>
              </a:lnSpc>
            </a:pPr>
            <a:r>
              <a:rPr lang="ja-JP" altLang="en-US" sz="900" dirty="0" smtClean="0"/>
              <a:t> 太陽</a:t>
            </a:r>
            <a:endParaRPr kumimoji="1" lang="ja-JP" altLang="en-US" sz="9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8100392" y="2996952"/>
            <a:ext cx="864096" cy="19492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lnSpc>
                <a:spcPts val="800"/>
              </a:lnSpc>
            </a:pPr>
            <a:r>
              <a:rPr lang="ja-JP" altLang="en-US" sz="900" dirty="0" smtClean="0"/>
              <a:t> 洋上風力</a:t>
            </a:r>
            <a:endParaRPr kumimoji="1" lang="ja-JP" altLang="en-US" sz="9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8100392" y="3212976"/>
            <a:ext cx="864096" cy="19749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lnSpc>
                <a:spcPts val="800"/>
              </a:lnSpc>
            </a:pPr>
            <a:r>
              <a:rPr lang="ja-JP" altLang="en-US" sz="900" dirty="0" smtClean="0"/>
              <a:t> 陸上風力</a:t>
            </a:r>
            <a:endParaRPr kumimoji="1" lang="ja-JP" altLang="en-US" sz="9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8100392" y="3501008"/>
            <a:ext cx="864096" cy="19973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ja-JP" altLang="en-US" sz="900" dirty="0" smtClean="0"/>
              <a:t>バイオマス</a:t>
            </a:r>
            <a:endParaRPr kumimoji="1" lang="ja-JP" altLang="en-US" sz="9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8100392" y="3717033"/>
            <a:ext cx="864096" cy="19973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ja-JP" altLang="en-US" sz="900" dirty="0" smtClean="0"/>
              <a:t>ガス</a:t>
            </a:r>
            <a:endParaRPr kumimoji="1" lang="ja-JP" altLang="en-US" sz="9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8100392" y="3933056"/>
            <a:ext cx="864096" cy="19973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ja-JP" altLang="en-US" sz="900" dirty="0" smtClean="0"/>
              <a:t>地熱</a:t>
            </a:r>
            <a:endParaRPr kumimoji="1" lang="ja-JP" altLang="en-US" sz="9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8100392" y="4149080"/>
            <a:ext cx="864096" cy="19973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ja-JP" altLang="en-US" sz="900" dirty="0" smtClean="0"/>
              <a:t>水力</a:t>
            </a:r>
            <a:endParaRPr kumimoji="1" lang="ja-JP" altLang="en-US" sz="900" dirty="0"/>
          </a:p>
        </p:txBody>
      </p:sp>
      <p:sp>
        <p:nvSpPr>
          <p:cNvPr id="11" name="スライド番号プレースホルダ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237BA-2834-4430-9D78-6881C9CB7B33}" type="slidenum">
              <a:rPr kumimoji="1" lang="ja-JP" altLang="en-US" smtClean="0"/>
              <a:pPr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37454555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71554" name="Object 2"/>
          <p:cNvGraphicFramePr>
            <a:graphicFrameLocks noChangeAspect="1"/>
          </p:cNvGraphicFramePr>
          <p:nvPr/>
        </p:nvGraphicFramePr>
        <p:xfrm>
          <a:off x="2195513" y="0"/>
          <a:ext cx="4897437" cy="6858000"/>
        </p:xfrm>
        <a:graphic>
          <a:graphicData uri="http://schemas.openxmlformats.org/presentationml/2006/ole">
            <p:oleObj spid="_x0000_s2053" name="Acrobat Document" r:id="rId4" imgW="6120000" imgH="8660520" progId="AcroExch.Document.7">
              <p:embed/>
            </p:oleObj>
          </a:graphicData>
        </a:graphic>
      </p:graphicFrame>
      <p:sp>
        <p:nvSpPr>
          <p:cNvPr id="3" name="テキスト ボックス 2"/>
          <p:cNvSpPr txBox="1"/>
          <p:nvPr/>
        </p:nvSpPr>
        <p:spPr>
          <a:xfrm>
            <a:off x="2339752" y="189995"/>
            <a:ext cx="4608512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sz="1200" dirty="0" smtClean="0"/>
              <a:t>2009</a:t>
            </a:r>
            <a:r>
              <a:rPr lang="ja-JP" altLang="en-US" sz="1200" dirty="0" smtClean="0"/>
              <a:t>年末時点の 各州における既存の原発（発電量）および再生可能エネルギーの設備容量</a:t>
            </a:r>
            <a:endParaRPr kumimoji="1" lang="ja-JP" altLang="en-US" sz="900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237BA-2834-4430-9D78-6881C9CB7B33}" type="slidenum">
              <a:rPr kumimoji="1" lang="ja-JP" altLang="en-US" smtClean="0"/>
              <a:pPr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27073032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2757" name="Rectangle 5"/>
          <p:cNvSpPr>
            <a:spLocks noChangeArrowheads="1"/>
          </p:cNvSpPr>
          <p:nvPr/>
        </p:nvSpPr>
        <p:spPr bwMode="auto">
          <a:xfrm>
            <a:off x="0" y="-5810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ja-JP" altLang="en-US"/>
          </a:p>
        </p:txBody>
      </p:sp>
      <p:graphicFrame>
        <p:nvGraphicFramePr>
          <p:cNvPr id="2122756" name="Object 4"/>
          <p:cNvGraphicFramePr>
            <a:graphicFrameLocks noChangeAspect="1"/>
          </p:cNvGraphicFramePr>
          <p:nvPr/>
        </p:nvGraphicFramePr>
        <p:xfrm>
          <a:off x="2195513" y="0"/>
          <a:ext cx="4752975" cy="6858000"/>
        </p:xfrm>
        <a:graphic>
          <a:graphicData uri="http://schemas.openxmlformats.org/presentationml/2006/ole">
            <p:oleObj spid="_x0000_s3077" name="Acrobat Document" r:id="rId4" imgW="6120000" imgH="8660520" progId="AcroExch.Document.7">
              <p:embed/>
            </p:oleObj>
          </a:graphicData>
        </a:graphic>
      </p:graphicFrame>
      <p:sp>
        <p:nvSpPr>
          <p:cNvPr id="4" name="テキスト ボックス 3"/>
          <p:cNvSpPr txBox="1"/>
          <p:nvPr/>
        </p:nvSpPr>
        <p:spPr>
          <a:xfrm>
            <a:off x="2699792" y="692696"/>
            <a:ext cx="1872208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1100" b="1" dirty="0" smtClean="0"/>
              <a:t>ドイツの超高圧送電網</a:t>
            </a:r>
            <a:endParaRPr kumimoji="1" lang="ja-JP" altLang="en-US" sz="1100" b="1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237BA-2834-4430-9D78-6881C9CB7B33}" type="slidenum">
              <a:rPr kumimoji="1" lang="ja-JP" altLang="en-US" smtClean="0"/>
              <a:pPr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21939776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8166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z="3200" b="1" u="sng" dirty="0" smtClean="0">
                <a:latin typeface="Arial" charset="0"/>
                <a:ea typeface="ＭＳ Ｐゴシック" charset="-128"/>
              </a:rPr>
              <a:t>温室効果ガス排出量　（</a:t>
            </a:r>
            <a:r>
              <a:rPr lang="de-DE" altLang="ja-JP" sz="3200" b="1" u="sng" dirty="0" smtClean="0">
                <a:latin typeface="Arial" charset="0"/>
                <a:ea typeface="ＭＳ Ｐゴシック" charset="-128"/>
              </a:rPr>
              <a:t>1990 – 2010</a:t>
            </a:r>
            <a:r>
              <a:rPr lang="ja-JP" altLang="en-US" sz="3200" b="1" u="sng" dirty="0" smtClean="0">
                <a:latin typeface="Arial" charset="0"/>
                <a:ea typeface="ＭＳ Ｐゴシック" charset="-128"/>
              </a:rPr>
              <a:t>年）</a:t>
            </a:r>
            <a:endParaRPr lang="de-DE" altLang="ja-JP" sz="3200" b="1" u="sng" dirty="0">
              <a:latin typeface="Arial" charset="0"/>
              <a:ea typeface="ＭＳ Ｐゴシック" charset="-128"/>
            </a:endParaRPr>
          </a:p>
        </p:txBody>
      </p:sp>
      <p:pic>
        <p:nvPicPr>
          <p:cNvPr id="2268165" name="Bild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39900" y="2286000"/>
            <a:ext cx="5664200" cy="431165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2339752" y="1556792"/>
            <a:ext cx="5760640" cy="123110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2000" dirty="0" smtClean="0"/>
              <a:t>ドイツ国内の京都</a:t>
            </a:r>
            <a:r>
              <a:rPr kumimoji="1" lang="ja-JP" altLang="en-US" sz="2000" dirty="0" smtClean="0"/>
              <a:t>議定書で指定された</a:t>
            </a:r>
            <a:r>
              <a:rPr kumimoji="1" lang="en-US" altLang="ja-JP" sz="2000" dirty="0" smtClean="0"/>
              <a:t>6</a:t>
            </a:r>
            <a:r>
              <a:rPr kumimoji="1" lang="ja-JP" altLang="en-US" sz="2000" dirty="0" smtClean="0"/>
              <a:t>種の温室効果ガス排出量</a:t>
            </a:r>
            <a:r>
              <a:rPr lang="ja-JP" altLang="en-US" sz="2000" dirty="0" smtClean="0"/>
              <a:t>（二酸化炭素換算量、</a:t>
            </a:r>
            <a:r>
              <a:rPr lang="en-US" altLang="ja-JP" sz="2000" dirty="0" smtClean="0"/>
              <a:t>LULUCF</a:t>
            </a:r>
            <a:r>
              <a:rPr lang="ja-JP" altLang="en-US" sz="2000" dirty="0" smtClean="0"/>
              <a:t>を除く）</a:t>
            </a:r>
            <a:endParaRPr lang="en-US" altLang="ja-JP" sz="2000" dirty="0" smtClean="0"/>
          </a:p>
          <a:p>
            <a:endParaRPr lang="en-US" altLang="ja-JP" sz="2000" dirty="0" smtClean="0"/>
          </a:p>
          <a:p>
            <a:endParaRPr kumimoji="1" lang="ja-JP" altLang="en-US" sz="14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131840" y="6093296"/>
            <a:ext cx="864096" cy="56425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lnSpc>
                <a:spcPts val="900"/>
              </a:lnSpc>
            </a:pPr>
            <a:endParaRPr kumimoji="1" lang="en-US" altLang="ja-JP" sz="900" dirty="0" smtClean="0"/>
          </a:p>
          <a:p>
            <a:pPr>
              <a:lnSpc>
                <a:spcPts val="900"/>
              </a:lnSpc>
            </a:pPr>
            <a:endParaRPr kumimoji="1" lang="en-US" altLang="ja-JP" sz="900" dirty="0" smtClean="0"/>
          </a:p>
          <a:p>
            <a:pPr>
              <a:lnSpc>
                <a:spcPts val="800"/>
              </a:lnSpc>
            </a:pPr>
            <a:r>
              <a:rPr kumimoji="1" lang="ja-JP" altLang="en-US" sz="900" dirty="0" smtClean="0"/>
              <a:t>非</a:t>
            </a:r>
            <a:r>
              <a:rPr kumimoji="1" lang="en-US" altLang="ja-JP" sz="900" dirty="0" smtClean="0"/>
              <a:t>CO2</a:t>
            </a:r>
            <a:r>
              <a:rPr kumimoji="1" lang="ja-JP" altLang="en-US" sz="900" dirty="0" smtClean="0"/>
              <a:t>の合計</a:t>
            </a:r>
            <a:endParaRPr kumimoji="1" lang="en-US" altLang="ja-JP" sz="900" dirty="0" smtClean="0"/>
          </a:p>
          <a:p>
            <a:endParaRPr kumimoji="1" lang="ja-JP" altLang="en-US" sz="9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220072" y="6165304"/>
            <a:ext cx="79208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900" dirty="0" smtClean="0"/>
              <a:t>2008</a:t>
            </a:r>
            <a:r>
              <a:rPr lang="en-US" altLang="ja-JP" sz="900" dirty="0" smtClean="0"/>
              <a:t>-</a:t>
            </a:r>
            <a:r>
              <a:rPr kumimoji="1" lang="en-US" altLang="ja-JP" sz="900" dirty="0" smtClean="0"/>
              <a:t>2012</a:t>
            </a:r>
            <a:r>
              <a:rPr kumimoji="1" lang="ja-JP" altLang="en-US" sz="900" dirty="0" smtClean="0"/>
              <a:t>年目標値</a:t>
            </a:r>
            <a:endParaRPr kumimoji="1" lang="ja-JP" altLang="en-US" sz="9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084168" y="6237312"/>
            <a:ext cx="100811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900" dirty="0" smtClean="0"/>
              <a:t>2020</a:t>
            </a:r>
            <a:r>
              <a:rPr kumimoji="1" lang="ja-JP" altLang="en-US" sz="900" dirty="0" smtClean="0"/>
              <a:t>年目標値</a:t>
            </a:r>
            <a:endParaRPr kumimoji="1" lang="en-US" altLang="ja-JP" sz="900" dirty="0" smtClean="0"/>
          </a:p>
          <a:p>
            <a:endParaRPr kumimoji="1" lang="en-US" altLang="ja-JP" sz="900" dirty="0" smtClean="0"/>
          </a:p>
        </p:txBody>
      </p:sp>
      <p:sp>
        <p:nvSpPr>
          <p:cNvPr id="8" name="スライド番号プレースホルダ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237BA-2834-4430-9D78-6881C9CB7B33}" type="slidenum">
              <a:rPr kumimoji="1" lang="ja-JP" altLang="en-US" smtClean="0"/>
              <a:pPr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15084569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チェルノブイリ</a:t>
            </a:r>
            <a:endParaRPr kumimoji="1" lang="ja-JP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pic>
        <p:nvPicPr>
          <p:cNvPr id="4" name="図 3" descr="tyernobyl imag6_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1268760"/>
            <a:ext cx="7344816" cy="4859820"/>
          </a:xfrm>
          <a:prstGeom prst="rect">
            <a:avLst/>
          </a:prstGeom>
        </p:spPr>
      </p:pic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237BA-2834-4430-9D78-6881C9CB7B33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33559609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7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z="3200" b="1" u="sng" dirty="0" smtClean="0">
                <a:latin typeface="Arial" charset="0"/>
                <a:ea typeface="ＭＳ Ｐゴシック" charset="-128"/>
              </a:rPr>
              <a:t>各組織の構造</a:t>
            </a:r>
            <a:endParaRPr lang="de-DE" altLang="ja-JP" sz="3200" b="1" u="sng" dirty="0">
              <a:latin typeface="Arial" charset="0"/>
              <a:ea typeface="ＭＳ Ｐゴシック" charset="-128"/>
            </a:endParaRPr>
          </a:p>
        </p:txBody>
      </p:sp>
      <p:sp>
        <p:nvSpPr>
          <p:cNvPr id="2197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981200"/>
            <a:ext cx="8856662" cy="4114800"/>
          </a:xfrm>
        </p:spPr>
        <p:txBody>
          <a:bodyPr/>
          <a:lstStyle/>
          <a:p>
            <a:r>
              <a:rPr lang="ja-JP" altLang="en-US" sz="2000" b="1" dirty="0" smtClean="0">
                <a:latin typeface="Arial" charset="0"/>
                <a:ea typeface="ＭＳ Ｐゴシック" charset="-128"/>
              </a:rPr>
              <a:t>倫理委員会（委員長：クラウス・テプファー氏、マティアス・クライナー氏）</a:t>
            </a:r>
            <a:endParaRPr lang="de-DE" altLang="ja-JP" sz="2000" b="1" dirty="0">
              <a:latin typeface="Arial" charset="0"/>
              <a:ea typeface="ＭＳ Ｐゴシック" charset="-128"/>
            </a:endParaRPr>
          </a:p>
          <a:p>
            <a:r>
              <a:rPr lang="ja-JP" altLang="en-US" sz="2000" b="1" dirty="0" smtClean="0">
                <a:latin typeface="Arial" charset="0"/>
                <a:ea typeface="ＭＳ Ｐゴシック" charset="-128"/>
              </a:rPr>
              <a:t>原子炉安全委員会</a:t>
            </a:r>
            <a:r>
              <a:rPr lang="de-DE" altLang="ja-JP" sz="2000" b="1" dirty="0" smtClean="0">
                <a:latin typeface="Arial" charset="0"/>
                <a:ea typeface="ＭＳ Ｐゴシック" charset="-128"/>
              </a:rPr>
              <a:t> </a:t>
            </a:r>
            <a:r>
              <a:rPr lang="de-DE" altLang="ja-JP" sz="2000" b="1" dirty="0">
                <a:latin typeface="Arial" charset="0"/>
                <a:ea typeface="ＭＳ Ｐゴシック" charset="-128"/>
              </a:rPr>
              <a:t>(Reaktorsicherheitskommission)</a:t>
            </a:r>
          </a:p>
          <a:p>
            <a:r>
              <a:rPr lang="ja-JP" altLang="en-US" sz="2000" b="1" dirty="0" smtClean="0">
                <a:latin typeface="Arial" charset="0"/>
                <a:ea typeface="ＭＳ Ｐゴシック" charset="-128"/>
              </a:rPr>
              <a:t>アンゲラ・メルケル首相および各州首相で構成される会合</a:t>
            </a:r>
            <a:endParaRPr lang="de-DE" altLang="ja-JP" sz="2000" b="1" dirty="0">
              <a:latin typeface="Arial" charset="0"/>
              <a:ea typeface="ＭＳ Ｐゴシック" charset="-128"/>
            </a:endParaRPr>
          </a:p>
          <a:p>
            <a:r>
              <a:rPr lang="en-US" altLang="ja-JP" sz="2000" b="1" dirty="0" smtClean="0">
                <a:latin typeface="Arial" charset="0"/>
                <a:ea typeface="ＭＳ Ｐゴシック" charset="-128"/>
              </a:rPr>
              <a:t>3</a:t>
            </a:r>
            <a:r>
              <a:rPr lang="ja-JP" altLang="en-US" sz="2000" b="1" dirty="0" smtClean="0">
                <a:latin typeface="Arial" charset="0"/>
                <a:ea typeface="ＭＳ Ｐゴシック" charset="-128"/>
              </a:rPr>
              <a:t>つの作業チーム</a:t>
            </a:r>
            <a:r>
              <a:rPr lang="de-DE" altLang="ja-JP" sz="2000" b="1" dirty="0" smtClean="0">
                <a:latin typeface="Arial" charset="0"/>
                <a:ea typeface="ＭＳ Ｐゴシック" charset="-128"/>
              </a:rPr>
              <a:t>:</a:t>
            </a:r>
            <a:endParaRPr lang="de-DE" altLang="ja-JP" sz="2000" b="1" dirty="0">
              <a:latin typeface="Arial" charset="0"/>
              <a:ea typeface="ＭＳ Ｐゴシック" charset="-128"/>
            </a:endParaRPr>
          </a:p>
          <a:p>
            <a:pPr lvl="1"/>
            <a:r>
              <a:rPr lang="ja-JP" altLang="en-US" sz="2000" b="1" dirty="0" smtClean="0">
                <a:latin typeface="Arial" charset="0"/>
                <a:ea typeface="ＭＳ Ｐゴシック" charset="-128"/>
              </a:rPr>
              <a:t>再生可能エネルギー　→</a:t>
            </a:r>
            <a:r>
              <a:rPr lang="ja-JP" altLang="en-US" sz="2000" b="1" dirty="0" smtClean="0">
                <a:latin typeface="+mn-ea"/>
              </a:rPr>
              <a:t>議長：ノベルト・レトゲン氏（</a:t>
            </a:r>
            <a:r>
              <a:rPr lang="ja-JP" altLang="ja-JP" sz="2000" dirty="0" smtClean="0">
                <a:latin typeface="+mn-ea"/>
              </a:rPr>
              <a:t>連邦環境自然保護原子力安全</a:t>
            </a:r>
            <a:r>
              <a:rPr lang="ja-JP" altLang="en-US" sz="2000" dirty="0" smtClean="0">
                <a:latin typeface="+mn-ea"/>
              </a:rPr>
              <a:t>相</a:t>
            </a:r>
            <a:r>
              <a:rPr lang="de-DE" altLang="ja-JP" sz="2000" b="1" dirty="0" smtClean="0">
                <a:latin typeface="+mn-ea"/>
              </a:rPr>
              <a:t>)</a:t>
            </a:r>
            <a:endParaRPr lang="de-DE" altLang="ja-JP" sz="2000" b="1" dirty="0">
              <a:latin typeface="+mn-ea"/>
            </a:endParaRPr>
          </a:p>
          <a:p>
            <a:pPr lvl="1"/>
            <a:r>
              <a:rPr lang="ja-JP" altLang="en-US" sz="2000" b="1" dirty="0" smtClean="0">
                <a:latin typeface="Arial" charset="0"/>
                <a:ea typeface="ＭＳ Ｐゴシック" charset="-128"/>
              </a:rPr>
              <a:t>送電網・蓄電</a:t>
            </a:r>
            <a:r>
              <a:rPr lang="de-DE" altLang="ja-JP" sz="2000" b="1" dirty="0" smtClean="0">
                <a:latin typeface="Arial" charset="0"/>
                <a:ea typeface="ＭＳ Ｐゴシック" charset="-128"/>
              </a:rPr>
              <a:t> </a:t>
            </a:r>
            <a:r>
              <a:rPr lang="ja-JP" altLang="en-US" sz="2000" b="1" dirty="0" smtClean="0">
                <a:latin typeface="Arial" charset="0"/>
                <a:ea typeface="ＭＳ Ｐゴシック" charset="-128"/>
              </a:rPr>
              <a:t>→</a:t>
            </a:r>
            <a:r>
              <a:rPr lang="ja-JP" altLang="en-US" sz="2000" b="1" dirty="0" smtClean="0">
                <a:latin typeface="+mn-ea"/>
              </a:rPr>
              <a:t>議長：ライナー・ブリューデレ氏（連邦経済技術相）</a:t>
            </a:r>
            <a:endParaRPr lang="de-DE" altLang="ja-JP" sz="2000" b="1" dirty="0">
              <a:latin typeface="Arial" charset="0"/>
              <a:ea typeface="ＭＳ Ｐゴシック" charset="-128"/>
            </a:endParaRPr>
          </a:p>
          <a:p>
            <a:pPr lvl="1"/>
            <a:r>
              <a:rPr lang="ja-JP" altLang="en-US" sz="2000" b="1" dirty="0" smtClean="0">
                <a:latin typeface="Arial" charset="0"/>
                <a:ea typeface="ＭＳ Ｐゴシック" charset="-128"/>
              </a:rPr>
              <a:t>エネルギー効率→</a:t>
            </a:r>
            <a:r>
              <a:rPr lang="ja-JP" altLang="en-US" sz="2000" b="1" dirty="0" smtClean="0">
                <a:latin typeface="+mn-ea"/>
              </a:rPr>
              <a:t>議長：ロナルド・ポファラ氏（</a:t>
            </a:r>
            <a:r>
              <a:rPr lang="de-DE" altLang="ja-JP" sz="2000" b="1" dirty="0" smtClean="0">
                <a:latin typeface="Arial" charset="0"/>
                <a:ea typeface="ＭＳ Ｐゴシック" charset="-128"/>
              </a:rPr>
              <a:t> </a:t>
            </a:r>
            <a:r>
              <a:rPr lang="ja-JP" altLang="en-US" sz="2000" b="1" dirty="0" smtClean="0">
                <a:latin typeface="+mn-ea"/>
              </a:rPr>
              <a:t>首相府長官）</a:t>
            </a:r>
            <a:endParaRPr lang="de-DE" altLang="ja-JP" sz="2000" b="1" dirty="0">
              <a:latin typeface="Arial" charset="0"/>
              <a:ea typeface="ＭＳ Ｐゴシック" charset="-128"/>
            </a:endParaRP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237BA-2834-4430-9D78-6881C9CB7B33}" type="slidenum">
              <a:rPr kumimoji="1" lang="ja-JP" altLang="en-US" smtClean="0"/>
              <a:pPr/>
              <a:t>20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169754097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2011</a:t>
            </a:r>
            <a:r>
              <a:rPr kumimoji="1" lang="ja-JP" altLang="en-US" dirty="0" smtClean="0"/>
              <a:t>年</a:t>
            </a:r>
            <a:r>
              <a:rPr kumimoji="1" lang="en-US" altLang="ja-JP" dirty="0" smtClean="0"/>
              <a:t>5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30</a:t>
            </a:r>
            <a:r>
              <a:rPr kumimoji="1" lang="ja-JP" altLang="en-US" dirty="0" smtClean="0"/>
              <a:t>日の政府発表</a:t>
            </a:r>
            <a:endParaRPr kumimoji="1" lang="ja-JP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ja-JP" sz="2800" dirty="0" smtClean="0"/>
              <a:t>2021</a:t>
            </a:r>
            <a:r>
              <a:rPr lang="ja-JP" altLang="en-US" sz="2800" dirty="0" smtClean="0"/>
              <a:t>年までにドイツの全原発を停止（進行中のエネルギー転換および安全性確保に問題がある場合は</a:t>
            </a:r>
            <a:r>
              <a:rPr lang="en-US" altLang="ja-JP" sz="2800" dirty="0" smtClean="0"/>
              <a:t>2022</a:t>
            </a:r>
            <a:r>
              <a:rPr lang="ja-JP" altLang="en-US" sz="2800" dirty="0" smtClean="0"/>
              <a:t>年まで）</a:t>
            </a:r>
            <a:endParaRPr lang="en-US" altLang="ja-JP" sz="2800" dirty="0" smtClean="0"/>
          </a:p>
          <a:p>
            <a:r>
              <a:rPr lang="ja-JP" altLang="en-US" sz="2800" dirty="0" smtClean="0"/>
              <a:t>福島の事故以降停止されている、全</a:t>
            </a:r>
            <a:r>
              <a:rPr lang="en-US" altLang="ja-JP" sz="2800" dirty="0" smtClean="0"/>
              <a:t>17</a:t>
            </a:r>
            <a:r>
              <a:rPr lang="ja-JP" altLang="en-US" sz="2800" dirty="0" smtClean="0"/>
              <a:t>基のうち最も古い</a:t>
            </a:r>
            <a:r>
              <a:rPr lang="en-US" altLang="ja-JP" sz="2800" dirty="0" smtClean="0"/>
              <a:t>7</a:t>
            </a:r>
            <a:r>
              <a:rPr lang="ja-JP" altLang="en-US" sz="2800" dirty="0" smtClean="0"/>
              <a:t>基は、今後も停止状態とする。</a:t>
            </a:r>
            <a:endParaRPr lang="en-US" altLang="ja-JP" sz="2800" dirty="0" smtClean="0"/>
          </a:p>
          <a:p>
            <a:r>
              <a:rPr lang="ja-JP" altLang="en-US" sz="2800" dirty="0" smtClean="0"/>
              <a:t>既に停止された</a:t>
            </a:r>
            <a:r>
              <a:rPr lang="en-US" altLang="ja-JP" sz="2800" dirty="0" smtClean="0"/>
              <a:t>8</a:t>
            </a:r>
            <a:r>
              <a:rPr lang="ja-JP" altLang="en-US" sz="2800" dirty="0" smtClean="0"/>
              <a:t>基目の原発も同様に停止を維持する。</a:t>
            </a:r>
            <a:endParaRPr lang="en-US" altLang="ja-JP" sz="2800" dirty="0" smtClean="0"/>
          </a:p>
          <a:p>
            <a:r>
              <a:rPr lang="ja-JP" altLang="en-US" sz="2800" dirty="0" smtClean="0"/>
              <a:t>残りの</a:t>
            </a:r>
            <a:r>
              <a:rPr lang="en-US" altLang="ja-JP" sz="2800" dirty="0" smtClean="0"/>
              <a:t>9</a:t>
            </a:r>
            <a:r>
              <a:rPr lang="ja-JP" altLang="en-US" sz="2800" dirty="0" smtClean="0"/>
              <a:t>基のうち</a:t>
            </a:r>
            <a:r>
              <a:rPr lang="en-US" altLang="ja-JP" sz="2800" dirty="0" smtClean="0"/>
              <a:t>6</a:t>
            </a:r>
            <a:r>
              <a:rPr lang="ja-JP" altLang="en-US" sz="2800" dirty="0" smtClean="0"/>
              <a:t>基は</a:t>
            </a:r>
            <a:r>
              <a:rPr lang="en-US" altLang="ja-JP" sz="2800" dirty="0" smtClean="0"/>
              <a:t>2021</a:t>
            </a:r>
            <a:r>
              <a:rPr lang="ja-JP" altLang="en-US" sz="2800" dirty="0" smtClean="0"/>
              <a:t>年まで、他</a:t>
            </a:r>
            <a:r>
              <a:rPr lang="en-US" altLang="ja-JP" sz="2800" dirty="0" smtClean="0"/>
              <a:t>3</a:t>
            </a:r>
            <a:r>
              <a:rPr lang="ja-JP" altLang="en-US" sz="2800" dirty="0" smtClean="0"/>
              <a:t>基も</a:t>
            </a:r>
            <a:r>
              <a:rPr lang="en-US" altLang="ja-JP" sz="2800" dirty="0" smtClean="0"/>
              <a:t> 2022</a:t>
            </a:r>
            <a:r>
              <a:rPr lang="ja-JP" altLang="en-US" sz="2800" dirty="0" smtClean="0"/>
              <a:t>年までに停止する。</a:t>
            </a:r>
            <a:r>
              <a:rPr lang="en-US" altLang="ja-JP" sz="2800" dirty="0" smtClean="0"/>
              <a:t> </a:t>
            </a:r>
            <a:endParaRPr kumimoji="1" lang="ja-JP" altLang="en-US" sz="2800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237BA-2834-4430-9D78-6881C9CB7B33}" type="slidenum">
              <a:rPr kumimoji="1" lang="ja-JP" altLang="en-US" smtClean="0"/>
              <a:pPr/>
              <a:t>21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266297558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5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z="3200" b="1" u="sng" dirty="0" smtClean="0">
                <a:latin typeface="Arial" charset="0"/>
                <a:ea typeface="ＭＳ Ｐゴシック" charset="-128"/>
              </a:rPr>
              <a:t>スケジュール</a:t>
            </a:r>
            <a:endParaRPr lang="de-DE" altLang="ja-JP" sz="3200" b="1" u="sng" dirty="0">
              <a:latin typeface="Arial" charset="0"/>
              <a:ea typeface="ＭＳ Ｐゴシック" charset="-128"/>
            </a:endParaRPr>
          </a:p>
        </p:txBody>
      </p:sp>
      <p:sp>
        <p:nvSpPr>
          <p:cNvPr id="2195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7338" y="1484784"/>
            <a:ext cx="8856662" cy="4114800"/>
          </a:xfrm>
        </p:spPr>
        <p:txBody>
          <a:bodyPr/>
          <a:lstStyle/>
          <a:p>
            <a:pPr>
              <a:buFontTx/>
              <a:buNone/>
            </a:pPr>
            <a:r>
              <a:rPr lang="de-DE" altLang="ja-JP" sz="2000" b="1" dirty="0" smtClean="0">
                <a:latin typeface="Arial" charset="0"/>
                <a:ea typeface="ＭＳ Ｐゴシック" charset="-128"/>
              </a:rPr>
              <a:t>2011</a:t>
            </a:r>
            <a:r>
              <a:rPr lang="ja-JP" altLang="en-US" sz="2000" b="1" dirty="0" smtClean="0">
                <a:latin typeface="Arial" charset="0"/>
                <a:ea typeface="ＭＳ Ｐゴシック" charset="-128"/>
              </a:rPr>
              <a:t>年</a:t>
            </a:r>
            <a:r>
              <a:rPr lang="en-US" altLang="ja-JP" sz="2000" b="1" dirty="0" smtClean="0">
                <a:latin typeface="Arial" charset="0"/>
                <a:ea typeface="ＭＳ Ｐゴシック" charset="-128"/>
              </a:rPr>
              <a:t>4</a:t>
            </a:r>
            <a:r>
              <a:rPr lang="ja-JP" altLang="en-US" sz="2000" b="1" dirty="0" smtClean="0">
                <a:latin typeface="Arial" charset="0"/>
                <a:ea typeface="ＭＳ Ｐゴシック" charset="-128"/>
              </a:rPr>
              <a:t>月</a:t>
            </a:r>
            <a:r>
              <a:rPr lang="en-US" altLang="ja-JP" sz="2000" b="1" dirty="0" smtClean="0">
                <a:latin typeface="Arial" charset="0"/>
                <a:ea typeface="ＭＳ Ｐゴシック" charset="-128"/>
              </a:rPr>
              <a:t>15</a:t>
            </a:r>
            <a:r>
              <a:rPr lang="ja-JP" altLang="en-US" sz="2000" b="1" dirty="0" smtClean="0">
                <a:latin typeface="Arial" charset="0"/>
                <a:ea typeface="ＭＳ Ｐゴシック" charset="-128"/>
              </a:rPr>
              <a:t>日・</a:t>
            </a:r>
            <a:r>
              <a:rPr lang="en-US" altLang="ja-JP" sz="2000" b="1" dirty="0" smtClean="0">
                <a:latin typeface="Arial" charset="0"/>
                <a:ea typeface="ＭＳ Ｐゴシック" charset="-128"/>
              </a:rPr>
              <a:t> 5</a:t>
            </a:r>
            <a:r>
              <a:rPr lang="ja-JP" altLang="en-US" sz="2000" b="1" dirty="0" smtClean="0">
                <a:latin typeface="Arial" charset="0"/>
                <a:ea typeface="ＭＳ Ｐゴシック" charset="-128"/>
              </a:rPr>
              <a:t>月</a:t>
            </a:r>
            <a:r>
              <a:rPr lang="en-US" altLang="ja-JP" sz="2000" b="1" dirty="0" smtClean="0">
                <a:latin typeface="Arial" charset="0"/>
                <a:ea typeface="ＭＳ Ｐゴシック" charset="-128"/>
              </a:rPr>
              <a:t>12</a:t>
            </a:r>
            <a:r>
              <a:rPr lang="ja-JP" altLang="en-US" sz="2000" b="1" dirty="0" smtClean="0">
                <a:latin typeface="Arial" charset="0"/>
                <a:ea typeface="ＭＳ Ｐゴシック" charset="-128"/>
              </a:rPr>
              <a:t>日   連邦／州レベルでの政府高官会議</a:t>
            </a:r>
            <a:endParaRPr lang="de-DE" altLang="ja-JP" sz="2000" b="1" dirty="0">
              <a:latin typeface="Arial" charset="0"/>
              <a:ea typeface="ＭＳ Ｐゴシック" charset="-128"/>
            </a:endParaRPr>
          </a:p>
          <a:p>
            <a:pPr>
              <a:buFontTx/>
              <a:buNone/>
            </a:pPr>
            <a:r>
              <a:rPr lang="en-US" altLang="ja-JP" sz="2000" b="1" dirty="0" smtClean="0">
                <a:latin typeface="Arial" charset="0"/>
              </a:rPr>
              <a:t>2011</a:t>
            </a:r>
            <a:r>
              <a:rPr lang="ja-JP" altLang="en-US" sz="2000" b="1" dirty="0" smtClean="0">
                <a:latin typeface="Arial" charset="0"/>
              </a:rPr>
              <a:t>年</a:t>
            </a:r>
            <a:r>
              <a:rPr lang="en-US" altLang="ja-JP" sz="2000" b="1" dirty="0" smtClean="0">
                <a:latin typeface="Arial" charset="0"/>
              </a:rPr>
              <a:t>4</a:t>
            </a:r>
            <a:r>
              <a:rPr lang="ja-JP" altLang="en-US" sz="2000" b="1" dirty="0" smtClean="0">
                <a:latin typeface="Arial" charset="0"/>
              </a:rPr>
              <a:t>月</a:t>
            </a:r>
            <a:r>
              <a:rPr lang="en-US" sz="2000" b="1" dirty="0" smtClean="0">
                <a:latin typeface="Arial" charset="0"/>
              </a:rPr>
              <a:t>15</a:t>
            </a:r>
            <a:r>
              <a:rPr lang="ja-JP" altLang="en-US" sz="2000" b="1" dirty="0" smtClean="0">
                <a:latin typeface="Arial" charset="0"/>
              </a:rPr>
              <a:t>日</a:t>
            </a:r>
            <a:r>
              <a:rPr lang="en-US" sz="2000" b="1" dirty="0" smtClean="0">
                <a:latin typeface="Arial" charset="0"/>
              </a:rPr>
              <a:t> </a:t>
            </a:r>
            <a:r>
              <a:rPr lang="de-DE" altLang="ja-JP" sz="2000" b="1" dirty="0">
                <a:latin typeface="Arial" charset="0"/>
                <a:ea typeface="ＭＳ Ｐゴシック" charset="-128"/>
              </a:rPr>
              <a:t>		</a:t>
            </a:r>
            <a:r>
              <a:rPr lang="ja-JP" altLang="en-US" sz="2000" b="1" dirty="0" smtClean="0">
                <a:latin typeface="Arial" charset="0"/>
                <a:ea typeface="ＭＳ Ｐゴシック" charset="-128"/>
              </a:rPr>
              <a:t>　　連邦／州レベルにおける</a:t>
            </a:r>
            <a:r>
              <a:rPr lang="en-US" altLang="ja-JP" sz="2000" b="1" dirty="0" smtClean="0">
                <a:latin typeface="Arial" charset="0"/>
                <a:ea typeface="ＭＳ Ｐゴシック" charset="-128"/>
              </a:rPr>
              <a:t>3</a:t>
            </a:r>
            <a:r>
              <a:rPr lang="ja-JP" altLang="en-US" sz="2000" b="1" dirty="0" smtClean="0">
                <a:latin typeface="Arial" charset="0"/>
                <a:ea typeface="ＭＳ Ｐゴシック" charset="-128"/>
              </a:rPr>
              <a:t>つの作業グループの設置</a:t>
            </a:r>
            <a:endParaRPr lang="de-DE" altLang="ja-JP" sz="2000" b="1" dirty="0">
              <a:latin typeface="Arial" charset="0"/>
              <a:ea typeface="ＭＳ Ｐゴシック" charset="-128"/>
            </a:endParaRPr>
          </a:p>
          <a:p>
            <a:pPr>
              <a:buFontTx/>
              <a:buNone/>
            </a:pPr>
            <a:r>
              <a:rPr lang="de-DE" altLang="ja-JP" sz="2000" b="1" dirty="0" smtClean="0">
                <a:latin typeface="Arial" charset="0"/>
                <a:ea typeface="ＭＳ Ｐゴシック" charset="-128"/>
              </a:rPr>
              <a:t>2011</a:t>
            </a:r>
            <a:r>
              <a:rPr lang="ja-JP" altLang="en-US" sz="2000" b="1" dirty="0" smtClean="0">
                <a:latin typeface="Arial" charset="0"/>
                <a:ea typeface="ＭＳ Ｐゴシック" charset="-128"/>
              </a:rPr>
              <a:t>年</a:t>
            </a:r>
            <a:r>
              <a:rPr lang="en-US" altLang="ja-JP" sz="2000" b="1" dirty="0" smtClean="0">
                <a:latin typeface="Arial" charset="0"/>
                <a:ea typeface="ＭＳ Ｐゴシック" charset="-128"/>
              </a:rPr>
              <a:t>4</a:t>
            </a:r>
            <a:r>
              <a:rPr lang="ja-JP" altLang="en-US" sz="2000" b="1" dirty="0" smtClean="0">
                <a:latin typeface="Arial" charset="0"/>
                <a:ea typeface="ＭＳ Ｐゴシック" charset="-128"/>
              </a:rPr>
              <a:t>月</a:t>
            </a:r>
            <a:r>
              <a:rPr lang="en-US" altLang="ja-JP" sz="2000" b="1" dirty="0" smtClean="0">
                <a:latin typeface="Arial" charset="0"/>
                <a:ea typeface="ＭＳ Ｐゴシック" charset="-128"/>
              </a:rPr>
              <a:t>15</a:t>
            </a:r>
            <a:r>
              <a:rPr lang="ja-JP" altLang="en-US" sz="2000" b="1" dirty="0" smtClean="0">
                <a:latin typeface="Arial" charset="0"/>
                <a:ea typeface="ＭＳ Ｐゴシック" charset="-128"/>
              </a:rPr>
              <a:t>日</a:t>
            </a:r>
            <a:r>
              <a:rPr lang="de-DE" altLang="ja-JP" sz="2000" b="1" dirty="0">
                <a:latin typeface="Arial" charset="0"/>
                <a:ea typeface="ＭＳ Ｐゴシック" charset="-128"/>
              </a:rPr>
              <a:t>		</a:t>
            </a:r>
            <a:r>
              <a:rPr lang="ja-JP" altLang="en-US" sz="2000" b="1" dirty="0" smtClean="0">
                <a:latin typeface="Arial" charset="0"/>
                <a:ea typeface="ＭＳ Ｐゴシック" charset="-128"/>
              </a:rPr>
              <a:t>　　市民グループとのディスカッション</a:t>
            </a:r>
            <a:endParaRPr lang="de-DE" altLang="ja-JP" sz="2000" b="1" dirty="0">
              <a:latin typeface="Arial" charset="0"/>
              <a:ea typeface="ＭＳ Ｐゴシック" charset="-128"/>
            </a:endParaRPr>
          </a:p>
          <a:p>
            <a:pPr>
              <a:buFontTx/>
              <a:buNone/>
            </a:pPr>
            <a:r>
              <a:rPr lang="de-DE" altLang="ja-JP" sz="2000" b="1" dirty="0" smtClean="0">
                <a:latin typeface="Arial" charset="0"/>
                <a:ea typeface="ＭＳ Ｐゴシック" charset="-128"/>
              </a:rPr>
              <a:t>2011</a:t>
            </a:r>
            <a:r>
              <a:rPr lang="ja-JP" altLang="en-US" sz="2000" b="1" dirty="0" smtClean="0">
                <a:latin typeface="Arial" charset="0"/>
                <a:ea typeface="ＭＳ Ｐゴシック" charset="-128"/>
              </a:rPr>
              <a:t>年</a:t>
            </a:r>
            <a:r>
              <a:rPr lang="en-US" altLang="ja-JP" sz="2000" b="1" dirty="0" smtClean="0">
                <a:latin typeface="Arial" charset="0"/>
                <a:ea typeface="ＭＳ Ｐゴシック" charset="-128"/>
              </a:rPr>
              <a:t>6</a:t>
            </a:r>
            <a:r>
              <a:rPr lang="ja-JP" altLang="en-US" sz="2000" b="1" dirty="0" smtClean="0">
                <a:latin typeface="Arial" charset="0"/>
                <a:ea typeface="ＭＳ Ｐゴシック" charset="-128"/>
              </a:rPr>
              <a:t>月</a:t>
            </a:r>
            <a:r>
              <a:rPr lang="en-US" altLang="ja-JP" sz="2000" b="1" dirty="0" smtClean="0">
                <a:latin typeface="Arial" charset="0"/>
                <a:ea typeface="ＭＳ Ｐゴシック" charset="-128"/>
              </a:rPr>
              <a:t>6</a:t>
            </a:r>
            <a:r>
              <a:rPr lang="ja-JP" altLang="en-US" sz="2000" b="1" dirty="0" smtClean="0">
                <a:latin typeface="Arial" charset="0"/>
                <a:ea typeface="ＭＳ Ｐゴシック" charset="-128"/>
              </a:rPr>
              <a:t>日</a:t>
            </a:r>
            <a:r>
              <a:rPr lang="de-DE" altLang="ja-JP" sz="2000" b="1" dirty="0" smtClean="0">
                <a:latin typeface="Arial" charset="0"/>
                <a:ea typeface="ＭＳ Ｐゴシック" charset="-128"/>
              </a:rPr>
              <a:t> </a:t>
            </a:r>
            <a:r>
              <a:rPr lang="de-DE" altLang="ja-JP" sz="2000" b="1" dirty="0">
                <a:latin typeface="Arial" charset="0"/>
                <a:ea typeface="ＭＳ Ｐゴシック" charset="-128"/>
              </a:rPr>
              <a:t>		</a:t>
            </a:r>
            <a:r>
              <a:rPr lang="ja-JP" altLang="en-US" sz="2000" b="1" dirty="0" smtClean="0">
                <a:latin typeface="Arial" charset="0"/>
                <a:ea typeface="ＭＳ Ｐゴシック" charset="-128"/>
              </a:rPr>
              <a:t>　　連邦政府による基本的方針の決定</a:t>
            </a:r>
            <a:endParaRPr lang="de-DE" altLang="ja-JP" sz="2000" b="1" dirty="0">
              <a:latin typeface="Arial" charset="0"/>
              <a:ea typeface="ＭＳ Ｐゴシック" charset="-128"/>
            </a:endParaRPr>
          </a:p>
          <a:p>
            <a:pPr>
              <a:buFontTx/>
              <a:buNone/>
            </a:pPr>
            <a:r>
              <a:rPr lang="de-DE" altLang="ja-JP" sz="2000" b="1" dirty="0" smtClean="0">
                <a:latin typeface="Arial" charset="0"/>
                <a:ea typeface="ＭＳ Ｐゴシック" charset="-128"/>
              </a:rPr>
              <a:t>2011</a:t>
            </a:r>
            <a:r>
              <a:rPr lang="ja-JP" altLang="en-US" sz="2000" b="1" dirty="0" smtClean="0">
                <a:latin typeface="Arial" charset="0"/>
                <a:ea typeface="ＭＳ Ｐゴシック" charset="-128"/>
              </a:rPr>
              <a:t>年</a:t>
            </a:r>
            <a:r>
              <a:rPr lang="en-US" altLang="ja-JP" sz="2000" b="1" dirty="0" smtClean="0">
                <a:latin typeface="Arial" charset="0"/>
                <a:ea typeface="ＭＳ Ｐゴシック" charset="-128"/>
              </a:rPr>
              <a:t>7</a:t>
            </a:r>
            <a:r>
              <a:rPr lang="ja-JP" altLang="en-US" sz="2000" b="1" dirty="0" smtClean="0">
                <a:latin typeface="Arial" charset="0"/>
                <a:ea typeface="ＭＳ Ｐゴシック" charset="-128"/>
              </a:rPr>
              <a:t>月</a:t>
            </a:r>
            <a:r>
              <a:rPr lang="en-US" altLang="ja-JP" sz="2000" b="1" dirty="0" smtClean="0">
                <a:latin typeface="Arial" charset="0"/>
                <a:ea typeface="ＭＳ Ｐゴシック" charset="-128"/>
              </a:rPr>
              <a:t>8</a:t>
            </a:r>
            <a:r>
              <a:rPr lang="ja-JP" altLang="en-US" sz="2000" b="1" dirty="0" smtClean="0">
                <a:latin typeface="Arial" charset="0"/>
                <a:ea typeface="ＭＳ Ｐゴシック" charset="-128"/>
              </a:rPr>
              <a:t>日</a:t>
            </a:r>
            <a:r>
              <a:rPr lang="de-DE" altLang="ja-JP" sz="2000" b="1" dirty="0">
                <a:latin typeface="Arial" charset="0"/>
                <a:ea typeface="ＭＳ Ｐゴシック" charset="-128"/>
              </a:rPr>
              <a:t>		</a:t>
            </a:r>
            <a:r>
              <a:rPr lang="ja-JP" altLang="en-US" sz="2000" b="1" dirty="0" smtClean="0">
                <a:latin typeface="Arial" charset="0"/>
                <a:ea typeface="ＭＳ Ｐゴシック" charset="-128"/>
              </a:rPr>
              <a:t>　　連邦参議院による決定</a:t>
            </a:r>
            <a:endParaRPr lang="de-DE" altLang="ja-JP" sz="2000" b="1" dirty="0">
              <a:latin typeface="Arial" charset="0"/>
              <a:ea typeface="ＭＳ Ｐゴシック" charset="-128"/>
            </a:endParaRP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237BA-2834-4430-9D78-6881C9CB7B33}" type="slidenum">
              <a:rPr kumimoji="1" lang="ja-JP" altLang="en-US" smtClean="0"/>
              <a:pPr/>
              <a:t>22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10116421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ja-JP" altLang="en-US" dirty="0" smtClean="0"/>
              <a:t>核燃料輸送反対のデモ</a:t>
            </a:r>
            <a:endParaRPr lang="en-US" altLang="ja-JP" dirty="0" smtClean="0"/>
          </a:p>
        </p:txBody>
      </p:sp>
      <p:pic>
        <p:nvPicPr>
          <p:cNvPr id="26627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237BA-2834-4430-9D78-6881C9CB7B33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29043801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Fußzeilenplatzhalter 1"/>
          <p:cNvSpPr txBox="1">
            <a:spLocks noGrp="1"/>
          </p:cNvSpPr>
          <p:nvPr/>
        </p:nvSpPr>
        <p:spPr bwMode="auto">
          <a:xfrm>
            <a:off x="900113" y="6324600"/>
            <a:ext cx="7123112" cy="452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lnSpc>
                <a:spcPct val="101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kumimoji="0" lang="de-DE" altLang="ja-JP" sz="1200">
              <a:solidFill>
                <a:srgbClr val="000000"/>
              </a:solidFill>
              <a:latin typeface="Tahoma" pitchFamily="34" charset="0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25603" name="Text Box 1"/>
          <p:cNvSpPr txBox="1">
            <a:spLocks noChangeArrowheads="1"/>
          </p:cNvSpPr>
          <p:nvPr/>
        </p:nvSpPr>
        <p:spPr bwMode="auto">
          <a:xfrm>
            <a:off x="468313" y="0"/>
            <a:ext cx="8280400" cy="184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22680" rIns="0" bIns="0" anchor="ctr"/>
          <a:lstStyle>
            <a:lvl1pPr defTabSz="449263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449263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449263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449263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449263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lnSpc>
                <a:spcPct val="9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kumimoji="0" lang="ja-JP" altLang="en-US" sz="3600" b="1" i="1" dirty="0" smtClean="0">
                <a:latin typeface="Times New Roman" pitchFamily="18" charset="0"/>
                <a:ea typeface="Arial Unicode MS" pitchFamily="50" charset="-128"/>
                <a:cs typeface="Arial Unicode MS" pitchFamily="50" charset="-128"/>
              </a:rPr>
              <a:t>ドイツの反原発運動</a:t>
            </a:r>
            <a:endParaRPr kumimoji="0" lang="de-DE" altLang="ja-JP" sz="3600" b="1" i="1" dirty="0">
              <a:latin typeface="Times New Roman" pitchFamily="18" charset="0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25604" name="Text Box 2"/>
          <p:cNvSpPr txBox="1">
            <a:spLocks noChangeArrowheads="1"/>
          </p:cNvSpPr>
          <p:nvPr/>
        </p:nvSpPr>
        <p:spPr bwMode="auto">
          <a:xfrm>
            <a:off x="323850" y="1773238"/>
            <a:ext cx="7993063" cy="410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13860" rIns="0" bIns="0"/>
          <a:lstStyle>
            <a:lvl1pPr marL="334963" indent="-334963" defTabSz="449263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449263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449263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449263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449263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95000"/>
              </a:lnSpc>
              <a:spcBef>
                <a:spcPts val="800"/>
              </a:spcBef>
              <a:buClr>
                <a:srgbClr val="000000"/>
              </a:buClr>
              <a:buSzPct val="145000"/>
              <a:buFont typeface="Times New Roman" pitchFamily="18" charset="0"/>
              <a:buNone/>
            </a:pPr>
            <a:r>
              <a:rPr kumimoji="0" lang="ja-JP" altLang="en-US" sz="2200" dirty="0" smtClean="0">
                <a:latin typeface="Tahoma" pitchFamily="34" charset="0"/>
                <a:ea typeface="Arial Unicode MS" pitchFamily="50" charset="-128"/>
                <a:cs typeface="Arial Unicode MS" pitchFamily="50" charset="-128"/>
              </a:rPr>
              <a:t>反原発運動</a:t>
            </a:r>
            <a:r>
              <a:rPr kumimoji="0" lang="de-DE" altLang="ja-JP" sz="2200" dirty="0" smtClean="0">
                <a:latin typeface="Tahoma" pitchFamily="34" charset="0"/>
                <a:ea typeface="Arial Unicode MS" pitchFamily="50" charset="-128"/>
                <a:cs typeface="Arial Unicode MS" pitchFamily="50" charset="-128"/>
              </a:rPr>
              <a:t>(</a:t>
            </a:r>
            <a:r>
              <a:rPr kumimoji="0" lang="de-DE" altLang="ja-JP" sz="2200" dirty="0">
                <a:latin typeface="Tahoma" pitchFamily="34" charset="0"/>
                <a:ea typeface="Arial Unicode MS" pitchFamily="50" charset="-128"/>
                <a:cs typeface="Arial Unicode MS" pitchFamily="50" charset="-128"/>
              </a:rPr>
              <a:t>Wyhl, Brokdorf, Bonn.... </a:t>
            </a:r>
            <a:r>
              <a:rPr kumimoji="0" lang="de-DE" altLang="ja-JP" sz="2200" dirty="0" smtClean="0">
                <a:latin typeface="Tahoma" pitchFamily="34" charset="0"/>
                <a:ea typeface="Arial Unicode MS" pitchFamily="50" charset="-128"/>
                <a:cs typeface="Arial Unicode MS" pitchFamily="50" charset="-128"/>
              </a:rPr>
              <a:t>1970</a:t>
            </a:r>
            <a:r>
              <a:rPr kumimoji="0" lang="ja-JP" altLang="en-US" sz="2200" dirty="0" smtClean="0">
                <a:latin typeface="Tahoma" pitchFamily="34" charset="0"/>
                <a:ea typeface="Arial Unicode MS" pitchFamily="50" charset="-128"/>
                <a:cs typeface="Arial Unicode MS" pitchFamily="50" charset="-128"/>
              </a:rPr>
              <a:t>年代</a:t>
            </a:r>
            <a:r>
              <a:rPr kumimoji="0" lang="de-DE" altLang="ja-JP" sz="2200" dirty="0" smtClean="0">
                <a:latin typeface="Tahoma" pitchFamily="34" charset="0"/>
                <a:ea typeface="Arial Unicode MS" pitchFamily="50" charset="-128"/>
                <a:cs typeface="Arial Unicode MS" pitchFamily="50" charset="-128"/>
              </a:rPr>
              <a:t>)</a:t>
            </a:r>
          </a:p>
          <a:p>
            <a:pPr eaLnBrk="1" hangingPunct="1">
              <a:lnSpc>
                <a:spcPct val="95000"/>
              </a:lnSpc>
              <a:spcBef>
                <a:spcPts val="800"/>
              </a:spcBef>
              <a:buClr>
                <a:srgbClr val="000000"/>
              </a:buClr>
              <a:buSzPct val="145000"/>
              <a:buFont typeface="Times New Roman" pitchFamily="18" charset="0"/>
              <a:buNone/>
            </a:pPr>
            <a:endParaRPr kumimoji="0" lang="de-DE" altLang="ja-JP" sz="2200" dirty="0" smtClean="0">
              <a:latin typeface="Tahoma" pitchFamily="34" charset="0"/>
              <a:ea typeface="Arial Unicode MS" pitchFamily="50" charset="-128"/>
              <a:cs typeface="Arial Unicode MS" pitchFamily="50" charset="-128"/>
            </a:endParaRPr>
          </a:p>
          <a:p>
            <a:pPr eaLnBrk="1" hangingPunct="1">
              <a:lnSpc>
                <a:spcPct val="95000"/>
              </a:lnSpc>
              <a:spcBef>
                <a:spcPts val="800"/>
              </a:spcBef>
              <a:buClr>
                <a:srgbClr val="000000"/>
              </a:buClr>
              <a:buSzPct val="145000"/>
              <a:buFont typeface="Times New Roman" pitchFamily="18" charset="0"/>
              <a:buNone/>
            </a:pPr>
            <a:r>
              <a:rPr kumimoji="0" lang="ja-JP" altLang="en-US" sz="2200" dirty="0" smtClean="0">
                <a:latin typeface="Tahoma" pitchFamily="34" charset="0"/>
                <a:ea typeface="Arial Unicode MS" pitchFamily="50" charset="-128"/>
                <a:cs typeface="Arial Unicode MS" pitchFamily="50" charset="-128"/>
              </a:rPr>
              <a:t>ゴアレーベンへの使用済核燃料輸送（</a:t>
            </a:r>
            <a:r>
              <a:rPr kumimoji="0" lang="de-DE" altLang="ja-JP" sz="2200" dirty="0" smtClean="0">
                <a:latin typeface="Tahoma" pitchFamily="34" charset="0"/>
                <a:ea typeface="Arial Unicode MS" pitchFamily="50" charset="-128"/>
                <a:cs typeface="Arial Unicode MS" pitchFamily="50" charset="-128"/>
              </a:rPr>
              <a:t>2008</a:t>
            </a:r>
            <a:r>
              <a:rPr kumimoji="0" lang="ja-JP" altLang="en-US" sz="2200" dirty="0" smtClean="0">
                <a:latin typeface="Tahoma" pitchFamily="34" charset="0"/>
                <a:ea typeface="Arial Unicode MS" pitchFamily="50" charset="-128"/>
                <a:cs typeface="Arial Unicode MS" pitchFamily="50" charset="-128"/>
              </a:rPr>
              <a:t>年）</a:t>
            </a:r>
            <a:r>
              <a:rPr kumimoji="0" lang="de-DE" altLang="ja-JP" sz="2200" dirty="0" smtClean="0">
                <a:latin typeface="Tahoma" pitchFamily="34" charset="0"/>
                <a:ea typeface="Arial Unicode MS" pitchFamily="50" charset="-128"/>
                <a:cs typeface="Arial Unicode MS" pitchFamily="50" charset="-128"/>
              </a:rPr>
              <a:t>: </a:t>
            </a:r>
          </a:p>
          <a:p>
            <a:pPr eaLnBrk="1" hangingPunct="1">
              <a:lnSpc>
                <a:spcPct val="95000"/>
              </a:lnSpc>
              <a:spcBef>
                <a:spcPts val="800"/>
              </a:spcBef>
              <a:buClr>
                <a:srgbClr val="000000"/>
              </a:buClr>
              <a:buSzPct val="145000"/>
              <a:buFont typeface="Times New Roman" pitchFamily="18" charset="0"/>
              <a:buNone/>
            </a:pPr>
            <a:r>
              <a:rPr kumimoji="0" lang="en-US" altLang="ja-JP" sz="2200" dirty="0" smtClean="0">
                <a:latin typeface="Tahoma" pitchFamily="34" charset="0"/>
                <a:ea typeface="Arial Unicode MS" pitchFamily="50" charset="-128"/>
                <a:cs typeface="Arial Unicode MS" pitchFamily="50" charset="-128"/>
              </a:rPr>
              <a:t>2001</a:t>
            </a:r>
            <a:r>
              <a:rPr kumimoji="0" lang="ja-JP" altLang="en-US" sz="2200" dirty="0" smtClean="0">
                <a:latin typeface="Tahoma" pitchFamily="34" charset="0"/>
                <a:ea typeface="Arial Unicode MS" pitchFamily="50" charset="-128"/>
                <a:cs typeface="Arial Unicode MS" pitchFamily="50" charset="-128"/>
              </a:rPr>
              <a:t>年のデモを超える参加者（特に若者）</a:t>
            </a:r>
            <a:endParaRPr kumimoji="0" lang="de-DE" altLang="ja-JP" sz="2000" dirty="0">
              <a:latin typeface="Tahoma" pitchFamily="34" charset="0"/>
              <a:ea typeface="Arial Unicode MS" pitchFamily="50" charset="-128"/>
              <a:cs typeface="Arial Unicode MS" pitchFamily="50" charset="-128"/>
            </a:endParaRPr>
          </a:p>
          <a:p>
            <a:pPr eaLnBrk="1" hangingPunct="1">
              <a:lnSpc>
                <a:spcPct val="95000"/>
              </a:lnSpc>
              <a:spcBef>
                <a:spcPts val="800"/>
              </a:spcBef>
            </a:pPr>
            <a:endParaRPr kumimoji="0" lang="de-DE" altLang="ja-JP" sz="2200" dirty="0">
              <a:latin typeface="Tahoma" pitchFamily="34" charset="0"/>
              <a:ea typeface="Arial Unicode MS" pitchFamily="50" charset="-128"/>
              <a:cs typeface="Arial Unicode MS" pitchFamily="50" charset="-128"/>
            </a:endParaRPr>
          </a:p>
          <a:p>
            <a:pPr eaLnBrk="1" hangingPunct="1">
              <a:lnSpc>
                <a:spcPct val="95000"/>
              </a:lnSpc>
              <a:spcBef>
                <a:spcPts val="800"/>
              </a:spcBef>
            </a:pPr>
            <a:endParaRPr kumimoji="0" lang="de-DE" altLang="ja-JP" sz="2200" dirty="0">
              <a:latin typeface="Tahoma" pitchFamily="34" charset="0"/>
              <a:ea typeface="Arial Unicode MS" pitchFamily="50" charset="-128"/>
              <a:cs typeface="Arial Unicode MS" pitchFamily="50" charset="-128"/>
            </a:endParaRPr>
          </a:p>
          <a:p>
            <a:pPr eaLnBrk="1" hangingPunct="1">
              <a:lnSpc>
                <a:spcPct val="95000"/>
              </a:lnSpc>
              <a:spcBef>
                <a:spcPts val="800"/>
              </a:spcBef>
            </a:pPr>
            <a:endParaRPr kumimoji="0" lang="de-DE" altLang="ja-JP" sz="2200" dirty="0">
              <a:solidFill>
                <a:srgbClr val="000000"/>
              </a:solidFill>
              <a:latin typeface="Times New Roman" pitchFamily="18" charset="0"/>
              <a:ea typeface="Arial Unicode MS" pitchFamily="50" charset="-128"/>
              <a:cs typeface="Arial Unicode MS" pitchFamily="50" charset="-128"/>
            </a:endParaRPr>
          </a:p>
          <a:p>
            <a:pPr eaLnBrk="1" hangingPunct="1">
              <a:lnSpc>
                <a:spcPct val="95000"/>
              </a:lnSpc>
              <a:spcBef>
                <a:spcPts val="800"/>
              </a:spcBef>
            </a:pPr>
            <a:endParaRPr kumimoji="0" lang="de-DE" altLang="ja-JP" sz="2200" dirty="0">
              <a:solidFill>
                <a:srgbClr val="000000"/>
              </a:solidFill>
              <a:latin typeface="Times New Roman" pitchFamily="18" charset="0"/>
              <a:ea typeface="Arial Unicode MS" pitchFamily="50" charset="-128"/>
              <a:cs typeface="Arial Unicode MS" pitchFamily="50" charset="-128"/>
            </a:endParaRPr>
          </a:p>
        </p:txBody>
      </p:sp>
      <p:pic>
        <p:nvPicPr>
          <p:cNvPr id="2560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645024"/>
            <a:ext cx="4094163" cy="287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237BA-2834-4430-9D78-6881C9CB7B33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288897709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3644900"/>
            <a:ext cx="4200525" cy="280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699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1412875"/>
            <a:ext cx="2660650" cy="397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700" name="Picture 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404813"/>
            <a:ext cx="3382962" cy="2370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701" name="Rectangle 10"/>
          <p:cNvSpPr>
            <a:spLocks noGrp="1" noChangeArrowheads="1"/>
          </p:cNvSpPr>
          <p:nvPr>
            <p:ph type="title"/>
          </p:nvPr>
        </p:nvSpPr>
        <p:spPr>
          <a:xfrm>
            <a:off x="323850" y="0"/>
            <a:ext cx="9740900" cy="1143000"/>
          </a:xfrm>
        </p:spPr>
        <p:txBody>
          <a:bodyPr/>
          <a:lstStyle/>
          <a:p>
            <a:pPr eaLnBrk="1" hangingPunct="1"/>
            <a:r>
              <a:rPr lang="en-US" altLang="ja-JP" dirty="0" smtClean="0"/>
              <a:t>              </a:t>
            </a:r>
            <a:r>
              <a:rPr lang="ja-JP" altLang="en-US" dirty="0" smtClean="0"/>
              <a:t>グリーンピース</a:t>
            </a:r>
            <a:endParaRPr lang="en-US" altLang="ja-JP" dirty="0" smtClean="0"/>
          </a:p>
        </p:txBody>
      </p:sp>
      <p:sp>
        <p:nvSpPr>
          <p:cNvPr id="29702" name="Rectangle 11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altLang="ja-JP" dirty="0" smtClean="0"/>
              <a:t> </a:t>
            </a: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237BA-2834-4430-9D78-6881C9CB7B33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36847052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dirty="0" smtClean="0"/>
              <a:t>ドイツ緑の党</a:t>
            </a:r>
            <a:endParaRPr lang="en-US" altLang="ja-JP" dirty="0" smtClean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buFontTx/>
              <a:buNone/>
            </a:pPr>
            <a:r>
              <a:rPr lang="ja-JP" altLang="en-US" dirty="0" smtClean="0"/>
              <a:t>社会民主党との連立</a:t>
            </a:r>
            <a:r>
              <a:rPr lang="en-US" altLang="ja-JP" dirty="0" smtClean="0"/>
              <a:t> (1998-2005</a:t>
            </a:r>
            <a:r>
              <a:rPr lang="ja-JP" altLang="en-US" dirty="0" smtClean="0"/>
              <a:t>年</a:t>
            </a:r>
            <a:r>
              <a:rPr lang="en-US" altLang="ja-JP" dirty="0" smtClean="0"/>
              <a:t>)</a:t>
            </a:r>
          </a:p>
          <a:p>
            <a:pPr eaLnBrk="1" hangingPunct="1">
              <a:buFontTx/>
              <a:buNone/>
            </a:pPr>
            <a:r>
              <a:rPr lang="en-US" altLang="ja-JP" dirty="0" smtClean="0"/>
              <a:t>	</a:t>
            </a:r>
            <a:r>
              <a:rPr lang="ja-JP" altLang="en-US" dirty="0" smtClean="0"/>
              <a:t>脱原発</a:t>
            </a:r>
            <a:endParaRPr lang="en-US" altLang="ja-JP" dirty="0" smtClean="0"/>
          </a:p>
          <a:p>
            <a:pPr eaLnBrk="1" hangingPunct="1">
              <a:buFontTx/>
              <a:buNone/>
            </a:pPr>
            <a:r>
              <a:rPr lang="en-US" altLang="ja-JP" dirty="0" smtClean="0"/>
              <a:t>	</a:t>
            </a:r>
            <a:r>
              <a:rPr lang="ja-JP" altLang="en-US" dirty="0" smtClean="0"/>
              <a:t>環境税</a:t>
            </a:r>
            <a:endParaRPr lang="en-US" altLang="ja-JP" dirty="0" smtClean="0"/>
          </a:p>
          <a:p>
            <a:pPr eaLnBrk="1" hangingPunct="1">
              <a:buFontTx/>
              <a:buNone/>
            </a:pPr>
            <a:r>
              <a:rPr lang="en-US" altLang="ja-JP" dirty="0" smtClean="0"/>
              <a:t>	</a:t>
            </a:r>
            <a:r>
              <a:rPr lang="ja-JP" altLang="en-US" dirty="0" smtClean="0"/>
              <a:t>再生可能エネルギー</a:t>
            </a:r>
            <a:endParaRPr lang="en-US" altLang="ja-JP" dirty="0" smtClean="0"/>
          </a:p>
          <a:p>
            <a:pPr eaLnBrk="1" hangingPunct="1">
              <a:buFontTx/>
              <a:buNone/>
            </a:pPr>
            <a:endParaRPr lang="en-US" altLang="ja-JP" dirty="0" smtClean="0"/>
          </a:p>
          <a:p>
            <a:pPr eaLnBrk="1" hangingPunct="1">
              <a:buFontTx/>
              <a:buNone/>
            </a:pPr>
            <a:endParaRPr lang="en-US" altLang="ja-JP" dirty="0" smtClean="0"/>
          </a:p>
          <a:p>
            <a:pPr eaLnBrk="1" hangingPunct="1">
              <a:buFontTx/>
              <a:buNone/>
            </a:pPr>
            <a:r>
              <a:rPr lang="en-US" altLang="ja-JP" sz="2400" dirty="0" smtClean="0"/>
              <a:t>                	</a:t>
            </a:r>
          </a:p>
          <a:p>
            <a:pPr eaLnBrk="1" hangingPunct="1">
              <a:buFontTx/>
              <a:buNone/>
            </a:pPr>
            <a:endParaRPr lang="en-US" altLang="ja-JP" sz="2400" dirty="0" smtClean="0"/>
          </a:p>
          <a:p>
            <a:pPr eaLnBrk="1" hangingPunct="1">
              <a:buFontTx/>
              <a:buNone/>
            </a:pPr>
            <a:endParaRPr lang="en-US" altLang="ja-JP" sz="2400" dirty="0" smtClean="0"/>
          </a:p>
          <a:p>
            <a:pPr eaLnBrk="1" hangingPunct="1">
              <a:buFontTx/>
              <a:buNone/>
            </a:pPr>
            <a:r>
              <a:rPr lang="en-US" altLang="ja-JP" sz="2400" dirty="0" smtClean="0"/>
              <a:t>			</a:t>
            </a:r>
          </a:p>
          <a:p>
            <a:pPr eaLnBrk="1" hangingPunct="1">
              <a:buFontTx/>
              <a:buNone/>
            </a:pPr>
            <a:endParaRPr lang="en-US" altLang="ja-JP" sz="2400" dirty="0" smtClean="0"/>
          </a:p>
          <a:p>
            <a:pPr eaLnBrk="1" hangingPunct="1">
              <a:buFontTx/>
              <a:buNone/>
            </a:pPr>
            <a:r>
              <a:rPr lang="en-US" altLang="ja-JP" sz="2400" dirty="0" smtClean="0"/>
              <a:t> 			</a:t>
            </a:r>
            <a:r>
              <a:rPr lang="ja-JP" altLang="en-US" sz="2400" dirty="0" smtClean="0"/>
              <a:t>（ヨシュカ・フィッシャー元外相）</a:t>
            </a:r>
            <a:endParaRPr lang="en-US" altLang="ja-JP" sz="2400" dirty="0" smtClean="0"/>
          </a:p>
          <a:p>
            <a:pPr eaLnBrk="1" hangingPunct="1">
              <a:buFontTx/>
              <a:buNone/>
            </a:pPr>
            <a:endParaRPr lang="en-US" altLang="ja-JP" dirty="0" smtClean="0"/>
          </a:p>
        </p:txBody>
      </p:sp>
      <p:pic>
        <p:nvPicPr>
          <p:cNvPr id="3277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3716338"/>
            <a:ext cx="2143125" cy="280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237BA-2834-4430-9D78-6881C9CB7B33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8529893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同盟</a:t>
            </a:r>
            <a:r>
              <a:rPr lang="en-US" altLang="ja-JP" dirty="0" smtClean="0"/>
              <a:t>90/</a:t>
            </a:r>
            <a:r>
              <a:rPr lang="ja-JP" altLang="en-US" dirty="0" smtClean="0"/>
              <a:t>緑の党</a:t>
            </a:r>
            <a:endParaRPr lang="en-US" altLang="ja-JP" dirty="0" smtClean="0"/>
          </a:p>
        </p:txBody>
      </p:sp>
      <p:pic>
        <p:nvPicPr>
          <p:cNvPr id="33795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237BA-2834-4430-9D78-6881C9CB7B33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26205681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3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548680"/>
            <a:ext cx="8785225" cy="4383683"/>
          </a:xfrm>
          <a:noFill/>
        </p:spPr>
        <p:txBody>
          <a:bodyPr>
            <a:normAutofit/>
          </a:bodyPr>
          <a:lstStyle/>
          <a:p>
            <a:r>
              <a:rPr lang="en-US" altLang="ja-JP" sz="3200" b="1" u="sng" dirty="0" smtClean="0">
                <a:latin typeface="Arial" charset="0"/>
                <a:ea typeface="ＭＳ Ｐゴシック" charset="-128"/>
              </a:rPr>
              <a:t/>
            </a:r>
            <a:br>
              <a:rPr lang="en-US" altLang="ja-JP" sz="3200" b="1" u="sng" dirty="0" smtClean="0">
                <a:latin typeface="Arial" charset="0"/>
                <a:ea typeface="ＭＳ Ｐゴシック" charset="-128"/>
              </a:rPr>
            </a:br>
            <a:r>
              <a:rPr lang="ja-JP" altLang="en-US" sz="3200" b="1" u="sng" dirty="0" smtClean="0">
                <a:latin typeface="Arial" charset="0"/>
                <a:ea typeface="ＭＳ Ｐゴシック" charset="-128"/>
              </a:rPr>
              <a:t>将来にわたってドイツのエネルギー政策の</a:t>
            </a:r>
            <a:r>
              <a:rPr lang="en-US" altLang="ja-JP" sz="3200" b="1" u="sng" dirty="0" smtClean="0">
                <a:latin typeface="Arial" charset="0"/>
                <a:ea typeface="ＭＳ Ｐゴシック" charset="-128"/>
              </a:rPr>
              <a:t/>
            </a:r>
            <a:br>
              <a:rPr lang="en-US" altLang="ja-JP" sz="3200" b="1" u="sng" dirty="0" smtClean="0">
                <a:latin typeface="Arial" charset="0"/>
                <a:ea typeface="ＭＳ Ｐゴシック" charset="-128"/>
              </a:rPr>
            </a:br>
            <a:r>
              <a:rPr lang="ja-JP" altLang="en-US" sz="3200" b="1" u="sng" dirty="0" smtClean="0">
                <a:latin typeface="Arial" charset="0"/>
                <a:ea typeface="ＭＳ Ｐゴシック" charset="-128"/>
              </a:rPr>
              <a:t>基礎となるエネルギーコンセプト</a:t>
            </a:r>
            <a:r>
              <a:rPr lang="de-DE" altLang="ja-JP" sz="3200" b="1" u="sng" dirty="0">
                <a:latin typeface="Arial" charset="0"/>
                <a:ea typeface="ＭＳ Ｐゴシック" charset="-128"/>
              </a:rPr>
              <a:t/>
            </a:r>
            <a:br>
              <a:rPr lang="de-DE" altLang="ja-JP" sz="3200" b="1" u="sng" dirty="0">
                <a:latin typeface="Arial" charset="0"/>
                <a:ea typeface="ＭＳ Ｐゴシック" charset="-128"/>
              </a:rPr>
            </a:br>
            <a:r>
              <a:rPr lang="de-DE" altLang="ja-JP" sz="3200" b="1" u="sng" dirty="0">
                <a:latin typeface="Arial" charset="0"/>
                <a:ea typeface="ＭＳ Ｐゴシック" charset="-128"/>
              </a:rPr>
              <a:t/>
            </a:r>
            <a:br>
              <a:rPr lang="de-DE" altLang="ja-JP" sz="3200" b="1" u="sng" dirty="0">
                <a:latin typeface="Arial" charset="0"/>
                <a:ea typeface="ＭＳ Ｐゴシック" charset="-128"/>
              </a:rPr>
            </a:br>
            <a:r>
              <a:rPr lang="ja-JP" altLang="en-US" sz="3200" b="1" u="sng" dirty="0" smtClean="0">
                <a:latin typeface="Arial" charset="0"/>
                <a:ea typeface="ＭＳ Ｐゴシック" charset="-128"/>
              </a:rPr>
              <a:t>新たな前提条件</a:t>
            </a:r>
            <a:r>
              <a:rPr lang="de-DE" altLang="ja-JP" sz="3200" b="1" u="sng" dirty="0" smtClean="0">
                <a:latin typeface="Arial" charset="0"/>
                <a:ea typeface="ＭＳ Ｐゴシック" charset="-128"/>
              </a:rPr>
              <a:t>:</a:t>
            </a:r>
            <a:r>
              <a:rPr lang="ja-JP" altLang="en-US" sz="3200" b="1" u="sng" dirty="0" smtClean="0">
                <a:latin typeface="Arial" charset="0"/>
                <a:ea typeface="ＭＳ Ｐゴシック" charset="-128"/>
              </a:rPr>
              <a:t>可能な限り早期に脱原発を達成</a:t>
            </a:r>
            <a:endParaRPr lang="de-DE" altLang="ja-JP" sz="3200" b="1" u="sng" dirty="0">
              <a:latin typeface="Arial" charset="0"/>
              <a:ea typeface="ＭＳ Ｐゴシック" charset="-128"/>
            </a:endParaRPr>
          </a:p>
        </p:txBody>
      </p:sp>
      <p:sp>
        <p:nvSpPr>
          <p:cNvPr id="3" name="スライド番号プレースホル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237BA-2834-4430-9D78-6881C9CB7B33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39517963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6934" name="Rectangle 21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z="3200" b="1" u="sng" dirty="0" smtClean="0">
                <a:latin typeface="Arial" charset="0"/>
                <a:ea typeface="ＭＳ Ｐゴシック" charset="-128"/>
              </a:rPr>
              <a:t>一次エネルギーの割合　（</a:t>
            </a:r>
            <a:r>
              <a:rPr lang="de-DE" altLang="ja-JP" sz="3200" b="1" u="sng" dirty="0" smtClean="0">
                <a:latin typeface="Arial" charset="0"/>
                <a:ea typeface="ＭＳ Ｐゴシック" charset="-128"/>
              </a:rPr>
              <a:t>2010</a:t>
            </a:r>
            <a:r>
              <a:rPr lang="ja-JP" altLang="en-US" sz="3200" b="1" u="sng" dirty="0" smtClean="0">
                <a:latin typeface="Arial" charset="0"/>
                <a:ea typeface="ＭＳ Ｐゴシック" charset="-128"/>
              </a:rPr>
              <a:t>年）</a:t>
            </a:r>
            <a:endParaRPr lang="de-DE" altLang="ja-JP" sz="3200" b="1" u="sng" dirty="0">
              <a:latin typeface="Arial" charset="0"/>
              <a:ea typeface="ＭＳ Ｐゴシック" charset="-128"/>
            </a:endParaRPr>
          </a:p>
        </p:txBody>
      </p:sp>
      <p:graphicFrame>
        <p:nvGraphicFramePr>
          <p:cNvPr id="2206940" name="Group 220"/>
          <p:cNvGraphicFramePr>
            <a:graphicFrameLocks noGrp="1"/>
          </p:cNvGraphicFramePr>
          <p:nvPr>
            <p:ph idx="1"/>
          </p:nvPr>
        </p:nvGraphicFramePr>
        <p:xfrm>
          <a:off x="685800" y="1981200"/>
          <a:ext cx="7772400" cy="4379913"/>
        </p:xfrm>
        <a:graphic>
          <a:graphicData uri="http://schemas.openxmlformats.org/drawingml/2006/table">
            <a:tbl>
              <a:tblPr/>
              <a:tblGrid>
                <a:gridCol w="3451225"/>
                <a:gridCol w="2159000"/>
                <a:gridCol w="2162175"/>
              </a:tblGrid>
              <a:tr h="339725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エネルギー源</a:t>
                      </a:r>
                      <a:endParaRPr kumimoji="0" lang="de-DE" altLang="ja-JP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2010</a:t>
                      </a:r>
                      <a:r>
                        <a:rPr kumimoji="0" lang="ja-JP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年</a:t>
                      </a:r>
                      <a:endParaRPr kumimoji="0" lang="de-DE" altLang="ja-JP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割合</a:t>
                      </a:r>
                      <a:endParaRPr kumimoji="0" lang="de-DE" altLang="ja-JP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石油</a:t>
                      </a:r>
                      <a:endParaRPr kumimoji="0" lang="de-DE" altLang="ja-JP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4,722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33.7%   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無煙炭</a:t>
                      </a:r>
                      <a:endParaRPr kumimoji="0" lang="de-DE" altLang="ja-JP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1,694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12.1%   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褐炭</a:t>
                      </a:r>
                      <a:endParaRPr kumimoji="0" lang="de-DE" altLang="ja-JP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1,515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10.8%   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天然ガス</a:t>
                      </a:r>
                      <a:endParaRPr kumimoji="0" lang="de-DE" altLang="ja-JP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3,048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21.8%   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原子力</a:t>
                      </a:r>
                      <a:endParaRPr kumimoji="0" lang="de-DE" altLang="ja-JP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1,514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10.8%   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水力・風力</a:t>
                      </a:r>
                      <a:endParaRPr kumimoji="0" lang="de-DE" altLang="ja-JP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205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1.5%   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その他の再生可能エネルギー</a:t>
                      </a:r>
                      <a:endParaRPr kumimoji="0" lang="de-DE" altLang="ja-JP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1,107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7.9%   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輸入</a:t>
                      </a:r>
                      <a:r>
                        <a:rPr kumimoji="0" lang="en-US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/</a:t>
                      </a:r>
                      <a:r>
                        <a:rPr kumimoji="0" lang="ja-JP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輸出のバランス</a:t>
                      </a:r>
                      <a:endParaRPr kumimoji="0" lang="de-DE" altLang="ja-JP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-65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-0.5%   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その他</a:t>
                      </a:r>
                      <a:endParaRPr kumimoji="0" lang="de-DE" altLang="ja-JP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272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1.9%   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2313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Arial" charset="0"/>
                        </a:rPr>
                        <a:t>総消費量</a:t>
                      </a:r>
                      <a:endParaRPr kumimoji="0" lang="de-DE" altLang="ja-JP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14,012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ja-JP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206938" name="Rectangle 218"/>
          <p:cNvSpPr>
            <a:spLocks noChangeArrowheads="1"/>
          </p:cNvSpPr>
          <p:nvPr/>
        </p:nvSpPr>
        <p:spPr bwMode="auto">
          <a:xfrm>
            <a:off x="674688" y="6307852"/>
            <a:ext cx="2565126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ja-JP" altLang="en-US" sz="1000" b="1" dirty="0" smtClean="0">
                <a:latin typeface="+mn-ea"/>
                <a:cs typeface="Times New Roman" pitchFamily="18" charset="0"/>
              </a:rPr>
              <a:t>出典：</a:t>
            </a:r>
            <a:r>
              <a:rPr lang="ja-JP" altLang="ja-JP" sz="1000" b="1" dirty="0" smtClean="0">
                <a:latin typeface="+mn-ea"/>
                <a:cs typeface="Times New Roman" pitchFamily="18" charset="0"/>
              </a:rPr>
              <a:t>連邦経済技術</a:t>
            </a:r>
            <a:r>
              <a:rPr lang="ja-JP" altLang="en-US" sz="1000" b="1" dirty="0" smtClean="0">
                <a:latin typeface="+mn-ea"/>
                <a:cs typeface="Times New Roman" pitchFamily="18" charset="0"/>
              </a:rPr>
              <a:t>省</a:t>
            </a:r>
            <a:r>
              <a:rPr lang="de-DE" altLang="ja-JP" sz="1000" b="1" dirty="0" smtClean="0">
                <a:latin typeface="+mn-ea"/>
                <a:cs typeface="Times New Roman" pitchFamily="18" charset="0"/>
              </a:rPr>
              <a:t>(2011</a:t>
            </a:r>
            <a:r>
              <a:rPr lang="ja-JP" altLang="en-US" sz="1000" b="1" dirty="0" smtClean="0">
                <a:latin typeface="+mn-ea"/>
                <a:cs typeface="Times New Roman" pitchFamily="18" charset="0"/>
              </a:rPr>
              <a:t>年</a:t>
            </a:r>
            <a:r>
              <a:rPr lang="de-DE" altLang="ja-JP" sz="1000" b="1" dirty="0" smtClean="0">
                <a:latin typeface="+mn-ea"/>
                <a:cs typeface="Times New Roman" pitchFamily="18" charset="0"/>
              </a:rPr>
              <a:t>) </a:t>
            </a:r>
            <a:r>
              <a:rPr lang="de-DE" altLang="ja-JP" sz="1000" b="1" i="1" dirty="0" smtClean="0">
                <a:latin typeface="+mn-ea"/>
                <a:cs typeface="Times New Roman" pitchFamily="18" charset="0"/>
              </a:rPr>
              <a:t>Energy Data</a:t>
            </a:r>
            <a:endParaRPr lang="de-DE" altLang="ja-JP" sz="1000" b="1" dirty="0">
              <a:latin typeface="+mn-ea"/>
              <a:cs typeface="Times New Roman" pitchFamily="18" charset="0"/>
            </a:endParaRP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ECD28-AF95-4907-9985-F3ADAC11688E}" type="slidenum">
              <a:rPr lang="de-DE" altLang="ja-JP" smtClean="0"/>
              <a:pPr/>
              <a:t>9</a:t>
            </a:fld>
            <a:endParaRPr lang="de-DE" altLang="ja-JP"/>
          </a:p>
        </p:txBody>
      </p:sp>
    </p:spTree>
    <p:extLst>
      <p:ext uri="{BB962C8B-B14F-4D97-AF65-F5344CB8AC3E}">
        <p14:creationId xmlns="" xmlns:p14="http://schemas.microsoft.com/office/powerpoint/2010/main" val="23641980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389</TotalTime>
  <Words>867</Words>
  <Application>Microsoft Office PowerPoint</Application>
  <PresentationFormat>画面に合わせる (4:3)</PresentationFormat>
  <Paragraphs>358</Paragraphs>
  <Slides>22</Slides>
  <Notes>15</Notes>
  <HiddenSlides>0</HiddenSlides>
  <MMClips>0</MMClips>
  <ScaleCrop>false</ScaleCrop>
  <HeadingPairs>
    <vt:vector size="6" baseType="variant"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2</vt:i4>
      </vt:variant>
      <vt:variant>
        <vt:lpstr>スライド タイトル</vt:lpstr>
      </vt:variant>
      <vt:variant>
        <vt:i4>22</vt:i4>
      </vt:variant>
    </vt:vector>
  </HeadingPairs>
  <TitlesOfParts>
    <vt:vector size="25" baseType="lpstr">
      <vt:lpstr>Office Theme</vt:lpstr>
      <vt:lpstr>Bild</vt:lpstr>
      <vt:lpstr>Acrobat Document</vt:lpstr>
      <vt:lpstr>ドイツの原子力政策</vt:lpstr>
      <vt:lpstr>チェルノブイリ</vt:lpstr>
      <vt:lpstr>核燃料輸送反対のデモ</vt:lpstr>
      <vt:lpstr>スライド 4</vt:lpstr>
      <vt:lpstr>              グリーンピース</vt:lpstr>
      <vt:lpstr>ドイツ緑の党</vt:lpstr>
      <vt:lpstr>同盟90/緑の党</vt:lpstr>
      <vt:lpstr> 将来にわたってドイツのエネルギー政策の 基礎となるエネルギーコンセプト  新たな前提条件:可能な限り早期に脱原発を達成</vt:lpstr>
      <vt:lpstr>一次エネルギーの割合　（2010年）</vt:lpstr>
      <vt:lpstr>最終的なエネルギー消費者</vt:lpstr>
      <vt:lpstr>電力生産量（2010年）</vt:lpstr>
      <vt:lpstr>ドイツの原子力発電　（2010/2011）</vt:lpstr>
      <vt:lpstr>ドイツの原子力発電　（2010/2011）</vt:lpstr>
      <vt:lpstr>輸出入バランス  （2011年3～5月）</vt:lpstr>
      <vt:lpstr>固定価格買取制度</vt:lpstr>
      <vt:lpstr>固定価格買取制度　－再生可能資源のシェアｰ</vt:lpstr>
      <vt:lpstr>スライド 17</vt:lpstr>
      <vt:lpstr>スライド 18</vt:lpstr>
      <vt:lpstr>温室効果ガス排出量　（1990 – 2010年）</vt:lpstr>
      <vt:lpstr>各組織の構造</vt:lpstr>
      <vt:lpstr>2011年5月30日の政府発表</vt:lpstr>
      <vt:lpstr>スケジュール</vt:lpstr>
    </vt:vector>
  </TitlesOfParts>
  <Company>University of Maryland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Nuclear Power Politics in Germany</dc:title>
  <dc:creator>Miranda</dc:creator>
  <cp:lastModifiedBy>t-kojima</cp:lastModifiedBy>
  <cp:revision>42</cp:revision>
  <dcterms:created xsi:type="dcterms:W3CDTF">2011-06-01T10:26:20Z</dcterms:created>
  <dcterms:modified xsi:type="dcterms:W3CDTF">2011-06-02T05:15:21Z</dcterms:modified>
</cp:coreProperties>
</file>