
<file path=[Content_Types].xml><?xml version="1.0" encoding="utf-8"?>
<Types xmlns="http://schemas.openxmlformats.org/package/2006/content-types">
  <Override PartName="/ppt/charts/chart1.xml" ContentType="application/vnd.openxmlformats-officedocument.drawingml.chart+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Default Extension="xlsx" ContentType="application/vnd.openxmlformats-officedocument.spreadsheetml.sheet"/>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6"/>
  </p:notesMasterIdLst>
  <p:sldIdLst>
    <p:sldId id="256" r:id="rId2"/>
    <p:sldId id="300" r:id="rId3"/>
    <p:sldId id="310" r:id="rId4"/>
    <p:sldId id="311" r:id="rId5"/>
    <p:sldId id="313" r:id="rId6"/>
    <p:sldId id="314" r:id="rId7"/>
    <p:sldId id="315" r:id="rId8"/>
    <p:sldId id="266" r:id="rId9"/>
    <p:sldId id="320" r:id="rId10"/>
    <p:sldId id="319" r:id="rId11"/>
    <p:sldId id="318" r:id="rId12"/>
    <p:sldId id="316" r:id="rId13"/>
    <p:sldId id="274" r:id="rId14"/>
    <p:sldId id="317" r:id="rId15"/>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37" d="100"/>
          <a:sy n="137" d="100"/>
        </p:scale>
        <p:origin x="-872" y="-96"/>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5776"/>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style val="18"/>
  <c:chart>
    <c:autoTitleDeleted val="1"/>
    <c:plotArea>
      <c:layout>
        <c:manualLayout>
          <c:layoutTarget val="inner"/>
          <c:xMode val="edge"/>
          <c:yMode val="edge"/>
          <c:x val="0.134167031204433"/>
          <c:y val="0.0328864818382298"/>
          <c:w val="0.796388524351123"/>
          <c:h val="0.666754898349811"/>
        </c:manualLayout>
      </c:layout>
      <c:barChart>
        <c:barDir val="col"/>
        <c:grouping val="clustered"/>
        <c:ser>
          <c:idx val="0"/>
          <c:order val="0"/>
          <c:tx>
            <c:strRef>
              <c:f>Sheet1!$B$1</c:f>
              <c:strCache>
                <c:ptCount val="1"/>
                <c:pt idx="0">
                  <c:v>系列 1</c:v>
                </c:pt>
              </c:strCache>
            </c:strRef>
          </c:tx>
          <c:dPt>
            <c:idx val="0"/>
            <c:spPr>
              <a:solidFill>
                <a:schemeClr val="tx2">
                  <a:lumMod val="40000"/>
                  <a:lumOff val="60000"/>
                </a:schemeClr>
              </a:solidFill>
            </c:spPr>
          </c:dPt>
          <c:dPt>
            <c:idx val="1"/>
            <c:spPr>
              <a:solidFill>
                <a:srgbClr val="C3D69B"/>
              </a:solidFill>
            </c:spPr>
          </c:dPt>
          <c:dPt>
            <c:idx val="2"/>
            <c:spPr>
              <a:solidFill>
                <a:srgbClr val="C3D69B"/>
              </a:solidFill>
            </c:spPr>
          </c:dPt>
          <c:dPt>
            <c:idx val="3"/>
            <c:spPr>
              <a:solidFill>
                <a:srgbClr val="C3D69B"/>
              </a:solidFill>
            </c:spPr>
          </c:dPt>
          <c:dPt>
            <c:idx val="4"/>
            <c:spPr>
              <a:solidFill>
                <a:srgbClr val="C3D69B"/>
              </a:solidFill>
            </c:spPr>
          </c:dPt>
          <c:dPt>
            <c:idx val="5"/>
            <c:spPr>
              <a:solidFill>
                <a:srgbClr val="C3D69B"/>
              </a:solidFill>
            </c:spPr>
          </c:dPt>
          <c:dPt>
            <c:idx val="6"/>
            <c:spPr>
              <a:solidFill>
                <a:srgbClr val="C3D69B"/>
              </a:solidFill>
            </c:spPr>
          </c:dPt>
          <c:dPt>
            <c:idx val="7"/>
            <c:spPr>
              <a:solidFill>
                <a:srgbClr val="C3D69B"/>
              </a:solidFill>
            </c:spPr>
          </c:dPt>
          <c:dPt>
            <c:idx val="8"/>
            <c:spPr>
              <a:solidFill>
                <a:schemeClr val="accent3">
                  <a:lumMod val="60000"/>
                  <a:lumOff val="40000"/>
                </a:schemeClr>
              </a:solidFill>
            </c:spPr>
          </c:dPt>
          <c:dPt>
            <c:idx val="9"/>
            <c:spPr>
              <a:solidFill>
                <a:srgbClr val="376092"/>
              </a:solidFill>
            </c:spPr>
          </c:dPt>
          <c:dPt>
            <c:idx val="10"/>
            <c:spPr>
              <a:solidFill>
                <a:srgbClr val="376092"/>
              </a:solidFill>
            </c:spPr>
          </c:dPt>
          <c:dPt>
            <c:idx val="11"/>
            <c:spPr>
              <a:solidFill>
                <a:schemeClr val="accent1">
                  <a:lumMod val="75000"/>
                </a:schemeClr>
              </a:solidFill>
            </c:spPr>
          </c:dPt>
          <c:dLbls>
            <c:txPr>
              <a:bodyPr/>
              <a:lstStyle/>
              <a:p>
                <a:pPr>
                  <a:defRPr sz="1600"/>
                </a:pPr>
                <a:endParaRPr lang="ja-JP"/>
              </a:p>
            </c:txPr>
            <c:showVal val="1"/>
          </c:dLbls>
          <c:cat>
            <c:strRef>
              <c:f>Sheet1!$A$2:$A$13</c:f>
              <c:strCache>
                <c:ptCount val="12"/>
                <c:pt idx="0">
                  <c:v>エネルギー効率</c:v>
                </c:pt>
                <c:pt idx="1">
                  <c:v>太陽光</c:v>
                </c:pt>
                <c:pt idx="2">
                  <c:v>太陽熱</c:v>
                </c:pt>
                <c:pt idx="3">
                  <c:v>バイオマス消費</c:v>
                </c:pt>
                <c:pt idx="4">
                  <c:v>バイオマス混焼</c:v>
                </c:pt>
                <c:pt idx="5">
                  <c:v>風力</c:v>
                </c:pt>
                <c:pt idx="6">
                  <c:v>発生ガス</c:v>
                </c:pt>
                <c:pt idx="7">
                  <c:v>地熱</c:v>
                </c:pt>
                <c:pt idx="8">
                  <c:v>水力</c:v>
                </c:pt>
                <c:pt idx="9">
                  <c:v>原子力発電</c:v>
                </c:pt>
                <c:pt idx="10">
                  <c:v>石炭</c:v>
                </c:pt>
                <c:pt idx="11">
                  <c:v>天然ガス</c:v>
                </c:pt>
              </c:strCache>
            </c:strRef>
          </c:cat>
          <c:val>
            <c:numRef>
              <c:f>Sheet1!$B$2:$B$13</c:f>
              <c:numCache>
                <c:formatCode>General</c:formatCode>
                <c:ptCount val="12"/>
                <c:pt idx="0">
                  <c:v>2.5</c:v>
                </c:pt>
                <c:pt idx="1">
                  <c:v>16.5</c:v>
                </c:pt>
                <c:pt idx="2">
                  <c:v>13.5</c:v>
                </c:pt>
                <c:pt idx="3">
                  <c:v>9.5</c:v>
                </c:pt>
                <c:pt idx="4">
                  <c:v>6.0</c:v>
                </c:pt>
                <c:pt idx="5">
                  <c:v>4.5</c:v>
                </c:pt>
                <c:pt idx="6">
                  <c:v>3.5</c:v>
                </c:pt>
                <c:pt idx="7">
                  <c:v>3.0</c:v>
                </c:pt>
                <c:pt idx="8">
                  <c:v>2.0</c:v>
                </c:pt>
                <c:pt idx="9">
                  <c:v>9.5</c:v>
                </c:pt>
                <c:pt idx="10">
                  <c:v>7.5</c:v>
                </c:pt>
                <c:pt idx="11">
                  <c:v>6.0</c:v>
                </c:pt>
              </c:numCache>
            </c:numRef>
          </c:val>
        </c:ser>
        <c:dLbls>
          <c:showVal val="1"/>
        </c:dLbls>
        <c:axId val="785940936"/>
        <c:axId val="785935720"/>
      </c:barChart>
      <c:catAx>
        <c:axId val="785940936"/>
        <c:scaling>
          <c:orientation val="minMax"/>
        </c:scaling>
        <c:axPos val="b"/>
        <c:tickLblPos val="nextTo"/>
        <c:txPr>
          <a:bodyPr/>
          <a:lstStyle/>
          <a:p>
            <a:pPr>
              <a:defRPr sz="1400"/>
            </a:pPr>
            <a:endParaRPr lang="ja-JP"/>
          </a:p>
        </c:txPr>
        <c:crossAx val="785935720"/>
        <c:crosses val="autoZero"/>
        <c:auto val="1"/>
        <c:lblAlgn val="ctr"/>
        <c:lblOffset val="100"/>
      </c:catAx>
      <c:valAx>
        <c:axId val="785935720"/>
        <c:scaling>
          <c:orientation val="minMax"/>
        </c:scaling>
        <c:axPos val="l"/>
        <c:majorGridlines/>
        <c:title>
          <c:tx>
            <c:rich>
              <a:bodyPr/>
              <a:lstStyle/>
              <a:p>
                <a:pPr>
                  <a:defRPr sz="1500"/>
                </a:pPr>
                <a:r>
                  <a:rPr lang="ja-JP" altLang="en-US" sz="1200" b="0" dirty="0"/>
                  <a:t>発電コスト（キロワットジー当り</a:t>
                </a:r>
                <a:r>
                  <a:rPr lang="en-US" altLang="ja-JP" sz="1200" b="0" dirty="0" smtClean="0"/>
                  <a:t>2010</a:t>
                </a:r>
                <a:r>
                  <a:rPr lang="ja-JP" altLang="en-US" sz="1200" b="0" dirty="0" smtClean="0"/>
                  <a:t>年米セント）</a:t>
                </a:r>
                <a:endParaRPr lang="ja-JP" altLang="en-US" sz="1200" b="0" dirty="0"/>
              </a:p>
            </c:rich>
          </c:tx>
          <c:layout>
            <c:manualLayout>
              <c:xMode val="edge"/>
              <c:yMode val="edge"/>
              <c:x val="0.00154320987654321"/>
              <c:y val="0.103037298360592"/>
            </c:manualLayout>
          </c:layout>
        </c:title>
        <c:numFmt formatCode="General" sourceLinked="1"/>
        <c:tickLblPos val="nextTo"/>
        <c:crossAx val="785940936"/>
        <c:crosses val="autoZero"/>
        <c:crossBetween val="between"/>
      </c:valAx>
      <c:spPr>
        <a:solidFill>
          <a:srgbClr val="F79646">
            <a:lumMod val="20000"/>
            <a:lumOff val="80000"/>
            <a:alpha val="35000"/>
          </a:srgbClr>
        </a:solidFill>
        <a:ln>
          <a:noFill/>
        </a:ln>
      </c:spPr>
    </c:plotArea>
    <c:plotVisOnly val="1"/>
  </c:chart>
  <c:txPr>
    <a:bodyPr/>
    <a:lstStyle/>
    <a:p>
      <a:pPr>
        <a:defRPr sz="1800"/>
      </a:pPr>
      <a:endParaRPr lang="ja-JP"/>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36398F-8778-F74F-B0C1-DA5A709019E8}" type="datetimeFigureOut">
              <a:rPr lang="ja-JP" altLang="en-US" smtClean="0"/>
              <a:pPr/>
              <a:t>11.6.16</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11A822-76D1-174B-B656-4E05A2B49227}"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2BB2C963-3D61-6E4A-9D2F-6987A7460881}" type="datetimeFigureOut">
              <a:rPr lang="ja-JP" altLang="en-US" smtClean="0"/>
              <a:pPr/>
              <a:t>11.6.16</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30739860-476C-804C-B6CB-60C27DD0C7BA}"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2BB2C963-3D61-6E4A-9D2F-6987A7460881}" type="datetimeFigureOut">
              <a:rPr lang="ja-JP" altLang="en-US" smtClean="0"/>
              <a:pPr/>
              <a:t>11.6.16</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30739860-476C-804C-B6CB-60C27DD0C7BA}"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2BB2C963-3D61-6E4A-9D2F-6987A7460881}" type="datetimeFigureOut">
              <a:rPr lang="ja-JP" altLang="en-US" smtClean="0"/>
              <a:pPr/>
              <a:t>11.6.16</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30739860-476C-804C-B6CB-60C27DD0C7BA}" type="slidenum">
              <a:rPr lang="ja-JP" altLang="en-US" smtClean="0"/>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2BB2C963-3D61-6E4A-9D2F-6987A7460881}" type="datetimeFigureOut">
              <a:rPr lang="ja-JP" altLang="en-US" smtClean="0"/>
              <a:pPr/>
              <a:t>11.6.16</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30739860-476C-804C-B6CB-60C27DD0C7BA}"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2BB2C963-3D61-6E4A-9D2F-6987A7460881}" type="datetimeFigureOut">
              <a:rPr lang="ja-JP" altLang="en-US" smtClean="0"/>
              <a:pPr/>
              <a:t>11.6.16</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30739860-476C-804C-B6CB-60C27DD0C7BA}"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2BB2C963-3D61-6E4A-9D2F-6987A7460881}" type="datetimeFigureOut">
              <a:rPr lang="ja-JP" altLang="en-US" smtClean="0"/>
              <a:pPr/>
              <a:t>11.6.16</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30739860-476C-804C-B6CB-60C27DD0C7BA}"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2BB2C963-3D61-6E4A-9D2F-6987A7460881}" type="datetimeFigureOut">
              <a:rPr lang="ja-JP" altLang="en-US" smtClean="0"/>
              <a:pPr/>
              <a:t>11.6.16</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30739860-476C-804C-B6CB-60C27DD0C7BA}"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2BB2C963-3D61-6E4A-9D2F-6987A7460881}" type="datetimeFigureOut">
              <a:rPr lang="ja-JP" altLang="en-US" smtClean="0"/>
              <a:pPr/>
              <a:t>11.6.16</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30739860-476C-804C-B6CB-60C27DD0C7BA}"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2BB2C963-3D61-6E4A-9D2F-6987A7460881}" type="datetimeFigureOut">
              <a:rPr lang="ja-JP" altLang="en-US" smtClean="0"/>
              <a:pPr/>
              <a:t>11.6.16</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30739860-476C-804C-B6CB-60C27DD0C7BA}"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2BB2C963-3D61-6E4A-9D2F-6987A7460881}" type="datetimeFigureOut">
              <a:rPr lang="ja-JP" altLang="en-US" smtClean="0"/>
              <a:pPr/>
              <a:t>11.6.16</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30739860-476C-804C-B6CB-60C27DD0C7BA}"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2BB2C963-3D61-6E4A-9D2F-6987A7460881}" type="datetimeFigureOut">
              <a:rPr lang="ja-JP" altLang="en-US" smtClean="0"/>
              <a:pPr/>
              <a:t>11.6.16</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30739860-476C-804C-B6CB-60C27DD0C7BA}"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B2C963-3D61-6E4A-9D2F-6987A7460881}" type="datetimeFigureOut">
              <a:rPr lang="ja-JP" altLang="en-US" smtClean="0"/>
              <a:pPr/>
              <a:t>11.6.16</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739860-476C-804C-B6CB-60C27DD0C7BA}"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army.mil/-news/2010/11/02/47573-army-striving-for-net-zero-energy-use/" TargetMode="External"/><Relationship Id="rId4" Type="http://schemas.openxmlformats.org/officeDocument/2006/relationships/image" Target="../media/image5.jpeg"/><Relationship Id="rId5" Type="http://schemas.openxmlformats.org/officeDocument/2006/relationships/hyperlink" Target="http://greenfleet.dodlive.mil/files/2010/10/Navy-Energy-Vision-Oct-2010.pdf" TargetMode="External"/><Relationship Id="rId6" Type="http://schemas.openxmlformats.org/officeDocument/2006/relationships/image" Target="../media/image6.jpeg"/><Relationship Id="rId1" Type="http://schemas.openxmlformats.org/officeDocument/2006/relationships/slideLayout" Target="../slideLayouts/slideLayout5.xml"/><Relationship Id="rId2" Type="http://schemas.openxmlformats.org/officeDocument/2006/relationships/hyperlink" Target="http://eco.nikkeibp.co.jp/article/news/20100709/104198/"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png"/><Relationship Id="rId3" Type="http://schemas.openxmlformats.org/officeDocument/2006/relationships/hyperlink" Target="http://www.nikkei.com/tech/ecology/article/g=96958A9C93819499E0E6E2E3968DE0E6E2EBE0E2E3E2E2E2E2E2E2E2;p=9694E3E3E2E7E0E2E3E2E0E0E2E7"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reuters.com/article/2011/06/09/us-nuclear-power-emerging-idUSTRE75828N20110609"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hyperlink" Target="http://southcapitolstreet.com/2010/11/15/joint-chiefs-chair-mullen-on-%E2%80%9Cachieving-energy-security-in-a-sustainable-world-%E2%80%9D-a-fully-burdened-cost-of-diesel-fuel-approached-400-a-gallon/" TargetMode="External"/><Relationship Id="rId4" Type="http://schemas.openxmlformats.org/officeDocument/2006/relationships/hyperlink" Target="http://www.jcs.mil/speech.aspx?ID=1472" TargetMode="External"/><Relationship Id="rId1" Type="http://schemas.openxmlformats.org/officeDocument/2006/relationships/slideLayout" Target="../slideLayouts/slideLayout8.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orc.jaxa.jp/imgdata/topics/divide/cryosphere.html" TargetMode="External"/><Relationship Id="rId4" Type="http://schemas.openxmlformats.org/officeDocument/2006/relationships/hyperlink" Target="http://nsidc.org/arcticseaicenews/" TargetMode="External"/><Relationship Id="rId1" Type="http://schemas.openxmlformats.org/officeDocument/2006/relationships/slideLayout" Target="../slideLayouts/slideLayout8.xml"/><Relationship Id="rId2"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smtClean="0"/>
              <a:t>エネルギー革命で</a:t>
            </a:r>
            <a:r>
              <a:rPr lang="en-US" altLang="ja-JP" dirty="0" smtClean="0"/>
              <a:t/>
            </a:r>
            <a:br>
              <a:rPr lang="en-US" altLang="ja-JP" dirty="0" smtClean="0"/>
            </a:br>
            <a:r>
              <a:rPr lang="ja-JP" altLang="en-US" dirty="0" smtClean="0"/>
              <a:t>がんばれ日本！</a:t>
            </a:r>
            <a:endParaRPr lang="ja-JP" altLang="en-US" dirty="0"/>
          </a:p>
        </p:txBody>
      </p:sp>
      <p:sp>
        <p:nvSpPr>
          <p:cNvPr id="3" name="サブタイトル 2"/>
          <p:cNvSpPr>
            <a:spLocks noGrp="1"/>
          </p:cNvSpPr>
          <p:nvPr>
            <p:ph type="subTitle" idx="1"/>
          </p:nvPr>
        </p:nvSpPr>
        <p:spPr/>
        <p:txBody>
          <a:bodyPr>
            <a:normAutofit/>
          </a:bodyPr>
          <a:lstStyle/>
          <a:p>
            <a:r>
              <a:rPr lang="ja-JP" altLang="en-US" sz="2800" dirty="0" smtClean="0">
                <a:solidFill>
                  <a:schemeClr val="tx1"/>
                </a:solidFill>
              </a:rPr>
              <a:t>アンドリュー・デウィット</a:t>
            </a:r>
            <a:endParaRPr lang="en-US" altLang="ja-JP" sz="2800" dirty="0" smtClean="0">
              <a:solidFill>
                <a:schemeClr val="tx1"/>
              </a:solidFill>
            </a:endParaRPr>
          </a:p>
          <a:p>
            <a:r>
              <a:rPr lang="ja-JP" altLang="en-US" sz="2800" dirty="0" smtClean="0">
                <a:solidFill>
                  <a:schemeClr val="tx1"/>
                </a:solidFill>
              </a:rPr>
              <a:t>立教大学経済学部</a:t>
            </a:r>
            <a:endParaRPr lang="ja-JP" altLang="en-US" sz="28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脱高コストを急ぐペンタゴン</a:t>
            </a:r>
            <a:endParaRPr lang="ja-JP" altLang="en-US" dirty="0"/>
          </a:p>
        </p:txBody>
      </p:sp>
      <p:sp>
        <p:nvSpPr>
          <p:cNvPr id="3" name="コンテンツ プレースホルダ 2"/>
          <p:cNvSpPr>
            <a:spLocks noGrp="1"/>
          </p:cNvSpPr>
          <p:nvPr>
            <p:ph idx="1"/>
          </p:nvPr>
        </p:nvSpPr>
        <p:spPr/>
        <p:txBody>
          <a:bodyPr>
            <a:normAutofit/>
          </a:bodyPr>
          <a:lstStyle/>
          <a:p>
            <a:r>
              <a:rPr lang="ja-JP" altLang="en-US" dirty="0" smtClean="0"/>
              <a:t>戦場まで運ぶ燃料のコストは、石油</a:t>
            </a:r>
            <a:r>
              <a:rPr lang="en-US" dirty="0" smtClean="0"/>
              <a:t>1</a:t>
            </a:r>
            <a:r>
              <a:rPr lang="ja-JP" altLang="en-US" dirty="0" smtClean="0"/>
              <a:t>ガロン（約</a:t>
            </a:r>
            <a:r>
              <a:rPr lang="en-US" dirty="0" smtClean="0"/>
              <a:t>3.8</a:t>
            </a:r>
            <a:r>
              <a:rPr lang="ja-JP" altLang="en-US" dirty="0" smtClean="0"/>
              <a:t>リットル）当たり</a:t>
            </a:r>
            <a:r>
              <a:rPr lang="en-US" dirty="0" smtClean="0"/>
              <a:t>400</a:t>
            </a:r>
            <a:r>
              <a:rPr lang="ja-JP" altLang="en-US" dirty="0" smtClean="0"/>
              <a:t>ドルに上る </a:t>
            </a:r>
            <a:endParaRPr lang="en-US" altLang="ja-JP" dirty="0" smtClean="0"/>
          </a:p>
          <a:p>
            <a:endParaRPr lang="en-US" altLang="ja-JP" dirty="0" smtClean="0"/>
          </a:p>
          <a:p>
            <a:r>
              <a:rPr lang="ja-JP" altLang="en-US" dirty="0" smtClean="0"/>
              <a:t>米海軍の再生可能エネルギー導入目標</a:t>
            </a:r>
            <a:endParaRPr lang="en-US" altLang="ja-JP" dirty="0" smtClean="0"/>
          </a:p>
          <a:p>
            <a:pPr lvl="1">
              <a:buFont typeface="Wingdings" pitchFamily="2" charset="2"/>
              <a:buChar char="Ø"/>
            </a:pPr>
            <a:r>
              <a:rPr lang="ja-JP" altLang="en-US" dirty="0" smtClean="0"/>
              <a:t>２０２０年までに５０％</a:t>
            </a:r>
            <a:endParaRPr lang="en-US" altLang="ja-JP" dirty="0" smtClean="0"/>
          </a:p>
          <a:p>
            <a:pPr>
              <a:buNone/>
            </a:pPr>
            <a:endParaRPr lang="en-US" altLang="ja-JP" dirty="0" smtClean="0"/>
          </a:p>
          <a:p>
            <a:r>
              <a:rPr lang="ja-JP" altLang="en-US" dirty="0" smtClean="0"/>
              <a:t>次世代のエネルギー革命をリードするという国防省の意欲（中国の当局も） </a:t>
            </a:r>
            <a:endParaRPr lang="ja-JP"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「ネット・ゼロ・エネルギー」 について：　　</a:t>
            </a:r>
            <a:r>
              <a:rPr lang="en-US" altLang="ja-JP" sz="1111" u="sng" dirty="0" smtClean="0">
                <a:hlinkClick r:id="rId2"/>
              </a:rPr>
              <a:t>http://eco.nikkeibp.co.jp/article/news/20100709/104198/</a:t>
            </a:r>
            <a:endParaRPr lang="ja-JP" altLang="en-US" sz="1111" dirty="0"/>
          </a:p>
        </p:txBody>
      </p:sp>
      <p:sp>
        <p:nvSpPr>
          <p:cNvPr id="3" name="テキスト プレースホルダ 2"/>
          <p:cNvSpPr>
            <a:spLocks noGrp="1"/>
          </p:cNvSpPr>
          <p:nvPr>
            <p:ph type="body" idx="1"/>
          </p:nvPr>
        </p:nvSpPr>
        <p:spPr/>
        <p:txBody>
          <a:bodyPr>
            <a:normAutofit fontScale="77500" lnSpcReduction="20000"/>
          </a:bodyPr>
          <a:lstStyle/>
          <a:p>
            <a:r>
              <a:rPr lang="en-US" altLang="ja-JP" sz="1818" dirty="0" smtClean="0">
                <a:hlinkClick r:id="rId3"/>
              </a:rPr>
              <a:t>http://www.army.mil/-news/2010/11/02/47573-army-striving-for-net-zero-energy-use/</a:t>
            </a:r>
            <a:endParaRPr lang="en-US" altLang="ja-JP" sz="1818" dirty="0" smtClean="0"/>
          </a:p>
        </p:txBody>
      </p:sp>
      <p:pic>
        <p:nvPicPr>
          <p:cNvPr id="8" name="コンテンツ プレースホルダ 7" descr="size0-army.mil-90767-2010-11-03-071136.jpg"/>
          <p:cNvPicPr>
            <a:picLocks noGrp="1" noChangeAspect="1"/>
          </p:cNvPicPr>
          <p:nvPr>
            <p:ph sz="half" idx="2"/>
          </p:nvPr>
        </p:nvPicPr>
        <p:blipFill>
          <a:blip r:embed="rId4"/>
          <a:srcRect t="-23637" b="-23637"/>
          <a:stretch>
            <a:fillRect/>
          </a:stretch>
        </p:blipFill>
        <p:spPr/>
      </p:pic>
      <p:sp>
        <p:nvSpPr>
          <p:cNvPr id="5" name="テキスト プレースホルダ 4"/>
          <p:cNvSpPr>
            <a:spLocks noGrp="1"/>
          </p:cNvSpPr>
          <p:nvPr>
            <p:ph type="body" sz="quarter" idx="3"/>
          </p:nvPr>
        </p:nvSpPr>
        <p:spPr/>
        <p:txBody>
          <a:bodyPr>
            <a:normAutofit/>
          </a:bodyPr>
          <a:lstStyle/>
          <a:p>
            <a:r>
              <a:rPr lang="en-US" altLang="ja-JP" sz="1429" dirty="0" smtClean="0">
                <a:hlinkClick r:id="rId5"/>
              </a:rPr>
              <a:t>http://greenfleet.dodlive.mil/files/2010/10/Navy-Energy-Vision-Oct-2010.pdf</a:t>
            </a:r>
            <a:endParaRPr lang="en-US" altLang="ja-JP" sz="1429" dirty="0" smtClean="0"/>
          </a:p>
        </p:txBody>
      </p:sp>
      <p:pic>
        <p:nvPicPr>
          <p:cNvPr id="7" name="コンテンツ プレースホルダ 6" descr="military-solar.jpg"/>
          <p:cNvPicPr>
            <a:picLocks noGrp="1" noChangeAspect="1"/>
          </p:cNvPicPr>
          <p:nvPr>
            <p:ph sz="quarter" idx="4"/>
          </p:nvPr>
        </p:nvPicPr>
        <p:blipFill>
          <a:blip r:embed="rId6"/>
          <a:srcRect t="-15174" b="-15174"/>
          <a:stretch>
            <a:fillRect/>
          </a:stretch>
        </p:blip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太陽光産業の成長によるコスト削減</a:t>
            </a:r>
            <a:endParaRPr lang="ja-JP" altLang="en-US" dirty="0"/>
          </a:p>
        </p:txBody>
      </p:sp>
      <p:pic>
        <p:nvPicPr>
          <p:cNvPr id="4" name="コンテンツ プレースホルダ 3" descr="Screen-shot-2011-06-08-at-3.20.01-PM.png"/>
          <p:cNvPicPr>
            <a:picLocks noGrp="1" noChangeAspect="1"/>
          </p:cNvPicPr>
          <p:nvPr>
            <p:ph idx="1"/>
          </p:nvPr>
        </p:nvPicPr>
        <p:blipFill>
          <a:blip r:embed="rId2"/>
          <a:srcRect l="-18585" r="-18585"/>
          <a:stretch>
            <a:fillRect/>
          </a:stretch>
        </p:blip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均衡化発電原価</a:t>
            </a:r>
            <a:endParaRPr lang="ja-JP" altLang="en-US" dirty="0"/>
          </a:p>
        </p:txBody>
      </p:sp>
      <p:graphicFrame>
        <p:nvGraphicFramePr>
          <p:cNvPr id="4" name="コンテンツ プレースホルダ 3"/>
          <p:cNvGraphicFramePr>
            <a:graphicFrameLocks noGrp="1"/>
          </p:cNvGraphicFramePr>
          <p:nvPr>
            <p:ph idx="1"/>
          </p:nvPr>
        </p:nvGraphicFramePr>
        <p:xfrm>
          <a:off x="457200" y="1743794"/>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テキスト ボックス 4"/>
          <p:cNvSpPr txBox="1"/>
          <p:nvPr/>
        </p:nvSpPr>
        <p:spPr>
          <a:xfrm>
            <a:off x="4035177" y="1743794"/>
            <a:ext cx="1901242" cy="1277273"/>
          </a:xfrm>
          <a:prstGeom prst="rect">
            <a:avLst/>
          </a:prstGeom>
          <a:noFill/>
        </p:spPr>
        <p:txBody>
          <a:bodyPr wrap="square" rtlCol="0">
            <a:spAutoFit/>
          </a:bodyPr>
          <a:lstStyle/>
          <a:p>
            <a:pPr algn="ctr"/>
            <a:r>
              <a:rPr kumimoji="1" lang="ja-JP" altLang="en-US" sz="1100" dirty="0" smtClean="0"/>
              <a:t>ノート：</a:t>
            </a:r>
            <a:endParaRPr kumimoji="1" lang="en-US" altLang="ja-JP" sz="1100" dirty="0" smtClean="0"/>
          </a:p>
          <a:p>
            <a:pPr algn="ctr"/>
            <a:r>
              <a:rPr lang="ja-JP" altLang="en-US" sz="1100" dirty="0" smtClean="0">
                <a:solidFill>
                  <a:srgbClr val="000000"/>
                </a:solidFill>
                <a:latin typeface="ＭＳ Ｐゴシック"/>
                <a:cs typeface="ＭＳ Ｐゴシック"/>
              </a:rPr>
              <a:t>連邦・州政府の支援体制含む）。CSPは、パラボラ・トラフ式太陽熱発電を仮定している。天然ガス価格はMMBTU当たり$4.57。</a:t>
            </a:r>
            <a:endParaRPr kumimoji="1" lang="en-US" altLang="ja-JP" sz="1100" dirty="0" smtClean="0"/>
          </a:p>
          <a:p>
            <a:pPr algn="ctr"/>
            <a:endParaRPr kumimoji="1" lang="ja-JP" altLang="en-US" sz="1100" dirty="0"/>
          </a:p>
        </p:txBody>
      </p:sp>
      <p:sp>
        <p:nvSpPr>
          <p:cNvPr id="6" name="テキスト ボックス 5"/>
          <p:cNvSpPr txBox="1"/>
          <p:nvPr/>
        </p:nvSpPr>
        <p:spPr>
          <a:xfrm>
            <a:off x="4374203" y="6142166"/>
            <a:ext cx="4636253" cy="461665"/>
          </a:xfrm>
          <a:prstGeom prst="rect">
            <a:avLst/>
          </a:prstGeom>
          <a:noFill/>
        </p:spPr>
        <p:txBody>
          <a:bodyPr wrap="square" rtlCol="0">
            <a:spAutoFit/>
          </a:bodyPr>
          <a:lstStyle/>
          <a:p>
            <a:r>
              <a:rPr kumimoji="1" lang="ja-JP" altLang="en-US" sz="1200" dirty="0" smtClean="0"/>
              <a:t>出典：</a:t>
            </a:r>
            <a:r>
              <a:rPr lang="en-US" altLang="en-US" sz="1200" dirty="0" smtClean="0">
                <a:solidFill>
                  <a:srgbClr val="000000"/>
                </a:solidFill>
                <a:latin typeface="ＭＳ Ｐゴシック"/>
                <a:cs typeface="ＭＳ Ｐゴシック"/>
              </a:rPr>
              <a:t>セリーズ</a:t>
            </a:r>
            <a:r>
              <a:rPr lang="ja-JP" altLang="en-US" sz="1200" dirty="0" smtClean="0">
                <a:solidFill>
                  <a:srgbClr val="000000"/>
                </a:solidFill>
                <a:latin typeface="ＭＳ Ｐゴシック"/>
                <a:cs typeface="ＭＳ Ｐゴシック"/>
              </a:rPr>
              <a:t>が発表した「21世紀電力会社」</a:t>
            </a:r>
            <a:r>
              <a:rPr lang="ja-JP" altLang="en-US" sz="1200" dirty="0" smtClean="0"/>
              <a:t>（</a:t>
            </a:r>
            <a:r>
              <a:rPr lang="en-US" altLang="ja-JP" sz="1200" dirty="0" smtClean="0"/>
              <a:t>2010</a:t>
            </a:r>
            <a:r>
              <a:rPr lang="ja-JP" altLang="en-US" sz="1200" dirty="0" smtClean="0"/>
              <a:t>年</a:t>
            </a:r>
            <a:r>
              <a:rPr lang="en-US" altLang="ja-JP" sz="1200" dirty="0" smtClean="0"/>
              <a:t>7</a:t>
            </a:r>
            <a:r>
              <a:rPr lang="ja-JP" altLang="en-US" sz="1200" dirty="0" smtClean="0"/>
              <a:t>月）より。</a:t>
            </a:r>
            <a:endParaRPr lang="en-US" altLang="ja-JP" sz="1200" dirty="0" smtClean="0"/>
          </a:p>
          <a:p>
            <a:r>
              <a:rPr lang="ja-JP" altLang="en-US" sz="1200" dirty="0" smtClean="0"/>
              <a:t>ナビガントコンサルタントにより作成。</a:t>
            </a:r>
            <a:endParaRPr lang="en-US" altLang="ja-JP" sz="12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3600" dirty="0" smtClean="0"/>
              <a:t>スマートシティの世界市場は</a:t>
            </a:r>
            <a:r>
              <a:rPr lang="en-US" altLang="ja-JP" sz="3600" dirty="0" smtClean="0"/>
              <a:t>3100</a:t>
            </a:r>
            <a:r>
              <a:rPr lang="ja-JP" altLang="en-US" sz="3600" dirty="0" smtClean="0"/>
              <a:t>兆円に</a:t>
            </a:r>
            <a:endParaRPr lang="ja-JP" altLang="en-US" sz="3600" dirty="0"/>
          </a:p>
        </p:txBody>
      </p:sp>
      <p:sp>
        <p:nvSpPr>
          <p:cNvPr id="6" name="コンテンツ プレースホルダ 5"/>
          <p:cNvSpPr>
            <a:spLocks noGrp="1"/>
          </p:cNvSpPr>
          <p:nvPr>
            <p:ph sz="half" idx="2"/>
          </p:nvPr>
        </p:nvSpPr>
        <p:spPr>
          <a:xfrm>
            <a:off x="327414" y="1737360"/>
            <a:ext cx="3621386" cy="4209086"/>
          </a:xfrm>
        </p:spPr>
        <p:txBody>
          <a:bodyPr>
            <a:normAutofit fontScale="92500" lnSpcReduction="20000"/>
          </a:bodyPr>
          <a:lstStyle/>
          <a:p>
            <a:r>
              <a:rPr lang="ja-JP" altLang="en-US" dirty="0" smtClean="0"/>
              <a:t>スマートシティを構成する要素のうち、最大の市場となるのはエネルギー関連（送配電網、太陽光発電などの再生可能エネルギー、蓄電池、次世代自動車など）である。</a:t>
            </a:r>
            <a:endParaRPr lang="en-US" altLang="ja-JP" dirty="0" smtClean="0"/>
          </a:p>
          <a:p>
            <a:r>
              <a:rPr lang="en-US" altLang="ja-JP" dirty="0" smtClean="0"/>
              <a:t>2010</a:t>
            </a:r>
            <a:r>
              <a:rPr lang="ja-JP" altLang="en-US" dirty="0" smtClean="0"/>
              <a:t>年は約</a:t>
            </a:r>
            <a:r>
              <a:rPr lang="en-US" altLang="ja-JP" dirty="0" smtClean="0"/>
              <a:t>45</a:t>
            </a:r>
            <a:r>
              <a:rPr lang="ja-JP" altLang="en-US" dirty="0" smtClean="0"/>
              <a:t>兆円程度だったものが、</a:t>
            </a:r>
            <a:r>
              <a:rPr lang="en-US" altLang="ja-JP" dirty="0" smtClean="0"/>
              <a:t>2020</a:t>
            </a:r>
            <a:r>
              <a:rPr lang="ja-JP" altLang="en-US" dirty="0" smtClean="0"/>
              <a:t>年には約</a:t>
            </a:r>
            <a:r>
              <a:rPr lang="en-US" altLang="ja-JP" dirty="0" smtClean="0"/>
              <a:t>180</a:t>
            </a:r>
            <a:r>
              <a:rPr lang="ja-JP" altLang="en-US" dirty="0" smtClean="0"/>
              <a:t>兆円となり、</a:t>
            </a:r>
            <a:r>
              <a:rPr lang="en-US" altLang="ja-JP" dirty="0" smtClean="0"/>
              <a:t>20</a:t>
            </a:r>
            <a:r>
              <a:rPr lang="ja-JP" altLang="en-US" dirty="0" smtClean="0"/>
              <a:t>年間の累積では</a:t>
            </a:r>
            <a:r>
              <a:rPr lang="en-US" altLang="ja-JP" dirty="0" smtClean="0"/>
              <a:t>3100</a:t>
            </a:r>
            <a:r>
              <a:rPr lang="ja-JP" altLang="en-US" dirty="0" smtClean="0"/>
              <a:t>兆円の大市場になる。とりわけ、蓄電池に対する投資額が</a:t>
            </a:r>
            <a:r>
              <a:rPr lang="en-US" altLang="ja-JP" dirty="0" smtClean="0"/>
              <a:t>2020</a:t>
            </a:r>
            <a:r>
              <a:rPr lang="ja-JP" altLang="en-US" dirty="0" smtClean="0"/>
              <a:t>年以降は全体の</a:t>
            </a:r>
            <a:r>
              <a:rPr lang="en-US" altLang="ja-JP" dirty="0" smtClean="0"/>
              <a:t>50</a:t>
            </a:r>
            <a:r>
              <a:rPr lang="ja-JP" altLang="en-US" dirty="0" smtClean="0"/>
              <a:t>％を超え、最大規模になる。</a:t>
            </a:r>
            <a:endParaRPr lang="ja-JP" altLang="en-US" dirty="0"/>
          </a:p>
        </p:txBody>
      </p:sp>
      <p:sp>
        <p:nvSpPr>
          <p:cNvPr id="7" name="テキスト プレースホルダ 6"/>
          <p:cNvSpPr>
            <a:spLocks noGrp="1"/>
          </p:cNvSpPr>
          <p:nvPr>
            <p:ph type="body" sz="quarter" idx="3"/>
          </p:nvPr>
        </p:nvSpPr>
        <p:spPr>
          <a:xfrm>
            <a:off x="4635103" y="1535113"/>
            <a:ext cx="4041775" cy="639762"/>
          </a:xfrm>
        </p:spPr>
        <p:txBody>
          <a:bodyPr>
            <a:normAutofit fontScale="55000" lnSpcReduction="20000"/>
          </a:bodyPr>
          <a:lstStyle/>
          <a:p>
            <a:r>
              <a:rPr lang="ja-JP" altLang="en-US" sz="2727" b="0" dirty="0" smtClean="0"/>
              <a:t>スマートシティ関連の世界市場</a:t>
            </a:r>
            <a:endParaRPr lang="en-US" altLang="ja-JP" sz="2727" b="0" dirty="0" smtClean="0"/>
          </a:p>
          <a:p>
            <a:r>
              <a:rPr lang="en-US" altLang="ja-JP" b="0" dirty="0" smtClean="0"/>
              <a:t>※</a:t>
            </a:r>
            <a:r>
              <a:rPr lang="ja-JP" altLang="en-US" b="0" dirty="0" smtClean="0"/>
              <a:t>エネルギー関連だけに注目しても今後</a:t>
            </a:r>
            <a:r>
              <a:rPr lang="en-US" altLang="ja-JP" b="0" dirty="0" smtClean="0"/>
              <a:t>20</a:t>
            </a:r>
            <a:r>
              <a:rPr lang="ja-JP" altLang="en-US" b="0" dirty="0" smtClean="0"/>
              <a:t>年間の累積で</a:t>
            </a:r>
            <a:r>
              <a:rPr lang="en-US" altLang="ja-JP" b="0" dirty="0" smtClean="0"/>
              <a:t>3100</a:t>
            </a:r>
            <a:r>
              <a:rPr lang="ja-JP" altLang="en-US" b="0" dirty="0" smtClean="0"/>
              <a:t>兆円と巨額なものとなる</a:t>
            </a:r>
            <a:endParaRPr lang="ja-JP" altLang="en-US" b="0" dirty="0"/>
          </a:p>
        </p:txBody>
      </p:sp>
      <p:pic>
        <p:nvPicPr>
          <p:cNvPr id="9" name="コンテンツ プレースホルダ 8" descr="96958A9C93819499E0E6E2E3968DE0E6E2EBE0E2E3E2E2E2E2E2E2E2-DSXZZO1520016024092010000000-PB1-9.png"/>
          <p:cNvPicPr>
            <a:picLocks noGrp="1" noChangeAspect="1"/>
          </p:cNvPicPr>
          <p:nvPr>
            <p:ph sz="quarter" idx="4"/>
          </p:nvPr>
        </p:nvPicPr>
        <p:blipFill>
          <a:blip r:embed="rId2"/>
          <a:srcRect t="-6130" b="-6130"/>
          <a:stretch>
            <a:fillRect/>
          </a:stretch>
        </p:blipFill>
        <p:spPr>
          <a:xfrm>
            <a:off x="4107544" y="1917077"/>
            <a:ext cx="4569334" cy="4467036"/>
          </a:xfrm>
        </p:spPr>
      </p:pic>
      <p:sp>
        <p:nvSpPr>
          <p:cNvPr id="4" name="テキスト ボックス 3"/>
          <p:cNvSpPr txBox="1"/>
          <p:nvPr/>
        </p:nvSpPr>
        <p:spPr>
          <a:xfrm>
            <a:off x="2118195" y="6211669"/>
            <a:ext cx="7025805" cy="646331"/>
          </a:xfrm>
          <a:prstGeom prst="rect">
            <a:avLst/>
          </a:prstGeom>
          <a:noFill/>
        </p:spPr>
        <p:txBody>
          <a:bodyPr wrap="square" rtlCol="0">
            <a:spAutoFit/>
          </a:bodyPr>
          <a:lstStyle/>
          <a:p>
            <a:r>
              <a:rPr kumimoji="1" lang="ja-JP" altLang="en-US" sz="1200" dirty="0" smtClean="0"/>
              <a:t>出典</a:t>
            </a:r>
            <a:r>
              <a:rPr lang="ja-JP" altLang="en-US" sz="1200" dirty="0" smtClean="0">
                <a:sym typeface="Wingdings"/>
              </a:rPr>
              <a:t>：</a:t>
            </a:r>
            <a:r>
              <a:rPr lang="ja-JP" altLang="en-US" sz="1200" dirty="0" smtClean="0"/>
              <a:t>日本経済新聞</a:t>
            </a:r>
            <a:r>
              <a:rPr lang="ja-JP" altLang="en-US" sz="1200" dirty="0" smtClean="0">
                <a:sym typeface="Wingdings"/>
              </a:rPr>
              <a:t>（</a:t>
            </a:r>
            <a:r>
              <a:rPr lang="en-US" altLang="ja-JP" sz="1200" dirty="0" smtClean="0">
                <a:sym typeface="Wingdings"/>
              </a:rPr>
              <a:t>2010/9/27</a:t>
            </a:r>
            <a:r>
              <a:rPr lang="ja-JP" altLang="en-US" sz="1200" dirty="0" smtClean="0"/>
              <a:t>）</a:t>
            </a:r>
            <a:endParaRPr kumimoji="1" lang="en-US" altLang="ja-JP" sz="1200" dirty="0" smtClean="0"/>
          </a:p>
          <a:p>
            <a:r>
              <a:rPr lang="en-US" altLang="ja-JP" sz="1200" b="1" u="sng" dirty="0" smtClean="0">
                <a:hlinkClick r:id="rId3"/>
              </a:rPr>
              <a:t>http://www.nikkei.com/tech/ecology/article/g=96958A9C93819499E0E6E2E3968DE0E6E2EBE0E2E3E2E2E2E2E2E2E2;p=9694E3E3E2E7E0E2E3E2E0E0E2E7</a:t>
            </a:r>
            <a:endParaRPr kumimoji="1" lang="ja-JP" altLang="en-US"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5176" y="274638"/>
            <a:ext cx="8421624" cy="1143000"/>
          </a:xfrm>
        </p:spPr>
        <p:txBody>
          <a:bodyPr>
            <a:normAutofit fontScale="90000"/>
          </a:bodyPr>
          <a:lstStyle/>
          <a:p>
            <a:r>
              <a:rPr lang="ja-JP" altLang="en-US" b="1" dirty="0" smtClean="0">
                <a:latin typeface="+mj-ea"/>
                <a:cs typeface="Osaka"/>
              </a:rPr>
              <a:t>集中している従来型エネルギー経済</a:t>
            </a:r>
            <a:endParaRPr lang="ja-JP" altLang="en-US" b="1" dirty="0">
              <a:latin typeface="+mj-ea"/>
              <a:cs typeface="Osaka"/>
            </a:endParaRPr>
          </a:p>
        </p:txBody>
      </p:sp>
      <p:sp>
        <p:nvSpPr>
          <p:cNvPr id="3" name="コンテンツ プレースホルダ 2"/>
          <p:cNvSpPr>
            <a:spLocks noGrp="1"/>
          </p:cNvSpPr>
          <p:nvPr>
            <p:ph idx="1"/>
          </p:nvPr>
        </p:nvSpPr>
        <p:spPr>
          <a:xfrm>
            <a:off x="457200" y="1600200"/>
            <a:ext cx="8229600" cy="4928616"/>
          </a:xfrm>
        </p:spPr>
        <p:txBody>
          <a:bodyPr>
            <a:normAutofit fontScale="77500" lnSpcReduction="20000"/>
          </a:bodyPr>
          <a:lstStyle/>
          <a:p>
            <a:pPr>
              <a:buNone/>
            </a:pPr>
            <a:r>
              <a:rPr lang="en-US" altLang="ja-JP" sz="3600" dirty="0" smtClean="0">
                <a:latin typeface="+mn-ea"/>
                <a:cs typeface="Osaka"/>
              </a:rPr>
              <a:t>■</a:t>
            </a:r>
            <a:r>
              <a:rPr lang="ja-JP" altLang="en-US" sz="3600" dirty="0" smtClean="0">
                <a:latin typeface="+mn-ea"/>
                <a:cs typeface="Osaka"/>
              </a:rPr>
              <a:t>世界のエネルギー消費：</a:t>
            </a:r>
            <a:endParaRPr lang="en-US" altLang="ja-JP" sz="3600" dirty="0" smtClean="0">
              <a:latin typeface="+mn-ea"/>
              <a:cs typeface="Osaka"/>
            </a:endParaRPr>
          </a:p>
          <a:p>
            <a:pPr>
              <a:buNone/>
            </a:pPr>
            <a:endParaRPr lang="en-US" altLang="ja-JP" sz="3600" dirty="0" smtClean="0">
              <a:latin typeface="+mn-ea"/>
              <a:cs typeface="Osaka"/>
            </a:endParaRPr>
          </a:p>
          <a:p>
            <a:r>
              <a:rPr lang="ja-JP" altLang="en-US" sz="4100" dirty="0" smtClean="0">
                <a:latin typeface="+mn-ea"/>
                <a:cs typeface="Osaka"/>
              </a:rPr>
              <a:t>石油　　　：</a:t>
            </a:r>
            <a:r>
              <a:rPr lang="en-US" altLang="ja-JP" sz="4100" dirty="0" smtClean="0">
                <a:latin typeface="+mn-ea"/>
                <a:cs typeface="Osaka"/>
              </a:rPr>
              <a:t>26.8</a:t>
            </a:r>
            <a:r>
              <a:rPr lang="ja-JP" altLang="en-US" sz="4100" dirty="0" smtClean="0">
                <a:latin typeface="+mn-ea"/>
                <a:cs typeface="Osaka"/>
              </a:rPr>
              <a:t>％　　　排出　３６％</a:t>
            </a:r>
            <a:endParaRPr lang="en-US" altLang="ja-JP" sz="4100" dirty="0" smtClean="0">
              <a:latin typeface="+mn-ea"/>
              <a:cs typeface="Osaka"/>
            </a:endParaRPr>
          </a:p>
          <a:p>
            <a:r>
              <a:rPr lang="ja-JP" altLang="en-US" sz="4100" dirty="0" smtClean="0">
                <a:latin typeface="+mn-ea"/>
                <a:cs typeface="Osaka"/>
              </a:rPr>
              <a:t>石炭　　　：</a:t>
            </a:r>
            <a:r>
              <a:rPr lang="en-US" altLang="ja-JP" sz="4100" dirty="0" smtClean="0">
                <a:latin typeface="+mn-ea"/>
                <a:cs typeface="Osaka"/>
              </a:rPr>
              <a:t>26.6</a:t>
            </a:r>
            <a:r>
              <a:rPr lang="ja-JP" altLang="en-US" sz="4100" dirty="0" smtClean="0">
                <a:latin typeface="+mn-ea"/>
                <a:cs typeface="Osaka"/>
              </a:rPr>
              <a:t>％　　　排出　４４％</a:t>
            </a:r>
            <a:endParaRPr lang="en-US" altLang="ja-JP" sz="4100" dirty="0" smtClean="0">
              <a:latin typeface="+mn-ea"/>
              <a:cs typeface="Osaka"/>
            </a:endParaRPr>
          </a:p>
          <a:p>
            <a:r>
              <a:rPr lang="ja-JP" altLang="en-US" sz="4100" dirty="0" smtClean="0">
                <a:latin typeface="+mn-ea"/>
                <a:cs typeface="Osaka"/>
              </a:rPr>
              <a:t>天然ガス：</a:t>
            </a:r>
            <a:r>
              <a:rPr lang="en-US" altLang="ja-JP" sz="4100" dirty="0" smtClean="0">
                <a:latin typeface="+mn-ea"/>
                <a:cs typeface="Osaka"/>
              </a:rPr>
              <a:t>22.9</a:t>
            </a:r>
            <a:r>
              <a:rPr lang="ja-JP" altLang="en-US" sz="4100" dirty="0" smtClean="0">
                <a:latin typeface="+mn-ea"/>
                <a:cs typeface="Osaka"/>
              </a:rPr>
              <a:t>％　　　排出　２０％</a:t>
            </a:r>
            <a:endParaRPr lang="en-US" altLang="ja-JP" sz="4100" dirty="0" smtClean="0">
              <a:latin typeface="+mn-ea"/>
              <a:cs typeface="Osaka"/>
            </a:endParaRPr>
          </a:p>
          <a:p>
            <a:pPr lvl="1">
              <a:buFont typeface="Wingdings" pitchFamily="2" charset="2"/>
              <a:buChar char="Ø"/>
            </a:pPr>
            <a:r>
              <a:rPr lang="ja-JP" altLang="en-US" sz="4100" dirty="0" smtClean="0">
                <a:latin typeface="+mn-ea"/>
                <a:cs typeface="Osaka"/>
              </a:rPr>
              <a:t>化石燃料：</a:t>
            </a:r>
            <a:r>
              <a:rPr lang="en-US" altLang="ja-JP" sz="4100" dirty="0" smtClean="0">
                <a:latin typeface="+mn-ea"/>
                <a:cs typeface="Osaka"/>
              </a:rPr>
              <a:t>86</a:t>
            </a:r>
            <a:r>
              <a:rPr lang="ja-JP" altLang="en-US" sz="4100" dirty="0" smtClean="0">
                <a:latin typeface="+mn-ea"/>
                <a:cs typeface="Osaka"/>
              </a:rPr>
              <a:t>％以上　</a:t>
            </a:r>
            <a:endParaRPr lang="en-US" altLang="ja-JP" sz="4100" dirty="0" smtClean="0">
              <a:latin typeface="+mn-ea"/>
              <a:cs typeface="Osaka"/>
            </a:endParaRPr>
          </a:p>
          <a:p>
            <a:endParaRPr lang="en-US" altLang="ja-JP" sz="3600" dirty="0" smtClean="0">
              <a:latin typeface="+mn-ea"/>
              <a:cs typeface="Osaka"/>
            </a:endParaRPr>
          </a:p>
          <a:p>
            <a:pPr>
              <a:buFont typeface="Wingdings" pitchFamily="2" charset="2"/>
              <a:buChar char="p"/>
            </a:pPr>
            <a:r>
              <a:rPr lang="ja-JP" altLang="en-US" sz="3600" dirty="0" smtClean="0">
                <a:latin typeface="+mn-ea"/>
                <a:cs typeface="Osaka"/>
              </a:rPr>
              <a:t>６０兆ドルある世界経済の１割で、世界最大の産業</a:t>
            </a:r>
            <a:endParaRPr lang="en-US" altLang="ja-JP" sz="3600" dirty="0" smtClean="0">
              <a:latin typeface="+mn-ea"/>
              <a:cs typeface="Osaka"/>
            </a:endParaRPr>
          </a:p>
          <a:p>
            <a:pPr>
              <a:buFont typeface="Wingdings" pitchFamily="2" charset="2"/>
              <a:buChar char="p"/>
            </a:pPr>
            <a:endParaRPr lang="en-US" altLang="ja-JP" sz="3600" dirty="0" smtClean="0">
              <a:latin typeface="+mn-ea"/>
              <a:cs typeface="Osaka"/>
            </a:endParaRPr>
          </a:p>
          <a:p>
            <a:pPr>
              <a:buFont typeface="Wingdings" pitchFamily="2" charset="2"/>
              <a:buChar char="p"/>
            </a:pPr>
            <a:r>
              <a:rPr lang="ja-JP" altLang="en-US" sz="3600" dirty="0" smtClean="0">
                <a:latin typeface="+mn-ea"/>
                <a:cs typeface="Osaka"/>
              </a:rPr>
              <a:t>エネルギー生産や消費により、二酸化炭素排出量</a:t>
            </a:r>
            <a:r>
              <a:rPr lang="en-US" altLang="ja-JP" sz="3600" dirty="0" smtClean="0">
                <a:latin typeface="+mn-ea"/>
                <a:cs typeface="Osaka"/>
              </a:rPr>
              <a:t>30.6</a:t>
            </a:r>
            <a:r>
              <a:rPr lang="ja-JP" altLang="en-US" sz="3600" smtClean="0">
                <a:latin typeface="+mn-ea"/>
                <a:cs typeface="Osaka"/>
              </a:rPr>
              <a:t>ギガトンのコスト</a:t>
            </a:r>
            <a:r>
              <a:rPr lang="ja-JP" altLang="en-US" sz="3600" dirty="0" smtClean="0">
                <a:latin typeface="+mn-ea"/>
                <a:cs typeface="Osaka"/>
              </a:rPr>
              <a:t>を占める</a:t>
            </a:r>
            <a:endParaRPr lang="en-US" altLang="ja-JP" sz="3600" dirty="0" smtClean="0">
              <a:latin typeface="+mn-ea"/>
              <a:cs typeface="Osaka"/>
            </a:endParaRPr>
          </a:p>
          <a:p>
            <a:pPr>
              <a:buNone/>
            </a:pPr>
            <a:endParaRPr lang="en-US" altLang="ja-JP" dirty="0" smtClean="0">
              <a:latin typeface="Osaka"/>
              <a:ea typeface="Osaka"/>
              <a:cs typeface="Osaka"/>
            </a:endParaRPr>
          </a:p>
          <a:p>
            <a:endParaRPr lang="ja-JP"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スタンフォード大学</a:t>
            </a:r>
            <a:r>
              <a:rPr lang="en-US" altLang="ja-JP" dirty="0" smtClean="0"/>
              <a:t/>
            </a:r>
            <a:br>
              <a:rPr lang="en-US" altLang="ja-JP" dirty="0" smtClean="0"/>
            </a:br>
            <a:r>
              <a:rPr lang="ja-JP" altLang="en-US" dirty="0" smtClean="0"/>
              <a:t>イアン・モリス教授</a:t>
            </a:r>
            <a:r>
              <a:rPr lang="en-US" altLang="ja-JP" dirty="0" smtClean="0"/>
              <a:t/>
            </a:r>
            <a:br>
              <a:rPr lang="en-US" altLang="ja-JP" dirty="0" smtClean="0"/>
            </a:br>
            <a:endParaRPr lang="ja-JP" altLang="en-US" dirty="0"/>
          </a:p>
        </p:txBody>
      </p:sp>
      <p:pic>
        <p:nvPicPr>
          <p:cNvPr id="5" name="コンテンツ プレースホルダ 4" descr="Ian Morris, Aug 6.JPG"/>
          <p:cNvPicPr>
            <a:picLocks noGrp="1" noChangeAspect="1"/>
          </p:cNvPicPr>
          <p:nvPr>
            <p:ph idx="1"/>
          </p:nvPr>
        </p:nvPicPr>
        <p:blipFill>
          <a:blip r:embed="rId2"/>
          <a:srcRect l="-8266" r="-8266"/>
          <a:stretch>
            <a:fillRect/>
          </a:stretch>
        </p:blipFill>
        <p:spPr/>
      </p:pic>
      <p:sp>
        <p:nvSpPr>
          <p:cNvPr id="4" name="テキスト プレースホルダ 3"/>
          <p:cNvSpPr>
            <a:spLocks noGrp="1"/>
          </p:cNvSpPr>
          <p:nvPr>
            <p:ph type="body" sz="half" idx="2"/>
          </p:nvPr>
        </p:nvSpPr>
        <p:spPr/>
        <p:txBody>
          <a:bodyPr>
            <a:normAutofit/>
          </a:bodyPr>
          <a:lstStyle/>
          <a:p>
            <a:endParaRPr lang="en-US" altLang="ja-JP" sz="2400" dirty="0" smtClean="0">
              <a:latin typeface="+mj-ea"/>
              <a:ea typeface="+mj-ea"/>
            </a:endParaRPr>
          </a:p>
          <a:p>
            <a:r>
              <a:rPr lang="ja-JP" altLang="en-US" sz="2800" dirty="0" smtClean="0">
                <a:latin typeface="+mj-ea"/>
                <a:ea typeface="+mj-ea"/>
              </a:rPr>
              <a:t>社会的発展を促すのは、「快適さと最小限の労働と身の安全の間で自身が望ましいと考えるバランスを追求する、強欲で怠惰で怯えた人々」 </a:t>
            </a:r>
            <a:endParaRPr lang="ja-JP" altLang="en-US" sz="2800" dirty="0">
              <a:latin typeface="+mj-ea"/>
              <a:ea typeface="+mj-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smtClean="0"/>
              <a:t>「本当のバックエンド費用は天文学的」</a:t>
            </a:r>
            <a:endParaRPr lang="ja-JP" altLang="en-US" sz="3600" dirty="0"/>
          </a:p>
        </p:txBody>
      </p:sp>
      <p:sp>
        <p:nvSpPr>
          <p:cNvPr id="3" name="コンテンツ プレースホルダ 2"/>
          <p:cNvSpPr>
            <a:spLocks noGrp="1"/>
          </p:cNvSpPr>
          <p:nvPr>
            <p:ph idx="1"/>
          </p:nvPr>
        </p:nvSpPr>
        <p:spPr/>
        <p:txBody>
          <a:bodyPr>
            <a:normAutofit/>
          </a:bodyPr>
          <a:lstStyle/>
          <a:p>
            <a:pPr>
              <a:buNone/>
            </a:pPr>
            <a:r>
              <a:rPr lang="ja-JP" altLang="en-US" dirty="0" smtClean="0"/>
              <a:t>・「政府推計は楽観的すぎる」</a:t>
            </a:r>
            <a:endParaRPr lang="en-US" altLang="ja-JP" dirty="0" smtClean="0"/>
          </a:p>
          <a:p>
            <a:pPr>
              <a:buNone/>
            </a:pPr>
            <a:endParaRPr lang="en-US" altLang="ja-JP" dirty="0" smtClean="0"/>
          </a:p>
          <a:p>
            <a:pPr>
              <a:buNone/>
            </a:pPr>
            <a:endParaRPr lang="en-US" altLang="ja-JP" dirty="0" smtClean="0"/>
          </a:p>
          <a:p>
            <a:pPr>
              <a:buNone/>
            </a:pPr>
            <a:r>
              <a:rPr lang="ja-JP" altLang="en-US" dirty="0" smtClean="0"/>
              <a:t>・実際に必要と思われる金額：約７４兆円？</a:t>
            </a:r>
            <a:endParaRPr lang="en-US" altLang="ja-JP" dirty="0" smtClean="0"/>
          </a:p>
          <a:p>
            <a:pPr>
              <a:buNone/>
            </a:pPr>
            <a:endParaRPr lang="en-US" altLang="ja-JP" dirty="0" smtClean="0"/>
          </a:p>
          <a:p>
            <a:pPr>
              <a:buNone/>
            </a:pPr>
            <a:endParaRPr lang="en-US" altLang="ja-JP" dirty="0" smtClean="0"/>
          </a:p>
          <a:p>
            <a:pPr>
              <a:buNone/>
            </a:pPr>
            <a:r>
              <a:rPr lang="ja-JP" altLang="en-US" dirty="0" smtClean="0"/>
              <a:t>・週間東洋経済２０１１年６月１１日（４８頁）</a:t>
            </a:r>
            <a:endParaRPr lang="ja-JP"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dirty="0" smtClean="0"/>
              <a:t>6</a:t>
            </a:r>
            <a:r>
              <a:rPr lang="ja-JP" altLang="en-US" dirty="0" smtClean="0"/>
              <a:t>月１０日のロイターの特別リポート</a:t>
            </a:r>
            <a:endParaRPr lang="ja-JP" altLang="en-US" dirty="0"/>
          </a:p>
        </p:txBody>
      </p:sp>
      <p:sp>
        <p:nvSpPr>
          <p:cNvPr id="3" name="コンテンツ プレースホルダ 2"/>
          <p:cNvSpPr>
            <a:spLocks noGrp="1"/>
          </p:cNvSpPr>
          <p:nvPr>
            <p:ph idx="1"/>
          </p:nvPr>
        </p:nvSpPr>
        <p:spPr/>
        <p:txBody>
          <a:bodyPr>
            <a:normAutofit/>
          </a:bodyPr>
          <a:lstStyle/>
          <a:p>
            <a:pPr>
              <a:buNone/>
            </a:pPr>
            <a:r>
              <a:rPr lang="ja-JP" altLang="en-US" dirty="0" smtClean="0"/>
              <a:t>ウィキリークスによる米国外交公電を基にポス</a:t>
            </a:r>
            <a:endParaRPr lang="en-US" altLang="ja-JP" dirty="0" smtClean="0"/>
          </a:p>
          <a:p>
            <a:pPr>
              <a:buNone/>
            </a:pPr>
            <a:r>
              <a:rPr lang="ja-JP" altLang="en-US" dirty="0" smtClean="0"/>
              <a:t>トフクシマ問題について</a:t>
            </a:r>
            <a:endParaRPr lang="en-US" altLang="ja-JP" dirty="0" smtClean="0"/>
          </a:p>
          <a:p>
            <a:pPr>
              <a:buNone/>
            </a:pPr>
            <a:endParaRPr lang="en-US" altLang="ja-JP" dirty="0" smtClean="0"/>
          </a:p>
          <a:p>
            <a:pPr>
              <a:buNone/>
            </a:pPr>
            <a:r>
              <a:rPr lang="en-US" altLang="ja-JP" sz="1000" dirty="0" smtClean="0">
                <a:hlinkClick r:id="rId2"/>
              </a:rPr>
              <a:t>http://www.reuters.com/article/2011/06/09/us-nuclear-power-emerging-idUSTRE75828N20110609</a:t>
            </a:r>
            <a:endParaRPr lang="en-US" altLang="ja-JP" sz="1000" dirty="0" smtClean="0"/>
          </a:p>
          <a:p>
            <a:pPr>
              <a:buNone/>
            </a:pPr>
            <a:endParaRPr lang="ja-JP" altLang="en-US" sz="1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en-US" dirty="0" smtClean="0"/>
              <a:t>北極海氷の体積</a:t>
            </a:r>
            <a:r>
              <a:rPr lang="ja-JP" altLang="en-US" dirty="0" smtClean="0"/>
              <a:t>（１９７９年から）</a:t>
            </a:r>
            <a:endParaRPr lang="ja-JP" altLang="en-US" dirty="0"/>
          </a:p>
        </p:txBody>
      </p:sp>
      <p:pic>
        <p:nvPicPr>
          <p:cNvPr id="4" name="コンテンツ プレースホルダ 3" descr="6a0133f03a1e37970b014e885c65ac970d.png"/>
          <p:cNvPicPr>
            <a:picLocks noGrp="1" noChangeAspect="1"/>
          </p:cNvPicPr>
          <p:nvPr>
            <p:ph idx="1"/>
          </p:nvPr>
        </p:nvPicPr>
        <p:blipFill>
          <a:blip r:embed="rId2"/>
          <a:srcRect l="-17362" r="-17362"/>
          <a:stretch>
            <a:fillRect/>
          </a:stretch>
        </p:blip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2800" b="0" dirty="0" smtClean="0"/>
              <a:t>アメリカ統合参謀本部議長が実施するグリーン戦略</a:t>
            </a:r>
            <a:endParaRPr lang="ja-JP" altLang="en-US" sz="2800" b="0" dirty="0"/>
          </a:p>
        </p:txBody>
      </p:sp>
      <p:pic>
        <p:nvPicPr>
          <p:cNvPr id="5" name="コンテンツ プレースホルダ 4" descr="Admiral_Michael_Mullen11.jpg"/>
          <p:cNvPicPr>
            <a:picLocks noGrp="1" noChangeAspect="1"/>
          </p:cNvPicPr>
          <p:nvPr>
            <p:ph idx="1"/>
          </p:nvPr>
        </p:nvPicPr>
        <p:blipFill>
          <a:blip r:embed="rId2"/>
          <a:srcRect l="-4584" r="-4584"/>
          <a:stretch>
            <a:fillRect/>
          </a:stretch>
        </p:blipFill>
        <p:spPr/>
      </p:pic>
      <p:sp>
        <p:nvSpPr>
          <p:cNvPr id="4" name="テキスト プレースホルダ 3"/>
          <p:cNvSpPr>
            <a:spLocks noGrp="1"/>
          </p:cNvSpPr>
          <p:nvPr>
            <p:ph type="body" sz="half" idx="2"/>
          </p:nvPr>
        </p:nvSpPr>
        <p:spPr/>
        <p:txBody>
          <a:bodyPr/>
          <a:lstStyle/>
          <a:p>
            <a:endParaRPr lang="en-US" altLang="ja-JP" dirty="0" smtClean="0">
              <a:hlinkClick r:id="rId3"/>
            </a:endParaRPr>
          </a:p>
          <a:p>
            <a:endParaRPr lang="en-US" altLang="ja-JP" dirty="0" smtClean="0">
              <a:hlinkClick r:id="rId3"/>
            </a:endParaRPr>
          </a:p>
          <a:p>
            <a:r>
              <a:rPr lang="en-US" altLang="ja-JP" sz="1000" dirty="0" smtClean="0">
                <a:hlinkClick r:id="rId3"/>
              </a:rPr>
              <a:t>http://southcapitolstreet.com/2010/11/15/joint-chiefs-chair-mullen-on-“achieving-energy-security-in-a-sustainable-world-”-a-fully-burdened-cost-of-diesel-fuel-approached-400-a-gallon/</a:t>
            </a:r>
            <a:endParaRPr lang="en-US" altLang="ja-JP" sz="1000" dirty="0" smtClean="0"/>
          </a:p>
          <a:p>
            <a:endParaRPr lang="en-US" altLang="ja-JP" sz="1000" dirty="0" smtClean="0"/>
          </a:p>
          <a:p>
            <a:endParaRPr lang="en-US" altLang="ja-JP" sz="1000" dirty="0" smtClean="0"/>
          </a:p>
          <a:p>
            <a:r>
              <a:rPr lang="en-US" altLang="ja-JP" sz="1000" dirty="0" smtClean="0">
                <a:hlinkClick r:id="rId4"/>
              </a:rPr>
              <a:t>http://www.jcs.mil/speech.aspx?ID=1472</a:t>
            </a:r>
            <a:endParaRPr lang="en-US" altLang="ja-JP" sz="1000" dirty="0" smtClean="0"/>
          </a:p>
          <a:p>
            <a:endParaRPr lang="ja-JP"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石炭さえも・・・</a:t>
            </a:r>
            <a:endParaRPr lang="ja-JP" altLang="en-US" dirty="0"/>
          </a:p>
        </p:txBody>
      </p:sp>
      <p:sp>
        <p:nvSpPr>
          <p:cNvPr id="3" name="コンテンツ プレースホルダ 2"/>
          <p:cNvSpPr>
            <a:spLocks noGrp="1"/>
          </p:cNvSpPr>
          <p:nvPr>
            <p:ph idx="1"/>
          </p:nvPr>
        </p:nvSpPr>
        <p:spPr/>
        <p:txBody>
          <a:bodyPr>
            <a:normAutofit/>
          </a:bodyPr>
          <a:lstStyle/>
          <a:p>
            <a:r>
              <a:rPr lang="ja-JP" altLang="en-US" dirty="0" smtClean="0"/>
              <a:t>米地質調査所の</a:t>
            </a:r>
            <a:r>
              <a:rPr lang="en-US" altLang="ja-JP" dirty="0" smtClean="0"/>
              <a:t>2008</a:t>
            </a:r>
            <a:r>
              <a:rPr lang="ja-JP" altLang="en-US" dirty="0" smtClean="0"/>
              <a:t>年調査によると、</a:t>
            </a:r>
            <a:r>
              <a:rPr lang="en-US" altLang="ja-JP" dirty="0" smtClean="0"/>
              <a:t>2006</a:t>
            </a:r>
            <a:r>
              <a:rPr lang="ja-JP" altLang="en-US" dirty="0" smtClean="0"/>
              <a:t>年に全米の石炭生産量の</a:t>
            </a:r>
            <a:r>
              <a:rPr lang="en-US" altLang="ja-JP" dirty="0" smtClean="0"/>
              <a:t>37</a:t>
            </a:r>
            <a:r>
              <a:rPr lang="ja-JP" altLang="en-US" dirty="0" smtClean="0"/>
              <a:t>％であったパウダーリバーの埋蔵量は、</a:t>
            </a:r>
            <a:r>
              <a:rPr lang="en-US" altLang="ja-JP" dirty="0" smtClean="0"/>
              <a:t>2000</a:t>
            </a:r>
            <a:r>
              <a:rPr lang="ja-JP" altLang="en-US" dirty="0" smtClean="0"/>
              <a:t>億トンから</a:t>
            </a:r>
            <a:r>
              <a:rPr lang="en-US" altLang="ja-JP" dirty="0" smtClean="0"/>
              <a:t>100</a:t>
            </a:r>
            <a:r>
              <a:rPr lang="ja-JP" altLang="en-US" dirty="0" smtClean="0"/>
              <a:t>億トンまで</a:t>
            </a:r>
            <a:r>
              <a:rPr lang="en-US" altLang="ja-JP" dirty="0" smtClean="0"/>
              <a:t>95</a:t>
            </a:r>
            <a:r>
              <a:rPr lang="ja-JP" altLang="en-US" dirty="0" smtClean="0"/>
              <a:t>％下方修正された。</a:t>
            </a:r>
            <a:endParaRPr lang="en-US" altLang="ja-JP" dirty="0" smtClean="0"/>
          </a:p>
          <a:p>
            <a:r>
              <a:rPr lang="ja-JP" altLang="en-US" dirty="0" smtClean="0"/>
              <a:t>今後、品質の低下、開発コストの増加は避けられない。</a:t>
            </a:r>
            <a:endParaRPr lang="en-US" altLang="ja-JP" dirty="0" smtClean="0"/>
          </a:p>
          <a:p>
            <a:endParaRPr lang="en-US" altLang="ja-JP" dirty="0" smtClean="0"/>
          </a:p>
          <a:p>
            <a:r>
              <a:rPr lang="en-US" altLang="en-US" dirty="0" smtClean="0"/>
              <a:t>出典：</a:t>
            </a:r>
            <a:r>
              <a:rPr lang="en-US" altLang="ja-JP" dirty="0" smtClean="0"/>
              <a:t>http://pubs.usgs.gov/of/2008/1202/</a:t>
            </a:r>
            <a:endParaRPr lang="ja-JP"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lang="ja-JP" altLang="en-US"/>
          </a:p>
        </p:txBody>
      </p:sp>
      <p:pic>
        <p:nvPicPr>
          <p:cNvPr id="5" name="コンテンツ プレースホルダ 4" descr="080701-N-4305C-002.jpg"/>
          <p:cNvPicPr>
            <a:picLocks noGrp="1" noChangeAspect="1"/>
          </p:cNvPicPr>
          <p:nvPr>
            <p:ph idx="1"/>
          </p:nvPr>
        </p:nvPicPr>
        <p:blipFill>
          <a:blip r:embed="rId2"/>
          <a:srcRect t="-30152" b="-30152"/>
          <a:stretch>
            <a:fillRect/>
          </a:stretch>
        </p:blipFill>
        <p:spPr/>
      </p:pic>
      <p:sp>
        <p:nvSpPr>
          <p:cNvPr id="4" name="テキスト プレースホルダ 3"/>
          <p:cNvSpPr>
            <a:spLocks noGrp="1"/>
          </p:cNvSpPr>
          <p:nvPr>
            <p:ph type="body" sz="half" idx="2"/>
          </p:nvPr>
        </p:nvSpPr>
        <p:spPr>
          <a:xfrm>
            <a:off x="270388" y="1435100"/>
            <a:ext cx="3195126" cy="4691063"/>
          </a:xfrm>
        </p:spPr>
        <p:txBody>
          <a:bodyPr/>
          <a:lstStyle/>
          <a:p>
            <a:endParaRPr lang="en-US" altLang="ja-JP" dirty="0" smtClean="0"/>
          </a:p>
          <a:p>
            <a:r>
              <a:rPr lang="ja-JP" altLang="en-US" sz="2000" dirty="0" smtClean="0"/>
              <a:t>北極海の海氷　</a:t>
            </a:r>
            <a:endParaRPr lang="en-US" altLang="ja-JP" sz="2000" dirty="0" smtClean="0"/>
          </a:p>
          <a:p>
            <a:r>
              <a:rPr lang="en-US" altLang="ja-JP" sz="1000" dirty="0" smtClean="0">
                <a:hlinkClick r:id="rId3"/>
              </a:rPr>
              <a:t>http://www.eorc.jaxa.jp/imgdata/topics/divide/cryosphere.html</a:t>
            </a:r>
            <a:endParaRPr lang="en-US" altLang="ja-JP" sz="1000" dirty="0" smtClean="0"/>
          </a:p>
          <a:p>
            <a:endParaRPr lang="en-US" altLang="ja-JP" sz="1000" dirty="0" smtClean="0"/>
          </a:p>
          <a:p>
            <a:r>
              <a:rPr lang="ja-JP" altLang="en-US" sz="2000" dirty="0" smtClean="0"/>
              <a:t>米国</a:t>
            </a:r>
            <a:r>
              <a:rPr lang="ja-JP" altLang="en-US" sz="2000" b="1" dirty="0" smtClean="0"/>
              <a:t>雪氷データセンター</a:t>
            </a:r>
            <a:endParaRPr lang="en-US" altLang="ja-JP" sz="2000" dirty="0" smtClean="0"/>
          </a:p>
          <a:p>
            <a:r>
              <a:rPr lang="en-US" altLang="ja-JP" sz="1000" dirty="0" smtClean="0">
                <a:hlinkClick r:id="rId4"/>
              </a:rPr>
              <a:t>http://nsidc.org/arcticseaicenews/</a:t>
            </a:r>
            <a:endParaRPr lang="en-US" altLang="ja-JP" sz="1000" dirty="0" smtClean="0"/>
          </a:p>
          <a:p>
            <a:endParaRPr lang="ja-JP" altLang="en-US" sz="1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1510</TotalTime>
  <Words>808</Words>
  <Application>Microsoft Macintosh PowerPoint</Application>
  <PresentationFormat>画面に合わせる (4:3)</PresentationFormat>
  <Paragraphs>73</Paragraphs>
  <Slides>14</Slides>
  <Notes>0</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14</vt:i4>
      </vt:variant>
    </vt:vector>
  </HeadingPairs>
  <TitlesOfParts>
    <vt:vector size="15" baseType="lpstr">
      <vt:lpstr>Office テーマ</vt:lpstr>
      <vt:lpstr>エネルギー革命で がんばれ日本！</vt:lpstr>
      <vt:lpstr>集中している従来型エネルギー経済</vt:lpstr>
      <vt:lpstr>スタンフォード大学 イアン・モリス教授 </vt:lpstr>
      <vt:lpstr>「本当のバックエンド費用は天文学的」</vt:lpstr>
      <vt:lpstr>6月１０日のロイターの特別リポート</vt:lpstr>
      <vt:lpstr>北極海氷の体積（１９７９年から）</vt:lpstr>
      <vt:lpstr>アメリカ統合参謀本部議長が実施するグリーン戦略</vt:lpstr>
      <vt:lpstr>石炭さえも・・・</vt:lpstr>
      <vt:lpstr>スライド 9</vt:lpstr>
      <vt:lpstr>脱高コストを急ぐペンタゴン</vt:lpstr>
      <vt:lpstr>「ネット・ゼロ・エネルギー」 について：　　http://eco.nikkeibp.co.jp/article/news/20100709/104198/</vt:lpstr>
      <vt:lpstr>太陽光産業の成長によるコスト削減</vt:lpstr>
      <vt:lpstr>均衡化発電原価</vt:lpstr>
      <vt:lpstr>スマートシティの世界市場は3100兆円に</vt:lpstr>
    </vt:vector>
  </TitlesOfParts>
  <Company>立教大学</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デウィット アンドリュー</dc:creator>
  <cp:lastModifiedBy>デウィット アンドリュー</cp:lastModifiedBy>
  <cp:revision>15</cp:revision>
  <cp:lastPrinted>2011-06-14T06:10:39Z</cp:lastPrinted>
  <dcterms:created xsi:type="dcterms:W3CDTF">2011-06-16T02:14:15Z</dcterms:created>
  <dcterms:modified xsi:type="dcterms:W3CDTF">2011-06-16T02:14:27Z</dcterms:modified>
</cp:coreProperties>
</file>